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61" r:id="rId4"/>
    <p:sldId id="273" r:id="rId5"/>
    <p:sldId id="283" r:id="rId6"/>
    <p:sldId id="262" r:id="rId7"/>
    <p:sldId id="284" r:id="rId8"/>
    <p:sldId id="285" r:id="rId9"/>
    <p:sldId id="286" r:id="rId10"/>
    <p:sldId id="287" r:id="rId11"/>
    <p:sldId id="288" r:id="rId12"/>
    <p:sldId id="260" r:id="rId13"/>
    <p:sldId id="280" r:id="rId14"/>
    <p:sldId id="289"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9E3F-5C12-4E8E-BE4B-E0AB4D7A13B8}" type="datetimeFigureOut">
              <a:rPr lang="en-IN" smtClean="0"/>
              <a:t>09-04-2023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2E213-0329-4C23-BE65-CC0FCD18BB80}" type="slidenum">
              <a:rPr lang="en-IN" smtClean="0"/>
              <a:t>‹#›</a:t>
            </a:fld>
            <a:endParaRPr lang="en-IN" dirty="0"/>
          </a:p>
        </p:txBody>
      </p:sp>
    </p:spTree>
    <p:extLst>
      <p:ext uri="{BB962C8B-B14F-4D97-AF65-F5344CB8AC3E}">
        <p14:creationId xmlns:p14="http://schemas.microsoft.com/office/powerpoint/2010/main" val="155810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3879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96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684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87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463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c2361932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c2361932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25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61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5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A6FD-5436-4FB0-A657-546E9C347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6EA25B-8626-49E0-96FD-0478AF191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67DE95-1EE1-4DE4-9D6F-8BEE8AAC6B41}"/>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89C5FF69-09B1-4B94-8309-7D8E2E4C54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F8B630F-2B94-40BE-8A6C-08800EEFADFD}"/>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948659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1206-8361-4B0F-9353-A3F06ADE66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657F4-12C0-401F-AC75-4F49252E35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9275A-A258-4675-B3C8-5373AD40F93A}"/>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3DE7C926-9F6D-49FF-BFBB-88D23658DF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53A83A-9583-414F-9B33-D4A9C2A4257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1641380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55452-68ED-4AC8-8440-84BF16660B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76B86-56E1-4214-8808-6ED3E71B94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00955-885E-4D40-BDAD-B68D110D17DD}"/>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459E6B47-C218-462F-B259-652D8345C7B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873B7C-C704-458C-9B69-926A7EF02CC6}"/>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1724048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042967" y="1037461"/>
            <a:ext cx="10106061" cy="5152851"/>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 name="Google Shape;11;p2"/>
          <p:cNvSpPr/>
          <p:nvPr/>
        </p:nvSpPr>
        <p:spPr>
          <a:xfrm>
            <a:off x="1059009" y="746737"/>
            <a:ext cx="9865569" cy="5214308"/>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 name="Google Shape;12;p2"/>
          <p:cNvSpPr/>
          <p:nvPr/>
        </p:nvSpPr>
        <p:spPr>
          <a:xfrm>
            <a:off x="9947125" y="723249"/>
            <a:ext cx="1085676" cy="1363305"/>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 name="Google Shape;13;p2"/>
          <p:cNvSpPr/>
          <p:nvPr/>
        </p:nvSpPr>
        <p:spPr>
          <a:xfrm>
            <a:off x="10829291" y="1094674"/>
            <a:ext cx="247627" cy="44776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 name="Google Shape;14;p2"/>
          <p:cNvSpPr/>
          <p:nvPr/>
        </p:nvSpPr>
        <p:spPr>
          <a:xfrm>
            <a:off x="3930557" y="673688"/>
            <a:ext cx="1108161" cy="128192"/>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 name="Google Shape;15;p2"/>
          <p:cNvSpPr/>
          <p:nvPr/>
        </p:nvSpPr>
        <p:spPr>
          <a:xfrm>
            <a:off x="5157624" y="649722"/>
            <a:ext cx="371152" cy="5746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 name="Google Shape;16;p2"/>
          <p:cNvSpPr/>
          <p:nvPr/>
        </p:nvSpPr>
        <p:spPr>
          <a:xfrm>
            <a:off x="4733007" y="6019681"/>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 name="Google Shape;17;p2"/>
          <p:cNvSpPr/>
          <p:nvPr/>
        </p:nvSpPr>
        <p:spPr>
          <a:xfrm>
            <a:off x="5233479" y="6161424"/>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2490533" y="2308633"/>
            <a:ext cx="7210800" cy="22408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9066"/>
            </a:lvl1pPr>
            <a:lvl2pPr lvl="1" algn="ctr" rtl="0">
              <a:spcBef>
                <a:spcPts val="0"/>
              </a:spcBef>
              <a:spcAft>
                <a:spcPts val="0"/>
              </a:spcAft>
              <a:buSzPts val="6800"/>
              <a:buNone/>
              <a:defRPr sz="9066"/>
            </a:lvl2pPr>
            <a:lvl3pPr lvl="2" algn="ctr" rtl="0">
              <a:spcBef>
                <a:spcPts val="0"/>
              </a:spcBef>
              <a:spcAft>
                <a:spcPts val="0"/>
              </a:spcAft>
              <a:buSzPts val="6800"/>
              <a:buNone/>
              <a:defRPr sz="9066"/>
            </a:lvl3pPr>
            <a:lvl4pPr lvl="3" algn="ctr" rtl="0">
              <a:spcBef>
                <a:spcPts val="0"/>
              </a:spcBef>
              <a:spcAft>
                <a:spcPts val="0"/>
              </a:spcAft>
              <a:buSzPts val="6800"/>
              <a:buNone/>
              <a:defRPr sz="9066"/>
            </a:lvl4pPr>
            <a:lvl5pPr lvl="4" algn="ctr" rtl="0">
              <a:spcBef>
                <a:spcPts val="0"/>
              </a:spcBef>
              <a:spcAft>
                <a:spcPts val="0"/>
              </a:spcAft>
              <a:buSzPts val="6800"/>
              <a:buNone/>
              <a:defRPr sz="9066"/>
            </a:lvl5pPr>
            <a:lvl6pPr lvl="5" algn="ctr" rtl="0">
              <a:spcBef>
                <a:spcPts val="0"/>
              </a:spcBef>
              <a:spcAft>
                <a:spcPts val="0"/>
              </a:spcAft>
              <a:buSzPts val="6800"/>
              <a:buNone/>
              <a:defRPr sz="9066"/>
            </a:lvl6pPr>
            <a:lvl7pPr lvl="6" algn="ctr" rtl="0">
              <a:spcBef>
                <a:spcPts val="0"/>
              </a:spcBef>
              <a:spcAft>
                <a:spcPts val="0"/>
              </a:spcAft>
              <a:buSzPts val="6800"/>
              <a:buNone/>
              <a:defRPr sz="9066"/>
            </a:lvl7pPr>
            <a:lvl8pPr lvl="7" algn="ctr" rtl="0">
              <a:spcBef>
                <a:spcPts val="0"/>
              </a:spcBef>
              <a:spcAft>
                <a:spcPts val="0"/>
              </a:spcAft>
              <a:buSzPts val="6800"/>
              <a:buNone/>
              <a:defRPr sz="9066"/>
            </a:lvl8pPr>
            <a:lvl9pPr lvl="8" algn="ctr" rtl="0">
              <a:spcBef>
                <a:spcPts val="0"/>
              </a:spcBef>
              <a:spcAft>
                <a:spcPts val="0"/>
              </a:spcAft>
              <a:buSzPts val="6800"/>
              <a:buNone/>
              <a:defRPr sz="9066"/>
            </a:lvl9pPr>
          </a:lstStyle>
          <a:p>
            <a:endParaRPr/>
          </a:p>
        </p:txBody>
      </p:sp>
      <p:sp>
        <p:nvSpPr>
          <p:cNvPr id="19" name="Google Shape;19;p2"/>
          <p:cNvSpPr/>
          <p:nvPr/>
        </p:nvSpPr>
        <p:spPr>
          <a:xfrm rot="-871776">
            <a:off x="792726" y="883466"/>
            <a:ext cx="1646557" cy="1854183"/>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 name="Google Shape;20;p2"/>
          <p:cNvSpPr/>
          <p:nvPr/>
        </p:nvSpPr>
        <p:spPr>
          <a:xfrm rot="-5400000">
            <a:off x="728001" y="4316907"/>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 name="Google Shape;21;p2"/>
          <p:cNvSpPr/>
          <p:nvPr/>
        </p:nvSpPr>
        <p:spPr>
          <a:xfrm rot="1737742">
            <a:off x="10600281" y="5251215"/>
            <a:ext cx="282332" cy="357549"/>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16199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2"/>
        <p:cNvGrpSpPr/>
        <p:nvPr/>
      </p:nvGrpSpPr>
      <p:grpSpPr>
        <a:xfrm>
          <a:off x="0" y="0"/>
          <a:ext cx="0" cy="0"/>
          <a:chOff x="0" y="0"/>
          <a:chExt cx="0" cy="0"/>
        </a:xfrm>
      </p:grpSpPr>
      <p:sp>
        <p:nvSpPr>
          <p:cNvPr id="83" name="Google Shape;83;p7"/>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84" name="Google Shape;84;p7"/>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85" name="Google Shape;85;p7"/>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584233"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endParaRPr/>
          </a:p>
        </p:txBody>
      </p:sp>
      <p:sp>
        <p:nvSpPr>
          <p:cNvPr id="88" name="Google Shape;88;p7"/>
          <p:cNvSpPr txBox="1">
            <a:spLocks noGrp="1"/>
          </p:cNvSpPr>
          <p:nvPr>
            <p:ph type="body" idx="2"/>
          </p:nvPr>
        </p:nvSpPr>
        <p:spPr>
          <a:xfrm>
            <a:off x="6149152"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endParaRPr/>
          </a:p>
        </p:txBody>
      </p:sp>
      <p:sp>
        <p:nvSpPr>
          <p:cNvPr id="89" name="Google Shape;89;p7"/>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90" name="Google Shape;90;p7"/>
          <p:cNvSpPr/>
          <p:nvPr/>
        </p:nvSpPr>
        <p:spPr>
          <a:xfrm>
            <a:off x="10851766" y="316035"/>
            <a:ext cx="985341" cy="1237312"/>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1" name="Google Shape;91;p7"/>
          <p:cNvSpPr/>
          <p:nvPr/>
        </p:nvSpPr>
        <p:spPr>
          <a:xfrm>
            <a:off x="11396892" y="3796060"/>
            <a:ext cx="349497" cy="308144"/>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2" name="Google Shape;92;p7"/>
          <p:cNvSpPr/>
          <p:nvPr/>
        </p:nvSpPr>
        <p:spPr>
          <a:xfrm>
            <a:off x="5902355" y="6299608"/>
            <a:ext cx="1184197" cy="81987"/>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3" name="Google Shape;93;p7"/>
          <p:cNvSpPr/>
          <p:nvPr/>
        </p:nvSpPr>
        <p:spPr>
          <a:xfrm>
            <a:off x="7158362" y="6340678"/>
            <a:ext cx="115853"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4" name="Google Shape;94;p7"/>
          <p:cNvSpPr/>
          <p:nvPr/>
        </p:nvSpPr>
        <p:spPr>
          <a:xfrm>
            <a:off x="7384870" y="6340232"/>
            <a:ext cx="399637"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5" name="Google Shape;95;p7"/>
          <p:cNvSpPr/>
          <p:nvPr/>
        </p:nvSpPr>
        <p:spPr>
          <a:xfrm>
            <a:off x="434048" y="1370193"/>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6" name="Google Shape;96;p7"/>
          <p:cNvSpPr/>
          <p:nvPr/>
        </p:nvSpPr>
        <p:spPr>
          <a:xfrm>
            <a:off x="342669" y="1494769"/>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26767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
        <p:cNvGrpSpPr/>
        <p:nvPr/>
      </p:nvGrpSpPr>
      <p:grpSpPr>
        <a:xfrm>
          <a:off x="0" y="0"/>
          <a:ext cx="0" cy="0"/>
          <a:chOff x="0" y="0"/>
          <a:chExt cx="0" cy="0"/>
        </a:xfrm>
      </p:grpSpPr>
      <p:sp>
        <p:nvSpPr>
          <p:cNvPr id="37" name="Google Shape;37;p4"/>
          <p:cNvSpPr/>
          <p:nvPr/>
        </p:nvSpPr>
        <p:spPr>
          <a:xfrm>
            <a:off x="2281785" y="1406383"/>
            <a:ext cx="3939" cy="1863"/>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38" name="Google Shape;38;p4"/>
          <p:cNvSpPr/>
          <p:nvPr/>
        </p:nvSpPr>
        <p:spPr>
          <a:xfrm>
            <a:off x="1053255" y="674684"/>
            <a:ext cx="10558975" cy="5828245"/>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39" name="Google Shape;39;p4"/>
          <p:cNvSpPr/>
          <p:nvPr/>
        </p:nvSpPr>
        <p:spPr>
          <a:xfrm>
            <a:off x="705895" y="466400"/>
            <a:ext cx="10750127" cy="6016339"/>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nvGrpSpPr>
          <p:cNvPr id="40" name="Google Shape;40;p4"/>
          <p:cNvGrpSpPr/>
          <p:nvPr/>
        </p:nvGrpSpPr>
        <p:grpSpPr>
          <a:xfrm>
            <a:off x="733633" y="491494"/>
            <a:ext cx="1170972" cy="83671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2285733" y="1582433"/>
            <a:ext cx="7620400" cy="36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Nunito SemiBold"/>
              <a:buChar char="✗"/>
              <a:defRPr sz="3733">
                <a:latin typeface="Nunito SemiBold"/>
                <a:ea typeface="Nunito SemiBold"/>
                <a:cs typeface="Nunito SemiBold"/>
                <a:sym typeface="Nunito SemiBold"/>
              </a:defRPr>
            </a:lvl1pPr>
            <a:lvl2pPr marL="1219170" lvl="1"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2pPr>
            <a:lvl3pPr marL="1828754" lvl="2"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3pPr>
            <a:lvl4pPr marL="2438339" lvl="3"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4pPr>
            <a:lvl5pPr marL="3047924" lvl="4"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5pPr>
            <a:lvl6pPr marL="3657509" lvl="5"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6pPr>
            <a:lvl7pPr marL="4267093" lvl="6"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7pPr>
            <a:lvl8pPr marL="4876678" lvl="7"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8pPr>
            <a:lvl9pPr marL="5486263" lvl="8" indent="-541853" algn="ctr" rtl="0">
              <a:spcBef>
                <a:spcPts val="1333"/>
              </a:spcBef>
              <a:spcAft>
                <a:spcPts val="1333"/>
              </a:spcAft>
              <a:buSzPts val="2800"/>
              <a:buFont typeface="Nunito SemiBold"/>
              <a:buChar char="■"/>
              <a:defRPr sz="3733">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48" name="Google Shape;48;p4"/>
          <p:cNvSpPr/>
          <p:nvPr/>
        </p:nvSpPr>
        <p:spPr>
          <a:xfrm rot="-10653455">
            <a:off x="411872" y="4549353"/>
            <a:ext cx="1086664" cy="136454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9" name="Google Shape;49;p4"/>
          <p:cNvSpPr/>
          <p:nvPr/>
        </p:nvSpPr>
        <p:spPr>
          <a:xfrm rot="5624237">
            <a:off x="11052895" y="3822455"/>
            <a:ext cx="720159" cy="352312"/>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0" name="Google Shape;50;p4"/>
          <p:cNvSpPr/>
          <p:nvPr/>
        </p:nvSpPr>
        <p:spPr>
          <a:xfrm rot="5400000">
            <a:off x="8345524" y="-158950"/>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1" name="Google Shape;51;p4"/>
          <p:cNvSpPr/>
          <p:nvPr/>
        </p:nvSpPr>
        <p:spPr>
          <a:xfrm rot="5400000">
            <a:off x="8612885" y="97747"/>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2" name="Google Shape;52;p4"/>
          <p:cNvSpPr/>
          <p:nvPr/>
        </p:nvSpPr>
        <p:spPr>
          <a:xfrm flipH="1">
            <a:off x="648134" y="338347"/>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3" name="Google Shape;53;p4"/>
          <p:cNvSpPr/>
          <p:nvPr/>
        </p:nvSpPr>
        <p:spPr>
          <a:xfrm flipH="1">
            <a:off x="679413" y="307517"/>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24318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97"/>
        <p:cNvGrpSpPr/>
        <p:nvPr/>
      </p:nvGrpSpPr>
      <p:grpSpPr>
        <a:xfrm>
          <a:off x="0" y="0"/>
          <a:ext cx="0" cy="0"/>
          <a:chOff x="0" y="0"/>
          <a:chExt cx="0" cy="0"/>
        </a:xfrm>
      </p:grpSpPr>
      <p:sp>
        <p:nvSpPr>
          <p:cNvPr id="98" name="Google Shape;98;p8"/>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9" name="Google Shape;99;p8"/>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0" name="Google Shape;100;p8"/>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1" name="Google Shape;101;p8"/>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8"/>
          <p:cNvSpPr txBox="1">
            <a:spLocks noGrp="1"/>
          </p:cNvSpPr>
          <p:nvPr>
            <p:ph type="body" idx="1"/>
          </p:nvPr>
        </p:nvSpPr>
        <p:spPr>
          <a:xfrm>
            <a:off x="1584233"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03" name="Google Shape;103;p8"/>
          <p:cNvSpPr txBox="1">
            <a:spLocks noGrp="1"/>
          </p:cNvSpPr>
          <p:nvPr>
            <p:ph type="body" idx="2"/>
          </p:nvPr>
        </p:nvSpPr>
        <p:spPr>
          <a:xfrm>
            <a:off x="4533851"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04" name="Google Shape;104;p8"/>
          <p:cNvSpPr txBox="1">
            <a:spLocks noGrp="1"/>
          </p:cNvSpPr>
          <p:nvPr>
            <p:ph type="body" idx="3"/>
          </p:nvPr>
        </p:nvSpPr>
        <p:spPr>
          <a:xfrm>
            <a:off x="7483468"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05" name="Google Shape;105;p8"/>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06" name="Google Shape;106;p8"/>
          <p:cNvSpPr/>
          <p:nvPr/>
        </p:nvSpPr>
        <p:spPr>
          <a:xfrm rot="10338673">
            <a:off x="11663971" y="1555035"/>
            <a:ext cx="151213" cy="127296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7" name="Google Shape;107;p8"/>
          <p:cNvSpPr/>
          <p:nvPr/>
        </p:nvSpPr>
        <p:spPr>
          <a:xfrm rot="10338673">
            <a:off x="11831130" y="2153643"/>
            <a:ext cx="107325" cy="532427"/>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8" name="Google Shape;108;p8"/>
          <p:cNvSpPr/>
          <p:nvPr/>
        </p:nvSpPr>
        <p:spPr>
          <a:xfrm>
            <a:off x="4203022" y="508141"/>
            <a:ext cx="1184197" cy="81987"/>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9" name="Google Shape;109;p8"/>
          <p:cNvSpPr/>
          <p:nvPr/>
        </p:nvSpPr>
        <p:spPr>
          <a:xfrm>
            <a:off x="5459028" y="549211"/>
            <a:ext cx="115853"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0" name="Google Shape;110;p8"/>
          <p:cNvSpPr/>
          <p:nvPr/>
        </p:nvSpPr>
        <p:spPr>
          <a:xfrm>
            <a:off x="5685536" y="548765"/>
            <a:ext cx="399637"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1" name="Google Shape;111;p8"/>
          <p:cNvSpPr/>
          <p:nvPr/>
        </p:nvSpPr>
        <p:spPr>
          <a:xfrm rot="5534346">
            <a:off x="29788" y="4545749"/>
            <a:ext cx="908759" cy="285993"/>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2" name="Google Shape;112;p8"/>
          <p:cNvSpPr/>
          <p:nvPr/>
        </p:nvSpPr>
        <p:spPr>
          <a:xfrm>
            <a:off x="8122707" y="6354739"/>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3" name="Google Shape;113;p8"/>
          <p:cNvSpPr/>
          <p:nvPr/>
        </p:nvSpPr>
        <p:spPr>
          <a:xfrm>
            <a:off x="8623179" y="6496483"/>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70760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 Half">
  <p:cSld name="Blank - Half">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6117867" y="849515"/>
            <a:ext cx="5608848" cy="5482596"/>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169" name="Google Shape;169;p13"/>
          <p:cNvGrpSpPr/>
          <p:nvPr/>
        </p:nvGrpSpPr>
        <p:grpSpPr>
          <a:xfrm>
            <a:off x="5836383" y="575418"/>
            <a:ext cx="5814403" cy="5707165"/>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5" name="Google Shape;175;p13"/>
          <p:cNvSpPr/>
          <p:nvPr/>
        </p:nvSpPr>
        <p:spPr>
          <a:xfrm rot="2700000">
            <a:off x="6626279" y="1272902"/>
            <a:ext cx="267959" cy="230468"/>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13"/>
          <p:cNvSpPr/>
          <p:nvPr/>
        </p:nvSpPr>
        <p:spPr>
          <a:xfrm rot="8434612">
            <a:off x="10414313" y="5279020"/>
            <a:ext cx="720367" cy="352413"/>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0555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sp>
        <p:nvSpPr>
          <p:cNvPr id="55" name="Google Shape;55;p5"/>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5"/>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5"/>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584233" y="2008467"/>
            <a:ext cx="8568400" cy="3787200"/>
          </a:xfrm>
          <a:prstGeom prst="rect">
            <a:avLst/>
          </a:prstGeom>
        </p:spPr>
        <p:txBody>
          <a:bodyPr spcFirstLastPara="1" wrap="square" lIns="0" tIns="0" rIns="0" bIns="0" anchor="t" anchorCtr="0">
            <a:noAutofit/>
          </a:bodyPr>
          <a:lstStyle>
            <a:lvl1pPr marL="609585" lvl="0" indent="-491054" rtl="0">
              <a:spcBef>
                <a:spcPts val="0"/>
              </a:spcBef>
              <a:spcAft>
                <a:spcPts val="0"/>
              </a:spcAft>
              <a:buSzPts val="2200"/>
              <a:buChar char="✗"/>
              <a:defRPr/>
            </a:lvl1pPr>
            <a:lvl2pPr marL="1219170" lvl="1" indent="-491054" rtl="0">
              <a:spcBef>
                <a:spcPts val="1333"/>
              </a:spcBef>
              <a:spcAft>
                <a:spcPts val="0"/>
              </a:spcAft>
              <a:buSzPts val="2200"/>
              <a:buChar char="✗"/>
              <a:defRPr/>
            </a:lvl2pPr>
            <a:lvl3pPr marL="1828754" lvl="2" indent="-491054" rtl="0">
              <a:spcBef>
                <a:spcPts val="1333"/>
              </a:spcBef>
              <a:spcAft>
                <a:spcPts val="0"/>
              </a:spcAft>
              <a:buSzPts val="2200"/>
              <a:buChar char="■"/>
              <a:defRPr/>
            </a:lvl3pPr>
            <a:lvl4pPr marL="2438339" lvl="3" indent="-491054" rtl="0">
              <a:spcBef>
                <a:spcPts val="1333"/>
              </a:spcBef>
              <a:spcAft>
                <a:spcPts val="0"/>
              </a:spcAft>
              <a:buSzPts val="2200"/>
              <a:buChar char="●"/>
              <a:defRPr/>
            </a:lvl4pPr>
            <a:lvl5pPr marL="3047924" lvl="4" indent="-491054" rtl="0">
              <a:spcBef>
                <a:spcPts val="1333"/>
              </a:spcBef>
              <a:spcAft>
                <a:spcPts val="0"/>
              </a:spcAft>
              <a:buSzPts val="2200"/>
              <a:buChar char="○"/>
              <a:defRPr/>
            </a:lvl5pPr>
            <a:lvl6pPr marL="3657509" lvl="5" indent="-491054" rtl="0">
              <a:spcBef>
                <a:spcPts val="1333"/>
              </a:spcBef>
              <a:spcAft>
                <a:spcPts val="0"/>
              </a:spcAft>
              <a:buSzPts val="2200"/>
              <a:buChar char="■"/>
              <a:defRPr/>
            </a:lvl6pPr>
            <a:lvl7pPr marL="4267093" lvl="6" indent="-491054" rtl="0">
              <a:spcBef>
                <a:spcPts val="1333"/>
              </a:spcBef>
              <a:spcAft>
                <a:spcPts val="0"/>
              </a:spcAft>
              <a:buSzPts val="2200"/>
              <a:buChar char="●"/>
              <a:defRPr/>
            </a:lvl7pPr>
            <a:lvl8pPr marL="4876678" lvl="7" indent="-491054" rtl="0">
              <a:spcBef>
                <a:spcPts val="1333"/>
              </a:spcBef>
              <a:spcAft>
                <a:spcPts val="0"/>
              </a:spcAft>
              <a:buSzPts val="2200"/>
              <a:buChar char="○"/>
              <a:defRPr/>
            </a:lvl8pPr>
            <a:lvl9pPr marL="5486263" lvl="8" indent="-491054" rtl="0">
              <a:spcBef>
                <a:spcPts val="1333"/>
              </a:spcBef>
              <a:spcAft>
                <a:spcPts val="1333"/>
              </a:spcAft>
              <a:buSzPts val="2200"/>
              <a:buChar char="■"/>
              <a:defRPr/>
            </a:lvl9pPr>
          </a:lstStyle>
          <a:p>
            <a:endParaRPr/>
          </a:p>
        </p:txBody>
      </p:sp>
      <p:sp>
        <p:nvSpPr>
          <p:cNvPr id="60" name="Google Shape;60;p5"/>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1" name="Google Shape;61;p5"/>
          <p:cNvSpPr/>
          <p:nvPr/>
        </p:nvSpPr>
        <p:spPr>
          <a:xfrm>
            <a:off x="4287149" y="494923"/>
            <a:ext cx="1836055" cy="89211"/>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5"/>
          <p:cNvSpPr/>
          <p:nvPr/>
        </p:nvSpPr>
        <p:spPr>
          <a:xfrm>
            <a:off x="6260340" y="539412"/>
            <a:ext cx="351945" cy="41635"/>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5"/>
          <p:cNvSpPr/>
          <p:nvPr/>
        </p:nvSpPr>
        <p:spPr>
          <a:xfrm>
            <a:off x="11162116" y="529829"/>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5"/>
          <p:cNvSpPr/>
          <p:nvPr/>
        </p:nvSpPr>
        <p:spPr>
          <a:xfrm>
            <a:off x="326324" y="5459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5"/>
          <p:cNvSpPr/>
          <p:nvPr/>
        </p:nvSpPr>
        <p:spPr>
          <a:xfrm>
            <a:off x="11437699" y="3943239"/>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5"/>
          <p:cNvSpPr/>
          <p:nvPr/>
        </p:nvSpPr>
        <p:spPr>
          <a:xfrm>
            <a:off x="6471862" y="6143069"/>
            <a:ext cx="1135532" cy="20688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5"/>
          <p:cNvSpPr/>
          <p:nvPr/>
        </p:nvSpPr>
        <p:spPr>
          <a:xfrm>
            <a:off x="11368405" y="463034"/>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7402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7134-3DA3-4725-95E4-9D85CB3B2C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8E2BA-621D-43F8-8DB4-B6FE732AB7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2AF85-5ECE-4981-99D2-60D6712BFA05}"/>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30189C55-9BE7-4709-9B5C-A4D659D0E3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A2B0FD-0F7E-49F7-BE80-2A7D44E0ECF8}"/>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895962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6E8F-36F7-49EF-8A90-0F53C49F7D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CE345-04D5-4545-A774-34BAA807E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A3E73E-E46B-4A8D-BA36-ECB47AAB2A4E}"/>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8657DC12-EE21-45B2-86AB-76BA78E685E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EE7EED-8209-4B76-B3DD-20B690997E6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420730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CADB-827C-4335-982A-C2A8C4653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E4170E-D550-4D4C-919A-E7614FBFA7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A20ED0-CC84-4042-B70E-5D2943ABFC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6C3184-81E0-477F-8F4F-2B3EC69D6285}"/>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6" name="Footer Placeholder 5">
            <a:extLst>
              <a:ext uri="{FF2B5EF4-FFF2-40B4-BE49-F238E27FC236}">
                <a16:creationId xmlns:a16="http://schemas.microsoft.com/office/drawing/2014/main" id="{000BB53B-24AD-42C9-AF90-B3384FE5883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9DB441-3700-4023-95AF-0BECC5C6DEC0}"/>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2256951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CD01-BCA3-46D8-8D4E-FAF366C6F7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2406F-D42F-4356-859F-93BFB18D2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7E8409-DFF2-42AD-8D4A-02F7DEB8F3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6CF951-B13A-45EE-BFE1-73D1810D2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A925A3-7967-4A45-AF30-604FA69DCF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CA92F4-FDE3-4CD4-97AF-0C7FAA9C0B6A}"/>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8" name="Footer Placeholder 7">
            <a:extLst>
              <a:ext uri="{FF2B5EF4-FFF2-40B4-BE49-F238E27FC236}">
                <a16:creationId xmlns:a16="http://schemas.microsoft.com/office/drawing/2014/main" id="{217188AF-9B0D-4CA9-934F-F9DA7459AFB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D1A006-07A4-435A-AE86-645373561BD6}"/>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024848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0E4-F554-4B2E-B7E7-11C2AD0FF6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275F5-85D7-4D78-ACD9-ECA7CE69D001}"/>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4" name="Footer Placeholder 3">
            <a:extLst>
              <a:ext uri="{FF2B5EF4-FFF2-40B4-BE49-F238E27FC236}">
                <a16:creationId xmlns:a16="http://schemas.microsoft.com/office/drawing/2014/main" id="{F48EF80A-BDD3-4A9D-927E-B22897F2517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4D34D64-C86F-4F25-B412-49F0F17EA8A8}"/>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2421159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7F1BC-994E-465A-B0D6-90FBDAFB6206}"/>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3" name="Footer Placeholder 2">
            <a:extLst>
              <a:ext uri="{FF2B5EF4-FFF2-40B4-BE49-F238E27FC236}">
                <a16:creationId xmlns:a16="http://schemas.microsoft.com/office/drawing/2014/main" id="{1D5ECEC3-81B7-4DEF-AC4A-35CDB749CC0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E9A8599-F46C-4588-8434-0BEAF2CBF63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1854306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0B7E-BF80-4077-A779-537DB9647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8BBE0-A54C-4906-9CDC-75D5AFBA5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B0174D-2507-4A72-97E9-918EA5446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835A76-8CAD-43D3-83E2-083F6B4A69ED}"/>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6" name="Footer Placeholder 5">
            <a:extLst>
              <a:ext uri="{FF2B5EF4-FFF2-40B4-BE49-F238E27FC236}">
                <a16:creationId xmlns:a16="http://schemas.microsoft.com/office/drawing/2014/main" id="{26F34241-1DFC-45E6-8CAC-F3E49BB9F46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3C2329-66C0-4414-A0C5-03AB91E09F86}"/>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105362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1D45-6DD7-4B46-919A-D6417E7EE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89E95D-DCFC-4921-9EA2-05CACB887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3DF31D9-D54D-45C3-9FDC-ED363AF76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32A718-E2CC-4926-BA8F-DD57CCA43E8D}"/>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6" name="Footer Placeholder 5">
            <a:extLst>
              <a:ext uri="{FF2B5EF4-FFF2-40B4-BE49-F238E27FC236}">
                <a16:creationId xmlns:a16="http://schemas.microsoft.com/office/drawing/2014/main" id="{1EEDBC5D-0BBE-42C8-843D-48AD26101A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CE2A66-24D7-43FE-8854-D8D2CF0540F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25540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8B4A1-6D7B-4E4B-8BD9-A26C52D32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289D87-A81B-47EE-AD34-49011ED25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3D5E2-67DB-433E-83D5-E4CE179A7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E785AE41-145C-4364-B1B9-7F8305347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BCD7347-1145-4BF6-8895-77D464B79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354F9-1A20-44AA-B9A1-75924AD901DF}" type="slidenum">
              <a:rPr lang="en-IN" smtClean="0"/>
              <a:t>‹#›</a:t>
            </a:fld>
            <a:endParaRPr lang="en-IN" dirty="0"/>
          </a:p>
        </p:txBody>
      </p:sp>
    </p:spTree>
    <p:extLst>
      <p:ext uri="{BB962C8B-B14F-4D97-AF65-F5344CB8AC3E}">
        <p14:creationId xmlns:p14="http://schemas.microsoft.com/office/powerpoint/2010/main" val="337169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2490533" y="2308632"/>
            <a:ext cx="7242552" cy="3054675"/>
          </a:xfrm>
          <a:prstGeom prst="rect">
            <a:avLst/>
          </a:prstGeom>
        </p:spPr>
        <p:txBody>
          <a:bodyPr spcFirstLastPara="1" vert="horz" wrap="square" lIns="0" tIns="0" rIns="0" bIns="0" rtlCol="0" anchor="ctr" anchorCtr="0">
            <a:noAutofit/>
          </a:bodyPr>
          <a:lstStyle/>
          <a:p>
            <a: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AI in finance</a:t>
            </a:r>
            <a:b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(Personalized Banking)</a:t>
            </a:r>
            <a:b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endParaRPr sz="5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27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46078"/>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Fraud detection and prevention:</a:t>
            </a:r>
          </a:p>
          <a:p>
            <a:pPr marL="0" indent="0">
              <a:spcBef>
                <a:spcPts val="0"/>
              </a:spcBef>
              <a:spcAft>
                <a:spcPts val="1333"/>
              </a:spcAft>
              <a:buNone/>
            </a:pPr>
            <a:r>
              <a:rPr lang="en-US" sz="1600" b="1" dirty="0">
                <a:solidFill>
                  <a:schemeClr val="accent6"/>
                </a:solidFill>
                <a:latin typeface="Segoe UI" panose="020B0502040204020203" pitchFamily="34" charset="0"/>
                <a:cs typeface="Segoe UI" panose="020B0502040204020203" pitchFamily="34" charset="0"/>
              </a:rPr>
              <a:t>Advantages:</a:t>
            </a:r>
          </a:p>
          <a:p>
            <a:pPr>
              <a:spcBef>
                <a:spcPts val="0"/>
              </a:spcBef>
              <a:spcAft>
                <a:spcPts val="1333"/>
              </a:spcAft>
            </a:pPr>
            <a:r>
              <a:rPr lang="en-US" sz="1600" b="1" dirty="0">
                <a:latin typeface="Segoe UI" panose="020B0502040204020203" pitchFamily="34" charset="0"/>
                <a:cs typeface="Segoe UI" panose="020B0502040204020203" pitchFamily="34" charset="0"/>
              </a:rPr>
              <a:t>More Accurate Fraud Detection and Prevention: AI systems can scan enormous volumes of data in real-time to find trends and abnormalities that may signal fraud.</a:t>
            </a:r>
          </a:p>
          <a:p>
            <a:pPr>
              <a:spcBef>
                <a:spcPts val="0"/>
              </a:spcBef>
              <a:spcAft>
                <a:spcPts val="1333"/>
              </a:spcAft>
            </a:pPr>
            <a:r>
              <a:rPr lang="en-US" sz="1600" b="1" dirty="0">
                <a:latin typeface="Segoe UI" panose="020B0502040204020203" pitchFamily="34" charset="0"/>
                <a:cs typeface="Segoe UI" panose="020B0502040204020203" pitchFamily="34" charset="0"/>
              </a:rPr>
              <a:t>Fewer False Positives: By precisely detecting fraudulent activity, AI systems may cut down on false positives, which can help financial institutions save time and money.</a:t>
            </a:r>
          </a:p>
          <a:p>
            <a:pPr>
              <a:spcBef>
                <a:spcPts val="0"/>
              </a:spcBef>
              <a:spcAft>
                <a:spcPts val="1333"/>
              </a:spcAft>
            </a:pPr>
            <a:r>
              <a:rPr lang="en-US" sz="1600" b="1" dirty="0">
                <a:latin typeface="Segoe UI" panose="020B0502040204020203" pitchFamily="34" charset="0"/>
                <a:cs typeface="Segoe UI" panose="020B0502040204020203" pitchFamily="34" charset="0"/>
              </a:rPr>
              <a:t>Efficiency Gained: AI-powered fraud detection may automate many of the manual processes associated with the process, decreasing the need for manual inspections and enhancing the effectiveness of the fraud detection process.</a:t>
            </a:r>
          </a:p>
          <a:p>
            <a:pPr marL="0" indent="0">
              <a:spcBef>
                <a:spcPts val="0"/>
              </a:spcBef>
              <a:spcAft>
                <a:spcPts val="1333"/>
              </a:spcAft>
              <a:buNone/>
            </a:pPr>
            <a:endParaRPr lang="en-US" sz="1600" b="1" dirty="0">
              <a:solidFill>
                <a:schemeClr val="accent6"/>
              </a:solidFill>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val="3028970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50521"/>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Fraud detection and prevention:</a:t>
            </a:r>
          </a:p>
          <a:p>
            <a:pPr marL="0" indent="0">
              <a:spcBef>
                <a:spcPts val="0"/>
              </a:spcBef>
              <a:spcAft>
                <a:spcPts val="1333"/>
              </a:spcAft>
              <a:buNone/>
            </a:pPr>
            <a:r>
              <a:rPr lang="en-US" sz="1600" b="1" dirty="0">
                <a:solidFill>
                  <a:srgbClr val="FF0000"/>
                </a:solidFill>
                <a:latin typeface="Segoe UI" panose="020B0502040204020203" pitchFamily="34" charset="0"/>
                <a:cs typeface="Segoe UI" panose="020B0502040204020203" pitchFamily="34" charset="0"/>
              </a:rPr>
              <a:t>Disadvantages:</a:t>
            </a:r>
          </a:p>
          <a:p>
            <a:pPr>
              <a:spcBef>
                <a:spcPts val="0"/>
              </a:spcBef>
              <a:spcAft>
                <a:spcPts val="1333"/>
              </a:spcAft>
            </a:pPr>
            <a:r>
              <a:rPr lang="en-US" sz="1600" b="1" dirty="0">
                <a:latin typeface="Segoe UI" panose="020B0502040204020203" pitchFamily="34" charset="0"/>
                <a:cs typeface="Segoe UI" panose="020B0502040204020203" pitchFamily="34" charset="0"/>
              </a:rPr>
              <a:t>Data security and privacy: Because AI-powered fraud detection needs access to private financial information, there is a greater chance of data breaches and other security risks.</a:t>
            </a:r>
          </a:p>
          <a:p>
            <a:pPr>
              <a:spcBef>
                <a:spcPts val="0"/>
              </a:spcBef>
              <a:spcAft>
                <a:spcPts val="1333"/>
              </a:spcAft>
            </a:pPr>
            <a:r>
              <a:rPr lang="en-US" sz="1600" b="1" dirty="0">
                <a:latin typeface="Segoe UI" panose="020B0502040204020203" pitchFamily="34" charset="0"/>
                <a:cs typeface="Segoe UI" panose="020B0502040204020203" pitchFamily="34" charset="0"/>
              </a:rPr>
              <a:t>Restricted Scope: New or developing fraud types that are not currently identified or included in the training data may not be able to be detected by AI algorithms.</a:t>
            </a:r>
          </a:p>
          <a:p>
            <a:pPr>
              <a:spcBef>
                <a:spcPts val="0"/>
              </a:spcBef>
              <a:spcAft>
                <a:spcPts val="1333"/>
              </a:spcAft>
            </a:pPr>
            <a:r>
              <a:rPr lang="en-US" sz="1600" b="1" dirty="0">
                <a:latin typeface="Segoe UI" panose="020B0502040204020203" pitchFamily="34" charset="0"/>
                <a:cs typeface="Segoe UI" panose="020B0502040204020203" pitchFamily="34" charset="0"/>
              </a:rPr>
              <a:t>Adversarial Attacks: Fraudsters may attempt to avoid being caught by taking advantage of flaws in AI algorithms, which may result in false negatives and a higher prevalence of successful fraud.</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904429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C49621C-76FF-4583-A308-E5D453149452}"/>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B3118E2-BF00-4E44-ACE0-4A332819B70C}"/>
              </a:ext>
            </a:extLst>
          </p:cNvPr>
          <p:cNvGrpSpPr/>
          <p:nvPr/>
        </p:nvGrpSpPr>
        <p:grpSpPr>
          <a:xfrm>
            <a:off x="996873" y="2401153"/>
            <a:ext cx="2011680" cy="2011680"/>
            <a:chOff x="996873" y="2401153"/>
            <a:chExt cx="2011680" cy="2011680"/>
          </a:xfrm>
        </p:grpSpPr>
        <p:sp>
          <p:nvSpPr>
            <p:cNvPr id="82" name="Freeform: Shape 81">
              <a:extLst>
                <a:ext uri="{FF2B5EF4-FFF2-40B4-BE49-F238E27FC236}">
                  <a16:creationId xmlns:a16="http://schemas.microsoft.com/office/drawing/2014/main" id="{4C8BDD49-AFBB-4295-B2B3-0C29B7E05845}"/>
                </a:ext>
              </a:extLst>
            </p:cNvPr>
            <p:cNvSpPr/>
            <p:nvPr/>
          </p:nvSpPr>
          <p:spPr>
            <a:xfrm>
              <a:off x="99687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1382C12-A7E5-4F4F-8A82-6093C1CC7263}"/>
                </a:ext>
              </a:extLst>
            </p:cNvPr>
            <p:cNvSpPr/>
            <p:nvPr/>
          </p:nvSpPr>
          <p:spPr>
            <a:xfrm>
              <a:off x="99687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E8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78D8A57-C22B-49DE-B3EC-30C4A6BCBE37}"/>
                </a:ext>
              </a:extLst>
            </p:cNvPr>
            <p:cNvSpPr/>
            <p:nvPr/>
          </p:nvSpPr>
          <p:spPr>
            <a:xfrm>
              <a:off x="1225473" y="2629752"/>
              <a:ext cx="1554480" cy="1554480"/>
            </a:xfrm>
            <a:prstGeom prst="ellipse">
              <a:avLst/>
            </a:prstGeom>
            <a:gradFill>
              <a:gsLst>
                <a:gs pos="0">
                  <a:srgbClr val="FFCE52"/>
                </a:gs>
                <a:gs pos="100000">
                  <a:srgbClr val="FF5A58"/>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F116AD4-A93E-4157-A8A1-3F7CD9974ACA}"/>
              </a:ext>
            </a:extLst>
          </p:cNvPr>
          <p:cNvGrpSpPr/>
          <p:nvPr/>
        </p:nvGrpSpPr>
        <p:grpSpPr>
          <a:xfrm>
            <a:off x="270584" y="991958"/>
            <a:ext cx="3059947" cy="3654532"/>
            <a:chOff x="270584" y="991958"/>
            <a:chExt cx="3059947" cy="3654532"/>
          </a:xfrm>
        </p:grpSpPr>
        <p:sp>
          <p:nvSpPr>
            <p:cNvPr id="5" name="Arc 4">
              <a:extLst>
                <a:ext uri="{FF2B5EF4-FFF2-40B4-BE49-F238E27FC236}">
                  <a16:creationId xmlns:a16="http://schemas.microsoft.com/office/drawing/2014/main" id="{1DDA1338-2364-4BC1-A176-D58159530C42}"/>
                </a:ext>
              </a:extLst>
            </p:cNvPr>
            <p:cNvSpPr/>
            <p:nvPr/>
          </p:nvSpPr>
          <p:spPr>
            <a:xfrm flipV="1">
              <a:off x="76321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Isosceles Triangle 5">
              <a:extLst>
                <a:ext uri="{FF2B5EF4-FFF2-40B4-BE49-F238E27FC236}">
                  <a16:creationId xmlns:a16="http://schemas.microsoft.com/office/drawing/2014/main" id="{202018B5-EF76-42A4-95E1-6289B4836CD7}"/>
                </a:ext>
              </a:extLst>
            </p:cNvPr>
            <p:cNvSpPr/>
            <p:nvPr/>
          </p:nvSpPr>
          <p:spPr>
            <a:xfrm>
              <a:off x="314377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AEE748A-42E6-4C02-A065-913789555514}"/>
                </a:ext>
              </a:extLst>
            </p:cNvPr>
            <p:cNvCxnSpPr>
              <a:cxnSpLocks/>
            </p:cNvCxnSpPr>
            <p:nvPr/>
          </p:nvCxnSpPr>
          <p:spPr>
            <a:xfrm>
              <a:off x="76321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C33473-7DFF-4A1E-AF0A-9FDDF83DDB90}"/>
                </a:ext>
              </a:extLst>
            </p:cNvPr>
            <p:cNvSpPr txBox="1"/>
            <p:nvPr/>
          </p:nvSpPr>
          <p:spPr>
            <a:xfrm>
              <a:off x="27058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1</a:t>
              </a:r>
            </a:p>
          </p:txBody>
        </p:sp>
      </p:grpSp>
      <p:grpSp>
        <p:nvGrpSpPr>
          <p:cNvPr id="3" name="Group 2">
            <a:extLst>
              <a:ext uri="{FF2B5EF4-FFF2-40B4-BE49-F238E27FC236}">
                <a16:creationId xmlns:a16="http://schemas.microsoft.com/office/drawing/2014/main" id="{69F133E7-2D61-4B16-84C0-1D4A7BC3DF66}"/>
              </a:ext>
            </a:extLst>
          </p:cNvPr>
          <p:cNvGrpSpPr/>
          <p:nvPr/>
        </p:nvGrpSpPr>
        <p:grpSpPr>
          <a:xfrm>
            <a:off x="3741288" y="2401151"/>
            <a:ext cx="2011680" cy="2011680"/>
            <a:chOff x="3741288" y="2401151"/>
            <a:chExt cx="2011680" cy="2011680"/>
          </a:xfrm>
        </p:grpSpPr>
        <p:sp>
          <p:nvSpPr>
            <p:cNvPr id="85" name="Freeform: Shape 84">
              <a:extLst>
                <a:ext uri="{FF2B5EF4-FFF2-40B4-BE49-F238E27FC236}">
                  <a16:creationId xmlns:a16="http://schemas.microsoft.com/office/drawing/2014/main" id="{AC2558E3-7EF6-4484-9B33-0004A68186D9}"/>
                </a:ext>
              </a:extLst>
            </p:cNvPr>
            <p:cNvSpPr/>
            <p:nvPr/>
          </p:nvSpPr>
          <p:spPr>
            <a:xfrm flipV="1">
              <a:off x="3741288"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86861DAF-06D8-455E-B5F5-14779DA4D383}"/>
                </a:ext>
              </a:extLst>
            </p:cNvPr>
            <p:cNvSpPr/>
            <p:nvPr/>
          </p:nvSpPr>
          <p:spPr>
            <a:xfrm flipV="1">
              <a:off x="3741288"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F54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7114DC-CB47-4E38-98CC-6A34917ACD28}"/>
                </a:ext>
              </a:extLst>
            </p:cNvPr>
            <p:cNvSpPr/>
            <p:nvPr/>
          </p:nvSpPr>
          <p:spPr>
            <a:xfrm flipV="1">
              <a:off x="3969888" y="2629752"/>
              <a:ext cx="1554480" cy="1554480"/>
            </a:xfrm>
            <a:prstGeom prst="ellipse">
              <a:avLst/>
            </a:prstGeom>
            <a:gradFill>
              <a:gsLst>
                <a:gs pos="0">
                  <a:srgbClr val="EF5CC8"/>
                </a:gs>
                <a:gs pos="100000">
                  <a:srgbClr val="FF5264"/>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77497E8-35E0-4C74-A324-6B0A785BB60F}"/>
              </a:ext>
            </a:extLst>
          </p:cNvPr>
          <p:cNvGrpSpPr/>
          <p:nvPr/>
        </p:nvGrpSpPr>
        <p:grpSpPr>
          <a:xfrm>
            <a:off x="3025913" y="2167494"/>
            <a:ext cx="3049033" cy="3698547"/>
            <a:chOff x="3025913" y="2167494"/>
            <a:chExt cx="3049033" cy="3698547"/>
          </a:xfrm>
        </p:grpSpPr>
        <p:sp>
          <p:nvSpPr>
            <p:cNvPr id="88" name="Arc 87">
              <a:extLst>
                <a:ext uri="{FF2B5EF4-FFF2-40B4-BE49-F238E27FC236}">
                  <a16:creationId xmlns:a16="http://schemas.microsoft.com/office/drawing/2014/main" id="{35D9219D-EFC7-46A2-807A-EAD0115A63CE}"/>
                </a:ext>
              </a:extLst>
            </p:cNvPr>
            <p:cNvSpPr/>
            <p:nvPr/>
          </p:nvSpPr>
          <p:spPr>
            <a:xfrm>
              <a:off x="3507630"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Isosceles Triangle 88">
              <a:extLst>
                <a:ext uri="{FF2B5EF4-FFF2-40B4-BE49-F238E27FC236}">
                  <a16:creationId xmlns:a16="http://schemas.microsoft.com/office/drawing/2014/main" id="{778408F9-6EA9-4799-A65E-D7EE5821AB5D}"/>
                </a:ext>
              </a:extLst>
            </p:cNvPr>
            <p:cNvSpPr/>
            <p:nvPr/>
          </p:nvSpPr>
          <p:spPr>
            <a:xfrm flipV="1">
              <a:off x="5888188"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4A7F760C-3BEB-4497-AD31-5DB9AF3D5B4B}"/>
                </a:ext>
              </a:extLst>
            </p:cNvPr>
            <p:cNvCxnSpPr>
              <a:cxnSpLocks/>
            </p:cNvCxnSpPr>
            <p:nvPr/>
          </p:nvCxnSpPr>
          <p:spPr>
            <a:xfrm flipV="1">
              <a:off x="3507630"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272A678-2431-4A8D-9661-0B440E46D477}"/>
                </a:ext>
              </a:extLst>
            </p:cNvPr>
            <p:cNvSpPr txBox="1"/>
            <p:nvPr/>
          </p:nvSpPr>
          <p:spPr>
            <a:xfrm>
              <a:off x="3025913" y="485037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2</a:t>
              </a:r>
            </a:p>
          </p:txBody>
        </p:sp>
      </p:grpSp>
      <p:grpSp>
        <p:nvGrpSpPr>
          <p:cNvPr id="4" name="Group 3">
            <a:extLst>
              <a:ext uri="{FF2B5EF4-FFF2-40B4-BE49-F238E27FC236}">
                <a16:creationId xmlns:a16="http://schemas.microsoft.com/office/drawing/2014/main" id="{A8618E9D-73E1-430F-90D5-FC5B3C694BAB}"/>
              </a:ext>
            </a:extLst>
          </p:cNvPr>
          <p:cNvGrpSpPr/>
          <p:nvPr/>
        </p:nvGrpSpPr>
        <p:grpSpPr>
          <a:xfrm>
            <a:off x="6485703" y="2401153"/>
            <a:ext cx="2011680" cy="2011680"/>
            <a:chOff x="6485703" y="2401153"/>
            <a:chExt cx="2011680" cy="2011680"/>
          </a:xfrm>
        </p:grpSpPr>
        <p:sp>
          <p:nvSpPr>
            <p:cNvPr id="93" name="Freeform: Shape 92">
              <a:extLst>
                <a:ext uri="{FF2B5EF4-FFF2-40B4-BE49-F238E27FC236}">
                  <a16:creationId xmlns:a16="http://schemas.microsoft.com/office/drawing/2014/main" id="{7E0C1333-0C82-4717-A4C8-05969EE8A5DD}"/>
                </a:ext>
              </a:extLst>
            </p:cNvPr>
            <p:cNvSpPr/>
            <p:nvPr/>
          </p:nvSpPr>
          <p:spPr>
            <a:xfrm>
              <a:off x="648570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D512F179-A650-4300-9861-CCE6D31CBD68}"/>
                </a:ext>
              </a:extLst>
            </p:cNvPr>
            <p:cNvSpPr/>
            <p:nvPr/>
          </p:nvSpPr>
          <p:spPr>
            <a:xfrm>
              <a:off x="648570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8D5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E035995-87D4-4671-9D3D-51F392BC7F51}"/>
                </a:ext>
              </a:extLst>
            </p:cNvPr>
            <p:cNvSpPr/>
            <p:nvPr/>
          </p:nvSpPr>
          <p:spPr>
            <a:xfrm>
              <a:off x="6714303" y="2629752"/>
              <a:ext cx="1554480" cy="1554480"/>
            </a:xfrm>
            <a:prstGeom prst="ellipse">
              <a:avLst/>
            </a:prstGeom>
            <a:gradFill>
              <a:gsLst>
                <a:gs pos="0">
                  <a:srgbClr val="CE65FB"/>
                </a:gs>
                <a:gs pos="100000">
                  <a:srgbClr val="3F4D9E"/>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CA64DEA-161A-4DCB-95B2-5930FB2FAF70}"/>
              </a:ext>
            </a:extLst>
          </p:cNvPr>
          <p:cNvGrpSpPr/>
          <p:nvPr/>
        </p:nvGrpSpPr>
        <p:grpSpPr>
          <a:xfrm>
            <a:off x="5759414" y="991958"/>
            <a:ext cx="3059947" cy="3654532"/>
            <a:chOff x="5759414" y="991958"/>
            <a:chExt cx="3059947" cy="3654532"/>
          </a:xfrm>
        </p:grpSpPr>
        <p:sp>
          <p:nvSpPr>
            <p:cNvPr id="96" name="Arc 95">
              <a:extLst>
                <a:ext uri="{FF2B5EF4-FFF2-40B4-BE49-F238E27FC236}">
                  <a16:creationId xmlns:a16="http://schemas.microsoft.com/office/drawing/2014/main" id="{55CE89C8-E5BE-4613-ADB4-A47B7FD2ED1C}"/>
                </a:ext>
              </a:extLst>
            </p:cNvPr>
            <p:cNvSpPr/>
            <p:nvPr/>
          </p:nvSpPr>
          <p:spPr>
            <a:xfrm flipV="1">
              <a:off x="625204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Isosceles Triangle 96">
              <a:extLst>
                <a:ext uri="{FF2B5EF4-FFF2-40B4-BE49-F238E27FC236}">
                  <a16:creationId xmlns:a16="http://schemas.microsoft.com/office/drawing/2014/main" id="{94241962-FA6B-4DC9-B5B1-F77DDBE54878}"/>
                </a:ext>
              </a:extLst>
            </p:cNvPr>
            <p:cNvSpPr/>
            <p:nvPr/>
          </p:nvSpPr>
          <p:spPr>
            <a:xfrm>
              <a:off x="863260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1A52B384-8C9E-42DA-B40B-80F97CECAA5F}"/>
                </a:ext>
              </a:extLst>
            </p:cNvPr>
            <p:cNvCxnSpPr>
              <a:cxnSpLocks/>
            </p:cNvCxnSpPr>
            <p:nvPr/>
          </p:nvCxnSpPr>
          <p:spPr>
            <a:xfrm>
              <a:off x="625204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BB8852B-7159-44AA-BF62-8A19C02A39FB}"/>
                </a:ext>
              </a:extLst>
            </p:cNvPr>
            <p:cNvSpPr txBox="1"/>
            <p:nvPr/>
          </p:nvSpPr>
          <p:spPr>
            <a:xfrm>
              <a:off x="575941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3</a:t>
              </a:r>
            </a:p>
          </p:txBody>
        </p:sp>
      </p:grpSp>
      <p:grpSp>
        <p:nvGrpSpPr>
          <p:cNvPr id="7" name="Group 6">
            <a:extLst>
              <a:ext uri="{FF2B5EF4-FFF2-40B4-BE49-F238E27FC236}">
                <a16:creationId xmlns:a16="http://schemas.microsoft.com/office/drawing/2014/main" id="{07D20BA8-C4F3-4679-BCBF-FAABADDE3C17}"/>
              </a:ext>
            </a:extLst>
          </p:cNvPr>
          <p:cNvGrpSpPr/>
          <p:nvPr/>
        </p:nvGrpSpPr>
        <p:grpSpPr>
          <a:xfrm>
            <a:off x="9230119" y="2401151"/>
            <a:ext cx="2011680" cy="2011680"/>
            <a:chOff x="9230119" y="2401151"/>
            <a:chExt cx="2011680" cy="2011680"/>
          </a:xfrm>
        </p:grpSpPr>
        <p:sp>
          <p:nvSpPr>
            <p:cNvPr id="101" name="Freeform: Shape 100">
              <a:extLst>
                <a:ext uri="{FF2B5EF4-FFF2-40B4-BE49-F238E27FC236}">
                  <a16:creationId xmlns:a16="http://schemas.microsoft.com/office/drawing/2014/main" id="{02EE35B5-3714-49B2-A0CC-DDABE733BF32}"/>
                </a:ext>
              </a:extLst>
            </p:cNvPr>
            <p:cNvSpPr/>
            <p:nvPr/>
          </p:nvSpPr>
          <p:spPr>
            <a:xfrm flipV="1">
              <a:off x="9230119"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7B2518E5-C6EB-4F48-8597-F276DC06558B}"/>
                </a:ext>
              </a:extLst>
            </p:cNvPr>
            <p:cNvSpPr/>
            <p:nvPr/>
          </p:nvSpPr>
          <p:spPr>
            <a:xfrm flipV="1">
              <a:off x="9230119"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74C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75AB7AB-2B6C-45AA-B5CF-7720560C973B}"/>
                </a:ext>
              </a:extLst>
            </p:cNvPr>
            <p:cNvSpPr/>
            <p:nvPr/>
          </p:nvSpPr>
          <p:spPr>
            <a:xfrm flipV="1">
              <a:off x="9458719" y="2629752"/>
              <a:ext cx="1554480" cy="1554480"/>
            </a:xfrm>
            <a:prstGeom prst="ellipse">
              <a:avLst/>
            </a:prstGeom>
            <a:gradFill>
              <a:gsLst>
                <a:gs pos="0">
                  <a:srgbClr val="A0D32C"/>
                </a:gs>
                <a:gs pos="100000">
                  <a:srgbClr val="46CA89"/>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C09F750-3119-4EAF-BAC4-A4970F08C1F7}"/>
              </a:ext>
            </a:extLst>
          </p:cNvPr>
          <p:cNvGrpSpPr/>
          <p:nvPr/>
        </p:nvGrpSpPr>
        <p:grpSpPr>
          <a:xfrm>
            <a:off x="8497383" y="2167494"/>
            <a:ext cx="3066394" cy="3698548"/>
            <a:chOff x="8497383" y="2167494"/>
            <a:chExt cx="3066394" cy="3698548"/>
          </a:xfrm>
        </p:grpSpPr>
        <p:sp>
          <p:nvSpPr>
            <p:cNvPr id="104" name="Arc 103">
              <a:extLst>
                <a:ext uri="{FF2B5EF4-FFF2-40B4-BE49-F238E27FC236}">
                  <a16:creationId xmlns:a16="http://schemas.microsoft.com/office/drawing/2014/main" id="{B9633129-1C06-4969-B038-B972505CE79F}"/>
                </a:ext>
              </a:extLst>
            </p:cNvPr>
            <p:cNvSpPr/>
            <p:nvPr/>
          </p:nvSpPr>
          <p:spPr>
            <a:xfrm>
              <a:off x="8996461"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Isosceles Triangle 104">
              <a:extLst>
                <a:ext uri="{FF2B5EF4-FFF2-40B4-BE49-F238E27FC236}">
                  <a16:creationId xmlns:a16="http://schemas.microsoft.com/office/drawing/2014/main" id="{6B95AA0A-5507-4D8E-BEB8-B269B9C0D0A4}"/>
                </a:ext>
              </a:extLst>
            </p:cNvPr>
            <p:cNvSpPr/>
            <p:nvPr/>
          </p:nvSpPr>
          <p:spPr>
            <a:xfrm flipV="1">
              <a:off x="11377019"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36086871-4FAB-4DF2-8857-4942B0E7D303}"/>
                </a:ext>
              </a:extLst>
            </p:cNvPr>
            <p:cNvCxnSpPr>
              <a:cxnSpLocks/>
            </p:cNvCxnSpPr>
            <p:nvPr/>
          </p:nvCxnSpPr>
          <p:spPr>
            <a:xfrm flipV="1">
              <a:off x="8996461"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35B1D5-178F-4763-B61B-9A5324D3C894}"/>
                </a:ext>
              </a:extLst>
            </p:cNvPr>
            <p:cNvSpPr txBox="1"/>
            <p:nvPr/>
          </p:nvSpPr>
          <p:spPr>
            <a:xfrm>
              <a:off x="8497383" y="4850379"/>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4</a:t>
              </a:r>
            </a:p>
          </p:txBody>
        </p:sp>
      </p:grpSp>
      <p:grpSp>
        <p:nvGrpSpPr>
          <p:cNvPr id="32" name="Group 31">
            <a:extLst>
              <a:ext uri="{FF2B5EF4-FFF2-40B4-BE49-F238E27FC236}">
                <a16:creationId xmlns:a16="http://schemas.microsoft.com/office/drawing/2014/main" id="{0E7E889F-5796-4C45-B2F2-67A5655A412D}"/>
              </a:ext>
            </a:extLst>
          </p:cNvPr>
          <p:cNvGrpSpPr/>
          <p:nvPr/>
        </p:nvGrpSpPr>
        <p:grpSpPr>
          <a:xfrm>
            <a:off x="1038743" y="896542"/>
            <a:ext cx="2349361" cy="1723549"/>
            <a:chOff x="1086196" y="886221"/>
            <a:chExt cx="2349361" cy="1723549"/>
          </a:xfrm>
        </p:grpSpPr>
        <p:sp>
          <p:nvSpPr>
            <p:cNvPr id="33" name="Rectangle 32">
              <a:extLst>
                <a:ext uri="{FF2B5EF4-FFF2-40B4-BE49-F238E27FC236}">
                  <a16:creationId xmlns:a16="http://schemas.microsoft.com/office/drawing/2014/main" id="{0FDEFD0D-717F-4E77-837F-1081ED7F20A5}"/>
                </a:ext>
              </a:extLst>
            </p:cNvPr>
            <p:cNvSpPr/>
            <p:nvPr/>
          </p:nvSpPr>
          <p:spPr>
            <a:xfrm>
              <a:off x="1158259" y="1110577"/>
              <a:ext cx="184731" cy="369332"/>
            </a:xfrm>
            <a:prstGeom prst="rect">
              <a:avLst/>
            </a:prstGeom>
          </p:spPr>
          <p:txBody>
            <a:bodyPr wrap="none">
              <a:spAutoFit/>
            </a:bodyPr>
            <a:lstStyle/>
            <a:p>
              <a:endParaRPr lang="en-US" dirty="0">
                <a:solidFill>
                  <a:srgbClr val="FE8C5D"/>
                </a:solidFill>
                <a:latin typeface="Roboto" pitchFamily="2" charset="0"/>
                <a:ea typeface="Roboto" pitchFamily="2" charset="0"/>
              </a:endParaRPr>
            </a:p>
          </p:txBody>
        </p:sp>
        <p:sp>
          <p:nvSpPr>
            <p:cNvPr id="34" name="Rectangle 33">
              <a:extLst>
                <a:ext uri="{FF2B5EF4-FFF2-40B4-BE49-F238E27FC236}">
                  <a16:creationId xmlns:a16="http://schemas.microsoft.com/office/drawing/2014/main" id="{1F479D2C-0021-41BB-B712-8FFCDB8C5D59}"/>
                </a:ext>
              </a:extLst>
            </p:cNvPr>
            <p:cNvSpPr/>
            <p:nvPr/>
          </p:nvSpPr>
          <p:spPr>
            <a:xfrm>
              <a:off x="1086196" y="886221"/>
              <a:ext cx="2349361" cy="1723549"/>
            </a:xfrm>
            <a:prstGeom prst="rect">
              <a:avLst/>
            </a:prstGeom>
          </p:spPr>
          <p:txBody>
            <a:bodyPr wrap="square">
              <a:spAutoFit/>
            </a:bodyPr>
            <a:lstStyle/>
            <a:p>
              <a:r>
                <a:rPr lang="en-US" sz="1400" b="1" dirty="0">
                  <a:solidFill>
                    <a:srgbClr val="FE8C5D"/>
                  </a:solidFill>
                  <a:latin typeface="Roboto" pitchFamily="2" charset="0"/>
                  <a:ea typeface="Roboto" pitchFamily="2" charset="0"/>
                </a:rPr>
                <a:t>Lack of confidence in AI for personalized banking is a problem.</a:t>
              </a:r>
            </a:p>
            <a:p>
              <a:endParaRPr lang="en-US" sz="140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a:p>
              <a:r>
                <a:rPr lang="en-US" sz="900" b="1" dirty="0">
                  <a:solidFill>
                    <a:schemeClr val="bg1"/>
                  </a:solidFill>
                  <a:latin typeface="Segoe UI" panose="020B0502040204020203" pitchFamily="34" charset="0"/>
                  <a:ea typeface="Roboto Light" panose="02000000000000000000" pitchFamily="2" charset="0"/>
                  <a:cs typeface="Segoe UI" panose="020B0502040204020203" pitchFamily="34" charset="0"/>
                </a:rPr>
                <a:t>Lack of customer trust is one of the biggest issues with AI in finance, especially in the field of customized banking. </a:t>
              </a:r>
            </a:p>
            <a:p>
              <a:endParaRPr lang="en-US" sz="140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p:txBody>
        </p:sp>
      </p:grpSp>
      <p:grpSp>
        <p:nvGrpSpPr>
          <p:cNvPr id="44" name="Group 43">
            <a:extLst>
              <a:ext uri="{FF2B5EF4-FFF2-40B4-BE49-F238E27FC236}">
                <a16:creationId xmlns:a16="http://schemas.microsoft.com/office/drawing/2014/main" id="{550D411C-ED67-4A68-9DF1-CFB31456ABDC}"/>
              </a:ext>
            </a:extLst>
          </p:cNvPr>
          <p:cNvGrpSpPr/>
          <p:nvPr/>
        </p:nvGrpSpPr>
        <p:grpSpPr>
          <a:xfrm>
            <a:off x="6627454" y="1120898"/>
            <a:ext cx="3328156" cy="1215091"/>
            <a:chOff x="1158258" y="1110577"/>
            <a:chExt cx="3328156" cy="1215091"/>
          </a:xfrm>
        </p:grpSpPr>
        <p:sp>
          <p:nvSpPr>
            <p:cNvPr id="45" name="Rectangle 44">
              <a:extLst>
                <a:ext uri="{FF2B5EF4-FFF2-40B4-BE49-F238E27FC236}">
                  <a16:creationId xmlns:a16="http://schemas.microsoft.com/office/drawing/2014/main" id="{933F016E-D331-4361-8301-751099F7DBD4}"/>
                </a:ext>
              </a:extLst>
            </p:cNvPr>
            <p:cNvSpPr/>
            <p:nvPr/>
          </p:nvSpPr>
          <p:spPr>
            <a:xfrm>
              <a:off x="1158259" y="1110577"/>
              <a:ext cx="3328155" cy="307777"/>
            </a:xfrm>
            <a:prstGeom prst="rect">
              <a:avLst/>
            </a:prstGeom>
          </p:spPr>
          <p:txBody>
            <a:bodyPr wrap="none">
              <a:spAutoFit/>
            </a:bodyPr>
            <a:lstStyle/>
            <a:p>
              <a:r>
                <a:rPr lang="en-US" sz="1400" b="1" dirty="0">
                  <a:solidFill>
                    <a:srgbClr val="8F5CD3"/>
                  </a:solidFill>
                  <a:latin typeface="Segoe UI" panose="020B0502040204020203" pitchFamily="34" charset="0"/>
                  <a:ea typeface="Roboto" pitchFamily="2" charset="0"/>
                  <a:cs typeface="Segoe UI" panose="020B0502040204020203" pitchFamily="34" charset="0"/>
                </a:rPr>
                <a:t>Bias in AI Decision Making is an Issue</a:t>
              </a:r>
              <a:endParaRPr lang="en-US" sz="1400" dirty="0">
                <a:solidFill>
                  <a:srgbClr val="8F5CD3"/>
                </a:solidFill>
                <a:latin typeface="Segoe UI" panose="020B0502040204020203" pitchFamily="34" charset="0"/>
                <a:ea typeface="Roboto" pitchFamily="2" charset="0"/>
                <a:cs typeface="Segoe UI" panose="020B0502040204020203" pitchFamily="34" charset="0"/>
              </a:endParaRPr>
            </a:p>
          </p:txBody>
        </p:sp>
        <p:sp>
          <p:nvSpPr>
            <p:cNvPr id="46" name="Rectangle 45">
              <a:extLst>
                <a:ext uri="{FF2B5EF4-FFF2-40B4-BE49-F238E27FC236}">
                  <a16:creationId xmlns:a16="http://schemas.microsoft.com/office/drawing/2014/main" id="{01B2BCBC-F207-44CB-824F-60E44BFF6282}"/>
                </a:ext>
              </a:extLst>
            </p:cNvPr>
            <p:cNvSpPr/>
            <p:nvPr/>
          </p:nvSpPr>
          <p:spPr>
            <a:xfrm>
              <a:off x="1158258" y="1310005"/>
              <a:ext cx="2349361" cy="1015663"/>
            </a:xfrm>
            <a:prstGeom prst="rect">
              <a:avLst/>
            </a:prstGeom>
          </p:spPr>
          <p:txBody>
            <a:bodyPr wrap="square">
              <a:spAutoFit/>
            </a:bodyPr>
            <a:lstStyle/>
            <a:p>
              <a:endParaRPr lang="en-US" sz="120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a:p>
              <a:r>
                <a:rPr lang="en-US" sz="1200" b="1" dirty="0">
                  <a:solidFill>
                    <a:schemeClr val="bg1"/>
                  </a:solidFill>
                  <a:latin typeface="Segoe UI" panose="020B0502040204020203" pitchFamily="34" charset="0"/>
                  <a:ea typeface="Roboto Light" panose="02000000000000000000" pitchFamily="2" charset="0"/>
                  <a:cs typeface="Segoe UI" panose="020B0502040204020203" pitchFamily="34" charset="0"/>
                </a:rPr>
                <a:t>The possibility of bias in decision-making is another possible issue with AI in finance. </a:t>
              </a:r>
            </a:p>
          </p:txBody>
        </p:sp>
      </p:grpSp>
      <p:grpSp>
        <p:nvGrpSpPr>
          <p:cNvPr id="47" name="Group 46">
            <a:extLst>
              <a:ext uri="{FF2B5EF4-FFF2-40B4-BE49-F238E27FC236}">
                <a16:creationId xmlns:a16="http://schemas.microsoft.com/office/drawing/2014/main" id="{339657D8-65DB-46EC-A49F-6EFAB6F2264D}"/>
              </a:ext>
            </a:extLst>
          </p:cNvPr>
          <p:cNvGrpSpPr/>
          <p:nvPr/>
        </p:nvGrpSpPr>
        <p:grpSpPr>
          <a:xfrm>
            <a:off x="3865212" y="4971389"/>
            <a:ext cx="3321526" cy="1187143"/>
            <a:chOff x="1158259" y="1110577"/>
            <a:chExt cx="4198585" cy="1187143"/>
          </a:xfrm>
        </p:grpSpPr>
        <p:sp>
          <p:nvSpPr>
            <p:cNvPr id="48" name="Rectangle 47">
              <a:extLst>
                <a:ext uri="{FF2B5EF4-FFF2-40B4-BE49-F238E27FC236}">
                  <a16:creationId xmlns:a16="http://schemas.microsoft.com/office/drawing/2014/main" id="{D50092FE-CE08-415C-A0FE-522788A1ABA2}"/>
                </a:ext>
              </a:extLst>
            </p:cNvPr>
            <p:cNvSpPr/>
            <p:nvPr/>
          </p:nvSpPr>
          <p:spPr>
            <a:xfrm>
              <a:off x="1158259" y="1110577"/>
              <a:ext cx="4198585" cy="307777"/>
            </a:xfrm>
            <a:prstGeom prst="rect">
              <a:avLst/>
            </a:prstGeom>
          </p:spPr>
          <p:txBody>
            <a:bodyPr wrap="square">
              <a:spAutoFit/>
            </a:bodyPr>
            <a:lstStyle/>
            <a:p>
              <a:r>
                <a:rPr lang="en-US" sz="1400" b="1" dirty="0">
                  <a:solidFill>
                    <a:srgbClr val="FF579A"/>
                  </a:solidFill>
                  <a:latin typeface="Segoe UI" panose="020B0502040204020203" pitchFamily="34" charset="0"/>
                  <a:ea typeface="Roboto" pitchFamily="2" charset="0"/>
                  <a:cs typeface="Segoe UI" panose="020B0502040204020203" pitchFamily="34" charset="0"/>
                </a:rPr>
                <a:t>Hazards to data security and privacy</a:t>
              </a:r>
              <a:endParaRPr lang="en-US" sz="1400" dirty="0">
                <a:solidFill>
                  <a:srgbClr val="FF579A"/>
                </a:solidFill>
                <a:latin typeface="Segoe UI" panose="020B0502040204020203" pitchFamily="34" charset="0"/>
                <a:ea typeface="Roboto" pitchFamily="2" charset="0"/>
                <a:cs typeface="Segoe UI" panose="020B0502040204020203" pitchFamily="34" charset="0"/>
              </a:endParaRPr>
            </a:p>
          </p:txBody>
        </p:sp>
        <p:sp>
          <p:nvSpPr>
            <p:cNvPr id="49" name="Rectangle 48">
              <a:extLst>
                <a:ext uri="{FF2B5EF4-FFF2-40B4-BE49-F238E27FC236}">
                  <a16:creationId xmlns:a16="http://schemas.microsoft.com/office/drawing/2014/main" id="{68D63669-2AF7-493F-B81F-6DA3C535111A}"/>
                </a:ext>
              </a:extLst>
            </p:cNvPr>
            <p:cNvSpPr/>
            <p:nvPr/>
          </p:nvSpPr>
          <p:spPr>
            <a:xfrm>
              <a:off x="1176197" y="1397474"/>
              <a:ext cx="3583464" cy="900246"/>
            </a:xfrm>
            <a:prstGeom prst="rect">
              <a:avLst/>
            </a:prstGeom>
          </p:spPr>
          <p:txBody>
            <a:bodyPr wrap="square">
              <a:spAutoFit/>
            </a:bodyPr>
            <a:lstStyle/>
            <a:p>
              <a:endParaRPr lang="en-US" sz="105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a:p>
              <a:r>
                <a:rPr lang="en-US" sz="1050" b="1" dirty="0">
                  <a:solidFill>
                    <a:schemeClr val="bg1"/>
                  </a:solidFill>
                  <a:latin typeface="Segoe UI" panose="020B0502040204020203" pitchFamily="34" charset="0"/>
                  <a:ea typeface="Roboto Light" panose="02000000000000000000" pitchFamily="2" charset="0"/>
                  <a:cs typeface="Segoe UI" panose="020B0502040204020203" pitchFamily="34" charset="0"/>
                </a:rPr>
                <a:t>The potential of data breaches and privacy issues is still another significant obstacle for the application of AI in banking. </a:t>
              </a:r>
            </a:p>
          </p:txBody>
        </p:sp>
      </p:grpSp>
      <p:grpSp>
        <p:nvGrpSpPr>
          <p:cNvPr id="50" name="Group 49">
            <a:extLst>
              <a:ext uri="{FF2B5EF4-FFF2-40B4-BE49-F238E27FC236}">
                <a16:creationId xmlns:a16="http://schemas.microsoft.com/office/drawing/2014/main" id="{61AD5C7E-A117-4251-8732-D3D56EB8F3B1}"/>
              </a:ext>
            </a:extLst>
          </p:cNvPr>
          <p:cNvGrpSpPr/>
          <p:nvPr/>
        </p:nvGrpSpPr>
        <p:grpSpPr>
          <a:xfrm>
            <a:off x="9381860" y="4902515"/>
            <a:ext cx="2349361" cy="1744908"/>
            <a:chOff x="1158258" y="1041703"/>
            <a:chExt cx="2349361" cy="1744908"/>
          </a:xfrm>
        </p:grpSpPr>
        <p:sp>
          <p:nvSpPr>
            <p:cNvPr id="51" name="Rectangle 50">
              <a:extLst>
                <a:ext uri="{FF2B5EF4-FFF2-40B4-BE49-F238E27FC236}">
                  <a16:creationId xmlns:a16="http://schemas.microsoft.com/office/drawing/2014/main" id="{70D21AFD-0C55-4031-AD49-71DF07896D0A}"/>
                </a:ext>
              </a:extLst>
            </p:cNvPr>
            <p:cNvSpPr/>
            <p:nvPr/>
          </p:nvSpPr>
          <p:spPr>
            <a:xfrm>
              <a:off x="1158258" y="1041703"/>
              <a:ext cx="2284343" cy="307777"/>
            </a:xfrm>
            <a:prstGeom prst="rect">
              <a:avLst/>
            </a:prstGeom>
          </p:spPr>
          <p:txBody>
            <a:bodyPr wrap="none">
              <a:spAutoFit/>
            </a:bodyPr>
            <a:lstStyle/>
            <a:p>
              <a:r>
                <a:rPr lang="en-US" sz="1400" b="1" dirty="0">
                  <a:solidFill>
                    <a:srgbClr val="77CE61"/>
                  </a:solidFill>
                  <a:latin typeface="Segoe UI" panose="020B0502040204020203" pitchFamily="34" charset="0"/>
                  <a:ea typeface="Roboto" pitchFamily="2" charset="0"/>
                  <a:cs typeface="Segoe UI" panose="020B0502040204020203" pitchFamily="34" charset="0"/>
                </a:rPr>
                <a:t>A lack of personalization</a:t>
              </a:r>
              <a:endParaRPr lang="en-US" sz="1400" dirty="0">
                <a:solidFill>
                  <a:srgbClr val="77CE61"/>
                </a:solidFill>
                <a:latin typeface="Segoe UI" panose="020B0502040204020203" pitchFamily="34" charset="0"/>
                <a:ea typeface="Roboto" pitchFamily="2" charset="0"/>
                <a:cs typeface="Segoe UI" panose="020B0502040204020203" pitchFamily="34" charset="0"/>
              </a:endParaRPr>
            </a:p>
          </p:txBody>
        </p:sp>
        <p:sp>
          <p:nvSpPr>
            <p:cNvPr id="52" name="Rectangle 51">
              <a:extLst>
                <a:ext uri="{FF2B5EF4-FFF2-40B4-BE49-F238E27FC236}">
                  <a16:creationId xmlns:a16="http://schemas.microsoft.com/office/drawing/2014/main" id="{5434C041-5B40-47AB-B0B5-C76694213A8B}"/>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Segoe UI" panose="020B0502040204020203" pitchFamily="34" charset="0"/>
                  <a:ea typeface="Roboto Light" panose="02000000000000000000" pitchFamily="2" charset="0"/>
                  <a:cs typeface="Segoe UI" panose="020B0502040204020203" pitchFamily="34" charset="0"/>
                </a:rPr>
                <a:t>Lastly, some customers could believe that artificial intelligence in finance lacks the individualized attention and relationship-building that they appreciate in traditional banking.</a:t>
              </a:r>
            </a:p>
          </p:txBody>
        </p:sp>
      </p:grpSp>
      <p:sp>
        <p:nvSpPr>
          <p:cNvPr id="14" name="TextBox 13">
            <a:extLst>
              <a:ext uri="{FF2B5EF4-FFF2-40B4-BE49-F238E27FC236}">
                <a16:creationId xmlns:a16="http://schemas.microsoft.com/office/drawing/2014/main" id="{5285364C-B602-4CCB-ACAB-6E1C9B3C41B9}"/>
              </a:ext>
            </a:extLst>
          </p:cNvPr>
          <p:cNvSpPr txBox="1"/>
          <p:nvPr/>
        </p:nvSpPr>
        <p:spPr>
          <a:xfrm>
            <a:off x="2077403" y="193527"/>
            <a:ext cx="7621569" cy="523220"/>
          </a:xfrm>
          <a:prstGeom prst="rect">
            <a:avLst/>
          </a:prstGeom>
          <a:noFill/>
        </p:spPr>
        <p:txBody>
          <a:bodyPr wrap="square" rtlCol="0">
            <a:spAutoFit/>
          </a:bodyPr>
          <a:lstStyle/>
          <a:p>
            <a:pPr algn="ctr"/>
            <a:r>
              <a:rPr lang="en-IN" sz="2800" b="1" dirty="0">
                <a:solidFill>
                  <a:schemeClr val="bg1"/>
                </a:solidFill>
                <a:latin typeface="Segoe UI" panose="020B0502040204020203" pitchFamily="34" charset="0"/>
                <a:cs typeface="Segoe UI" panose="020B0502040204020203" pitchFamily="34" charset="0"/>
              </a:rPr>
              <a:t>Problems with Personalized Systems</a:t>
            </a:r>
          </a:p>
        </p:txBody>
      </p:sp>
    </p:spTree>
    <p:extLst>
      <p:ext uri="{BB962C8B-B14F-4D97-AF65-F5344CB8AC3E}">
        <p14:creationId xmlns:p14="http://schemas.microsoft.com/office/powerpoint/2010/main" val="2875074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14:presetBounceEnd="4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14:presetBounceEnd="4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40000">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14:presetBounceEnd="40000">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7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14:presetBounceEnd="40000">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14:bounceEnd="40000">
                                          <p:cBhvr additive="base">
                                            <p:cTn id="24" dur="75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14:presetBounceEnd="40000">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14:bounceEnd="40000">
                                          <p:cBhvr additive="base">
                                            <p:cTn id="34" dur="75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14:presetBounceEnd="40000">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14:bounceEnd="40000">
                                          <p:cBhvr additive="base">
                                            <p:cTn id="44" dur="75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14:presetBounceEnd="40000">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14:bounceEnd="40000">
                                          <p:cBhvr additive="base">
                                            <p:cTn id="54"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1550"/>
                                </p:stCondLst>
                                <p:childTnLst>
                                  <p:par>
                                    <p:cTn id="35" presetID="2" presetClass="entr" presetSubtype="4" accel="26667"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750" fill="hold"/>
                                            <p:tgtEl>
                                              <p:spTgt spid="8"/>
                                            </p:tgtEl>
                                            <p:attrNameLst>
                                              <p:attrName>ppt_x</p:attrName>
                                            </p:attrNameLst>
                                          </p:cBhvr>
                                          <p:tavLst>
                                            <p:tav tm="0">
                                              <p:val>
                                                <p:strVal val="#ppt_x"/>
                                              </p:val>
                                            </p:tav>
                                            <p:tav tm="100000">
                                              <p:val>
                                                <p:strVal val="#ppt_x"/>
                                              </p:val>
                                            </p:tav>
                                          </p:tavLst>
                                        </p:anim>
                                        <p:anim calcmode="lin" valueType="num">
                                          <p:cBhvr additive="base">
                                            <p:cTn id="38" dur="750" fill="hold"/>
                                            <p:tgtEl>
                                              <p:spTgt spid="8"/>
                                            </p:tgtEl>
                                            <p:attrNameLst>
                                              <p:attrName>ppt_y</p:attrName>
                                            </p:attrNameLst>
                                          </p:cBhvr>
                                          <p:tavLst>
                                            <p:tav tm="0">
                                              <p:val>
                                                <p:strVal val="1+#ppt_h/2"/>
                                              </p:val>
                                            </p:tav>
                                            <p:tav tm="100000">
                                              <p:val>
                                                <p:strVal val="#ppt_y"/>
                                              </p:val>
                                            </p:tav>
                                          </p:tavLst>
                                        </p:anim>
                                      </p:childTnLst>
                                    </p:cTn>
                                  </p:par>
                                </p:childTnLst>
                              </p:cTn>
                            </p:par>
                            <p:par>
                              <p:cTn id="39" fill="hold">
                                <p:stCondLst>
                                  <p:cond delay="2300"/>
                                </p:stCondLst>
                                <p:childTnLst>
                                  <p:par>
                                    <p:cTn id="40" presetID="42"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2" presetClass="entr" presetSubtype="1" accel="26667" fill="hold" nodeType="withEffect">
                                      <p:stCondLst>
                                        <p:cond delay="1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ppt_x"/>
                                              </p:val>
                                            </p:tav>
                                            <p:tav tm="100000">
                                              <p:val>
                                                <p:strVal val="#ppt_x"/>
                                              </p:val>
                                            </p:tav>
                                          </p:tavLst>
                                        </p:anim>
                                        <p:anim calcmode="lin" valueType="num">
                                          <p:cBhvr additive="base">
                                            <p:cTn id="48" dur="75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3300"/>
                                </p:stCondLst>
                                <p:childTnLst>
                                  <p:par>
                                    <p:cTn id="50" presetID="47" presetClass="entr" presetSubtype="0"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2" presetClass="entr" presetSubtype="4" accel="26667" fill="hold" nodeType="withEffect">
                                      <p:stCondLst>
                                        <p:cond delay="20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750" fill="hold"/>
                                            <p:tgtEl>
                                              <p:spTgt spid="11"/>
                                            </p:tgtEl>
                                            <p:attrNameLst>
                                              <p:attrName>ppt_x</p:attrName>
                                            </p:attrNameLst>
                                          </p:cBhvr>
                                          <p:tavLst>
                                            <p:tav tm="0">
                                              <p:val>
                                                <p:strVal val="#ppt_x"/>
                                              </p:val>
                                            </p:tav>
                                            <p:tav tm="100000">
                                              <p:val>
                                                <p:strVal val="#ppt_x"/>
                                              </p:val>
                                            </p:tav>
                                          </p:tavLst>
                                        </p:anim>
                                        <p:anim calcmode="lin" valueType="num">
                                          <p:cBhvr additive="base">
                                            <p:cTn id="58" dur="75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4300"/>
                                </p:stCondLst>
                                <p:childTnLst>
                                  <p:par>
                                    <p:cTn id="60" presetID="42" presetClass="entr" presetSubtype="0"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2" presetClass="entr" presetSubtype="1" accel="26667" fill="hold" nodeType="withEffect">
                                      <p:stCondLst>
                                        <p:cond delay="3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750" fill="hold"/>
                                            <p:tgtEl>
                                              <p:spTgt spid="13"/>
                                            </p:tgtEl>
                                            <p:attrNameLst>
                                              <p:attrName>ppt_x</p:attrName>
                                            </p:attrNameLst>
                                          </p:cBhvr>
                                          <p:tavLst>
                                            <p:tav tm="0">
                                              <p:val>
                                                <p:strVal val="#ppt_x"/>
                                              </p:val>
                                            </p:tav>
                                            <p:tav tm="100000">
                                              <p:val>
                                                <p:strVal val="#ppt_x"/>
                                              </p:val>
                                            </p:tav>
                                          </p:tavLst>
                                        </p:anim>
                                        <p:anim calcmode="lin" valueType="num">
                                          <p:cBhvr additive="base">
                                            <p:cTn id="68" dur="750" fill="hold"/>
                                            <p:tgtEl>
                                              <p:spTgt spid="13"/>
                                            </p:tgtEl>
                                            <p:attrNameLst>
                                              <p:attrName>ppt_y</p:attrName>
                                            </p:attrNameLst>
                                          </p:cBhvr>
                                          <p:tavLst>
                                            <p:tav tm="0">
                                              <p:val>
                                                <p:strVal val="0-#ppt_h/2"/>
                                              </p:val>
                                            </p:tav>
                                            <p:tav tm="100000">
                                              <p:val>
                                                <p:strVal val="#ppt_y"/>
                                              </p:val>
                                            </p:tav>
                                          </p:tavLst>
                                        </p:anim>
                                      </p:childTnLst>
                                    </p:cTn>
                                  </p:par>
                                </p:childTnLst>
                              </p:cTn>
                            </p:par>
                            <p:par>
                              <p:cTn id="69" fill="hold">
                                <p:stCondLst>
                                  <p:cond delay="5350"/>
                                </p:stCondLst>
                                <p:childTnLst>
                                  <p:par>
                                    <p:cTn id="70" presetID="47" presetClass="entr" presetSubtype="0"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9"/>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IN" b="1" dirty="0">
                <a:latin typeface="Segoe UI" panose="020B0502040204020203" pitchFamily="34" charset="0"/>
                <a:cs typeface="Segoe UI" panose="020B0502040204020203" pitchFamily="34" charset="0"/>
              </a:rPr>
              <a:t>Implementation </a:t>
            </a:r>
            <a:endParaRPr b="1" dirty="0">
              <a:latin typeface="Segoe UI" panose="020B0502040204020203" pitchFamily="34" charset="0"/>
              <a:cs typeface="Segoe UI" panose="020B0502040204020203" pitchFamily="34" charset="0"/>
            </a:endParaRPr>
          </a:p>
        </p:txBody>
      </p:sp>
      <p:sp>
        <p:nvSpPr>
          <p:cNvPr id="444" name="Google Shape;444;p39"/>
          <p:cNvSpPr txBox="1">
            <a:spLocks noGrp="1"/>
          </p:cNvSpPr>
          <p:nvPr>
            <p:ph type="body" idx="1"/>
          </p:nvPr>
        </p:nvSpPr>
        <p:spPr>
          <a:xfrm>
            <a:off x="1584233" y="2008467"/>
            <a:ext cx="8568400" cy="2881200"/>
          </a:xfrm>
          <a:prstGeom prst="rect">
            <a:avLst/>
          </a:prstGeom>
        </p:spPr>
        <p:txBody>
          <a:bodyPr spcFirstLastPara="1" vert="horz" wrap="square" lIns="0" tIns="0" rIns="0" bIns="0" rtlCol="0" anchor="t" anchorCtr="0">
            <a:noAutofit/>
          </a:bodyPr>
          <a:lstStyle/>
          <a:p>
            <a:pPr marL="0" indent="0">
              <a:buNone/>
            </a:pPr>
            <a:r>
              <a:rPr lang="en-US" sz="1800" b="1" dirty="0">
                <a:solidFill>
                  <a:srgbClr val="0070C0"/>
                </a:solidFill>
              </a:rPr>
              <a:t>Now it’s time to look at some examples of how the use of AI in digital banking can be used and what benefits its adoption can bring. We provide you with two possible use cases that will help you to better understand their value.</a:t>
            </a:r>
          </a:p>
          <a:p>
            <a:pPr marL="0" indent="0">
              <a:buNone/>
            </a:pPr>
            <a:endParaRPr lang="en-US" sz="1600" b="1" dirty="0"/>
          </a:p>
          <a:p>
            <a:pPr marL="0" indent="0">
              <a:buNone/>
            </a:pPr>
            <a:r>
              <a:rPr lang="en-US" sz="2400" b="1" dirty="0"/>
              <a:t>CASE 1:</a:t>
            </a:r>
          </a:p>
          <a:p>
            <a:pPr marL="0" indent="0">
              <a:buNone/>
            </a:pPr>
            <a:r>
              <a:rPr lang="en-US" sz="2400" b="1" dirty="0"/>
              <a:t>A person walks the street, passing by a bank. Somewhere in the 50-foot radius, the person receives notification via a mobile app, containing information about a personalized offering from the bank. What’s more, the app automatically creates a prioritized ticket to the electronic queue, so when the person comes to the bank, the first vacant specialist provides detailed information on the offering and follows up with the ongoing services.</a:t>
            </a:r>
            <a:endParaRPr sz="2400" b="1" dirty="0"/>
          </a:p>
        </p:txBody>
      </p:sp>
      <p:sp>
        <p:nvSpPr>
          <p:cNvPr id="445" name="Google Shape;445;p39"/>
          <p:cNvSpPr txBox="1"/>
          <p:nvPr/>
        </p:nvSpPr>
        <p:spPr>
          <a:xfrm>
            <a:off x="1584233" y="5066367"/>
            <a:ext cx="8162000" cy="717200"/>
          </a:xfrm>
          <a:prstGeom prst="rect">
            <a:avLst/>
          </a:prstGeom>
          <a:noFill/>
          <a:ln>
            <a:noFill/>
          </a:ln>
        </p:spPr>
        <p:txBody>
          <a:bodyPr spcFirstLastPara="1" wrap="square" lIns="0" tIns="0" rIns="0" bIns="0" anchor="t" anchorCtr="0">
            <a:noAutofit/>
          </a:bodyPr>
          <a:lstStyle/>
          <a:p>
            <a:endParaRPr sz="1600" dirty="0">
              <a:solidFill>
                <a:schemeClr val="dk2"/>
              </a:solidFill>
              <a:latin typeface="Nunito"/>
              <a:ea typeface="Nunito"/>
              <a:cs typeface="Nunito"/>
              <a:sym typeface="Nunito"/>
            </a:endParaRPr>
          </a:p>
        </p:txBody>
      </p:sp>
      <p:sp>
        <p:nvSpPr>
          <p:cNvPr id="446" name="Google Shape;446;p3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sp>
        <p:nvSpPr>
          <p:cNvPr id="447" name="Google Shape;447;p39"/>
          <p:cNvSpPr/>
          <p:nvPr/>
        </p:nvSpPr>
        <p:spPr>
          <a:xfrm>
            <a:off x="10425782" y="5066360"/>
            <a:ext cx="1222135" cy="1080483"/>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 name="Google Shape;725;p50">
            <a:extLst>
              <a:ext uri="{FF2B5EF4-FFF2-40B4-BE49-F238E27FC236}">
                <a16:creationId xmlns:a16="http://schemas.microsoft.com/office/drawing/2014/main" id="{9BDA13EC-1317-4EDC-88D0-36B749BF017F}"/>
              </a:ext>
            </a:extLst>
          </p:cNvPr>
          <p:cNvSpPr/>
          <p:nvPr/>
        </p:nvSpPr>
        <p:spPr>
          <a:xfrm>
            <a:off x="9900246" y="3656489"/>
            <a:ext cx="707521" cy="1145255"/>
          </a:xfrm>
          <a:custGeom>
            <a:avLst/>
            <a:gdLst/>
            <a:ahLst/>
            <a:cxnLst/>
            <a:rect l="l" t="t" r="r" b="b"/>
            <a:pathLst>
              <a:path w="335318" h="542775" extrusionOk="0">
                <a:moveTo>
                  <a:pt x="198455" y="462598"/>
                </a:moveTo>
                <a:cubicBezTo>
                  <a:pt x="175566" y="459603"/>
                  <a:pt x="152479" y="458139"/>
                  <a:pt x="129393" y="458213"/>
                </a:cubicBezTo>
                <a:cubicBezTo>
                  <a:pt x="120097" y="458213"/>
                  <a:pt x="120294" y="473012"/>
                  <a:pt x="130007" y="473012"/>
                </a:cubicBezTo>
                <a:cubicBezTo>
                  <a:pt x="151843" y="473003"/>
                  <a:pt x="173658" y="474468"/>
                  <a:pt x="195298" y="477397"/>
                </a:cubicBezTo>
                <a:cubicBezTo>
                  <a:pt x="204396" y="478493"/>
                  <a:pt x="208014" y="463870"/>
                  <a:pt x="198455" y="462598"/>
                </a:cubicBezTo>
                <a:close/>
                <a:moveTo>
                  <a:pt x="138667" y="86153"/>
                </a:moveTo>
                <a:cubicBezTo>
                  <a:pt x="147963" y="86153"/>
                  <a:pt x="147787" y="71354"/>
                  <a:pt x="138075" y="71354"/>
                </a:cubicBezTo>
                <a:cubicBezTo>
                  <a:pt x="128844" y="71267"/>
                  <a:pt x="128954" y="86153"/>
                  <a:pt x="138667" y="86153"/>
                </a:cubicBezTo>
                <a:close/>
                <a:moveTo>
                  <a:pt x="94335" y="528021"/>
                </a:moveTo>
                <a:cubicBezTo>
                  <a:pt x="74866" y="526552"/>
                  <a:pt x="54038" y="524294"/>
                  <a:pt x="37638" y="512674"/>
                </a:cubicBezTo>
                <a:cubicBezTo>
                  <a:pt x="20098" y="500221"/>
                  <a:pt x="16723" y="481146"/>
                  <a:pt x="14771" y="460976"/>
                </a:cubicBezTo>
                <a:cubicBezTo>
                  <a:pt x="13850" y="451263"/>
                  <a:pt x="-839" y="453171"/>
                  <a:pt x="38" y="462445"/>
                </a:cubicBezTo>
                <a:cubicBezTo>
                  <a:pt x="3107" y="520632"/>
                  <a:pt x="37112" y="539422"/>
                  <a:pt x="91200" y="542754"/>
                </a:cubicBezTo>
                <a:cubicBezTo>
                  <a:pt x="100343" y="543412"/>
                  <a:pt x="103938" y="528766"/>
                  <a:pt x="94335" y="528021"/>
                </a:cubicBezTo>
                <a:close/>
                <a:moveTo>
                  <a:pt x="158377" y="85145"/>
                </a:moveTo>
                <a:cubicBezTo>
                  <a:pt x="163990" y="85954"/>
                  <a:pt x="169668" y="86311"/>
                  <a:pt x="175346" y="86219"/>
                </a:cubicBezTo>
                <a:cubicBezTo>
                  <a:pt x="184664" y="85211"/>
                  <a:pt x="184884" y="71223"/>
                  <a:pt x="174732" y="71442"/>
                </a:cubicBezTo>
                <a:cubicBezTo>
                  <a:pt x="170326" y="71457"/>
                  <a:pt x="165941" y="71133"/>
                  <a:pt x="161578" y="70477"/>
                </a:cubicBezTo>
                <a:cubicBezTo>
                  <a:pt x="152435" y="69074"/>
                  <a:pt x="148818" y="83720"/>
                  <a:pt x="158377" y="85101"/>
                </a:cubicBezTo>
                <a:close/>
                <a:moveTo>
                  <a:pt x="111765" y="143026"/>
                </a:moveTo>
                <a:cubicBezTo>
                  <a:pt x="100978" y="154089"/>
                  <a:pt x="93107" y="167647"/>
                  <a:pt x="88854" y="182490"/>
                </a:cubicBezTo>
                <a:cubicBezTo>
                  <a:pt x="86070" y="191918"/>
                  <a:pt x="100627" y="193803"/>
                  <a:pt x="103259" y="184836"/>
                </a:cubicBezTo>
                <a:cubicBezTo>
                  <a:pt x="106920" y="172574"/>
                  <a:pt x="113563" y="161416"/>
                  <a:pt x="122618" y="152366"/>
                </a:cubicBezTo>
                <a:cubicBezTo>
                  <a:pt x="129436" y="145438"/>
                  <a:pt x="118562" y="136054"/>
                  <a:pt x="111765" y="142982"/>
                </a:cubicBezTo>
                <a:close/>
                <a:moveTo>
                  <a:pt x="122727" y="167011"/>
                </a:moveTo>
                <a:cubicBezTo>
                  <a:pt x="118036" y="175382"/>
                  <a:pt x="114396" y="184299"/>
                  <a:pt x="111897" y="193562"/>
                </a:cubicBezTo>
                <a:cubicBezTo>
                  <a:pt x="109288" y="203055"/>
                  <a:pt x="123802" y="204941"/>
                  <a:pt x="126301" y="195908"/>
                </a:cubicBezTo>
                <a:cubicBezTo>
                  <a:pt x="128516" y="187927"/>
                  <a:pt x="131739" y="180254"/>
                  <a:pt x="135838" y="173062"/>
                </a:cubicBezTo>
                <a:cubicBezTo>
                  <a:pt x="140596" y="164446"/>
                  <a:pt x="127354" y="158658"/>
                  <a:pt x="122640" y="166967"/>
                </a:cubicBezTo>
                <a:close/>
                <a:moveTo>
                  <a:pt x="287929" y="26584"/>
                </a:moveTo>
                <a:cubicBezTo>
                  <a:pt x="267211" y="9308"/>
                  <a:pt x="235661" y="10558"/>
                  <a:pt x="210272" y="7817"/>
                </a:cubicBezTo>
                <a:cubicBezTo>
                  <a:pt x="201174" y="6830"/>
                  <a:pt x="197534" y="21454"/>
                  <a:pt x="207115" y="22485"/>
                </a:cubicBezTo>
                <a:cubicBezTo>
                  <a:pt x="270696" y="25686"/>
                  <a:pt x="294199" y="30969"/>
                  <a:pt x="302969" y="99681"/>
                </a:cubicBezTo>
                <a:cubicBezTo>
                  <a:pt x="304395" y="109284"/>
                  <a:pt x="319062" y="107420"/>
                  <a:pt x="317702" y="98234"/>
                </a:cubicBezTo>
                <a:cubicBezTo>
                  <a:pt x="313756" y="72495"/>
                  <a:pt x="308954" y="44146"/>
                  <a:pt x="287841" y="26541"/>
                </a:cubicBezTo>
                <a:close/>
                <a:moveTo>
                  <a:pt x="309152" y="1284"/>
                </a:moveTo>
                <a:cubicBezTo>
                  <a:pt x="301500" y="-3825"/>
                  <a:pt x="291459" y="7620"/>
                  <a:pt x="299154" y="12772"/>
                </a:cubicBezTo>
                <a:cubicBezTo>
                  <a:pt x="314063" y="22726"/>
                  <a:pt x="322745" y="39367"/>
                  <a:pt x="320400" y="57432"/>
                </a:cubicBezTo>
                <a:cubicBezTo>
                  <a:pt x="319128" y="67123"/>
                  <a:pt x="333554" y="69140"/>
                  <a:pt x="334804" y="59756"/>
                </a:cubicBezTo>
                <a:cubicBezTo>
                  <a:pt x="337676" y="36867"/>
                  <a:pt x="328468" y="14263"/>
                  <a:pt x="309064" y="1240"/>
                </a:cubicBezTo>
                <a:close/>
                <a:moveTo>
                  <a:pt x="280124" y="211145"/>
                </a:moveTo>
                <a:cubicBezTo>
                  <a:pt x="280124" y="205642"/>
                  <a:pt x="279948" y="200183"/>
                  <a:pt x="279839" y="194746"/>
                </a:cubicBezTo>
                <a:cubicBezTo>
                  <a:pt x="282382" y="193985"/>
                  <a:pt x="284136" y="191690"/>
                  <a:pt x="284224" y="189045"/>
                </a:cubicBezTo>
                <a:lnTo>
                  <a:pt x="288609" y="138751"/>
                </a:lnTo>
                <a:cubicBezTo>
                  <a:pt x="289025" y="134519"/>
                  <a:pt x="285912" y="130761"/>
                  <a:pt x="281680" y="130356"/>
                </a:cubicBezTo>
                <a:cubicBezTo>
                  <a:pt x="280716" y="130261"/>
                  <a:pt x="279751" y="130351"/>
                  <a:pt x="278830" y="130617"/>
                </a:cubicBezTo>
                <a:cubicBezTo>
                  <a:pt x="278830" y="125881"/>
                  <a:pt x="278764" y="121327"/>
                  <a:pt x="278633" y="116957"/>
                </a:cubicBezTo>
                <a:cubicBezTo>
                  <a:pt x="272692" y="22901"/>
                  <a:pt x="251798" y="47172"/>
                  <a:pt x="174118" y="40967"/>
                </a:cubicBezTo>
                <a:cubicBezTo>
                  <a:pt x="133405" y="44672"/>
                  <a:pt x="34152" y="22331"/>
                  <a:pt x="29176" y="81418"/>
                </a:cubicBezTo>
                <a:cubicBezTo>
                  <a:pt x="17490" y="212066"/>
                  <a:pt x="35753" y="344512"/>
                  <a:pt x="36805" y="475555"/>
                </a:cubicBezTo>
                <a:cubicBezTo>
                  <a:pt x="37003" y="509166"/>
                  <a:pt x="80413" y="511424"/>
                  <a:pt x="105977" y="511336"/>
                </a:cubicBezTo>
                <a:lnTo>
                  <a:pt x="211215" y="513025"/>
                </a:lnTo>
                <a:cubicBezTo>
                  <a:pt x="290889" y="523855"/>
                  <a:pt x="285583" y="477529"/>
                  <a:pt x="283917" y="405419"/>
                </a:cubicBezTo>
                <a:cubicBezTo>
                  <a:pt x="283785" y="404608"/>
                  <a:pt x="282580" y="345718"/>
                  <a:pt x="281330" y="277270"/>
                </a:cubicBezTo>
                <a:cubicBezTo>
                  <a:pt x="285627" y="277035"/>
                  <a:pt x="289113" y="273720"/>
                  <a:pt x="289573" y="269443"/>
                </a:cubicBezTo>
                <a:cubicBezTo>
                  <a:pt x="290736" y="252087"/>
                  <a:pt x="290626" y="234668"/>
                  <a:pt x="289244" y="217328"/>
                </a:cubicBezTo>
                <a:cubicBezTo>
                  <a:pt x="289069" y="213531"/>
                  <a:pt x="285846" y="210597"/>
                  <a:pt x="282053" y="210777"/>
                </a:cubicBezTo>
                <a:cubicBezTo>
                  <a:pt x="281396" y="210808"/>
                  <a:pt x="280738" y="210933"/>
                  <a:pt x="280124" y="211145"/>
                </a:cubicBezTo>
                <a:close/>
                <a:moveTo>
                  <a:pt x="262343" y="485926"/>
                </a:moveTo>
                <a:cubicBezTo>
                  <a:pt x="249561" y="505373"/>
                  <a:pt x="221563" y="498423"/>
                  <a:pt x="201985" y="498094"/>
                </a:cubicBezTo>
                <a:lnTo>
                  <a:pt x="122574" y="496822"/>
                </a:lnTo>
                <a:cubicBezTo>
                  <a:pt x="100891" y="496450"/>
                  <a:pt x="59782" y="502523"/>
                  <a:pt x="50486" y="476147"/>
                </a:cubicBezTo>
                <a:cubicBezTo>
                  <a:pt x="47351" y="346113"/>
                  <a:pt x="32552" y="214478"/>
                  <a:pt x="41234" y="84421"/>
                </a:cubicBezTo>
                <a:cubicBezTo>
                  <a:pt x="43602" y="54889"/>
                  <a:pt x="77410" y="55920"/>
                  <a:pt x="97229" y="55920"/>
                </a:cubicBezTo>
                <a:cubicBezTo>
                  <a:pt x="145463" y="55064"/>
                  <a:pt x="194202" y="54494"/>
                  <a:pt x="242348" y="58945"/>
                </a:cubicBezTo>
                <a:cubicBezTo>
                  <a:pt x="254319" y="60436"/>
                  <a:pt x="258572" y="66794"/>
                  <a:pt x="260480" y="79642"/>
                </a:cubicBezTo>
                <a:cubicBezTo>
                  <a:pt x="271968" y="193540"/>
                  <a:pt x="272976" y="469724"/>
                  <a:pt x="262343" y="485926"/>
                </a:cubicBezTo>
                <a:close/>
                <a:moveTo>
                  <a:pt x="238993" y="117593"/>
                </a:moveTo>
                <a:cubicBezTo>
                  <a:pt x="242808" y="113493"/>
                  <a:pt x="241010" y="104746"/>
                  <a:pt x="233512" y="104855"/>
                </a:cubicBezTo>
                <a:lnTo>
                  <a:pt x="72301" y="107245"/>
                </a:lnTo>
                <a:cubicBezTo>
                  <a:pt x="70218" y="107216"/>
                  <a:pt x="68267" y="108166"/>
                  <a:pt x="66995" y="109810"/>
                </a:cubicBezTo>
                <a:cubicBezTo>
                  <a:pt x="64321" y="111073"/>
                  <a:pt x="62545" y="113682"/>
                  <a:pt x="62347" y="116629"/>
                </a:cubicBezTo>
                <a:cubicBezTo>
                  <a:pt x="57173" y="221143"/>
                  <a:pt x="55047" y="329099"/>
                  <a:pt x="72630" y="431816"/>
                </a:cubicBezTo>
                <a:cubicBezTo>
                  <a:pt x="73858" y="434276"/>
                  <a:pt x="76467" y="435736"/>
                  <a:pt x="79208" y="435499"/>
                </a:cubicBezTo>
                <a:cubicBezTo>
                  <a:pt x="135093" y="433833"/>
                  <a:pt x="190409" y="445475"/>
                  <a:pt x="246338" y="442822"/>
                </a:cubicBezTo>
                <a:cubicBezTo>
                  <a:pt x="253442" y="442493"/>
                  <a:pt x="254998" y="433723"/>
                  <a:pt x="250964" y="429843"/>
                </a:cubicBezTo>
                <a:cubicBezTo>
                  <a:pt x="247018" y="325745"/>
                  <a:pt x="243028" y="221647"/>
                  <a:pt x="238993" y="117549"/>
                </a:cubicBezTo>
                <a:close/>
                <a:moveTo>
                  <a:pt x="84425" y="420613"/>
                </a:moveTo>
                <a:cubicBezTo>
                  <a:pt x="73156" y="321483"/>
                  <a:pt x="70569" y="221560"/>
                  <a:pt x="76664" y="121978"/>
                </a:cubicBezTo>
                <a:lnTo>
                  <a:pt x="224282" y="119786"/>
                </a:lnTo>
                <a:cubicBezTo>
                  <a:pt x="228207" y="222640"/>
                  <a:pt x="232131" y="325489"/>
                  <a:pt x="236077" y="428330"/>
                </a:cubicBezTo>
                <a:cubicBezTo>
                  <a:pt x="185410" y="429317"/>
                  <a:pt x="135115" y="419867"/>
                  <a:pt x="84425" y="4205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9"/>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IN" b="1" dirty="0">
                <a:latin typeface="Segoe UI" panose="020B0502040204020203" pitchFamily="34" charset="0"/>
                <a:cs typeface="Segoe UI" panose="020B0502040204020203" pitchFamily="34" charset="0"/>
              </a:rPr>
              <a:t>Implementation </a:t>
            </a:r>
            <a:endParaRPr b="1" dirty="0">
              <a:latin typeface="Segoe UI" panose="020B0502040204020203" pitchFamily="34" charset="0"/>
              <a:cs typeface="Segoe UI" panose="020B0502040204020203" pitchFamily="34" charset="0"/>
            </a:endParaRPr>
          </a:p>
        </p:txBody>
      </p:sp>
      <p:sp>
        <p:nvSpPr>
          <p:cNvPr id="444" name="Google Shape;444;p39"/>
          <p:cNvSpPr txBox="1">
            <a:spLocks noGrp="1"/>
          </p:cNvSpPr>
          <p:nvPr>
            <p:ph type="body" idx="1"/>
          </p:nvPr>
        </p:nvSpPr>
        <p:spPr>
          <a:xfrm>
            <a:off x="1584233" y="2008467"/>
            <a:ext cx="8568400" cy="2881200"/>
          </a:xfrm>
          <a:prstGeom prst="rect">
            <a:avLst/>
          </a:prstGeom>
        </p:spPr>
        <p:txBody>
          <a:bodyPr spcFirstLastPara="1" vert="horz" wrap="square" lIns="0" tIns="0" rIns="0" bIns="0" rtlCol="0" anchor="t" anchorCtr="0">
            <a:noAutofit/>
          </a:bodyPr>
          <a:lstStyle/>
          <a:p>
            <a:pPr marL="0" indent="0">
              <a:buNone/>
            </a:pPr>
            <a:r>
              <a:rPr lang="en-US" sz="2200" b="1" dirty="0">
                <a:latin typeface="Segoe UI" panose="020B0502040204020203" pitchFamily="34" charset="0"/>
                <a:cs typeface="Segoe UI" panose="020B0502040204020203" pitchFamily="34" charset="0"/>
              </a:rPr>
              <a:t>CASE 2:</a:t>
            </a:r>
          </a:p>
          <a:p>
            <a:pPr marL="0" indent="0">
              <a:buNone/>
            </a:pPr>
            <a:endParaRPr lang="en-US" sz="2200" b="1" dirty="0">
              <a:latin typeface="Segoe UI" panose="020B0502040204020203" pitchFamily="34" charset="0"/>
              <a:cs typeface="Segoe UI" panose="020B0502040204020203" pitchFamily="34" charset="0"/>
            </a:endParaRPr>
          </a:p>
          <a:p>
            <a:pPr marL="0" indent="0">
              <a:buNone/>
            </a:pPr>
            <a:r>
              <a:rPr lang="en-US" sz="2200" b="1" dirty="0">
                <a:latin typeface="Segoe UI" panose="020B0502040204020203" pitchFamily="34" charset="0"/>
                <a:cs typeface="Segoe UI" panose="020B0502040204020203" pitchFamily="34" charset="0"/>
              </a:rPr>
              <a:t>A person learns about a bank through a non-banking app integrated with the banking system. Interested in the provision of services, the person easily logs into the banking app with facial recognition and immediately receives personalized offerings based on behavioral patterns gathered by the firstly used non-banking app. Because of the perfectly matching services the bank offers, the person decides to try other solutions offered by the provider. Being satisfied with the way the bank deals with its clients, the person becomes a loyal customer who trusts long-term recommendations on the financial life given by the bank.</a:t>
            </a:r>
          </a:p>
        </p:txBody>
      </p:sp>
      <p:sp>
        <p:nvSpPr>
          <p:cNvPr id="445" name="Google Shape;445;p39"/>
          <p:cNvSpPr txBox="1"/>
          <p:nvPr/>
        </p:nvSpPr>
        <p:spPr>
          <a:xfrm>
            <a:off x="1584233" y="5066367"/>
            <a:ext cx="8162000" cy="717200"/>
          </a:xfrm>
          <a:prstGeom prst="rect">
            <a:avLst/>
          </a:prstGeom>
          <a:noFill/>
          <a:ln>
            <a:noFill/>
          </a:ln>
        </p:spPr>
        <p:txBody>
          <a:bodyPr spcFirstLastPara="1" wrap="square" lIns="0" tIns="0" rIns="0" bIns="0" anchor="t" anchorCtr="0">
            <a:noAutofit/>
          </a:bodyPr>
          <a:lstStyle/>
          <a:p>
            <a:endParaRPr sz="1600" dirty="0">
              <a:solidFill>
                <a:schemeClr val="dk2"/>
              </a:solidFill>
              <a:latin typeface="Nunito"/>
              <a:ea typeface="Nunito"/>
              <a:cs typeface="Nunito"/>
              <a:sym typeface="Nunito"/>
            </a:endParaRPr>
          </a:p>
        </p:txBody>
      </p:sp>
      <p:sp>
        <p:nvSpPr>
          <p:cNvPr id="446" name="Google Shape;446;p3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14</a:t>
            </a:fld>
            <a:endParaRPr/>
          </a:p>
        </p:txBody>
      </p:sp>
      <p:sp>
        <p:nvSpPr>
          <p:cNvPr id="447" name="Google Shape;447;p39"/>
          <p:cNvSpPr/>
          <p:nvPr/>
        </p:nvSpPr>
        <p:spPr>
          <a:xfrm>
            <a:off x="10425782" y="5066360"/>
            <a:ext cx="1222135" cy="1080483"/>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 name="Google Shape;724;p50">
            <a:extLst>
              <a:ext uri="{FF2B5EF4-FFF2-40B4-BE49-F238E27FC236}">
                <a16:creationId xmlns:a16="http://schemas.microsoft.com/office/drawing/2014/main" id="{06BA711E-0C21-4AB8-921D-900904CF5FB7}"/>
              </a:ext>
            </a:extLst>
          </p:cNvPr>
          <p:cNvSpPr/>
          <p:nvPr/>
        </p:nvSpPr>
        <p:spPr>
          <a:xfrm>
            <a:off x="9946536" y="3429000"/>
            <a:ext cx="958492" cy="1014606"/>
          </a:xfrm>
          <a:custGeom>
            <a:avLst/>
            <a:gdLst/>
            <a:ahLst/>
            <a:cxnLst/>
            <a:rect l="l" t="t" r="r" b="b"/>
            <a:pathLst>
              <a:path w="345632" h="388818" extrusionOk="0">
                <a:moveTo>
                  <a:pt x="183559" y="374102"/>
                </a:moveTo>
                <a:lnTo>
                  <a:pt x="158938" y="372918"/>
                </a:lnTo>
                <a:cubicBezTo>
                  <a:pt x="154882" y="372473"/>
                  <a:pt x="151133" y="375110"/>
                  <a:pt x="150168" y="379079"/>
                </a:cubicBezTo>
                <a:cubicBezTo>
                  <a:pt x="149401" y="382587"/>
                  <a:pt x="151768" y="387410"/>
                  <a:pt x="155803" y="387585"/>
                </a:cubicBezTo>
                <a:lnTo>
                  <a:pt x="180424" y="388769"/>
                </a:lnTo>
                <a:cubicBezTo>
                  <a:pt x="184480" y="389214"/>
                  <a:pt x="188229" y="386577"/>
                  <a:pt x="189194" y="382609"/>
                </a:cubicBezTo>
                <a:cubicBezTo>
                  <a:pt x="189961" y="379101"/>
                  <a:pt x="187593" y="374299"/>
                  <a:pt x="183559" y="374102"/>
                </a:cubicBezTo>
                <a:close/>
                <a:moveTo>
                  <a:pt x="52626" y="236810"/>
                </a:moveTo>
                <a:cubicBezTo>
                  <a:pt x="32806" y="224679"/>
                  <a:pt x="18928" y="204868"/>
                  <a:pt x="14280" y="182108"/>
                </a:cubicBezTo>
                <a:cubicBezTo>
                  <a:pt x="12241" y="172725"/>
                  <a:pt x="-1747" y="178359"/>
                  <a:pt x="182" y="187283"/>
                </a:cubicBezTo>
                <a:cubicBezTo>
                  <a:pt x="5970" y="213759"/>
                  <a:pt x="22523" y="236626"/>
                  <a:pt x="45873" y="250403"/>
                </a:cubicBezTo>
                <a:cubicBezTo>
                  <a:pt x="53722" y="255139"/>
                  <a:pt x="60672" y="241677"/>
                  <a:pt x="52626" y="236810"/>
                </a:cubicBezTo>
                <a:close/>
                <a:moveTo>
                  <a:pt x="173868" y="342969"/>
                </a:moveTo>
                <a:cubicBezTo>
                  <a:pt x="195201" y="344657"/>
                  <a:pt x="216687" y="344854"/>
                  <a:pt x="236880" y="336830"/>
                </a:cubicBezTo>
                <a:cubicBezTo>
                  <a:pt x="245649" y="333366"/>
                  <a:pt x="241703" y="319290"/>
                  <a:pt x="232495" y="322886"/>
                </a:cubicBezTo>
                <a:cubicBezTo>
                  <a:pt x="197284" y="336523"/>
                  <a:pt x="143415" y="324969"/>
                  <a:pt x="107174" y="316309"/>
                </a:cubicBezTo>
                <a:cubicBezTo>
                  <a:pt x="98273" y="314116"/>
                  <a:pt x="94743" y="328586"/>
                  <a:pt x="104039" y="330998"/>
                </a:cubicBezTo>
                <a:cubicBezTo>
                  <a:pt x="126928" y="337014"/>
                  <a:pt x="150278" y="341020"/>
                  <a:pt x="173868" y="342969"/>
                </a:cubicBezTo>
                <a:close/>
                <a:moveTo>
                  <a:pt x="231881" y="348231"/>
                </a:moveTo>
                <a:cubicBezTo>
                  <a:pt x="217213" y="360136"/>
                  <a:pt x="192877" y="355291"/>
                  <a:pt x="175403" y="353975"/>
                </a:cubicBezTo>
                <a:cubicBezTo>
                  <a:pt x="154750" y="352418"/>
                  <a:pt x="134207" y="349590"/>
                  <a:pt x="114584" y="342618"/>
                </a:cubicBezTo>
                <a:cubicBezTo>
                  <a:pt x="105968" y="339593"/>
                  <a:pt x="98909" y="353076"/>
                  <a:pt x="107832" y="356211"/>
                </a:cubicBezTo>
                <a:cubicBezTo>
                  <a:pt x="131269" y="364433"/>
                  <a:pt x="155561" y="367678"/>
                  <a:pt x="180183" y="369191"/>
                </a:cubicBezTo>
                <a:cubicBezTo>
                  <a:pt x="199915" y="370418"/>
                  <a:pt x="223067" y="373795"/>
                  <a:pt x="239598" y="360421"/>
                </a:cubicBezTo>
                <a:cubicBezTo>
                  <a:pt x="247053" y="354392"/>
                  <a:pt x="239532" y="342048"/>
                  <a:pt x="231881" y="348231"/>
                </a:cubicBezTo>
                <a:close/>
                <a:moveTo>
                  <a:pt x="329357" y="29207"/>
                </a:moveTo>
                <a:cubicBezTo>
                  <a:pt x="323460" y="21884"/>
                  <a:pt x="311072" y="30610"/>
                  <a:pt x="316838" y="37779"/>
                </a:cubicBezTo>
                <a:cubicBezTo>
                  <a:pt x="325455" y="48160"/>
                  <a:pt x="330388" y="61092"/>
                  <a:pt x="330892" y="74569"/>
                </a:cubicBezTo>
                <a:cubicBezTo>
                  <a:pt x="331287" y="84325"/>
                  <a:pt x="345998" y="82374"/>
                  <a:pt x="345626" y="73100"/>
                </a:cubicBezTo>
                <a:cubicBezTo>
                  <a:pt x="345077" y="57097"/>
                  <a:pt x="339377" y="41699"/>
                  <a:pt x="329357" y="29207"/>
                </a:cubicBezTo>
                <a:close/>
                <a:moveTo>
                  <a:pt x="238370" y="222"/>
                </a:moveTo>
                <a:cubicBezTo>
                  <a:pt x="229404" y="-1970"/>
                  <a:pt x="225830" y="12719"/>
                  <a:pt x="235213" y="14890"/>
                </a:cubicBezTo>
                <a:cubicBezTo>
                  <a:pt x="289564" y="27475"/>
                  <a:pt x="309757" y="85531"/>
                  <a:pt x="312870" y="135190"/>
                </a:cubicBezTo>
                <a:cubicBezTo>
                  <a:pt x="313462" y="144924"/>
                  <a:pt x="328217" y="142995"/>
                  <a:pt x="327604" y="133721"/>
                </a:cubicBezTo>
                <a:cubicBezTo>
                  <a:pt x="324139" y="76893"/>
                  <a:pt x="299584" y="14386"/>
                  <a:pt x="238370" y="222"/>
                </a:cubicBezTo>
                <a:close/>
                <a:moveTo>
                  <a:pt x="168212" y="16688"/>
                </a:moveTo>
                <a:cubicBezTo>
                  <a:pt x="107218" y="18507"/>
                  <a:pt x="43417" y="57577"/>
                  <a:pt x="32433" y="121465"/>
                </a:cubicBezTo>
                <a:cubicBezTo>
                  <a:pt x="26952" y="150686"/>
                  <a:pt x="35020" y="180815"/>
                  <a:pt x="54358" y="203397"/>
                </a:cubicBezTo>
                <a:cubicBezTo>
                  <a:pt x="65561" y="216552"/>
                  <a:pt x="78475" y="227975"/>
                  <a:pt x="86653" y="243431"/>
                </a:cubicBezTo>
                <a:cubicBezTo>
                  <a:pt x="95006" y="259548"/>
                  <a:pt x="98711" y="277662"/>
                  <a:pt x="97396" y="295765"/>
                </a:cubicBezTo>
                <a:cubicBezTo>
                  <a:pt x="93011" y="299054"/>
                  <a:pt x="92704" y="307758"/>
                  <a:pt x="99763" y="309402"/>
                </a:cubicBezTo>
                <a:cubicBezTo>
                  <a:pt x="127432" y="315984"/>
                  <a:pt x="155693" y="319832"/>
                  <a:pt x="184107" y="320891"/>
                </a:cubicBezTo>
                <a:cubicBezTo>
                  <a:pt x="206536" y="321680"/>
                  <a:pt x="232341" y="323697"/>
                  <a:pt x="251942" y="311025"/>
                </a:cubicBezTo>
                <a:cubicBezTo>
                  <a:pt x="259791" y="305960"/>
                  <a:pt x="252797" y="294274"/>
                  <a:pt x="244817" y="298528"/>
                </a:cubicBezTo>
                <a:cubicBezTo>
                  <a:pt x="245123" y="281183"/>
                  <a:pt x="249398" y="264139"/>
                  <a:pt x="257335" y="248715"/>
                </a:cubicBezTo>
                <a:cubicBezTo>
                  <a:pt x="264614" y="234749"/>
                  <a:pt x="275642" y="223634"/>
                  <a:pt x="284325" y="210632"/>
                </a:cubicBezTo>
                <a:cubicBezTo>
                  <a:pt x="302017" y="184126"/>
                  <a:pt x="303574" y="146218"/>
                  <a:pt x="297654" y="115699"/>
                </a:cubicBezTo>
                <a:cubicBezTo>
                  <a:pt x="285815" y="54836"/>
                  <a:pt x="229864" y="11229"/>
                  <a:pt x="168124" y="16688"/>
                </a:cubicBezTo>
                <a:close/>
                <a:moveTo>
                  <a:pt x="188317" y="306552"/>
                </a:moveTo>
                <a:cubicBezTo>
                  <a:pt x="177223" y="305719"/>
                  <a:pt x="167181" y="305193"/>
                  <a:pt x="156351" y="303965"/>
                </a:cubicBezTo>
                <a:cubicBezTo>
                  <a:pt x="153654" y="264918"/>
                  <a:pt x="147713" y="226161"/>
                  <a:pt x="138614" y="188094"/>
                </a:cubicBezTo>
                <a:cubicBezTo>
                  <a:pt x="146068" y="188815"/>
                  <a:pt x="153522" y="186590"/>
                  <a:pt x="159376" y="181889"/>
                </a:cubicBezTo>
                <a:cubicBezTo>
                  <a:pt x="169352" y="189914"/>
                  <a:pt x="182375" y="192040"/>
                  <a:pt x="195442" y="191251"/>
                </a:cubicBezTo>
                <a:cubicBezTo>
                  <a:pt x="190509" y="229485"/>
                  <a:pt x="188097" y="268002"/>
                  <a:pt x="188229" y="306552"/>
                </a:cubicBezTo>
                <a:close/>
                <a:moveTo>
                  <a:pt x="160801" y="151633"/>
                </a:moveTo>
                <a:cubicBezTo>
                  <a:pt x="161898" y="152905"/>
                  <a:pt x="161656" y="154988"/>
                  <a:pt x="160670" y="157334"/>
                </a:cubicBezTo>
                <a:cubicBezTo>
                  <a:pt x="159004" y="154637"/>
                  <a:pt x="159047" y="152730"/>
                  <a:pt x="160714" y="151633"/>
                </a:cubicBezTo>
                <a:close/>
                <a:moveTo>
                  <a:pt x="280224" y="187261"/>
                </a:moveTo>
                <a:cubicBezTo>
                  <a:pt x="275270" y="202060"/>
                  <a:pt x="264088" y="213088"/>
                  <a:pt x="255077" y="225453"/>
                </a:cubicBezTo>
                <a:cubicBezTo>
                  <a:pt x="238195" y="248397"/>
                  <a:pt x="229404" y="276296"/>
                  <a:pt x="230083" y="304776"/>
                </a:cubicBezTo>
                <a:cubicBezTo>
                  <a:pt x="221160" y="306802"/>
                  <a:pt x="212039" y="307651"/>
                  <a:pt x="202897" y="307298"/>
                </a:cubicBezTo>
                <a:cubicBezTo>
                  <a:pt x="202699" y="267842"/>
                  <a:pt x="205155" y="228420"/>
                  <a:pt x="210285" y="189300"/>
                </a:cubicBezTo>
                <a:cubicBezTo>
                  <a:pt x="211754" y="188993"/>
                  <a:pt x="213201" y="188686"/>
                  <a:pt x="214670" y="188335"/>
                </a:cubicBezTo>
                <a:cubicBezTo>
                  <a:pt x="223835" y="186143"/>
                  <a:pt x="219822" y="172155"/>
                  <a:pt x="210285" y="174413"/>
                </a:cubicBezTo>
                <a:cubicBezTo>
                  <a:pt x="196845" y="177680"/>
                  <a:pt x="180643" y="179499"/>
                  <a:pt x="169089" y="170247"/>
                </a:cubicBezTo>
                <a:cubicBezTo>
                  <a:pt x="176916" y="157926"/>
                  <a:pt x="181366" y="141745"/>
                  <a:pt x="168453" y="135738"/>
                </a:cubicBezTo>
                <a:cubicBezTo>
                  <a:pt x="160253" y="131989"/>
                  <a:pt x="151176" y="137032"/>
                  <a:pt x="147603" y="144705"/>
                </a:cubicBezTo>
                <a:cubicBezTo>
                  <a:pt x="143766" y="152993"/>
                  <a:pt x="145410" y="163144"/>
                  <a:pt x="149795" y="171015"/>
                </a:cubicBezTo>
                <a:cubicBezTo>
                  <a:pt x="142166" y="176671"/>
                  <a:pt x="130195" y="172878"/>
                  <a:pt x="127651" y="163736"/>
                </a:cubicBezTo>
                <a:cubicBezTo>
                  <a:pt x="125108" y="154593"/>
                  <a:pt x="111011" y="160074"/>
                  <a:pt x="113554" y="168910"/>
                </a:cubicBezTo>
                <a:cubicBezTo>
                  <a:pt x="115001" y="173858"/>
                  <a:pt x="117873" y="178265"/>
                  <a:pt x="121842" y="181560"/>
                </a:cubicBezTo>
                <a:cubicBezTo>
                  <a:pt x="130831" y="221310"/>
                  <a:pt x="138504" y="261410"/>
                  <a:pt x="141223" y="302145"/>
                </a:cubicBezTo>
                <a:cubicBezTo>
                  <a:pt x="131313" y="300683"/>
                  <a:pt x="121469" y="298916"/>
                  <a:pt x="111669" y="296840"/>
                </a:cubicBezTo>
                <a:cubicBezTo>
                  <a:pt x="114540" y="266343"/>
                  <a:pt x="103995" y="237008"/>
                  <a:pt x="84131" y="213965"/>
                </a:cubicBezTo>
                <a:cubicBezTo>
                  <a:pt x="74243" y="202542"/>
                  <a:pt x="62799" y="192347"/>
                  <a:pt x="55234" y="179105"/>
                </a:cubicBezTo>
                <a:cubicBezTo>
                  <a:pt x="48328" y="166566"/>
                  <a:pt x="44908" y="152412"/>
                  <a:pt x="45325" y="138106"/>
                </a:cubicBezTo>
                <a:cubicBezTo>
                  <a:pt x="46312" y="74897"/>
                  <a:pt x="104696" y="37845"/>
                  <a:pt x="161876" y="31355"/>
                </a:cubicBezTo>
                <a:cubicBezTo>
                  <a:pt x="250824" y="23024"/>
                  <a:pt x="304276" y="105965"/>
                  <a:pt x="280137" y="187261"/>
                </a:cubicBezTo>
                <a:close/>
                <a:moveTo>
                  <a:pt x="153808" y="53521"/>
                </a:moveTo>
                <a:cubicBezTo>
                  <a:pt x="144512" y="53521"/>
                  <a:pt x="144687" y="68320"/>
                  <a:pt x="154400" y="68320"/>
                </a:cubicBezTo>
                <a:cubicBezTo>
                  <a:pt x="163608" y="68364"/>
                  <a:pt x="163432" y="53565"/>
                  <a:pt x="153720" y="53565"/>
                </a:cubicBezTo>
                <a:close/>
                <a:moveTo>
                  <a:pt x="126095" y="62642"/>
                </a:moveTo>
                <a:cubicBezTo>
                  <a:pt x="99632" y="72111"/>
                  <a:pt x="79549" y="94062"/>
                  <a:pt x="72489" y="121268"/>
                </a:cubicBezTo>
                <a:cubicBezTo>
                  <a:pt x="69946" y="130783"/>
                  <a:pt x="84482" y="132691"/>
                  <a:pt x="86894" y="123614"/>
                </a:cubicBezTo>
                <a:cubicBezTo>
                  <a:pt x="92704" y="101744"/>
                  <a:pt x="108950" y="84158"/>
                  <a:pt x="130283" y="76629"/>
                </a:cubicBezTo>
                <a:cubicBezTo>
                  <a:pt x="139206" y="73428"/>
                  <a:pt x="135281" y="59353"/>
                  <a:pt x="126007" y="626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3773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ctrTitle" idx="4294967295"/>
          </p:nvPr>
        </p:nvSpPr>
        <p:spPr>
          <a:xfrm>
            <a:off x="732639" y="2803780"/>
            <a:ext cx="4340522" cy="1250400"/>
          </a:xfrm>
          <a:prstGeom prst="rect">
            <a:avLst/>
          </a:prstGeom>
        </p:spPr>
        <p:txBody>
          <a:bodyPr spcFirstLastPara="1" vert="horz" wrap="square" lIns="0" tIns="0" rIns="0" bIns="0" rtlCol="0" anchor="ctr" anchorCtr="0">
            <a:noAutofit/>
          </a:bodyPr>
          <a:lstStyle/>
          <a:p>
            <a:pPr>
              <a:spcBef>
                <a:spcPts val="0"/>
              </a:spcBef>
            </a:pPr>
            <a:r>
              <a:rPr lang="en" sz="7200" dirty="0">
                <a:latin typeface="Segoe UI" panose="020B0502040204020203" pitchFamily="34" charset="0"/>
                <a:cs typeface="Segoe UI" panose="020B0502040204020203" pitchFamily="34" charset="0"/>
              </a:rPr>
              <a:t>Thanks!</a:t>
            </a:r>
            <a:endParaRPr sz="7200" dirty="0">
              <a:latin typeface="Segoe UI" panose="020B0502040204020203" pitchFamily="34" charset="0"/>
              <a:cs typeface="Segoe UI" panose="020B0502040204020203" pitchFamily="34" charset="0"/>
            </a:endParaRPr>
          </a:p>
        </p:txBody>
      </p:sp>
      <p:sp>
        <p:nvSpPr>
          <p:cNvPr id="429" name="Google Shape;429;p37"/>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15</a:t>
            </a:fld>
            <a:endParaRPr/>
          </a:p>
        </p:txBody>
      </p:sp>
      <p:sp>
        <p:nvSpPr>
          <p:cNvPr id="430" name="Google Shape;430;p37"/>
          <p:cNvSpPr/>
          <p:nvPr/>
        </p:nvSpPr>
        <p:spPr>
          <a:xfrm>
            <a:off x="7598234" y="2282967"/>
            <a:ext cx="2481735" cy="2292027"/>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6" name="Google Shape;728;p50">
            <a:extLst>
              <a:ext uri="{FF2B5EF4-FFF2-40B4-BE49-F238E27FC236}">
                <a16:creationId xmlns:a16="http://schemas.microsoft.com/office/drawing/2014/main" id="{6AA7C339-E409-43D0-83B3-D10EFF1B36EE}"/>
              </a:ext>
            </a:extLst>
          </p:cNvPr>
          <p:cNvSpPr/>
          <p:nvPr/>
        </p:nvSpPr>
        <p:spPr>
          <a:xfrm>
            <a:off x="4038543" y="2971801"/>
            <a:ext cx="1034618" cy="914358"/>
          </a:xfrm>
          <a:custGeom>
            <a:avLst/>
            <a:gdLst/>
            <a:ahLst/>
            <a:cxnLst/>
            <a:rect l="l" t="t" r="r" b="b"/>
            <a:pathLst>
              <a:path w="619921" h="551733" extrusionOk="0">
                <a:moveTo>
                  <a:pt x="187343" y="288424"/>
                </a:moveTo>
                <a:lnTo>
                  <a:pt x="139964" y="281474"/>
                </a:lnTo>
                <a:cubicBezTo>
                  <a:pt x="134614" y="280531"/>
                  <a:pt x="130405" y="285420"/>
                  <a:pt x="130142" y="290244"/>
                </a:cubicBezTo>
                <a:cubicBezTo>
                  <a:pt x="129594" y="293833"/>
                  <a:pt x="132049" y="297194"/>
                  <a:pt x="135645" y="297748"/>
                </a:cubicBezTo>
                <a:cubicBezTo>
                  <a:pt x="135820" y="297775"/>
                  <a:pt x="135996" y="297794"/>
                  <a:pt x="136171" y="297808"/>
                </a:cubicBezTo>
                <a:lnTo>
                  <a:pt x="183550" y="304758"/>
                </a:lnTo>
                <a:cubicBezTo>
                  <a:pt x="188878" y="305678"/>
                  <a:pt x="193087" y="300811"/>
                  <a:pt x="193350" y="295988"/>
                </a:cubicBezTo>
                <a:cubicBezTo>
                  <a:pt x="193898" y="292399"/>
                  <a:pt x="191443" y="289038"/>
                  <a:pt x="187847" y="288483"/>
                </a:cubicBezTo>
                <a:cubicBezTo>
                  <a:pt x="187694" y="288457"/>
                  <a:pt x="187518" y="288437"/>
                  <a:pt x="187343" y="288424"/>
                </a:cubicBezTo>
                <a:close/>
                <a:moveTo>
                  <a:pt x="63666" y="221401"/>
                </a:moveTo>
                <a:cubicBezTo>
                  <a:pt x="65135" y="226202"/>
                  <a:pt x="70682" y="228921"/>
                  <a:pt x="75045" y="225172"/>
                </a:cubicBezTo>
                <a:cubicBezTo>
                  <a:pt x="104490" y="202830"/>
                  <a:pt x="138846" y="189062"/>
                  <a:pt x="171777" y="173671"/>
                </a:cubicBezTo>
                <a:lnTo>
                  <a:pt x="274822" y="125546"/>
                </a:lnTo>
                <a:cubicBezTo>
                  <a:pt x="282123" y="122477"/>
                  <a:pt x="282057" y="109827"/>
                  <a:pt x="274055" y="109081"/>
                </a:cubicBezTo>
                <a:cubicBezTo>
                  <a:pt x="272849" y="109112"/>
                  <a:pt x="271665" y="109403"/>
                  <a:pt x="270590" y="109936"/>
                </a:cubicBezTo>
                <a:lnTo>
                  <a:pt x="162174" y="160582"/>
                </a:lnTo>
                <a:cubicBezTo>
                  <a:pt x="129681" y="175776"/>
                  <a:pt x="95655" y="189698"/>
                  <a:pt x="66780" y="211600"/>
                </a:cubicBezTo>
                <a:cubicBezTo>
                  <a:pt x="63623" y="213775"/>
                  <a:pt x="62329" y="217790"/>
                  <a:pt x="63601" y="221401"/>
                </a:cubicBezTo>
                <a:close/>
                <a:moveTo>
                  <a:pt x="50841" y="184940"/>
                </a:moveTo>
                <a:cubicBezTo>
                  <a:pt x="52441" y="184914"/>
                  <a:pt x="53998" y="184451"/>
                  <a:pt x="55357" y="183603"/>
                </a:cubicBezTo>
                <a:cubicBezTo>
                  <a:pt x="81338" y="168255"/>
                  <a:pt x="108217" y="154070"/>
                  <a:pt x="135228" y="141420"/>
                </a:cubicBezTo>
                <a:cubicBezTo>
                  <a:pt x="139328" y="139462"/>
                  <a:pt x="141477" y="134860"/>
                  <a:pt x="140315" y="130458"/>
                </a:cubicBezTo>
                <a:cubicBezTo>
                  <a:pt x="139986" y="127046"/>
                  <a:pt x="136938" y="124553"/>
                  <a:pt x="133540" y="124886"/>
                </a:cubicBezTo>
                <a:cubicBezTo>
                  <a:pt x="132641" y="124974"/>
                  <a:pt x="131786" y="125250"/>
                  <a:pt x="131019" y="125700"/>
                </a:cubicBezTo>
                <a:cubicBezTo>
                  <a:pt x="102144" y="139227"/>
                  <a:pt x="73752" y="154202"/>
                  <a:pt x="46631" y="170229"/>
                </a:cubicBezTo>
                <a:cubicBezTo>
                  <a:pt x="38694" y="175184"/>
                  <a:pt x="43869" y="184830"/>
                  <a:pt x="50775" y="184940"/>
                </a:cubicBezTo>
                <a:close/>
                <a:moveTo>
                  <a:pt x="398433" y="384629"/>
                </a:moveTo>
                <a:cubicBezTo>
                  <a:pt x="375982" y="369852"/>
                  <a:pt x="352654" y="356467"/>
                  <a:pt x="328559" y="344551"/>
                </a:cubicBezTo>
                <a:cubicBezTo>
                  <a:pt x="327506" y="344020"/>
                  <a:pt x="326344" y="343735"/>
                  <a:pt x="325161" y="343718"/>
                </a:cubicBezTo>
                <a:cubicBezTo>
                  <a:pt x="318123" y="343718"/>
                  <a:pt x="312554" y="355316"/>
                  <a:pt x="320995" y="359701"/>
                </a:cubicBezTo>
                <a:cubicBezTo>
                  <a:pt x="343665" y="370808"/>
                  <a:pt x="365634" y="383307"/>
                  <a:pt x="386769" y="397126"/>
                </a:cubicBezTo>
                <a:cubicBezTo>
                  <a:pt x="393960" y="402563"/>
                  <a:pt x="407202" y="390943"/>
                  <a:pt x="398367" y="384629"/>
                </a:cubicBezTo>
                <a:close/>
                <a:moveTo>
                  <a:pt x="422001" y="401050"/>
                </a:moveTo>
                <a:cubicBezTo>
                  <a:pt x="417441" y="400483"/>
                  <a:pt x="413210" y="403442"/>
                  <a:pt x="412157" y="407913"/>
                </a:cubicBezTo>
                <a:cubicBezTo>
                  <a:pt x="411631" y="412298"/>
                  <a:pt x="413254" y="416310"/>
                  <a:pt x="418252" y="417340"/>
                </a:cubicBezTo>
                <a:cubicBezTo>
                  <a:pt x="419612" y="417292"/>
                  <a:pt x="420927" y="417658"/>
                  <a:pt x="422067" y="418393"/>
                </a:cubicBezTo>
                <a:cubicBezTo>
                  <a:pt x="422703" y="418658"/>
                  <a:pt x="423339" y="418974"/>
                  <a:pt x="423931" y="419335"/>
                </a:cubicBezTo>
                <a:cubicBezTo>
                  <a:pt x="427263" y="422778"/>
                  <a:pt x="433644" y="423084"/>
                  <a:pt x="436647" y="419138"/>
                </a:cubicBezTo>
                <a:cubicBezTo>
                  <a:pt x="439322" y="415806"/>
                  <a:pt x="439979" y="410368"/>
                  <a:pt x="436384" y="407518"/>
                </a:cubicBezTo>
                <a:cubicBezTo>
                  <a:pt x="432240" y="404098"/>
                  <a:pt x="427241" y="401862"/>
                  <a:pt x="421936" y="401050"/>
                </a:cubicBezTo>
                <a:close/>
                <a:moveTo>
                  <a:pt x="618643" y="3668"/>
                </a:moveTo>
                <a:cubicBezTo>
                  <a:pt x="616757" y="241"/>
                  <a:pt x="612460" y="-1007"/>
                  <a:pt x="609018" y="879"/>
                </a:cubicBezTo>
                <a:cubicBezTo>
                  <a:pt x="608623" y="1094"/>
                  <a:pt x="608272" y="1344"/>
                  <a:pt x="607922" y="1629"/>
                </a:cubicBezTo>
                <a:cubicBezTo>
                  <a:pt x="605028" y="3668"/>
                  <a:pt x="601783" y="5838"/>
                  <a:pt x="598823" y="7833"/>
                </a:cubicBezTo>
                <a:cubicBezTo>
                  <a:pt x="598275" y="8173"/>
                  <a:pt x="597617" y="8298"/>
                  <a:pt x="596981" y="8184"/>
                </a:cubicBezTo>
                <a:cubicBezTo>
                  <a:pt x="595293" y="8241"/>
                  <a:pt x="593671" y="8849"/>
                  <a:pt x="592377" y="9916"/>
                </a:cubicBezTo>
                <a:cubicBezTo>
                  <a:pt x="586480" y="14411"/>
                  <a:pt x="579464" y="19848"/>
                  <a:pt x="573544" y="24365"/>
                </a:cubicBezTo>
                <a:cubicBezTo>
                  <a:pt x="418340" y="121096"/>
                  <a:pt x="236344" y="164572"/>
                  <a:pt x="80614" y="257466"/>
                </a:cubicBezTo>
                <a:cubicBezTo>
                  <a:pt x="57177" y="271235"/>
                  <a:pt x="32928" y="285464"/>
                  <a:pt x="5588" y="292392"/>
                </a:cubicBezTo>
                <a:cubicBezTo>
                  <a:pt x="2694" y="292914"/>
                  <a:pt x="480" y="295234"/>
                  <a:pt x="85" y="298136"/>
                </a:cubicBezTo>
                <a:cubicBezTo>
                  <a:pt x="-682" y="303530"/>
                  <a:pt x="3856" y="308024"/>
                  <a:pt x="8636" y="309581"/>
                </a:cubicBezTo>
                <a:cubicBezTo>
                  <a:pt x="71362" y="324577"/>
                  <a:pt x="135798" y="336987"/>
                  <a:pt x="199906" y="346392"/>
                </a:cubicBezTo>
                <a:cubicBezTo>
                  <a:pt x="200980" y="346557"/>
                  <a:pt x="201791" y="347491"/>
                  <a:pt x="201769" y="348585"/>
                </a:cubicBezTo>
                <a:lnTo>
                  <a:pt x="201068" y="538561"/>
                </a:lnTo>
                <a:cubicBezTo>
                  <a:pt x="200695" y="541622"/>
                  <a:pt x="202712" y="544463"/>
                  <a:pt x="205716" y="545139"/>
                </a:cubicBezTo>
                <a:cubicBezTo>
                  <a:pt x="206330" y="545288"/>
                  <a:pt x="206856" y="545695"/>
                  <a:pt x="207141" y="546257"/>
                </a:cubicBezTo>
                <a:cubicBezTo>
                  <a:pt x="208544" y="548697"/>
                  <a:pt x="210956" y="550396"/>
                  <a:pt x="213718" y="550905"/>
                </a:cubicBezTo>
                <a:cubicBezTo>
                  <a:pt x="216897" y="552582"/>
                  <a:pt x="220844" y="551646"/>
                  <a:pt x="222926" y="548712"/>
                </a:cubicBezTo>
                <a:cubicBezTo>
                  <a:pt x="260045" y="503835"/>
                  <a:pt x="299465" y="460922"/>
                  <a:pt x="341034" y="420147"/>
                </a:cubicBezTo>
                <a:cubicBezTo>
                  <a:pt x="341757" y="419445"/>
                  <a:pt x="342854" y="419318"/>
                  <a:pt x="343709" y="419840"/>
                </a:cubicBezTo>
                <a:cubicBezTo>
                  <a:pt x="374534" y="438519"/>
                  <a:pt x="397271" y="452726"/>
                  <a:pt x="427570" y="479167"/>
                </a:cubicBezTo>
                <a:cubicBezTo>
                  <a:pt x="443838" y="493024"/>
                  <a:pt x="464842" y="497036"/>
                  <a:pt x="481286" y="510629"/>
                </a:cubicBezTo>
                <a:cubicBezTo>
                  <a:pt x="485078" y="516110"/>
                  <a:pt x="495163" y="516834"/>
                  <a:pt x="496633" y="508108"/>
                </a:cubicBezTo>
                <a:cubicBezTo>
                  <a:pt x="520991" y="341084"/>
                  <a:pt x="561836" y="176881"/>
                  <a:pt x="618533" y="17897"/>
                </a:cubicBezTo>
                <a:cubicBezTo>
                  <a:pt x="619103" y="16384"/>
                  <a:pt x="619235" y="14748"/>
                  <a:pt x="618950" y="13161"/>
                </a:cubicBezTo>
                <a:cubicBezTo>
                  <a:pt x="618862" y="12707"/>
                  <a:pt x="618928" y="12240"/>
                  <a:pt x="619125" y="11824"/>
                </a:cubicBezTo>
                <a:cubicBezTo>
                  <a:pt x="620353" y="9191"/>
                  <a:pt x="620155" y="6112"/>
                  <a:pt x="618577" y="3668"/>
                </a:cubicBezTo>
                <a:close/>
                <a:moveTo>
                  <a:pt x="202822" y="326266"/>
                </a:moveTo>
                <a:cubicBezTo>
                  <a:pt x="201528" y="327165"/>
                  <a:pt x="200870" y="329752"/>
                  <a:pt x="198853" y="329401"/>
                </a:cubicBezTo>
                <a:cubicBezTo>
                  <a:pt x="146804" y="321640"/>
                  <a:pt x="94405" y="311861"/>
                  <a:pt x="43189" y="300395"/>
                </a:cubicBezTo>
                <a:cubicBezTo>
                  <a:pt x="42005" y="300134"/>
                  <a:pt x="41260" y="298963"/>
                  <a:pt x="41523" y="297779"/>
                </a:cubicBezTo>
                <a:cubicBezTo>
                  <a:pt x="41676" y="297102"/>
                  <a:pt x="42137" y="296534"/>
                  <a:pt x="42773" y="296251"/>
                </a:cubicBezTo>
                <a:cubicBezTo>
                  <a:pt x="60356" y="287922"/>
                  <a:pt x="77457" y="278619"/>
                  <a:pt x="94010" y="268385"/>
                </a:cubicBezTo>
                <a:cubicBezTo>
                  <a:pt x="206615" y="200792"/>
                  <a:pt x="351777" y="154377"/>
                  <a:pt x="474577" y="96453"/>
                </a:cubicBezTo>
                <a:cubicBezTo>
                  <a:pt x="475782" y="96459"/>
                  <a:pt x="476769" y="97446"/>
                  <a:pt x="476747" y="98658"/>
                </a:cubicBezTo>
                <a:cubicBezTo>
                  <a:pt x="476747" y="99318"/>
                  <a:pt x="476440" y="99941"/>
                  <a:pt x="475936" y="100355"/>
                </a:cubicBezTo>
                <a:cubicBezTo>
                  <a:pt x="382954" y="173824"/>
                  <a:pt x="291090" y="249837"/>
                  <a:pt x="202822" y="326266"/>
                </a:cubicBezTo>
                <a:close/>
                <a:moveTo>
                  <a:pt x="221677" y="502627"/>
                </a:moveTo>
                <a:cubicBezTo>
                  <a:pt x="221238" y="503754"/>
                  <a:pt x="219967" y="504304"/>
                  <a:pt x="218827" y="503859"/>
                </a:cubicBezTo>
                <a:cubicBezTo>
                  <a:pt x="217993" y="503528"/>
                  <a:pt x="217445" y="502717"/>
                  <a:pt x="217445" y="501816"/>
                </a:cubicBezTo>
                <a:lnTo>
                  <a:pt x="218059" y="338280"/>
                </a:lnTo>
                <a:cubicBezTo>
                  <a:pt x="218059" y="336767"/>
                  <a:pt x="216919" y="334794"/>
                  <a:pt x="218388" y="333589"/>
                </a:cubicBezTo>
                <a:cubicBezTo>
                  <a:pt x="322573" y="243698"/>
                  <a:pt x="430903" y="154903"/>
                  <a:pt x="540372" y="69902"/>
                </a:cubicBezTo>
                <a:cubicBezTo>
                  <a:pt x="541293" y="69189"/>
                  <a:pt x="542608" y="69323"/>
                  <a:pt x="543376" y="70209"/>
                </a:cubicBezTo>
                <a:cubicBezTo>
                  <a:pt x="544143" y="71097"/>
                  <a:pt x="544077" y="72430"/>
                  <a:pt x="543222" y="73234"/>
                </a:cubicBezTo>
                <a:cubicBezTo>
                  <a:pt x="521298" y="93734"/>
                  <a:pt x="407991" y="200704"/>
                  <a:pt x="388347" y="218331"/>
                </a:cubicBezTo>
                <a:cubicBezTo>
                  <a:pt x="343753" y="259220"/>
                  <a:pt x="297624" y="301491"/>
                  <a:pt x="265877" y="353496"/>
                </a:cubicBezTo>
                <a:cubicBezTo>
                  <a:pt x="263487" y="357223"/>
                  <a:pt x="264912" y="360556"/>
                  <a:pt x="267148" y="363537"/>
                </a:cubicBezTo>
                <a:cubicBezTo>
                  <a:pt x="267653" y="364097"/>
                  <a:pt x="267828" y="364875"/>
                  <a:pt x="267631" y="365598"/>
                </a:cubicBezTo>
                <a:cubicBezTo>
                  <a:pt x="254564" y="411596"/>
                  <a:pt x="239107" y="457681"/>
                  <a:pt x="221677" y="502627"/>
                </a:cubicBezTo>
                <a:close/>
                <a:moveTo>
                  <a:pt x="326608" y="412298"/>
                </a:moveTo>
                <a:cubicBezTo>
                  <a:pt x="297492" y="439923"/>
                  <a:pt x="270678" y="471494"/>
                  <a:pt x="242944" y="499755"/>
                </a:cubicBezTo>
                <a:cubicBezTo>
                  <a:pt x="241738" y="499746"/>
                  <a:pt x="240751" y="498759"/>
                  <a:pt x="240773" y="497547"/>
                </a:cubicBezTo>
                <a:cubicBezTo>
                  <a:pt x="240773" y="497290"/>
                  <a:pt x="240817" y="497036"/>
                  <a:pt x="240905" y="496795"/>
                </a:cubicBezTo>
                <a:cubicBezTo>
                  <a:pt x="255506" y="458230"/>
                  <a:pt x="268727" y="418787"/>
                  <a:pt x="280193" y="379586"/>
                </a:cubicBezTo>
                <a:cubicBezTo>
                  <a:pt x="280522" y="378424"/>
                  <a:pt x="281750" y="377753"/>
                  <a:pt x="282912" y="378091"/>
                </a:cubicBezTo>
                <a:cubicBezTo>
                  <a:pt x="283197" y="378176"/>
                  <a:pt x="283460" y="378319"/>
                  <a:pt x="283701" y="378512"/>
                </a:cubicBezTo>
                <a:cubicBezTo>
                  <a:pt x="297229" y="389525"/>
                  <a:pt x="311436" y="399667"/>
                  <a:pt x="326235" y="408877"/>
                </a:cubicBezTo>
                <a:cubicBezTo>
                  <a:pt x="327266" y="409513"/>
                  <a:pt x="327594" y="410864"/>
                  <a:pt x="326958" y="411894"/>
                </a:cubicBezTo>
                <a:cubicBezTo>
                  <a:pt x="326849" y="412050"/>
                  <a:pt x="326739" y="412192"/>
                  <a:pt x="326608" y="412320"/>
                </a:cubicBezTo>
                <a:close/>
                <a:moveTo>
                  <a:pt x="587795" y="58545"/>
                </a:moveTo>
                <a:cubicBezTo>
                  <a:pt x="539561" y="198994"/>
                  <a:pt x="506959" y="345384"/>
                  <a:pt x="482228" y="489713"/>
                </a:cubicBezTo>
                <a:cubicBezTo>
                  <a:pt x="481592" y="490040"/>
                  <a:pt x="480847" y="490040"/>
                  <a:pt x="480211" y="489713"/>
                </a:cubicBezTo>
                <a:cubicBezTo>
                  <a:pt x="475979" y="487521"/>
                  <a:pt x="471441" y="485328"/>
                  <a:pt x="467057" y="483289"/>
                </a:cubicBezTo>
                <a:cubicBezTo>
                  <a:pt x="457300" y="478795"/>
                  <a:pt x="447105" y="473840"/>
                  <a:pt x="438664" y="466407"/>
                </a:cubicBezTo>
                <a:cubicBezTo>
                  <a:pt x="422023" y="452595"/>
                  <a:pt x="406282" y="439572"/>
                  <a:pt x="388237" y="427930"/>
                </a:cubicBezTo>
                <a:cubicBezTo>
                  <a:pt x="353005" y="405063"/>
                  <a:pt x="315887" y="385637"/>
                  <a:pt x="284403" y="356807"/>
                </a:cubicBezTo>
                <a:cubicBezTo>
                  <a:pt x="283614" y="356090"/>
                  <a:pt x="283460" y="354919"/>
                  <a:pt x="284030" y="354022"/>
                </a:cubicBezTo>
                <a:cubicBezTo>
                  <a:pt x="322925" y="293423"/>
                  <a:pt x="381047" y="247030"/>
                  <a:pt x="433249" y="198007"/>
                </a:cubicBezTo>
                <a:lnTo>
                  <a:pt x="584177" y="56243"/>
                </a:lnTo>
                <a:cubicBezTo>
                  <a:pt x="585032" y="55379"/>
                  <a:pt x="586414" y="55368"/>
                  <a:pt x="587269" y="56219"/>
                </a:cubicBezTo>
                <a:cubicBezTo>
                  <a:pt x="587882" y="56824"/>
                  <a:pt x="588102" y="57736"/>
                  <a:pt x="587795" y="585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rush"/>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3" name="Title 2">
            <a:extLst>
              <a:ext uri="{FF2B5EF4-FFF2-40B4-BE49-F238E27FC236}">
                <a16:creationId xmlns:a16="http://schemas.microsoft.com/office/drawing/2014/main" id="{20FAB6BA-E4D8-4FD8-9083-C9A10D8664A4}"/>
              </a:ext>
            </a:extLst>
          </p:cNvPr>
          <p:cNvSpPr>
            <a:spLocks noGrp="1"/>
          </p:cNvSpPr>
          <p:nvPr>
            <p:ph type="title"/>
          </p:nvPr>
        </p:nvSpPr>
        <p:spPr>
          <a:xfrm>
            <a:off x="1177834" y="911467"/>
            <a:ext cx="8568400" cy="528400"/>
          </a:xfrm>
        </p:spPr>
        <p:txBody>
          <a:bodyPr/>
          <a:lstStyle/>
          <a:p>
            <a:r>
              <a:rPr lang="en-US" b="1" dirty="0">
                <a:effectLst>
                  <a:outerShdw blurRad="38100" dist="38100" dir="2700000" algn="tl">
                    <a:srgbClr val="000000">
                      <a:alpha val="43137"/>
                    </a:srgbClr>
                  </a:outerShdw>
                </a:effectLst>
              </a:rPr>
              <a:t>Abstract</a:t>
            </a:r>
            <a:endParaRPr lang="en-IN"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65AEF9C1-412E-4599-B037-D70AD35B2720}"/>
              </a:ext>
            </a:extLst>
          </p:cNvPr>
          <p:cNvSpPr txBox="1"/>
          <p:nvPr/>
        </p:nvSpPr>
        <p:spPr>
          <a:xfrm>
            <a:off x="1283677" y="1591408"/>
            <a:ext cx="8462557" cy="4524315"/>
          </a:xfrm>
          <a:prstGeom prst="rect">
            <a:avLst/>
          </a:prstGeom>
          <a:noFill/>
        </p:spPr>
        <p:txBody>
          <a:bodyPr wrap="square" rtlCol="0">
            <a:spAutoFit/>
          </a:bodyPr>
          <a:lstStyle/>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In 1950, Alan Turing posed the question “Can machines think?” and since then artificial intelligence (hereafter known as AI) applications have met with varying degrees of success. </a:t>
            </a:r>
          </a:p>
          <a:p>
            <a:r>
              <a:rPr lang="en-US" b="1" dirty="0">
                <a:latin typeface="Segoe UI" panose="020B0502040204020203" pitchFamily="34" charset="0"/>
                <a:cs typeface="Segoe UI" panose="020B0502040204020203" pitchFamily="34" charset="0"/>
              </a:rPr>
              <a:t>However, in recent years there has been a resurgence of interest and AI has found innovative applications in the global financial services industry. The availability of big data, improved technology, cloud computing and faster special purpose hardware have been key drivers of the latest AI innovation wave. </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AI has also enabled the development of more sophisticated fraud detection systems that can quickly identify and flag suspicious activity, protecting both customers and financial institutions. Additionally, AI-powered chatbots and virtual assistants can provide customers with real-time financial advice and support, enhancing their overall banking experience.</a:t>
            </a:r>
          </a:p>
          <a:p>
            <a:endParaRPr lang="en-IN"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8910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2285800" y="1582400"/>
            <a:ext cx="7620400" cy="3693200"/>
          </a:xfrm>
          <a:prstGeom prst="rect">
            <a:avLst/>
          </a:prstGeom>
        </p:spPr>
        <p:txBody>
          <a:bodyPr spcFirstLastPara="1" vert="horz" wrap="square" lIns="0" tIns="0" rIns="0" bIns="0" rtlCol="0" anchor="ctr" anchorCtr="0">
            <a:noAutofit/>
          </a:bodyPr>
          <a:lstStyle/>
          <a:p>
            <a:pPr marL="0" indent="0" algn="l">
              <a:spcAft>
                <a:spcPts val="1333"/>
              </a:spcAft>
              <a:buNone/>
            </a:pPr>
            <a:r>
              <a:rPr lang="en-US" sz="2000" b="1" dirty="0">
                <a:latin typeface="Segoe UI" panose="020B0502040204020203" pitchFamily="34" charset="0"/>
                <a:cs typeface="Segoe UI" panose="020B0502040204020203" pitchFamily="34" charset="0"/>
              </a:rPr>
              <a:t>AI has revolutionized the financial industry, and personalized banking is one of the areas that have seen significant benefits from AI technology. Be it personalized customer experiences, Fraud detection and prevention, Risk management, Chatbots, Robo-advisors and so on. </a:t>
            </a:r>
          </a:p>
          <a:p>
            <a:pPr marL="0" indent="0" algn="l">
              <a:spcAft>
                <a:spcPts val="1333"/>
              </a:spcAft>
              <a:buNone/>
            </a:pPr>
            <a:endParaRPr lang="en-US" sz="2000" b="1" dirty="0">
              <a:latin typeface="Segoe UI" panose="020B0502040204020203" pitchFamily="34" charset="0"/>
              <a:cs typeface="Segoe UI" panose="020B0502040204020203" pitchFamily="34" charset="0"/>
            </a:endParaRPr>
          </a:p>
          <a:p>
            <a:pPr marL="0" indent="0" algn="l">
              <a:spcAft>
                <a:spcPts val="1333"/>
              </a:spcAft>
              <a:buNone/>
            </a:pPr>
            <a:r>
              <a:rPr lang="en-US" sz="2000" b="1" dirty="0">
                <a:latin typeface="Segoe UI" panose="020B0502040204020203" pitchFamily="34" charset="0"/>
                <a:cs typeface="Segoe UI" panose="020B0502040204020203" pitchFamily="34" charset="0"/>
              </a:rPr>
              <a:t>AI has transformed the way personalized banking is conducted. Personalized banking entails tailoring financial services to meet individual customer needs. AI has made this possible by providing a means of analyzing vast amounts of data quickly and efficiently to provide personalized financial advice, product recommendations, and risk management strategies.</a:t>
            </a:r>
          </a:p>
          <a:p>
            <a:pPr marL="0" indent="0" algn="l">
              <a:spcAft>
                <a:spcPts val="1333"/>
              </a:spcAft>
              <a:buNone/>
            </a:pPr>
            <a:endParaRPr lang="en-US" sz="2000" b="1" dirty="0">
              <a:latin typeface="Segoe UI" panose="020B0502040204020203" pitchFamily="34" charset="0"/>
              <a:cs typeface="Segoe UI" panose="020B0502040204020203" pitchFamily="34" charset="0"/>
            </a:endParaRPr>
          </a:p>
        </p:txBody>
      </p:sp>
      <p:sp>
        <p:nvSpPr>
          <p:cNvPr id="220" name="Google Shape;220;p1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3</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IN" sz="36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Functions of AI in Personalized banking</a:t>
            </a:r>
            <a:endParaRPr sz="3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54" name="Google Shape;354;p32"/>
          <p:cNvSpPr txBox="1">
            <a:spLocks noGrp="1"/>
          </p:cNvSpPr>
          <p:nvPr>
            <p:ph type="body" idx="1"/>
          </p:nvPr>
        </p:nvSpPr>
        <p:spPr>
          <a:xfrm>
            <a:off x="1584233" y="1900400"/>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Customer segmentation</a:t>
            </a:r>
          </a:p>
          <a:p>
            <a:pPr marL="0" indent="0">
              <a:buNone/>
            </a:pPr>
            <a:endParaRPr lang="en-US" sz="1600"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 can analyze customer data to segment customers into different groups based on their financial needs and preferences</a:t>
            </a:r>
            <a:endParaRPr lang="en-IN" sz="1600" dirty="0">
              <a:latin typeface="Segoe UI" panose="020B0502040204020203" pitchFamily="34" charset="0"/>
              <a:cs typeface="Segoe UI" panose="020B0502040204020203" pitchFamily="34" charset="0"/>
            </a:endParaRPr>
          </a:p>
        </p:txBody>
      </p:sp>
      <p:sp>
        <p:nvSpPr>
          <p:cNvPr id="355" name="Google Shape;355;p32"/>
          <p:cNvSpPr txBox="1">
            <a:spLocks noGrp="1"/>
          </p:cNvSpPr>
          <p:nvPr>
            <p:ph type="body" idx="2"/>
          </p:nvPr>
        </p:nvSpPr>
        <p:spPr>
          <a:xfrm>
            <a:off x="4533850" y="1807867"/>
            <a:ext cx="2819449"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Personalized recommendations</a:t>
            </a:r>
          </a:p>
          <a:p>
            <a:pPr marL="0" indent="0">
              <a:buNone/>
            </a:pPr>
            <a:r>
              <a:rPr lang="en" sz="1600" dirty="0"/>
              <a:t> </a:t>
            </a:r>
          </a:p>
          <a:p>
            <a:pPr marL="0" indent="0">
              <a:buNone/>
            </a:pPr>
            <a:r>
              <a:rPr lang="en-US" sz="1600" dirty="0">
                <a:latin typeface="Segoe UI" panose="020B0502040204020203" pitchFamily="34" charset="0"/>
                <a:cs typeface="Segoe UI" panose="020B0502040204020203" pitchFamily="34" charset="0"/>
              </a:rPr>
              <a:t>AI can provide customers with personalized financial advice and product recommendations based on their unique financial situation</a:t>
            </a:r>
            <a:endParaRPr sz="1600" dirty="0">
              <a:latin typeface="Segoe UI" panose="020B0502040204020203" pitchFamily="34" charset="0"/>
              <a:cs typeface="Segoe UI" panose="020B0502040204020203" pitchFamily="34" charset="0"/>
            </a:endParaRPr>
          </a:p>
        </p:txBody>
      </p:sp>
      <p:sp>
        <p:nvSpPr>
          <p:cNvPr id="356" name="Google Shape;356;p32"/>
          <p:cNvSpPr txBox="1">
            <a:spLocks noGrp="1"/>
          </p:cNvSpPr>
          <p:nvPr>
            <p:ph type="body" idx="3"/>
          </p:nvPr>
        </p:nvSpPr>
        <p:spPr>
          <a:xfrm>
            <a:off x="7592343" y="1807867"/>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Fraud detection</a:t>
            </a:r>
          </a:p>
          <a:p>
            <a:pPr marL="0" indent="0">
              <a:buNone/>
            </a:pPr>
            <a:endParaRPr lang="en-US" sz="1600" dirty="0">
              <a:latin typeface="Segoe UI" panose="020B0502040204020203" pitchFamily="34" charset="0"/>
              <a:cs typeface="Segoe UI" panose="020B0502040204020203" pitchFamily="34" charset="0"/>
            </a:endParaRPr>
          </a:p>
          <a:p>
            <a:pPr marL="0" indent="0">
              <a:buNone/>
            </a:pPr>
            <a:endParaRPr lang="en-US" sz="1600"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AI-powered systems can analyze vast amounts of customer data to identify potentially fraudulent activity quickly</a:t>
            </a:r>
            <a:endParaRPr sz="1600" dirty="0">
              <a:latin typeface="Segoe UI" panose="020B0502040204020203" pitchFamily="34" charset="0"/>
              <a:cs typeface="Segoe UI" panose="020B0502040204020203" pitchFamily="34" charset="0"/>
            </a:endParaRPr>
          </a:p>
        </p:txBody>
      </p:sp>
      <p:sp>
        <p:nvSpPr>
          <p:cNvPr id="357" name="Google Shape;357;p32"/>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4</a:t>
            </a:fld>
            <a:endParaRPr dirty="0"/>
          </a:p>
        </p:txBody>
      </p:sp>
      <p:sp>
        <p:nvSpPr>
          <p:cNvPr id="358" name="Google Shape;358;p32"/>
          <p:cNvSpPr/>
          <p:nvPr/>
        </p:nvSpPr>
        <p:spPr>
          <a:xfrm rot="1085481">
            <a:off x="10475245" y="4850514"/>
            <a:ext cx="943039" cy="1526484"/>
          </a:xfrm>
          <a:custGeom>
            <a:avLst/>
            <a:gdLst/>
            <a:ahLst/>
            <a:cxnLst/>
            <a:rect l="l" t="t" r="r" b="b"/>
            <a:pathLst>
              <a:path w="335318" h="542775" extrusionOk="0">
                <a:moveTo>
                  <a:pt x="198455" y="462598"/>
                </a:moveTo>
                <a:cubicBezTo>
                  <a:pt x="175566" y="459603"/>
                  <a:pt x="152479" y="458139"/>
                  <a:pt x="129393" y="458213"/>
                </a:cubicBezTo>
                <a:cubicBezTo>
                  <a:pt x="120097" y="458213"/>
                  <a:pt x="120294" y="473012"/>
                  <a:pt x="130007" y="473012"/>
                </a:cubicBezTo>
                <a:cubicBezTo>
                  <a:pt x="151843" y="473003"/>
                  <a:pt x="173658" y="474468"/>
                  <a:pt x="195298" y="477397"/>
                </a:cubicBezTo>
                <a:cubicBezTo>
                  <a:pt x="204396" y="478493"/>
                  <a:pt x="208014" y="463870"/>
                  <a:pt x="198455" y="462598"/>
                </a:cubicBezTo>
                <a:close/>
                <a:moveTo>
                  <a:pt x="138667" y="86153"/>
                </a:moveTo>
                <a:cubicBezTo>
                  <a:pt x="147963" y="86153"/>
                  <a:pt x="147787" y="71354"/>
                  <a:pt x="138075" y="71354"/>
                </a:cubicBezTo>
                <a:cubicBezTo>
                  <a:pt x="128844" y="71267"/>
                  <a:pt x="128954" y="86153"/>
                  <a:pt x="138667" y="86153"/>
                </a:cubicBezTo>
                <a:close/>
                <a:moveTo>
                  <a:pt x="94335" y="528021"/>
                </a:moveTo>
                <a:cubicBezTo>
                  <a:pt x="74866" y="526552"/>
                  <a:pt x="54038" y="524294"/>
                  <a:pt x="37638" y="512674"/>
                </a:cubicBezTo>
                <a:cubicBezTo>
                  <a:pt x="20098" y="500221"/>
                  <a:pt x="16723" y="481146"/>
                  <a:pt x="14771" y="460976"/>
                </a:cubicBezTo>
                <a:cubicBezTo>
                  <a:pt x="13850" y="451263"/>
                  <a:pt x="-839" y="453171"/>
                  <a:pt x="38" y="462445"/>
                </a:cubicBezTo>
                <a:cubicBezTo>
                  <a:pt x="3107" y="520632"/>
                  <a:pt x="37112" y="539422"/>
                  <a:pt x="91200" y="542754"/>
                </a:cubicBezTo>
                <a:cubicBezTo>
                  <a:pt x="100343" y="543412"/>
                  <a:pt x="103938" y="528766"/>
                  <a:pt x="94335" y="528021"/>
                </a:cubicBezTo>
                <a:close/>
                <a:moveTo>
                  <a:pt x="158377" y="85145"/>
                </a:moveTo>
                <a:cubicBezTo>
                  <a:pt x="163990" y="85954"/>
                  <a:pt x="169668" y="86311"/>
                  <a:pt x="175346" y="86219"/>
                </a:cubicBezTo>
                <a:cubicBezTo>
                  <a:pt x="184664" y="85211"/>
                  <a:pt x="184884" y="71223"/>
                  <a:pt x="174732" y="71442"/>
                </a:cubicBezTo>
                <a:cubicBezTo>
                  <a:pt x="170326" y="71457"/>
                  <a:pt x="165941" y="71133"/>
                  <a:pt x="161578" y="70477"/>
                </a:cubicBezTo>
                <a:cubicBezTo>
                  <a:pt x="152435" y="69074"/>
                  <a:pt x="148818" y="83720"/>
                  <a:pt x="158377" y="85101"/>
                </a:cubicBezTo>
                <a:close/>
                <a:moveTo>
                  <a:pt x="111765" y="143026"/>
                </a:moveTo>
                <a:cubicBezTo>
                  <a:pt x="100978" y="154089"/>
                  <a:pt x="93107" y="167647"/>
                  <a:pt x="88854" y="182490"/>
                </a:cubicBezTo>
                <a:cubicBezTo>
                  <a:pt x="86070" y="191918"/>
                  <a:pt x="100627" y="193803"/>
                  <a:pt x="103259" y="184836"/>
                </a:cubicBezTo>
                <a:cubicBezTo>
                  <a:pt x="106920" y="172574"/>
                  <a:pt x="113563" y="161416"/>
                  <a:pt x="122618" y="152366"/>
                </a:cubicBezTo>
                <a:cubicBezTo>
                  <a:pt x="129436" y="145438"/>
                  <a:pt x="118562" y="136054"/>
                  <a:pt x="111765" y="142982"/>
                </a:cubicBezTo>
                <a:close/>
                <a:moveTo>
                  <a:pt x="122727" y="167011"/>
                </a:moveTo>
                <a:cubicBezTo>
                  <a:pt x="118036" y="175382"/>
                  <a:pt x="114396" y="184299"/>
                  <a:pt x="111897" y="193562"/>
                </a:cubicBezTo>
                <a:cubicBezTo>
                  <a:pt x="109288" y="203055"/>
                  <a:pt x="123802" y="204941"/>
                  <a:pt x="126301" y="195908"/>
                </a:cubicBezTo>
                <a:cubicBezTo>
                  <a:pt x="128516" y="187927"/>
                  <a:pt x="131739" y="180254"/>
                  <a:pt x="135838" y="173062"/>
                </a:cubicBezTo>
                <a:cubicBezTo>
                  <a:pt x="140596" y="164446"/>
                  <a:pt x="127354" y="158658"/>
                  <a:pt x="122640" y="166967"/>
                </a:cubicBezTo>
                <a:close/>
                <a:moveTo>
                  <a:pt x="287929" y="26584"/>
                </a:moveTo>
                <a:cubicBezTo>
                  <a:pt x="267211" y="9308"/>
                  <a:pt x="235661" y="10558"/>
                  <a:pt x="210272" y="7817"/>
                </a:cubicBezTo>
                <a:cubicBezTo>
                  <a:pt x="201174" y="6830"/>
                  <a:pt x="197534" y="21454"/>
                  <a:pt x="207115" y="22485"/>
                </a:cubicBezTo>
                <a:cubicBezTo>
                  <a:pt x="270696" y="25686"/>
                  <a:pt x="294199" y="30969"/>
                  <a:pt x="302969" y="99681"/>
                </a:cubicBezTo>
                <a:cubicBezTo>
                  <a:pt x="304395" y="109284"/>
                  <a:pt x="319062" y="107420"/>
                  <a:pt x="317702" y="98234"/>
                </a:cubicBezTo>
                <a:cubicBezTo>
                  <a:pt x="313756" y="72495"/>
                  <a:pt x="308954" y="44146"/>
                  <a:pt x="287841" y="26541"/>
                </a:cubicBezTo>
                <a:close/>
                <a:moveTo>
                  <a:pt x="309152" y="1284"/>
                </a:moveTo>
                <a:cubicBezTo>
                  <a:pt x="301500" y="-3825"/>
                  <a:pt x="291459" y="7620"/>
                  <a:pt x="299154" y="12772"/>
                </a:cubicBezTo>
                <a:cubicBezTo>
                  <a:pt x="314063" y="22726"/>
                  <a:pt x="322745" y="39367"/>
                  <a:pt x="320400" y="57432"/>
                </a:cubicBezTo>
                <a:cubicBezTo>
                  <a:pt x="319128" y="67123"/>
                  <a:pt x="333554" y="69140"/>
                  <a:pt x="334804" y="59756"/>
                </a:cubicBezTo>
                <a:cubicBezTo>
                  <a:pt x="337676" y="36867"/>
                  <a:pt x="328468" y="14263"/>
                  <a:pt x="309064" y="1240"/>
                </a:cubicBezTo>
                <a:close/>
                <a:moveTo>
                  <a:pt x="280124" y="211145"/>
                </a:moveTo>
                <a:cubicBezTo>
                  <a:pt x="280124" y="205642"/>
                  <a:pt x="279948" y="200183"/>
                  <a:pt x="279839" y="194746"/>
                </a:cubicBezTo>
                <a:cubicBezTo>
                  <a:pt x="282382" y="193985"/>
                  <a:pt x="284136" y="191690"/>
                  <a:pt x="284224" y="189045"/>
                </a:cubicBezTo>
                <a:lnTo>
                  <a:pt x="288609" y="138751"/>
                </a:lnTo>
                <a:cubicBezTo>
                  <a:pt x="289025" y="134519"/>
                  <a:pt x="285912" y="130761"/>
                  <a:pt x="281680" y="130356"/>
                </a:cubicBezTo>
                <a:cubicBezTo>
                  <a:pt x="280716" y="130261"/>
                  <a:pt x="279751" y="130351"/>
                  <a:pt x="278830" y="130617"/>
                </a:cubicBezTo>
                <a:cubicBezTo>
                  <a:pt x="278830" y="125881"/>
                  <a:pt x="278764" y="121327"/>
                  <a:pt x="278633" y="116957"/>
                </a:cubicBezTo>
                <a:cubicBezTo>
                  <a:pt x="272692" y="22901"/>
                  <a:pt x="251798" y="47172"/>
                  <a:pt x="174118" y="40967"/>
                </a:cubicBezTo>
                <a:cubicBezTo>
                  <a:pt x="133405" y="44672"/>
                  <a:pt x="34152" y="22331"/>
                  <a:pt x="29176" y="81418"/>
                </a:cubicBezTo>
                <a:cubicBezTo>
                  <a:pt x="17490" y="212066"/>
                  <a:pt x="35753" y="344512"/>
                  <a:pt x="36805" y="475555"/>
                </a:cubicBezTo>
                <a:cubicBezTo>
                  <a:pt x="37003" y="509166"/>
                  <a:pt x="80413" y="511424"/>
                  <a:pt x="105977" y="511336"/>
                </a:cubicBezTo>
                <a:lnTo>
                  <a:pt x="211215" y="513025"/>
                </a:lnTo>
                <a:cubicBezTo>
                  <a:pt x="290889" y="523855"/>
                  <a:pt x="285583" y="477529"/>
                  <a:pt x="283917" y="405419"/>
                </a:cubicBezTo>
                <a:cubicBezTo>
                  <a:pt x="283785" y="404608"/>
                  <a:pt x="282580" y="345718"/>
                  <a:pt x="281330" y="277270"/>
                </a:cubicBezTo>
                <a:cubicBezTo>
                  <a:pt x="285627" y="277035"/>
                  <a:pt x="289113" y="273720"/>
                  <a:pt x="289573" y="269443"/>
                </a:cubicBezTo>
                <a:cubicBezTo>
                  <a:pt x="290736" y="252087"/>
                  <a:pt x="290626" y="234668"/>
                  <a:pt x="289244" y="217328"/>
                </a:cubicBezTo>
                <a:cubicBezTo>
                  <a:pt x="289069" y="213531"/>
                  <a:pt x="285846" y="210597"/>
                  <a:pt x="282053" y="210777"/>
                </a:cubicBezTo>
                <a:cubicBezTo>
                  <a:pt x="281396" y="210808"/>
                  <a:pt x="280738" y="210933"/>
                  <a:pt x="280124" y="211145"/>
                </a:cubicBezTo>
                <a:close/>
                <a:moveTo>
                  <a:pt x="262343" y="485926"/>
                </a:moveTo>
                <a:cubicBezTo>
                  <a:pt x="249561" y="505373"/>
                  <a:pt x="221563" y="498423"/>
                  <a:pt x="201985" y="498094"/>
                </a:cubicBezTo>
                <a:lnTo>
                  <a:pt x="122574" y="496822"/>
                </a:lnTo>
                <a:cubicBezTo>
                  <a:pt x="100891" y="496450"/>
                  <a:pt x="59782" y="502523"/>
                  <a:pt x="50486" y="476147"/>
                </a:cubicBezTo>
                <a:cubicBezTo>
                  <a:pt x="47351" y="346113"/>
                  <a:pt x="32552" y="214478"/>
                  <a:pt x="41234" y="84421"/>
                </a:cubicBezTo>
                <a:cubicBezTo>
                  <a:pt x="43602" y="54889"/>
                  <a:pt x="77410" y="55920"/>
                  <a:pt x="97229" y="55920"/>
                </a:cubicBezTo>
                <a:cubicBezTo>
                  <a:pt x="145463" y="55064"/>
                  <a:pt x="194202" y="54494"/>
                  <a:pt x="242348" y="58945"/>
                </a:cubicBezTo>
                <a:cubicBezTo>
                  <a:pt x="254319" y="60436"/>
                  <a:pt x="258572" y="66794"/>
                  <a:pt x="260480" y="79642"/>
                </a:cubicBezTo>
                <a:cubicBezTo>
                  <a:pt x="271968" y="193540"/>
                  <a:pt x="272976" y="469724"/>
                  <a:pt x="262343" y="485926"/>
                </a:cubicBezTo>
                <a:close/>
                <a:moveTo>
                  <a:pt x="238993" y="117593"/>
                </a:moveTo>
                <a:cubicBezTo>
                  <a:pt x="242808" y="113493"/>
                  <a:pt x="241010" y="104746"/>
                  <a:pt x="233512" y="104855"/>
                </a:cubicBezTo>
                <a:lnTo>
                  <a:pt x="72301" y="107245"/>
                </a:lnTo>
                <a:cubicBezTo>
                  <a:pt x="70218" y="107216"/>
                  <a:pt x="68267" y="108166"/>
                  <a:pt x="66995" y="109810"/>
                </a:cubicBezTo>
                <a:cubicBezTo>
                  <a:pt x="64321" y="111073"/>
                  <a:pt x="62545" y="113682"/>
                  <a:pt x="62347" y="116629"/>
                </a:cubicBezTo>
                <a:cubicBezTo>
                  <a:pt x="57173" y="221143"/>
                  <a:pt x="55047" y="329099"/>
                  <a:pt x="72630" y="431816"/>
                </a:cubicBezTo>
                <a:cubicBezTo>
                  <a:pt x="73858" y="434276"/>
                  <a:pt x="76467" y="435736"/>
                  <a:pt x="79208" y="435499"/>
                </a:cubicBezTo>
                <a:cubicBezTo>
                  <a:pt x="135093" y="433833"/>
                  <a:pt x="190409" y="445475"/>
                  <a:pt x="246338" y="442822"/>
                </a:cubicBezTo>
                <a:cubicBezTo>
                  <a:pt x="253442" y="442493"/>
                  <a:pt x="254998" y="433723"/>
                  <a:pt x="250964" y="429843"/>
                </a:cubicBezTo>
                <a:cubicBezTo>
                  <a:pt x="247018" y="325745"/>
                  <a:pt x="243028" y="221647"/>
                  <a:pt x="238993" y="117549"/>
                </a:cubicBezTo>
                <a:close/>
                <a:moveTo>
                  <a:pt x="84425" y="420613"/>
                </a:moveTo>
                <a:cubicBezTo>
                  <a:pt x="73156" y="321483"/>
                  <a:pt x="70569" y="221560"/>
                  <a:pt x="76664" y="121978"/>
                </a:cubicBezTo>
                <a:lnTo>
                  <a:pt x="224282" y="119786"/>
                </a:lnTo>
                <a:cubicBezTo>
                  <a:pt x="228207" y="222640"/>
                  <a:pt x="232131" y="325489"/>
                  <a:pt x="236077" y="428330"/>
                </a:cubicBezTo>
                <a:cubicBezTo>
                  <a:pt x="185410" y="429317"/>
                  <a:pt x="135115" y="419867"/>
                  <a:pt x="84425" y="420569"/>
                </a:cubicBezTo>
                <a:close/>
              </a:path>
            </a:pathLst>
          </a:custGeom>
          <a:solidFill>
            <a:schemeClr val="dk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359" name="Google Shape;359;p32"/>
          <p:cNvSpPr txBox="1">
            <a:spLocks noGrp="1"/>
          </p:cNvSpPr>
          <p:nvPr>
            <p:ph type="body" idx="1"/>
          </p:nvPr>
        </p:nvSpPr>
        <p:spPr>
          <a:xfrm>
            <a:off x="1475357" y="4046328"/>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Customer support</a:t>
            </a:r>
            <a:endParaRPr b="1" dirty="0">
              <a:latin typeface="Segoe UI" panose="020B0502040204020203" pitchFamily="34" charset="0"/>
              <a:cs typeface="Segoe UI" panose="020B0502040204020203" pitchFamily="34" charset="0"/>
            </a:endParaRPr>
          </a:p>
          <a:p>
            <a:pPr marL="0" indent="0">
              <a:spcBef>
                <a:spcPts val="1333"/>
              </a:spcBef>
              <a:spcAft>
                <a:spcPts val="1333"/>
              </a:spcAft>
              <a:buNone/>
            </a:pPr>
            <a:r>
              <a:rPr lang="en-US" sz="1600" dirty="0">
                <a:latin typeface="Segoe UI" panose="020B0502040204020203" pitchFamily="34" charset="0"/>
                <a:cs typeface="Segoe UI" panose="020B0502040204020203" pitchFamily="34" charset="0"/>
              </a:rPr>
              <a:t>AI-powered chatbots and virtual assistants can provide customers with real-time financial advice and support</a:t>
            </a:r>
            <a:endParaRPr sz="1600" dirty="0">
              <a:latin typeface="Segoe UI" panose="020B0502040204020203" pitchFamily="34" charset="0"/>
              <a:cs typeface="Segoe UI" panose="020B0502040204020203" pitchFamily="34" charset="0"/>
            </a:endParaRPr>
          </a:p>
        </p:txBody>
      </p:sp>
      <p:sp>
        <p:nvSpPr>
          <p:cNvPr id="360" name="Google Shape;360;p32"/>
          <p:cNvSpPr txBox="1">
            <a:spLocks noGrp="1"/>
          </p:cNvSpPr>
          <p:nvPr>
            <p:ph type="body" idx="2"/>
          </p:nvPr>
        </p:nvSpPr>
        <p:spPr>
          <a:xfrm>
            <a:off x="4533850" y="3970533"/>
            <a:ext cx="2669200" cy="2211898"/>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Investment management</a:t>
            </a:r>
          </a:p>
          <a:p>
            <a:pPr marL="0" indent="0">
              <a:buNone/>
            </a:pPr>
            <a:endParaRPr lang="en-US" sz="1600"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AI-powered robot-advisors can provide individualized investment advice based on a customer's risk tolerance, investment goals and other factors</a:t>
            </a:r>
            <a:endParaRPr sz="1600" dirty="0">
              <a:latin typeface="Segoe UI" panose="020B0502040204020203" pitchFamily="34" charset="0"/>
              <a:cs typeface="Segoe UI" panose="020B0502040204020203" pitchFamily="34" charset="0"/>
            </a:endParaRPr>
          </a:p>
        </p:txBody>
      </p:sp>
      <p:sp>
        <p:nvSpPr>
          <p:cNvPr id="361" name="Google Shape;361;p32"/>
          <p:cNvSpPr txBox="1">
            <a:spLocks noGrp="1"/>
          </p:cNvSpPr>
          <p:nvPr>
            <p:ph type="body" idx="3"/>
          </p:nvPr>
        </p:nvSpPr>
        <p:spPr>
          <a:xfrm>
            <a:off x="7483469" y="4046328"/>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Risk management</a:t>
            </a:r>
          </a:p>
          <a:p>
            <a:pPr marL="0" indent="0">
              <a:buNone/>
            </a:pPr>
            <a:endParaRPr lang="en-IN" sz="1600" b="1"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 can analyze customer data to identify potential risks and provide personalized risk management strategies</a:t>
            </a:r>
            <a:endParaRPr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title"/>
          </p:nvPr>
        </p:nvSpPr>
        <p:spPr>
          <a:xfrm>
            <a:off x="218740" y="464467"/>
            <a:ext cx="8568400" cy="528400"/>
          </a:xfrm>
          <a:prstGeom prst="rect">
            <a:avLst/>
          </a:prstGeom>
        </p:spPr>
        <p:txBody>
          <a:bodyPr spcFirstLastPara="1" vert="horz" wrap="square" lIns="0" tIns="0" rIns="0" bIns="0" rtlCol="0" anchor="ctr" anchorCtr="0">
            <a:noAutofit/>
          </a:bodyPr>
          <a:lstStyle/>
          <a:p>
            <a:pPr>
              <a:spcBef>
                <a:spcPts val="0"/>
              </a:spcBef>
            </a:pPr>
            <a:r>
              <a:rPr lang="en-IN" sz="3600" b="1" dirty="0">
                <a:latin typeface="Segoe UI" panose="020B0502040204020203" pitchFamily="34" charset="0"/>
                <a:cs typeface="Segoe UI" panose="020B0502040204020203" pitchFamily="34" charset="0"/>
              </a:rPr>
              <a:t> Data and knowledge sources</a:t>
            </a:r>
            <a:br>
              <a:rPr lang="en-IN"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503" name="Google Shape;503;p42"/>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5</a:t>
            </a:fld>
            <a:endParaRPr dirty="0"/>
          </a:p>
        </p:txBody>
      </p:sp>
      <p:sp>
        <p:nvSpPr>
          <p:cNvPr id="504" name="Google Shape;504;p42"/>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5" name="Google Shape;505;p42"/>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dirty="0">
              <a:solidFill>
                <a:schemeClr val="lt1"/>
              </a:solidFill>
              <a:latin typeface="Calibri"/>
              <a:ea typeface="Calibri"/>
              <a:cs typeface="Calibri"/>
              <a:sym typeface="Calibri"/>
            </a:endParaRPr>
          </a:p>
        </p:txBody>
      </p:sp>
      <p:grpSp>
        <p:nvGrpSpPr>
          <p:cNvPr id="506" name="Google Shape;506;p42"/>
          <p:cNvGrpSpPr/>
          <p:nvPr/>
        </p:nvGrpSpPr>
        <p:grpSpPr>
          <a:xfrm>
            <a:off x="2381785" y="2271201"/>
            <a:ext cx="631200" cy="631200"/>
            <a:chOff x="1786339" y="1703401"/>
            <a:chExt cx="473400" cy="473400"/>
          </a:xfrm>
        </p:grpSpPr>
        <p:sp>
          <p:nvSpPr>
            <p:cNvPr id="507" name="Google Shape;507;p42"/>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08" name="Google Shape;508;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1</a:t>
              </a:r>
              <a:endParaRPr sz="800" dirty="0">
                <a:solidFill>
                  <a:schemeClr val="dk1"/>
                </a:solidFill>
                <a:latin typeface="Nunito"/>
                <a:ea typeface="Nunito"/>
                <a:cs typeface="Nunito"/>
                <a:sym typeface="Nunito"/>
              </a:endParaRPr>
            </a:p>
          </p:txBody>
        </p:sp>
      </p:grpSp>
      <p:grpSp>
        <p:nvGrpSpPr>
          <p:cNvPr id="509" name="Google Shape;509;p42"/>
          <p:cNvGrpSpPr/>
          <p:nvPr/>
        </p:nvGrpSpPr>
        <p:grpSpPr>
          <a:xfrm>
            <a:off x="5085885" y="2271201"/>
            <a:ext cx="631200" cy="631200"/>
            <a:chOff x="3814414" y="1703401"/>
            <a:chExt cx="473400" cy="473400"/>
          </a:xfrm>
        </p:grpSpPr>
        <p:sp>
          <p:nvSpPr>
            <p:cNvPr id="510" name="Google Shape;510;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11" name="Google Shape;511;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3</a:t>
              </a:r>
              <a:endParaRPr sz="800" dirty="0">
                <a:solidFill>
                  <a:schemeClr val="dk1"/>
                </a:solidFill>
                <a:latin typeface="Nunito"/>
                <a:ea typeface="Nunito"/>
                <a:cs typeface="Nunito"/>
                <a:sym typeface="Nunito"/>
              </a:endParaRPr>
            </a:p>
          </p:txBody>
        </p:sp>
      </p:grpSp>
      <p:grpSp>
        <p:nvGrpSpPr>
          <p:cNvPr id="512" name="Google Shape;512;p42"/>
          <p:cNvGrpSpPr/>
          <p:nvPr/>
        </p:nvGrpSpPr>
        <p:grpSpPr>
          <a:xfrm>
            <a:off x="7789985" y="2271201"/>
            <a:ext cx="631200" cy="631200"/>
            <a:chOff x="5842489" y="1703401"/>
            <a:chExt cx="473400" cy="473400"/>
          </a:xfrm>
        </p:grpSpPr>
        <p:sp>
          <p:nvSpPr>
            <p:cNvPr id="513" name="Google Shape;513;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14" name="Google Shape;514;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5</a:t>
              </a:r>
              <a:endParaRPr sz="800" dirty="0">
                <a:solidFill>
                  <a:schemeClr val="dk1"/>
                </a:solidFill>
                <a:latin typeface="Nunito"/>
                <a:ea typeface="Nunito"/>
                <a:cs typeface="Nunito"/>
                <a:sym typeface="Nunito"/>
              </a:endParaRPr>
            </a:p>
          </p:txBody>
        </p:sp>
      </p:grpSp>
      <p:grpSp>
        <p:nvGrpSpPr>
          <p:cNvPr id="515" name="Google Shape;515;p42"/>
          <p:cNvGrpSpPr/>
          <p:nvPr/>
        </p:nvGrpSpPr>
        <p:grpSpPr>
          <a:xfrm>
            <a:off x="9174419" y="4768400"/>
            <a:ext cx="631200" cy="631200"/>
            <a:chOff x="6880814" y="3576300"/>
            <a:chExt cx="473400" cy="473400"/>
          </a:xfrm>
        </p:grpSpPr>
        <p:sp>
          <p:nvSpPr>
            <p:cNvPr id="516" name="Google Shape;516;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17" name="Google Shape;517;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6</a:t>
              </a:r>
              <a:endParaRPr sz="800" dirty="0">
                <a:solidFill>
                  <a:schemeClr val="dk1"/>
                </a:solidFill>
                <a:latin typeface="Nunito"/>
                <a:ea typeface="Nunito"/>
                <a:cs typeface="Nunito"/>
                <a:sym typeface="Nunito"/>
              </a:endParaRPr>
            </a:p>
          </p:txBody>
        </p:sp>
      </p:grpSp>
      <p:grpSp>
        <p:nvGrpSpPr>
          <p:cNvPr id="518" name="Google Shape;518;p42"/>
          <p:cNvGrpSpPr/>
          <p:nvPr/>
        </p:nvGrpSpPr>
        <p:grpSpPr>
          <a:xfrm>
            <a:off x="6470319" y="4768400"/>
            <a:ext cx="631200" cy="631200"/>
            <a:chOff x="4852739" y="3576300"/>
            <a:chExt cx="473400" cy="473400"/>
          </a:xfrm>
        </p:grpSpPr>
        <p:sp>
          <p:nvSpPr>
            <p:cNvPr id="519" name="Google Shape;519;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20" name="Google Shape;520;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4</a:t>
              </a:r>
              <a:endParaRPr sz="800" dirty="0">
                <a:solidFill>
                  <a:schemeClr val="dk1"/>
                </a:solidFill>
                <a:latin typeface="Nunito"/>
                <a:ea typeface="Nunito"/>
                <a:cs typeface="Nunito"/>
                <a:sym typeface="Nunito"/>
              </a:endParaRPr>
            </a:p>
          </p:txBody>
        </p:sp>
      </p:grpSp>
      <p:grpSp>
        <p:nvGrpSpPr>
          <p:cNvPr id="521" name="Google Shape;521;p42"/>
          <p:cNvGrpSpPr/>
          <p:nvPr/>
        </p:nvGrpSpPr>
        <p:grpSpPr>
          <a:xfrm>
            <a:off x="3766219" y="4768400"/>
            <a:ext cx="631200" cy="631200"/>
            <a:chOff x="2824664" y="3576300"/>
            <a:chExt cx="473400" cy="473400"/>
          </a:xfrm>
        </p:grpSpPr>
        <p:sp>
          <p:nvSpPr>
            <p:cNvPr id="522" name="Google Shape;522;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23" name="Google Shape;523;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2</a:t>
              </a:r>
              <a:endParaRPr sz="800" dirty="0">
                <a:solidFill>
                  <a:schemeClr val="dk1"/>
                </a:solidFill>
                <a:latin typeface="Nunito"/>
                <a:ea typeface="Nunito"/>
                <a:cs typeface="Nunito"/>
                <a:sym typeface="Nunito"/>
              </a:endParaRPr>
            </a:p>
          </p:txBody>
        </p:sp>
      </p:grpSp>
      <p:sp>
        <p:nvSpPr>
          <p:cNvPr id="524" name="Google Shape;524;p42"/>
          <p:cNvSpPr txBox="1"/>
          <p:nvPr/>
        </p:nvSpPr>
        <p:spPr>
          <a:xfrm>
            <a:off x="1929185" y="1786115"/>
            <a:ext cx="1715200" cy="711200"/>
          </a:xfrm>
          <a:prstGeom prst="rect">
            <a:avLst/>
          </a:prstGeom>
          <a:noFill/>
          <a:ln>
            <a:noFill/>
          </a:ln>
        </p:spPr>
        <p:txBody>
          <a:bodyPr spcFirstLastPara="1" wrap="square" lIns="0" tIns="0" rIns="0" bIns="0" anchor="b" anchorCtr="0">
            <a:noAutofit/>
          </a:bodyPr>
          <a:lstStyle/>
          <a:p>
            <a:pPr algn="ctr"/>
            <a:endParaRPr lang="en-US" sz="1200" dirty="0">
              <a:solidFill>
                <a:schemeClr val="dk1"/>
              </a:solidFill>
              <a:latin typeface="Nunito"/>
              <a:ea typeface="Nunito"/>
              <a:cs typeface="Nunito"/>
              <a:sym typeface="Nunito"/>
            </a:endParaRPr>
          </a:p>
          <a:p>
            <a:pPr algn="ctr"/>
            <a:r>
              <a:rPr lang="en-US" sz="1200" b="1" dirty="0">
                <a:solidFill>
                  <a:schemeClr val="dk1"/>
                </a:solidFill>
                <a:latin typeface="Segoe UI" panose="020B0502040204020203" pitchFamily="34" charset="0"/>
                <a:ea typeface="Nunito"/>
                <a:cs typeface="Segoe UI" panose="020B0502040204020203" pitchFamily="34" charset="0"/>
                <a:sym typeface="Nunito"/>
              </a:rPr>
              <a:t>Customer Data</a:t>
            </a:r>
          </a:p>
          <a:p>
            <a:pPr algn="ctr"/>
            <a:endParaRPr lang="en-US"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Financial institutions rely heavily on customer data to provide personalized banking services</a:t>
            </a:r>
          </a:p>
          <a:p>
            <a:pPr algn="ctr"/>
            <a:endParaRPr sz="1200" dirty="0">
              <a:solidFill>
                <a:schemeClr val="dk1"/>
              </a:solidFill>
              <a:latin typeface="Nunito"/>
              <a:ea typeface="Nunito"/>
              <a:cs typeface="Nunito"/>
              <a:sym typeface="Nunito"/>
            </a:endParaRPr>
          </a:p>
        </p:txBody>
      </p:sp>
      <p:sp>
        <p:nvSpPr>
          <p:cNvPr id="525" name="Google Shape;525;p42"/>
          <p:cNvSpPr txBox="1"/>
          <p:nvPr/>
        </p:nvSpPr>
        <p:spPr>
          <a:xfrm>
            <a:off x="4502940" y="1541467"/>
            <a:ext cx="1715200" cy="711200"/>
          </a:xfrm>
          <a:prstGeom prst="rect">
            <a:avLst/>
          </a:prstGeom>
          <a:noFill/>
          <a:ln>
            <a:noFill/>
          </a:ln>
        </p:spPr>
        <p:txBody>
          <a:bodyPr spcFirstLastPara="1" wrap="square" lIns="0" tIns="0" rIns="0" bIns="0" anchor="b" anchorCtr="0">
            <a:noAutofit/>
          </a:bodyPr>
          <a:lstStyle/>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r>
              <a:rPr lang="en-IN" sz="1200" b="1" dirty="0">
                <a:solidFill>
                  <a:schemeClr val="dk1"/>
                </a:solidFill>
                <a:latin typeface="Segoe UI" panose="020B0502040204020203" pitchFamily="34" charset="0"/>
                <a:ea typeface="Nunito"/>
                <a:cs typeface="Segoe UI" panose="020B0502040204020203" pitchFamily="34" charset="0"/>
                <a:sym typeface="Nunito"/>
              </a:rPr>
              <a:t>Economic data</a:t>
            </a:r>
          </a:p>
          <a:p>
            <a:pPr algn="ctr"/>
            <a:endParaRPr lang="en"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Economic data can provide insights into market trends and customer behaviour</a:t>
            </a:r>
            <a:endParaRPr lang="en" sz="1200"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6" name="Google Shape;526;p42"/>
          <p:cNvSpPr txBox="1"/>
          <p:nvPr/>
        </p:nvSpPr>
        <p:spPr>
          <a:xfrm>
            <a:off x="7248013" y="1541467"/>
            <a:ext cx="1715200" cy="711200"/>
          </a:xfrm>
          <a:prstGeom prst="rect">
            <a:avLst/>
          </a:prstGeom>
          <a:noFill/>
          <a:ln>
            <a:noFill/>
          </a:ln>
        </p:spPr>
        <p:txBody>
          <a:bodyPr spcFirstLastPara="1" wrap="square" lIns="0" tIns="0" rIns="0" bIns="0" anchor="b" anchorCtr="0">
            <a:noAutofit/>
          </a:bodyPr>
          <a:lstStyle/>
          <a:p>
            <a:pPr algn="ctr"/>
            <a:r>
              <a:rPr lang="en-US" sz="1200" b="1" dirty="0">
                <a:solidFill>
                  <a:schemeClr val="dk1"/>
                </a:solidFill>
                <a:latin typeface="Segoe UI" panose="020B0502040204020203" pitchFamily="34" charset="0"/>
                <a:ea typeface="Nunito"/>
                <a:cs typeface="Segoe UI" panose="020B0502040204020203" pitchFamily="34" charset="0"/>
                <a:sym typeface="Nunito"/>
              </a:rPr>
              <a:t>AI and machine learning algorithms</a:t>
            </a:r>
          </a:p>
          <a:p>
            <a:pPr algn="ctr"/>
            <a:endParaRPr lang="en-US"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AI and machine learning algorithms are used to analyze large volumes of data to identify patterns and trends</a:t>
            </a:r>
            <a:endParaRPr sz="1200"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7" name="Google Shape;527;p42"/>
          <p:cNvSpPr txBox="1"/>
          <p:nvPr/>
        </p:nvSpPr>
        <p:spPr>
          <a:xfrm>
            <a:off x="3224233" y="5418133"/>
            <a:ext cx="1715200" cy="711200"/>
          </a:xfrm>
          <a:prstGeom prst="rect">
            <a:avLst/>
          </a:prstGeom>
          <a:noFill/>
          <a:ln>
            <a:noFill/>
          </a:ln>
        </p:spPr>
        <p:txBody>
          <a:bodyPr spcFirstLastPara="1" wrap="square" lIns="0" tIns="0" rIns="0" bIns="0" anchor="t" anchorCtr="0">
            <a:noAutofit/>
          </a:bodyPr>
          <a:lstStyle/>
          <a:p>
            <a:pPr algn="ctr"/>
            <a:r>
              <a:rPr lang="en-IN" sz="1200" b="1" dirty="0">
                <a:latin typeface="Segoe UI" panose="020B0502040204020203" pitchFamily="34" charset="0"/>
                <a:cs typeface="Segoe UI" panose="020B0502040204020203" pitchFamily="34" charset="0"/>
              </a:rPr>
              <a:t>Social media data</a:t>
            </a:r>
          </a:p>
          <a:p>
            <a:pPr algn="ctr"/>
            <a:endParaRPr lang="en-IN" sz="1200" b="1" dirty="0">
              <a:latin typeface="Segoe UI" panose="020B0502040204020203" pitchFamily="34" charset="0"/>
              <a:cs typeface="Segoe UI" panose="020B0502040204020203" pitchFamily="34" charset="0"/>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Social media data can provide valuable insights into customer behaviour and preferences</a:t>
            </a:r>
          </a:p>
          <a:p>
            <a:pPr algn="ctr"/>
            <a:endParaRPr sz="1200"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8" name="Google Shape;528;p42"/>
          <p:cNvSpPr txBox="1"/>
          <p:nvPr/>
        </p:nvSpPr>
        <p:spPr>
          <a:xfrm>
            <a:off x="5928340" y="5391817"/>
            <a:ext cx="1715200" cy="711200"/>
          </a:xfrm>
          <a:prstGeom prst="rect">
            <a:avLst/>
          </a:prstGeom>
          <a:noFill/>
          <a:ln>
            <a:noFill/>
          </a:ln>
        </p:spPr>
        <p:txBody>
          <a:bodyPr spcFirstLastPara="1" wrap="square" lIns="0" tIns="0" rIns="0" bIns="0" anchor="t" anchorCtr="0">
            <a:noAutofit/>
          </a:bodyPr>
          <a:lstStyle/>
          <a:p>
            <a:pPr algn="ctr"/>
            <a:r>
              <a:rPr lang="en-IN" sz="1200" b="1" dirty="0">
                <a:solidFill>
                  <a:schemeClr val="dk1"/>
                </a:solidFill>
                <a:latin typeface="Segoe UI" panose="020B0502040204020203" pitchFamily="34" charset="0"/>
                <a:ea typeface="Nunito"/>
                <a:cs typeface="Segoe UI" panose="020B0502040204020203" pitchFamily="34" charset="0"/>
                <a:sym typeface="Nunito"/>
              </a:rPr>
              <a:t>Financial news and research</a:t>
            </a:r>
          </a:p>
          <a:p>
            <a:pPr algn="ctr"/>
            <a:endParaRPr lang="en-IN"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Financial news and research can provide valuable insights into market trends and investment opportunities</a:t>
            </a:r>
          </a:p>
          <a:p>
            <a:pPr algn="ctr"/>
            <a:endParaRPr sz="1200" b="1"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9" name="Google Shape;529;p42"/>
          <p:cNvSpPr txBox="1"/>
          <p:nvPr/>
        </p:nvSpPr>
        <p:spPr>
          <a:xfrm>
            <a:off x="8632447" y="5418133"/>
            <a:ext cx="1715200" cy="711200"/>
          </a:xfrm>
          <a:prstGeom prst="rect">
            <a:avLst/>
          </a:prstGeom>
          <a:noFill/>
          <a:ln>
            <a:noFill/>
          </a:ln>
        </p:spPr>
        <p:txBody>
          <a:bodyPr spcFirstLastPara="1" wrap="square" lIns="0" tIns="0" rIns="0" bIns="0" anchor="t" anchorCtr="0">
            <a:noAutofit/>
          </a:bodyPr>
          <a:lstStyle/>
          <a:p>
            <a:pPr algn="ctr"/>
            <a:r>
              <a:rPr lang="en-US" sz="1200" b="1" dirty="0">
                <a:solidFill>
                  <a:schemeClr val="dk1"/>
                </a:solidFill>
                <a:latin typeface="Segoe UI" panose="020B0502040204020203" pitchFamily="34" charset="0"/>
                <a:ea typeface="Nunito"/>
                <a:cs typeface="Segoe UI" panose="020B0502040204020203" pitchFamily="34" charset="0"/>
                <a:sym typeface="Nunito"/>
              </a:rPr>
              <a:t>Regulatory data</a:t>
            </a:r>
          </a:p>
          <a:p>
            <a:pPr algn="ctr"/>
            <a:endParaRPr lang="en-US" sz="1200" dirty="0">
              <a:solidFill>
                <a:schemeClr val="dk1"/>
              </a:solidFill>
              <a:latin typeface="Nunito"/>
              <a:ea typeface="Nunito"/>
              <a:cs typeface="Nunito"/>
              <a:sym typeface="Nunito"/>
            </a:endParaRPr>
          </a:p>
          <a:p>
            <a:pPr algn="ctr"/>
            <a:r>
              <a:rPr lang="en-US" sz="1200" dirty="0">
                <a:solidFill>
                  <a:schemeClr val="dk1"/>
                </a:solidFill>
                <a:latin typeface="Nunito"/>
                <a:ea typeface="Nunito"/>
                <a:cs typeface="Nunito"/>
                <a:sym typeface="Nunito"/>
              </a:rPr>
              <a:t> </a:t>
            </a:r>
            <a:r>
              <a:rPr lang="en-US" sz="1200" dirty="0">
                <a:solidFill>
                  <a:schemeClr val="dk1"/>
                </a:solidFill>
                <a:latin typeface="Segoe UI" panose="020B0502040204020203" pitchFamily="34" charset="0"/>
                <a:ea typeface="Nunito"/>
                <a:cs typeface="Segoe UI" panose="020B0502040204020203" pitchFamily="34" charset="0"/>
                <a:sym typeface="Nunito"/>
              </a:rPr>
              <a:t>Regulatory data includes information on regulatory requirements, compliance standards, and legal restrictions</a:t>
            </a:r>
            <a:endParaRPr sz="1200" dirty="0">
              <a:solidFill>
                <a:schemeClr val="dk1"/>
              </a:solidFill>
              <a:latin typeface="Segoe UI" panose="020B0502040204020203" pitchFamily="34" charset="0"/>
              <a:ea typeface="Nunito"/>
              <a:cs typeface="Segoe UI" panose="020B0502040204020203" pitchFamily="34" charset="0"/>
              <a:sym typeface="Nuni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46078"/>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product recommendations:</a:t>
            </a:r>
          </a:p>
          <a:p>
            <a:pPr marL="0" indent="0">
              <a:spcBef>
                <a:spcPts val="0"/>
              </a:spcBef>
              <a:spcAft>
                <a:spcPts val="1333"/>
              </a:spcAft>
              <a:buNone/>
            </a:pPr>
            <a:r>
              <a:rPr lang="en-US" sz="1600" b="1" dirty="0">
                <a:solidFill>
                  <a:schemeClr val="accent6"/>
                </a:solidFill>
                <a:latin typeface="Segoe UI" panose="020B0502040204020203" pitchFamily="34" charset="0"/>
                <a:cs typeface="Segoe UI" panose="020B0502040204020203" pitchFamily="34" charset="0"/>
              </a:rPr>
              <a:t>Advantages:</a:t>
            </a:r>
          </a:p>
          <a:p>
            <a:pPr>
              <a:spcBef>
                <a:spcPts val="0"/>
              </a:spcBef>
              <a:spcAft>
                <a:spcPts val="1333"/>
              </a:spcAft>
            </a:pPr>
            <a:r>
              <a:rPr lang="en-US" sz="1600" b="1" dirty="0">
                <a:latin typeface="Segoe UI" panose="020B0502040204020203" pitchFamily="34" charset="0"/>
                <a:cs typeface="Segoe UI" panose="020B0502040204020203" pitchFamily="34" charset="0"/>
              </a:rPr>
              <a:t> Sales Growth: By giving customers options for things they are likely to be interested in, personalized product recommendations can grow sales.</a:t>
            </a:r>
          </a:p>
          <a:p>
            <a:pPr>
              <a:spcBef>
                <a:spcPts val="0"/>
              </a:spcBef>
              <a:spcAft>
                <a:spcPts val="1333"/>
              </a:spcAft>
            </a:pPr>
            <a:r>
              <a:rPr lang="en-US" sz="1600" b="1" dirty="0">
                <a:latin typeface="Segoe UI" panose="020B0502040204020203" pitchFamily="34" charset="0"/>
                <a:cs typeface="Segoe UI" panose="020B0502040204020203" pitchFamily="34" charset="0"/>
              </a:rPr>
              <a:t>Customer Service is Improved: Finding items that are pertinent to a customer's interests and requirements might help them have a better buying process overall.</a:t>
            </a:r>
          </a:p>
          <a:p>
            <a:pPr>
              <a:spcBef>
                <a:spcPts val="0"/>
              </a:spcBef>
              <a:spcAft>
                <a:spcPts val="1333"/>
              </a:spcAft>
            </a:pPr>
            <a:r>
              <a:rPr lang="en-US" sz="1600" b="1" dirty="0">
                <a:latin typeface="Segoe UI" panose="020B0502040204020203" pitchFamily="34" charset="0"/>
                <a:cs typeface="Segoe UI" panose="020B0502040204020203" pitchFamily="34" charset="0"/>
              </a:rPr>
              <a:t>Improved Engagement: By continuously presenting clients with intriguing and relevant items, personalized suggestions may keep them interested in a website or app</a:t>
            </a:r>
            <a:r>
              <a:rPr lang="en-US" sz="1600" dirty="0">
                <a:latin typeface="Segoe UI" panose="020B0502040204020203" pitchFamily="34" charset="0"/>
                <a:cs typeface="Segoe UI" panose="020B0502040204020203" pitchFamily="34" charset="0"/>
              </a:rPr>
              <a:t>.</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6</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50521"/>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product recommendations:</a:t>
            </a:r>
          </a:p>
          <a:p>
            <a:pPr marL="0" indent="0">
              <a:spcBef>
                <a:spcPts val="0"/>
              </a:spcBef>
              <a:spcAft>
                <a:spcPts val="1333"/>
              </a:spcAft>
              <a:buNone/>
            </a:pPr>
            <a:r>
              <a:rPr lang="en-US" sz="1600" b="1" dirty="0">
                <a:solidFill>
                  <a:srgbClr val="FF0000"/>
                </a:solidFill>
                <a:latin typeface="Segoe UI" panose="020B0502040204020203" pitchFamily="34" charset="0"/>
                <a:cs typeface="Segoe UI" panose="020B0502040204020203" pitchFamily="34" charset="0"/>
              </a:rPr>
              <a:t>Disadvantages:</a:t>
            </a:r>
          </a:p>
          <a:p>
            <a:pPr>
              <a:spcBef>
                <a:spcPts val="0"/>
              </a:spcBef>
              <a:spcAft>
                <a:spcPts val="1333"/>
              </a:spcAft>
            </a:pPr>
            <a:r>
              <a:rPr lang="en-US" sz="1600" b="1" dirty="0">
                <a:latin typeface="Segoe UI" panose="020B0502040204020203" pitchFamily="34" charset="0"/>
                <a:cs typeface="Segoe UI" panose="020B0502040204020203" pitchFamily="34" charset="0"/>
              </a:rPr>
              <a:t>Lack of Transparency: Similar to how AI in banking might be perceived as "black boxes," it can be challenging for clients to comprehend how suggestions are made.</a:t>
            </a:r>
          </a:p>
          <a:p>
            <a:pPr>
              <a:spcBef>
                <a:spcPts val="0"/>
              </a:spcBef>
              <a:spcAft>
                <a:spcPts val="1333"/>
              </a:spcAft>
            </a:pPr>
            <a:r>
              <a:rPr lang="en-US" sz="1600" b="1" dirty="0">
                <a:latin typeface="Segoe UI" panose="020B0502040204020203" pitchFamily="34" charset="0"/>
                <a:cs typeface="Segoe UI" panose="020B0502040204020203" pitchFamily="34" charset="0"/>
              </a:rPr>
              <a:t>Personal suggestions need access to client data, which raises the possibility of data breaches and other security risks.</a:t>
            </a:r>
          </a:p>
          <a:p>
            <a:pPr>
              <a:spcBef>
                <a:spcPts val="0"/>
              </a:spcBef>
              <a:spcAft>
                <a:spcPts val="1333"/>
              </a:spcAft>
            </a:pPr>
            <a:r>
              <a:rPr lang="en-US" sz="1600" b="1" dirty="0">
                <a:latin typeface="Segoe UI" panose="020B0502040204020203" pitchFamily="34" charset="0"/>
                <a:cs typeface="Segoe UI" panose="020B0502040204020203" pitchFamily="34" charset="0"/>
              </a:rPr>
              <a:t>Limited Data: Access to a vast quantity of data is necessary for personalized suggestions, and if the data is biased or limited, the recommendations may not be reliable or helpful.</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2358666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46078"/>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financial advice:</a:t>
            </a:r>
          </a:p>
          <a:p>
            <a:pPr marL="0" indent="0">
              <a:spcBef>
                <a:spcPts val="0"/>
              </a:spcBef>
              <a:spcAft>
                <a:spcPts val="1333"/>
              </a:spcAft>
              <a:buNone/>
            </a:pPr>
            <a:r>
              <a:rPr lang="en-US" sz="1600" b="1" dirty="0">
                <a:solidFill>
                  <a:schemeClr val="accent6"/>
                </a:solidFill>
                <a:latin typeface="Segoe UI" panose="020B0502040204020203" pitchFamily="34" charset="0"/>
                <a:cs typeface="Segoe UI" panose="020B0502040204020203" pitchFamily="34" charset="0"/>
              </a:rPr>
              <a:t>Advantages:</a:t>
            </a:r>
          </a:p>
          <a:p>
            <a:pPr>
              <a:spcBef>
                <a:spcPts val="0"/>
              </a:spcBef>
              <a:spcAft>
                <a:spcPts val="1333"/>
              </a:spcAft>
            </a:pPr>
            <a:r>
              <a:rPr lang="en-US" sz="1600" b="1" dirty="0">
                <a:latin typeface="Segoe UI" panose="020B0502040204020203" pitchFamily="34" charset="0"/>
                <a:cs typeface="Segoe UI" panose="020B0502040204020203" pitchFamily="34" charset="0"/>
              </a:rPr>
              <a:t>Customized financial advice is tailored to the needs of the person by taking into consideration the latter's particular financial condition, objectives, and preferences.</a:t>
            </a:r>
          </a:p>
          <a:p>
            <a:pPr>
              <a:spcBef>
                <a:spcPts val="0"/>
              </a:spcBef>
              <a:spcAft>
                <a:spcPts val="1333"/>
              </a:spcAft>
            </a:pPr>
            <a:r>
              <a:rPr lang="en-US" sz="1600" b="1" dirty="0">
                <a:latin typeface="Segoe UI" panose="020B0502040204020203" pitchFamily="34" charset="0"/>
                <a:cs typeface="Segoe UI" panose="020B0502040204020203" pitchFamily="34" charset="0"/>
              </a:rPr>
              <a:t>Better Decision Making: AI algorithms can evaluate enormous volumes of financial data to offer insights that could be hard for a human adviser to find, resulting in more well-informed choices</a:t>
            </a:r>
          </a:p>
          <a:p>
            <a:pPr>
              <a:spcBef>
                <a:spcPts val="0"/>
              </a:spcBef>
              <a:spcAft>
                <a:spcPts val="1333"/>
              </a:spcAft>
            </a:pPr>
            <a:r>
              <a:rPr lang="en-US" sz="1600" b="1" dirty="0">
                <a:latin typeface="Segoe UI" panose="020B0502040204020203" pitchFamily="34" charset="0"/>
                <a:cs typeface="Segoe UI" panose="020B0502040204020203" pitchFamily="34" charset="0"/>
              </a:rPr>
              <a:t>Convenience: Digital platforms make AI-generated financial advice available 24/7, making it easier for customers to obtain financial advice when they need it.</a:t>
            </a:r>
          </a:p>
          <a:p>
            <a:pPr marL="0" indent="0">
              <a:spcBef>
                <a:spcPts val="0"/>
              </a:spcBef>
              <a:spcAft>
                <a:spcPts val="1333"/>
              </a:spcAft>
              <a:buNone/>
            </a:pPr>
            <a:endParaRPr lang="en-US" sz="1600" b="1" dirty="0">
              <a:solidFill>
                <a:schemeClr val="accent6"/>
              </a:solidFill>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389050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50521"/>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financial advice:</a:t>
            </a:r>
          </a:p>
          <a:p>
            <a:pPr marL="0" indent="0">
              <a:spcBef>
                <a:spcPts val="0"/>
              </a:spcBef>
              <a:spcAft>
                <a:spcPts val="1333"/>
              </a:spcAft>
              <a:buNone/>
            </a:pPr>
            <a:r>
              <a:rPr lang="en-US" sz="1600" b="1" dirty="0">
                <a:solidFill>
                  <a:srgbClr val="FF0000"/>
                </a:solidFill>
                <a:latin typeface="Segoe UI" panose="020B0502040204020203" pitchFamily="34" charset="0"/>
                <a:cs typeface="Segoe UI" panose="020B0502040204020203" pitchFamily="34" charset="0"/>
              </a:rPr>
              <a:t>Disadvantages:</a:t>
            </a:r>
          </a:p>
          <a:p>
            <a:pPr>
              <a:spcBef>
                <a:spcPts val="0"/>
              </a:spcBef>
              <a:spcAft>
                <a:spcPts val="1333"/>
              </a:spcAft>
            </a:pPr>
            <a:r>
              <a:rPr lang="en-US" sz="1600" b="1" dirty="0">
                <a:latin typeface="Segoe UI" panose="020B0502040204020203" pitchFamily="34" charset="0"/>
                <a:cs typeface="Segoe UI" panose="020B0502040204020203" pitchFamily="34" charset="0"/>
              </a:rPr>
              <a:t>Lack of Transparency: Because AI-generated financial advice might be viewed as a "black box," it can be challenging for people to comprehend how it is produced.</a:t>
            </a:r>
          </a:p>
          <a:p>
            <a:pPr>
              <a:spcBef>
                <a:spcPts val="0"/>
              </a:spcBef>
              <a:spcAft>
                <a:spcPts val="1333"/>
              </a:spcAft>
            </a:pPr>
            <a:r>
              <a:rPr lang="en-US" sz="1600" b="1" dirty="0">
                <a:latin typeface="Segoe UI" panose="020B0502040204020203" pitchFamily="34" charset="0"/>
                <a:cs typeface="Segoe UI" panose="020B0502040204020203" pitchFamily="34" charset="0"/>
              </a:rPr>
              <a:t>Personal financial advice necessitates access to sensitive financial data, raising the possibility of data breaches and other security risks.</a:t>
            </a:r>
          </a:p>
          <a:p>
            <a:pPr>
              <a:spcBef>
                <a:spcPts val="0"/>
              </a:spcBef>
              <a:spcAft>
                <a:spcPts val="1333"/>
              </a:spcAft>
            </a:pPr>
            <a:r>
              <a:rPr lang="en-US" sz="1600" b="1" dirty="0">
                <a:latin typeface="Segoe UI" panose="020B0502040204020203" pitchFamily="34" charset="0"/>
                <a:cs typeface="Segoe UI" panose="020B0502040204020203" pitchFamily="34" charset="0"/>
              </a:rPr>
              <a:t>Absence of Human Interaction: Some consumers may not value the human touch and personal connection that they have when dealing with a human adviser while receiving financial advice provided by AI.</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9</a:t>
            </a:fld>
            <a:endParaRPr/>
          </a:p>
        </p:txBody>
      </p:sp>
    </p:spTree>
    <p:extLst>
      <p:ext uri="{BB962C8B-B14F-4D97-AF65-F5344CB8AC3E}">
        <p14:creationId xmlns:p14="http://schemas.microsoft.com/office/powerpoint/2010/main" val="3455548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1411</Words>
  <Application>Microsoft Office PowerPoint</Application>
  <PresentationFormat>Widescreen</PresentationFormat>
  <Paragraphs>137</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Archivo Black</vt:lpstr>
      <vt:lpstr>Arial</vt:lpstr>
      <vt:lpstr>Calibri</vt:lpstr>
      <vt:lpstr>Calibri Light</vt:lpstr>
      <vt:lpstr>Nunito</vt:lpstr>
      <vt:lpstr>Nunito SemiBold</vt:lpstr>
      <vt:lpstr>Roboto</vt:lpstr>
      <vt:lpstr>Roboto Light</vt:lpstr>
      <vt:lpstr>Segoe UI</vt:lpstr>
      <vt:lpstr>Office Theme</vt:lpstr>
      <vt:lpstr>AI in finance (Personalized Banking) </vt:lpstr>
      <vt:lpstr>Abstract</vt:lpstr>
      <vt:lpstr>PowerPoint Presentation</vt:lpstr>
      <vt:lpstr>Functions of AI in Personalized banking</vt:lpstr>
      <vt:lpstr> Data and knowledge sources </vt:lpstr>
      <vt:lpstr>Advantages and Disadvantages</vt:lpstr>
      <vt:lpstr>Advantages and Disadvantages</vt:lpstr>
      <vt:lpstr>Advantages and Disadvantages</vt:lpstr>
      <vt:lpstr>Advantages and Disadvantages</vt:lpstr>
      <vt:lpstr>Advantages and Disadvantages</vt:lpstr>
      <vt:lpstr>Advantages and Disadvantages</vt:lpstr>
      <vt:lpstr>PowerPoint Presentation</vt:lpstr>
      <vt:lpstr>Implementation </vt:lpstr>
      <vt:lpstr>Implementation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Jangra</dc:creator>
  <cp:lastModifiedBy>Aman Jangra</cp:lastModifiedBy>
  <cp:revision>12</cp:revision>
  <dcterms:created xsi:type="dcterms:W3CDTF">2023-04-09T12:57:42Z</dcterms:created>
  <dcterms:modified xsi:type="dcterms:W3CDTF">2023-04-09T14:35:13Z</dcterms:modified>
</cp:coreProperties>
</file>