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7" r:id="rId2"/>
    <p:sldId id="308" r:id="rId3"/>
    <p:sldId id="330" r:id="rId4"/>
    <p:sldId id="309" r:id="rId5"/>
    <p:sldId id="310" r:id="rId6"/>
    <p:sldId id="331" r:id="rId7"/>
    <p:sldId id="311" r:id="rId8"/>
    <p:sldId id="312" r:id="rId9"/>
    <p:sldId id="313" r:id="rId10"/>
    <p:sldId id="332" r:id="rId11"/>
    <p:sldId id="314" r:id="rId12"/>
    <p:sldId id="315" r:id="rId13"/>
    <p:sldId id="316" r:id="rId14"/>
    <p:sldId id="317" r:id="rId15"/>
    <p:sldId id="318" r:id="rId16"/>
    <p:sldId id="319" r:id="rId17"/>
    <p:sldId id="320" r:id="rId18"/>
    <p:sldId id="321" r:id="rId19"/>
    <p:sldId id="322" r:id="rId20"/>
    <p:sldId id="323" r:id="rId21"/>
    <p:sldId id="324" r:id="rId22"/>
    <p:sldId id="325" r:id="rId23"/>
    <p:sldId id="326" r:id="rId24"/>
    <p:sldId id="335" r:id="rId25"/>
    <p:sldId id="334" r:id="rId26"/>
    <p:sldId id="327" r:id="rId27"/>
    <p:sldId id="328" r:id="rId28"/>
    <p:sldId id="33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3B946-5ACD-6FD4-A262-4BA646836E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993609F-EE78-7375-E2C8-56A7DFD070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D3CD8A3-ADC0-E564-D76F-D12707CDF10E}"/>
              </a:ext>
            </a:extLst>
          </p:cNvPr>
          <p:cNvSpPr>
            <a:spLocks noGrp="1"/>
          </p:cNvSpPr>
          <p:nvPr>
            <p:ph type="dt" sz="half" idx="10"/>
          </p:nvPr>
        </p:nvSpPr>
        <p:spPr/>
        <p:txBody>
          <a:bodyPr/>
          <a:lstStyle/>
          <a:p>
            <a:fld id="{02BE314C-575D-43F2-A624-B28AFF900944}" type="datetimeFigureOut">
              <a:rPr lang="en-IN" smtClean="0"/>
              <a:t>27-07-2023</a:t>
            </a:fld>
            <a:endParaRPr lang="en-IN"/>
          </a:p>
        </p:txBody>
      </p:sp>
      <p:sp>
        <p:nvSpPr>
          <p:cNvPr id="5" name="Footer Placeholder 4">
            <a:extLst>
              <a:ext uri="{FF2B5EF4-FFF2-40B4-BE49-F238E27FC236}">
                <a16:creationId xmlns:a16="http://schemas.microsoft.com/office/drawing/2014/main" id="{8AC1DA2E-746D-6B62-15E6-547B688C32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36847F-0FF9-6A15-2691-E2A47AAEB4C7}"/>
              </a:ext>
            </a:extLst>
          </p:cNvPr>
          <p:cNvSpPr>
            <a:spLocks noGrp="1"/>
          </p:cNvSpPr>
          <p:nvPr>
            <p:ph type="sldNum" sz="quarter" idx="12"/>
          </p:nvPr>
        </p:nvSpPr>
        <p:spPr/>
        <p:txBody>
          <a:bodyPr/>
          <a:lstStyle/>
          <a:p>
            <a:fld id="{9DF80EFA-63E3-4894-AED8-C5E13826E2F1}" type="slidenum">
              <a:rPr lang="en-IN" smtClean="0"/>
              <a:t>‹#›</a:t>
            </a:fld>
            <a:endParaRPr lang="en-IN"/>
          </a:p>
        </p:txBody>
      </p:sp>
    </p:spTree>
    <p:extLst>
      <p:ext uri="{BB962C8B-B14F-4D97-AF65-F5344CB8AC3E}">
        <p14:creationId xmlns:p14="http://schemas.microsoft.com/office/powerpoint/2010/main" val="1178773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643EB-773B-4FF0-9D60-CEFC9728184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AEAF296-9BA1-4237-BF2A-39E62CB52B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40811B-6D35-6130-C802-1DE63519DA73}"/>
              </a:ext>
            </a:extLst>
          </p:cNvPr>
          <p:cNvSpPr>
            <a:spLocks noGrp="1"/>
          </p:cNvSpPr>
          <p:nvPr>
            <p:ph type="dt" sz="half" idx="10"/>
          </p:nvPr>
        </p:nvSpPr>
        <p:spPr/>
        <p:txBody>
          <a:bodyPr/>
          <a:lstStyle/>
          <a:p>
            <a:fld id="{02BE314C-575D-43F2-A624-B28AFF900944}" type="datetimeFigureOut">
              <a:rPr lang="en-IN" smtClean="0"/>
              <a:t>27-07-2023</a:t>
            </a:fld>
            <a:endParaRPr lang="en-IN"/>
          </a:p>
        </p:txBody>
      </p:sp>
      <p:sp>
        <p:nvSpPr>
          <p:cNvPr id="5" name="Footer Placeholder 4">
            <a:extLst>
              <a:ext uri="{FF2B5EF4-FFF2-40B4-BE49-F238E27FC236}">
                <a16:creationId xmlns:a16="http://schemas.microsoft.com/office/drawing/2014/main" id="{BF65F273-35D9-0C89-182D-5B9FABDB34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59413D-96E4-8036-3C69-23F60D20FD79}"/>
              </a:ext>
            </a:extLst>
          </p:cNvPr>
          <p:cNvSpPr>
            <a:spLocks noGrp="1"/>
          </p:cNvSpPr>
          <p:nvPr>
            <p:ph type="sldNum" sz="quarter" idx="12"/>
          </p:nvPr>
        </p:nvSpPr>
        <p:spPr/>
        <p:txBody>
          <a:bodyPr/>
          <a:lstStyle/>
          <a:p>
            <a:fld id="{9DF80EFA-63E3-4894-AED8-C5E13826E2F1}" type="slidenum">
              <a:rPr lang="en-IN" smtClean="0"/>
              <a:t>‹#›</a:t>
            </a:fld>
            <a:endParaRPr lang="en-IN"/>
          </a:p>
        </p:txBody>
      </p:sp>
    </p:spTree>
    <p:extLst>
      <p:ext uri="{BB962C8B-B14F-4D97-AF65-F5344CB8AC3E}">
        <p14:creationId xmlns:p14="http://schemas.microsoft.com/office/powerpoint/2010/main" val="4091085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3316DE-FC36-B845-08CD-94764640E32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EF2F0D4-F680-5F16-2F72-C97FFB7A6B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7F5691-0EA5-B7AC-8CCA-35F5FAA698C9}"/>
              </a:ext>
            </a:extLst>
          </p:cNvPr>
          <p:cNvSpPr>
            <a:spLocks noGrp="1"/>
          </p:cNvSpPr>
          <p:nvPr>
            <p:ph type="dt" sz="half" idx="10"/>
          </p:nvPr>
        </p:nvSpPr>
        <p:spPr/>
        <p:txBody>
          <a:bodyPr/>
          <a:lstStyle/>
          <a:p>
            <a:fld id="{02BE314C-575D-43F2-A624-B28AFF900944}" type="datetimeFigureOut">
              <a:rPr lang="en-IN" smtClean="0"/>
              <a:t>27-07-2023</a:t>
            </a:fld>
            <a:endParaRPr lang="en-IN"/>
          </a:p>
        </p:txBody>
      </p:sp>
      <p:sp>
        <p:nvSpPr>
          <p:cNvPr id="5" name="Footer Placeholder 4">
            <a:extLst>
              <a:ext uri="{FF2B5EF4-FFF2-40B4-BE49-F238E27FC236}">
                <a16:creationId xmlns:a16="http://schemas.microsoft.com/office/drawing/2014/main" id="{54863390-1EE9-784A-F668-30AC860A0D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CEC4C5-3964-00E1-6318-69054818F72A}"/>
              </a:ext>
            </a:extLst>
          </p:cNvPr>
          <p:cNvSpPr>
            <a:spLocks noGrp="1"/>
          </p:cNvSpPr>
          <p:nvPr>
            <p:ph type="sldNum" sz="quarter" idx="12"/>
          </p:nvPr>
        </p:nvSpPr>
        <p:spPr/>
        <p:txBody>
          <a:bodyPr/>
          <a:lstStyle/>
          <a:p>
            <a:fld id="{9DF80EFA-63E3-4894-AED8-C5E13826E2F1}" type="slidenum">
              <a:rPr lang="en-IN" smtClean="0"/>
              <a:t>‹#›</a:t>
            </a:fld>
            <a:endParaRPr lang="en-IN"/>
          </a:p>
        </p:txBody>
      </p:sp>
    </p:spTree>
    <p:extLst>
      <p:ext uri="{BB962C8B-B14F-4D97-AF65-F5344CB8AC3E}">
        <p14:creationId xmlns:p14="http://schemas.microsoft.com/office/powerpoint/2010/main" val="1808323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B2987-744F-312F-CE74-EF294DF74F9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E8A3BD0-87C3-8B1D-72DC-E410FA8E81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436212-56FC-FBAA-88A4-D8610DD3582D}"/>
              </a:ext>
            </a:extLst>
          </p:cNvPr>
          <p:cNvSpPr>
            <a:spLocks noGrp="1"/>
          </p:cNvSpPr>
          <p:nvPr>
            <p:ph type="dt" sz="half" idx="10"/>
          </p:nvPr>
        </p:nvSpPr>
        <p:spPr/>
        <p:txBody>
          <a:bodyPr/>
          <a:lstStyle/>
          <a:p>
            <a:fld id="{02BE314C-575D-43F2-A624-B28AFF900944}" type="datetimeFigureOut">
              <a:rPr lang="en-IN" smtClean="0"/>
              <a:t>27-07-2023</a:t>
            </a:fld>
            <a:endParaRPr lang="en-IN"/>
          </a:p>
        </p:txBody>
      </p:sp>
      <p:sp>
        <p:nvSpPr>
          <p:cNvPr id="5" name="Footer Placeholder 4">
            <a:extLst>
              <a:ext uri="{FF2B5EF4-FFF2-40B4-BE49-F238E27FC236}">
                <a16:creationId xmlns:a16="http://schemas.microsoft.com/office/drawing/2014/main" id="{7CC98AE6-B0C3-76D6-A14E-D8CFD4AE49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A7DA42-274F-C308-BD12-5FC649EFC425}"/>
              </a:ext>
            </a:extLst>
          </p:cNvPr>
          <p:cNvSpPr>
            <a:spLocks noGrp="1"/>
          </p:cNvSpPr>
          <p:nvPr>
            <p:ph type="sldNum" sz="quarter" idx="12"/>
          </p:nvPr>
        </p:nvSpPr>
        <p:spPr/>
        <p:txBody>
          <a:bodyPr/>
          <a:lstStyle/>
          <a:p>
            <a:fld id="{9DF80EFA-63E3-4894-AED8-C5E13826E2F1}" type="slidenum">
              <a:rPr lang="en-IN" smtClean="0"/>
              <a:t>‹#›</a:t>
            </a:fld>
            <a:endParaRPr lang="en-IN"/>
          </a:p>
        </p:txBody>
      </p:sp>
    </p:spTree>
    <p:extLst>
      <p:ext uri="{BB962C8B-B14F-4D97-AF65-F5344CB8AC3E}">
        <p14:creationId xmlns:p14="http://schemas.microsoft.com/office/powerpoint/2010/main" val="2490504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A3A36-D933-C9B8-DBF8-6A2B858726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0FD8ADC-D91B-62E7-14AF-8B9F65F8A8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1F8872-4D25-DA34-BE5B-51D365D5A75B}"/>
              </a:ext>
            </a:extLst>
          </p:cNvPr>
          <p:cNvSpPr>
            <a:spLocks noGrp="1"/>
          </p:cNvSpPr>
          <p:nvPr>
            <p:ph type="dt" sz="half" idx="10"/>
          </p:nvPr>
        </p:nvSpPr>
        <p:spPr/>
        <p:txBody>
          <a:bodyPr/>
          <a:lstStyle/>
          <a:p>
            <a:fld id="{02BE314C-575D-43F2-A624-B28AFF900944}" type="datetimeFigureOut">
              <a:rPr lang="en-IN" smtClean="0"/>
              <a:t>27-07-2023</a:t>
            </a:fld>
            <a:endParaRPr lang="en-IN"/>
          </a:p>
        </p:txBody>
      </p:sp>
      <p:sp>
        <p:nvSpPr>
          <p:cNvPr id="5" name="Footer Placeholder 4">
            <a:extLst>
              <a:ext uri="{FF2B5EF4-FFF2-40B4-BE49-F238E27FC236}">
                <a16:creationId xmlns:a16="http://schemas.microsoft.com/office/drawing/2014/main" id="{8DCD9FA4-74A5-05E6-E314-1C77E92E4B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726355-5C6E-F97F-3182-57CA8FBA35AB}"/>
              </a:ext>
            </a:extLst>
          </p:cNvPr>
          <p:cNvSpPr>
            <a:spLocks noGrp="1"/>
          </p:cNvSpPr>
          <p:nvPr>
            <p:ph type="sldNum" sz="quarter" idx="12"/>
          </p:nvPr>
        </p:nvSpPr>
        <p:spPr/>
        <p:txBody>
          <a:bodyPr/>
          <a:lstStyle/>
          <a:p>
            <a:fld id="{9DF80EFA-63E3-4894-AED8-C5E13826E2F1}" type="slidenum">
              <a:rPr lang="en-IN" smtClean="0"/>
              <a:t>‹#›</a:t>
            </a:fld>
            <a:endParaRPr lang="en-IN"/>
          </a:p>
        </p:txBody>
      </p:sp>
    </p:spTree>
    <p:extLst>
      <p:ext uri="{BB962C8B-B14F-4D97-AF65-F5344CB8AC3E}">
        <p14:creationId xmlns:p14="http://schemas.microsoft.com/office/powerpoint/2010/main" val="3271735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D729-278D-4949-5C75-1EFAF5346AE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FA12A56-B939-6296-2EDD-B63981C981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1B69733-FB43-6172-A441-5ED1378D15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E032C4F-28DB-0293-6D64-8A5EAD60962B}"/>
              </a:ext>
            </a:extLst>
          </p:cNvPr>
          <p:cNvSpPr>
            <a:spLocks noGrp="1"/>
          </p:cNvSpPr>
          <p:nvPr>
            <p:ph type="dt" sz="half" idx="10"/>
          </p:nvPr>
        </p:nvSpPr>
        <p:spPr/>
        <p:txBody>
          <a:bodyPr/>
          <a:lstStyle/>
          <a:p>
            <a:fld id="{02BE314C-575D-43F2-A624-B28AFF900944}" type="datetimeFigureOut">
              <a:rPr lang="en-IN" smtClean="0"/>
              <a:t>27-07-2023</a:t>
            </a:fld>
            <a:endParaRPr lang="en-IN"/>
          </a:p>
        </p:txBody>
      </p:sp>
      <p:sp>
        <p:nvSpPr>
          <p:cNvPr id="6" name="Footer Placeholder 5">
            <a:extLst>
              <a:ext uri="{FF2B5EF4-FFF2-40B4-BE49-F238E27FC236}">
                <a16:creationId xmlns:a16="http://schemas.microsoft.com/office/drawing/2014/main" id="{79FAAFAE-D860-88FD-B6FB-4AA2FD13F4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C6AB00-4423-2839-EC0F-E286D6931147}"/>
              </a:ext>
            </a:extLst>
          </p:cNvPr>
          <p:cNvSpPr>
            <a:spLocks noGrp="1"/>
          </p:cNvSpPr>
          <p:nvPr>
            <p:ph type="sldNum" sz="quarter" idx="12"/>
          </p:nvPr>
        </p:nvSpPr>
        <p:spPr/>
        <p:txBody>
          <a:bodyPr/>
          <a:lstStyle/>
          <a:p>
            <a:fld id="{9DF80EFA-63E3-4894-AED8-C5E13826E2F1}" type="slidenum">
              <a:rPr lang="en-IN" smtClean="0"/>
              <a:t>‹#›</a:t>
            </a:fld>
            <a:endParaRPr lang="en-IN"/>
          </a:p>
        </p:txBody>
      </p:sp>
    </p:spTree>
    <p:extLst>
      <p:ext uri="{BB962C8B-B14F-4D97-AF65-F5344CB8AC3E}">
        <p14:creationId xmlns:p14="http://schemas.microsoft.com/office/powerpoint/2010/main" val="484926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DB12A-57B1-64E7-EE5D-D7749DB3BAD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8CBBF4-A1C2-C7CA-6378-362BD15AD6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C25F9C-C1E3-51D3-7805-8301495231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C1F7A78-F0D7-4833-78E0-C77B1F14B6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C4673D-2865-CD09-864F-E47DFE8D77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C6EAB75-569B-B11A-C38D-ACF164ED5CAC}"/>
              </a:ext>
            </a:extLst>
          </p:cNvPr>
          <p:cNvSpPr>
            <a:spLocks noGrp="1"/>
          </p:cNvSpPr>
          <p:nvPr>
            <p:ph type="dt" sz="half" idx="10"/>
          </p:nvPr>
        </p:nvSpPr>
        <p:spPr/>
        <p:txBody>
          <a:bodyPr/>
          <a:lstStyle/>
          <a:p>
            <a:fld id="{02BE314C-575D-43F2-A624-B28AFF900944}" type="datetimeFigureOut">
              <a:rPr lang="en-IN" smtClean="0"/>
              <a:t>27-07-2023</a:t>
            </a:fld>
            <a:endParaRPr lang="en-IN"/>
          </a:p>
        </p:txBody>
      </p:sp>
      <p:sp>
        <p:nvSpPr>
          <p:cNvPr id="8" name="Footer Placeholder 7">
            <a:extLst>
              <a:ext uri="{FF2B5EF4-FFF2-40B4-BE49-F238E27FC236}">
                <a16:creationId xmlns:a16="http://schemas.microsoft.com/office/drawing/2014/main" id="{002BA9A1-6602-F07A-0B60-4C181E21230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1FE029B-1C3C-7EB0-323F-E1F1DA635A97}"/>
              </a:ext>
            </a:extLst>
          </p:cNvPr>
          <p:cNvSpPr>
            <a:spLocks noGrp="1"/>
          </p:cNvSpPr>
          <p:nvPr>
            <p:ph type="sldNum" sz="quarter" idx="12"/>
          </p:nvPr>
        </p:nvSpPr>
        <p:spPr/>
        <p:txBody>
          <a:bodyPr/>
          <a:lstStyle/>
          <a:p>
            <a:fld id="{9DF80EFA-63E3-4894-AED8-C5E13826E2F1}" type="slidenum">
              <a:rPr lang="en-IN" smtClean="0"/>
              <a:t>‹#›</a:t>
            </a:fld>
            <a:endParaRPr lang="en-IN"/>
          </a:p>
        </p:txBody>
      </p:sp>
    </p:spTree>
    <p:extLst>
      <p:ext uri="{BB962C8B-B14F-4D97-AF65-F5344CB8AC3E}">
        <p14:creationId xmlns:p14="http://schemas.microsoft.com/office/powerpoint/2010/main" val="923079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C4B27-B3D6-28F7-AF9F-EE51670A6EC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FB3F63A-8815-8C24-AFEE-8006238650D4}"/>
              </a:ext>
            </a:extLst>
          </p:cNvPr>
          <p:cNvSpPr>
            <a:spLocks noGrp="1"/>
          </p:cNvSpPr>
          <p:nvPr>
            <p:ph type="dt" sz="half" idx="10"/>
          </p:nvPr>
        </p:nvSpPr>
        <p:spPr/>
        <p:txBody>
          <a:bodyPr/>
          <a:lstStyle/>
          <a:p>
            <a:fld id="{02BE314C-575D-43F2-A624-B28AFF900944}" type="datetimeFigureOut">
              <a:rPr lang="en-IN" smtClean="0"/>
              <a:t>27-07-2023</a:t>
            </a:fld>
            <a:endParaRPr lang="en-IN"/>
          </a:p>
        </p:txBody>
      </p:sp>
      <p:sp>
        <p:nvSpPr>
          <p:cNvPr id="4" name="Footer Placeholder 3">
            <a:extLst>
              <a:ext uri="{FF2B5EF4-FFF2-40B4-BE49-F238E27FC236}">
                <a16:creationId xmlns:a16="http://schemas.microsoft.com/office/drawing/2014/main" id="{7F87E0B5-9CA2-9755-F603-3DACFC937B5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F863815-8054-8FF4-D6C8-27D1FBD53647}"/>
              </a:ext>
            </a:extLst>
          </p:cNvPr>
          <p:cNvSpPr>
            <a:spLocks noGrp="1"/>
          </p:cNvSpPr>
          <p:nvPr>
            <p:ph type="sldNum" sz="quarter" idx="12"/>
          </p:nvPr>
        </p:nvSpPr>
        <p:spPr/>
        <p:txBody>
          <a:bodyPr/>
          <a:lstStyle/>
          <a:p>
            <a:fld id="{9DF80EFA-63E3-4894-AED8-C5E13826E2F1}" type="slidenum">
              <a:rPr lang="en-IN" smtClean="0"/>
              <a:t>‹#›</a:t>
            </a:fld>
            <a:endParaRPr lang="en-IN"/>
          </a:p>
        </p:txBody>
      </p:sp>
    </p:spTree>
    <p:extLst>
      <p:ext uri="{BB962C8B-B14F-4D97-AF65-F5344CB8AC3E}">
        <p14:creationId xmlns:p14="http://schemas.microsoft.com/office/powerpoint/2010/main" val="3246762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6A85B8-F175-03A0-31F8-FBC1C16D7918}"/>
              </a:ext>
            </a:extLst>
          </p:cNvPr>
          <p:cNvSpPr>
            <a:spLocks noGrp="1"/>
          </p:cNvSpPr>
          <p:nvPr>
            <p:ph type="dt" sz="half" idx="10"/>
          </p:nvPr>
        </p:nvSpPr>
        <p:spPr/>
        <p:txBody>
          <a:bodyPr/>
          <a:lstStyle/>
          <a:p>
            <a:fld id="{02BE314C-575D-43F2-A624-B28AFF900944}" type="datetimeFigureOut">
              <a:rPr lang="en-IN" smtClean="0"/>
              <a:t>27-07-2023</a:t>
            </a:fld>
            <a:endParaRPr lang="en-IN"/>
          </a:p>
        </p:txBody>
      </p:sp>
      <p:sp>
        <p:nvSpPr>
          <p:cNvPr id="3" name="Footer Placeholder 2">
            <a:extLst>
              <a:ext uri="{FF2B5EF4-FFF2-40B4-BE49-F238E27FC236}">
                <a16:creationId xmlns:a16="http://schemas.microsoft.com/office/drawing/2014/main" id="{F32EF185-A58B-EA2A-F097-8343ACBF5E6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728DCD9-8CC1-FE50-DA49-D85F7F56009E}"/>
              </a:ext>
            </a:extLst>
          </p:cNvPr>
          <p:cNvSpPr>
            <a:spLocks noGrp="1"/>
          </p:cNvSpPr>
          <p:nvPr>
            <p:ph type="sldNum" sz="quarter" idx="12"/>
          </p:nvPr>
        </p:nvSpPr>
        <p:spPr/>
        <p:txBody>
          <a:bodyPr/>
          <a:lstStyle/>
          <a:p>
            <a:fld id="{9DF80EFA-63E3-4894-AED8-C5E13826E2F1}" type="slidenum">
              <a:rPr lang="en-IN" smtClean="0"/>
              <a:t>‹#›</a:t>
            </a:fld>
            <a:endParaRPr lang="en-IN"/>
          </a:p>
        </p:txBody>
      </p:sp>
    </p:spTree>
    <p:extLst>
      <p:ext uri="{BB962C8B-B14F-4D97-AF65-F5344CB8AC3E}">
        <p14:creationId xmlns:p14="http://schemas.microsoft.com/office/powerpoint/2010/main" val="3246321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9B53E-F724-ECE7-44B2-D34B0BB1BF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1C6E5C2-B88A-1942-8E83-D54EE644B0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04C0547-7DF7-A533-CBBD-28A190AF8B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BECCE9-2198-22E6-6FF8-8F1035F640A6}"/>
              </a:ext>
            </a:extLst>
          </p:cNvPr>
          <p:cNvSpPr>
            <a:spLocks noGrp="1"/>
          </p:cNvSpPr>
          <p:nvPr>
            <p:ph type="dt" sz="half" idx="10"/>
          </p:nvPr>
        </p:nvSpPr>
        <p:spPr/>
        <p:txBody>
          <a:bodyPr/>
          <a:lstStyle/>
          <a:p>
            <a:fld id="{02BE314C-575D-43F2-A624-B28AFF900944}" type="datetimeFigureOut">
              <a:rPr lang="en-IN" smtClean="0"/>
              <a:t>27-07-2023</a:t>
            </a:fld>
            <a:endParaRPr lang="en-IN"/>
          </a:p>
        </p:txBody>
      </p:sp>
      <p:sp>
        <p:nvSpPr>
          <p:cNvPr id="6" name="Footer Placeholder 5">
            <a:extLst>
              <a:ext uri="{FF2B5EF4-FFF2-40B4-BE49-F238E27FC236}">
                <a16:creationId xmlns:a16="http://schemas.microsoft.com/office/drawing/2014/main" id="{B358268B-763F-E5F6-84BD-C92B15611C2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479459-0F97-7424-A168-BD697151920C}"/>
              </a:ext>
            </a:extLst>
          </p:cNvPr>
          <p:cNvSpPr>
            <a:spLocks noGrp="1"/>
          </p:cNvSpPr>
          <p:nvPr>
            <p:ph type="sldNum" sz="quarter" idx="12"/>
          </p:nvPr>
        </p:nvSpPr>
        <p:spPr/>
        <p:txBody>
          <a:bodyPr/>
          <a:lstStyle/>
          <a:p>
            <a:fld id="{9DF80EFA-63E3-4894-AED8-C5E13826E2F1}" type="slidenum">
              <a:rPr lang="en-IN" smtClean="0"/>
              <a:t>‹#›</a:t>
            </a:fld>
            <a:endParaRPr lang="en-IN"/>
          </a:p>
        </p:txBody>
      </p:sp>
    </p:spTree>
    <p:extLst>
      <p:ext uri="{BB962C8B-B14F-4D97-AF65-F5344CB8AC3E}">
        <p14:creationId xmlns:p14="http://schemas.microsoft.com/office/powerpoint/2010/main" val="3908732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3067E-3966-35D8-F600-FBBD334A43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58ACFC1-9D40-CA5A-01E5-2688C78D08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2B2F38D-AC05-4DE5-43F7-9356F3DB03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BBBAC1-EC1E-C10C-8C9F-FDBDBFDE90B5}"/>
              </a:ext>
            </a:extLst>
          </p:cNvPr>
          <p:cNvSpPr>
            <a:spLocks noGrp="1"/>
          </p:cNvSpPr>
          <p:nvPr>
            <p:ph type="dt" sz="half" idx="10"/>
          </p:nvPr>
        </p:nvSpPr>
        <p:spPr/>
        <p:txBody>
          <a:bodyPr/>
          <a:lstStyle/>
          <a:p>
            <a:fld id="{02BE314C-575D-43F2-A624-B28AFF900944}" type="datetimeFigureOut">
              <a:rPr lang="en-IN" smtClean="0"/>
              <a:t>27-07-2023</a:t>
            </a:fld>
            <a:endParaRPr lang="en-IN"/>
          </a:p>
        </p:txBody>
      </p:sp>
      <p:sp>
        <p:nvSpPr>
          <p:cNvPr id="6" name="Footer Placeholder 5">
            <a:extLst>
              <a:ext uri="{FF2B5EF4-FFF2-40B4-BE49-F238E27FC236}">
                <a16:creationId xmlns:a16="http://schemas.microsoft.com/office/drawing/2014/main" id="{70D586BF-51FB-0D9B-38DF-783B22371D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5B4C475-4614-FBD8-A7CB-4C5563D213F6}"/>
              </a:ext>
            </a:extLst>
          </p:cNvPr>
          <p:cNvSpPr>
            <a:spLocks noGrp="1"/>
          </p:cNvSpPr>
          <p:nvPr>
            <p:ph type="sldNum" sz="quarter" idx="12"/>
          </p:nvPr>
        </p:nvSpPr>
        <p:spPr/>
        <p:txBody>
          <a:bodyPr/>
          <a:lstStyle/>
          <a:p>
            <a:fld id="{9DF80EFA-63E3-4894-AED8-C5E13826E2F1}" type="slidenum">
              <a:rPr lang="en-IN" smtClean="0"/>
              <a:t>‹#›</a:t>
            </a:fld>
            <a:endParaRPr lang="en-IN"/>
          </a:p>
        </p:txBody>
      </p:sp>
    </p:spTree>
    <p:extLst>
      <p:ext uri="{BB962C8B-B14F-4D97-AF65-F5344CB8AC3E}">
        <p14:creationId xmlns:p14="http://schemas.microsoft.com/office/powerpoint/2010/main" val="2380247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F70165-488A-36F5-AF86-55CF0621C6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A288038-2DC0-1993-6FF7-E88F62ABDE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997958-A78D-691D-D3DA-3A0C4DA7BC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E314C-575D-43F2-A624-B28AFF900944}" type="datetimeFigureOut">
              <a:rPr lang="en-IN" smtClean="0"/>
              <a:t>27-07-2023</a:t>
            </a:fld>
            <a:endParaRPr lang="en-IN"/>
          </a:p>
        </p:txBody>
      </p:sp>
      <p:sp>
        <p:nvSpPr>
          <p:cNvPr id="5" name="Footer Placeholder 4">
            <a:extLst>
              <a:ext uri="{FF2B5EF4-FFF2-40B4-BE49-F238E27FC236}">
                <a16:creationId xmlns:a16="http://schemas.microsoft.com/office/drawing/2014/main" id="{61A379B7-1123-FD03-5C07-96F526B02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67B8F39-EC73-C659-3A15-B863DAAB36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F80EFA-63E3-4894-AED8-C5E13826E2F1}" type="slidenum">
              <a:rPr lang="en-IN" smtClean="0"/>
              <a:t>‹#›</a:t>
            </a:fld>
            <a:endParaRPr lang="en-IN"/>
          </a:p>
        </p:txBody>
      </p:sp>
    </p:spTree>
    <p:extLst>
      <p:ext uri="{BB962C8B-B14F-4D97-AF65-F5344CB8AC3E}">
        <p14:creationId xmlns:p14="http://schemas.microsoft.com/office/powerpoint/2010/main" val="91082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C6FFB82-8DCD-B0CC-82C9-1F569D8E2F3B}"/>
              </a:ext>
            </a:extLst>
          </p:cNvPr>
          <p:cNvSpPr txBox="1">
            <a:spLocks/>
          </p:cNvSpPr>
          <p:nvPr/>
        </p:nvSpPr>
        <p:spPr>
          <a:xfrm>
            <a:off x="1524000" y="835167"/>
            <a:ext cx="9144000" cy="124506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600" b="1" dirty="0">
                <a:latin typeface="Times New Roman" panose="02020603050405020304" pitchFamily="18" charset="0"/>
                <a:ea typeface="Calibri" panose="020F0502020204030204" pitchFamily="34" charset="0"/>
              </a:rPr>
              <a:t>Website and Application Development for Vegetable Market Logs</a:t>
            </a:r>
            <a:endParaRPr lang="en-IN" sz="3600" dirty="0"/>
          </a:p>
        </p:txBody>
      </p:sp>
      <p:sp>
        <p:nvSpPr>
          <p:cNvPr id="7" name="Subtitle 2">
            <a:extLst>
              <a:ext uri="{FF2B5EF4-FFF2-40B4-BE49-F238E27FC236}">
                <a16:creationId xmlns:a16="http://schemas.microsoft.com/office/drawing/2014/main" id="{BDDD381C-DFFA-36C3-2EA4-F01A3CC79AF9}"/>
              </a:ext>
            </a:extLst>
          </p:cNvPr>
          <p:cNvSpPr txBox="1">
            <a:spLocks/>
          </p:cNvSpPr>
          <p:nvPr/>
        </p:nvSpPr>
        <p:spPr>
          <a:xfrm>
            <a:off x="1312984" y="4435982"/>
            <a:ext cx="9144000" cy="2422018"/>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a:latin typeface="Times New Roman" panose="02020603050405020304" pitchFamily="18" charset="0"/>
                <a:cs typeface="Times New Roman" panose="02020603050405020304" pitchFamily="18" charset="0"/>
              </a:rPr>
              <a:t>Project Manager and Mentor</a:t>
            </a:r>
            <a:r>
              <a:rPr lang="en-US" dirty="0">
                <a:latin typeface="Times New Roman" panose="02020603050405020304" pitchFamily="18" charset="0"/>
                <a:cs typeface="Times New Roman" panose="02020603050405020304" pitchFamily="18" charset="0"/>
              </a:rPr>
              <a:t>:</a:t>
            </a:r>
          </a:p>
          <a:p>
            <a:pPr marL="0" indent="0" algn="ctr">
              <a:buNone/>
            </a:pPr>
            <a:r>
              <a:rPr lang="en-US" dirty="0">
                <a:latin typeface="Times New Roman" panose="02020603050405020304" pitchFamily="18" charset="0"/>
                <a:cs typeface="Times New Roman" panose="02020603050405020304" pitchFamily="18" charset="0"/>
              </a:rPr>
              <a:t>Mr. Yuvraj Joshi</a:t>
            </a:r>
          </a:p>
          <a:p>
            <a:pPr marL="0" indent="0" algn="ctr">
              <a:buNone/>
            </a:pPr>
            <a:r>
              <a:rPr lang="en-US" dirty="0">
                <a:latin typeface="Times New Roman" panose="02020603050405020304" pitchFamily="18" charset="0"/>
                <a:cs typeface="Times New Roman" panose="02020603050405020304" pitchFamily="18" charset="0"/>
              </a:rPr>
              <a:t>Assistant Professor,</a:t>
            </a:r>
          </a:p>
          <a:p>
            <a:pPr marL="0" indent="0" algn="ctr">
              <a:buNone/>
            </a:pPr>
            <a:r>
              <a:rPr lang="en-US" dirty="0">
                <a:latin typeface="Times New Roman" panose="02020603050405020304" pitchFamily="18" charset="0"/>
                <a:cs typeface="Times New Roman" panose="02020603050405020304" pitchFamily="18" charset="0"/>
              </a:rPr>
              <a:t>Department of Computer Science &amp; Engineering</a:t>
            </a:r>
          </a:p>
          <a:p>
            <a:pPr marL="0" indent="0" algn="ctr">
              <a:buNone/>
            </a:pPr>
            <a:r>
              <a:rPr lang="en-US" dirty="0">
                <a:latin typeface="Times New Roman" panose="02020603050405020304" pitchFamily="18" charset="0"/>
                <a:cs typeface="Times New Roman" panose="02020603050405020304" pitchFamily="18" charset="0"/>
              </a:rPr>
              <a:t>Graphic Era Deemed to be University, Dehradun,</a:t>
            </a:r>
          </a:p>
          <a:p>
            <a:pPr marL="0" indent="0" algn="ctr">
              <a:buNone/>
            </a:pPr>
            <a:r>
              <a:rPr lang="en-US" dirty="0">
                <a:latin typeface="Times New Roman" panose="02020603050405020304" pitchFamily="18" charset="0"/>
                <a:cs typeface="Times New Roman" panose="02020603050405020304" pitchFamily="18" charset="0"/>
              </a:rPr>
              <a:t>Uttarakhand, India (248002)</a:t>
            </a:r>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B1A6270-906A-863A-8C57-7D38E14B125E}"/>
              </a:ext>
            </a:extLst>
          </p:cNvPr>
          <p:cNvSpPr txBox="1"/>
          <p:nvPr/>
        </p:nvSpPr>
        <p:spPr>
          <a:xfrm>
            <a:off x="1524000" y="239150"/>
            <a:ext cx="8721969" cy="769441"/>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Internship Project</a:t>
            </a:r>
          </a:p>
          <a:p>
            <a:pPr algn="ctr"/>
            <a:r>
              <a:rPr lang="en-US" sz="2000" dirty="0">
                <a:latin typeface="Times New Roman" panose="02020603050405020304" pitchFamily="18" charset="0"/>
                <a:cs typeface="Times New Roman" panose="02020603050405020304" pitchFamily="18" charset="0"/>
              </a:rPr>
              <a:t>on</a:t>
            </a:r>
            <a:endParaRPr lang="en-IN" sz="20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FB1D749E-C5B1-5D8A-0F4E-1C11FA56A7CF}"/>
              </a:ext>
            </a:extLst>
          </p:cNvPr>
          <p:cNvPicPr/>
          <p:nvPr/>
        </p:nvPicPr>
        <p:blipFill>
          <a:blip r:embed="rId2"/>
          <a:stretch>
            <a:fillRect/>
          </a:stretch>
        </p:blipFill>
        <p:spPr>
          <a:xfrm>
            <a:off x="4731433" y="2163977"/>
            <a:ext cx="2307102" cy="2188259"/>
          </a:xfrm>
          <a:prstGeom prst="rect">
            <a:avLst/>
          </a:prstGeom>
        </p:spPr>
      </p:pic>
    </p:spTree>
    <p:extLst>
      <p:ext uri="{BB962C8B-B14F-4D97-AF65-F5344CB8AC3E}">
        <p14:creationId xmlns:p14="http://schemas.microsoft.com/office/powerpoint/2010/main" val="101511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71D67-A7E4-A3FA-9AF6-72D4C860CEB2}"/>
              </a:ext>
            </a:extLst>
          </p:cNvPr>
          <p:cNvSpPr>
            <a:spLocks noGrp="1"/>
          </p:cNvSpPr>
          <p:nvPr>
            <p:ph type="title"/>
          </p:nvPr>
        </p:nvSpPr>
        <p:spPr>
          <a:xfrm>
            <a:off x="838200" y="18255"/>
            <a:ext cx="10515600" cy="1325563"/>
          </a:xfrm>
        </p:spPr>
        <p:txBody>
          <a:bodyPr/>
          <a:lstStyle/>
          <a:p>
            <a:r>
              <a:rPr lang="en-IN" b="1" dirty="0">
                <a:latin typeface="Times New Roman" panose="02020603050405020304" pitchFamily="18" charset="0"/>
                <a:cs typeface="Times New Roman" panose="02020603050405020304" pitchFamily="18" charset="0"/>
              </a:rPr>
              <a:t>MongoDB Query API</a:t>
            </a:r>
          </a:p>
        </p:txBody>
      </p:sp>
      <p:sp>
        <p:nvSpPr>
          <p:cNvPr id="3" name="Content Placeholder 2">
            <a:extLst>
              <a:ext uri="{FF2B5EF4-FFF2-40B4-BE49-F238E27FC236}">
                <a16:creationId xmlns:a16="http://schemas.microsoft.com/office/drawing/2014/main" id="{4BEB3A77-08EF-974B-B9AB-2F78018EB12C}"/>
              </a:ext>
            </a:extLst>
          </p:cNvPr>
          <p:cNvSpPr>
            <a:spLocks noGrp="1"/>
          </p:cNvSpPr>
          <p:nvPr>
            <p:ph idx="1"/>
          </p:nvPr>
        </p:nvSpPr>
        <p:spPr>
          <a:xfrm>
            <a:off x="838200" y="1737536"/>
            <a:ext cx="10515600" cy="3382927"/>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3. Limiting: </a:t>
            </a:r>
            <a:r>
              <a:rPr lang="en-US" dirty="0">
                <a:latin typeface="Times New Roman" panose="02020603050405020304" pitchFamily="18" charset="0"/>
                <a:cs typeface="Times New Roman" panose="02020603050405020304" pitchFamily="18" charset="0"/>
              </a:rPr>
              <a:t>Limit the number of documents returned by the query.</a:t>
            </a:r>
          </a:p>
          <a:p>
            <a:pPr marL="0" indent="0">
              <a:buNone/>
            </a:pPr>
            <a:r>
              <a:rPr lang="en-US" dirty="0">
                <a:latin typeface="Times New Roman" panose="02020603050405020304" pitchFamily="18" charset="0"/>
                <a:cs typeface="Times New Roman" panose="02020603050405020304" pitchFamily="18" charset="0"/>
              </a:rPr>
              <a:t>   </a:t>
            </a:r>
            <a:r>
              <a:rPr lang="en-US" dirty="0" err="1">
                <a:solidFill>
                  <a:schemeClr val="accent1">
                    <a:lumMod val="50000"/>
                  </a:schemeClr>
                </a:solidFill>
                <a:latin typeface="Times New Roman" panose="02020603050405020304" pitchFamily="18" charset="0"/>
                <a:cs typeface="Times New Roman" panose="02020603050405020304" pitchFamily="18" charset="0"/>
              </a:rPr>
              <a:t>db.posts.find</a:t>
            </a:r>
            <a:r>
              <a:rPr lang="en-US" dirty="0">
                <a:solidFill>
                  <a:schemeClr val="accent1">
                    <a:lumMod val="50000"/>
                  </a:schemeClr>
                </a:solidFill>
                <a:latin typeface="Times New Roman" panose="02020603050405020304" pitchFamily="18" charset="0"/>
                <a:cs typeface="Times New Roman" panose="02020603050405020304" pitchFamily="18" charset="0"/>
              </a:rPr>
              <a:t>().limit(10) </a:t>
            </a:r>
            <a:r>
              <a:rPr lang="en-US" dirty="0">
                <a:latin typeface="Times New Roman" panose="02020603050405020304" pitchFamily="18" charset="0"/>
                <a:cs typeface="Times New Roman" panose="02020603050405020304" pitchFamily="18" charset="0"/>
              </a:rPr>
              <a:t>// Return only the first 10 posts.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4. Projection: </a:t>
            </a:r>
            <a:r>
              <a:rPr lang="en-US" dirty="0">
                <a:latin typeface="Times New Roman" panose="02020603050405020304" pitchFamily="18" charset="0"/>
                <a:cs typeface="Times New Roman" panose="02020603050405020304" pitchFamily="18" charset="0"/>
              </a:rPr>
              <a:t>Select specific fields to be returned in the query result.</a:t>
            </a:r>
          </a:p>
          <a:p>
            <a:pPr marL="0" indent="0">
              <a:buNone/>
            </a:pPr>
            <a:r>
              <a:rPr lang="en-US" dirty="0">
                <a:latin typeface="Times New Roman" panose="02020603050405020304" pitchFamily="18" charset="0"/>
                <a:cs typeface="Times New Roman" panose="02020603050405020304" pitchFamily="18" charset="0"/>
              </a:rPr>
              <a:t>   </a:t>
            </a:r>
            <a:r>
              <a:rPr lang="en-US" dirty="0" err="1">
                <a:solidFill>
                  <a:schemeClr val="accent1">
                    <a:lumMod val="50000"/>
                  </a:schemeClr>
                </a:solidFill>
                <a:latin typeface="Times New Roman" panose="02020603050405020304" pitchFamily="18" charset="0"/>
                <a:cs typeface="Times New Roman" panose="02020603050405020304" pitchFamily="18" charset="0"/>
              </a:rPr>
              <a:t>db.customers.find</a:t>
            </a:r>
            <a:r>
              <a:rPr lang="en-US" dirty="0">
                <a:solidFill>
                  <a:schemeClr val="accent1">
                    <a:lumMod val="50000"/>
                  </a:schemeClr>
                </a:solidFill>
                <a:latin typeface="Times New Roman" panose="02020603050405020304" pitchFamily="18" charset="0"/>
                <a:cs typeface="Times New Roman" panose="02020603050405020304" pitchFamily="18" charset="0"/>
              </a:rPr>
              <a:t>({}, { name: 1, email: 1 })</a:t>
            </a:r>
            <a:r>
              <a:rPr lang="en-US" dirty="0">
                <a:latin typeface="Times New Roman" panose="02020603050405020304" pitchFamily="18" charset="0"/>
                <a:cs typeface="Times New Roman" panose="02020603050405020304" pitchFamily="18" charset="0"/>
              </a:rPr>
              <a:t> // Return only the name and email fields.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6060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5B989-CBB2-323B-C6F8-7D59927635C9}"/>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MongoDB Create Database</a:t>
            </a:r>
          </a:p>
        </p:txBody>
      </p:sp>
      <p:sp>
        <p:nvSpPr>
          <p:cNvPr id="3" name="Content Placeholder 2">
            <a:extLst>
              <a:ext uri="{FF2B5EF4-FFF2-40B4-BE49-F238E27FC236}">
                <a16:creationId xmlns:a16="http://schemas.microsoft.com/office/drawing/2014/main" id="{321F0030-4BE6-7A1E-72A0-4DF336E09802}"/>
              </a:ext>
            </a:extLst>
          </p:cNvPr>
          <p:cNvSpPr>
            <a:spLocks noGrp="1"/>
          </p:cNvSpPr>
          <p:nvPr>
            <p:ph idx="1"/>
          </p:nvPr>
        </p:nvSpPr>
        <p:spPr/>
        <p:txBody>
          <a:bodyPr/>
          <a:lstStyle/>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 MongoDB, databases and collections are created implicitly when data is inserted.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To use a specific database, you can switch to it using the `use` command. For example: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solidFill>
                  <a:schemeClr val="accent1">
                    <a:lumMod val="50000"/>
                  </a:schemeClr>
                </a:solidFill>
                <a:latin typeface="Times New Roman" panose="02020603050405020304" pitchFamily="18" charset="0"/>
                <a:cs typeface="Times New Roman" panose="02020603050405020304" pitchFamily="18" charset="0"/>
              </a:rPr>
              <a:t>use my_database </a:t>
            </a:r>
            <a:r>
              <a:rPr lang="en-US" dirty="0">
                <a:latin typeface="Times New Roman" panose="02020603050405020304" pitchFamily="18" charset="0"/>
                <a:cs typeface="Times New Roman" panose="02020603050405020304" pitchFamily="18" charset="0"/>
              </a:rPr>
              <a:t>// Switch to the "my_database" database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5536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7694D-9AD3-7988-AF52-B516FAF51476}"/>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MongoDB Create Collection</a:t>
            </a:r>
          </a:p>
        </p:txBody>
      </p:sp>
      <p:sp>
        <p:nvSpPr>
          <p:cNvPr id="3" name="Content Placeholder 2">
            <a:extLst>
              <a:ext uri="{FF2B5EF4-FFF2-40B4-BE49-F238E27FC236}">
                <a16:creationId xmlns:a16="http://schemas.microsoft.com/office/drawing/2014/main" id="{3CFDF102-58D8-FCD0-014D-096231D662B7}"/>
              </a:ext>
            </a:extLst>
          </p:cNvPr>
          <p:cNvSpPr>
            <a:spLocks noGrp="1"/>
          </p:cNvSpPr>
          <p:nvPr>
            <p:ph idx="1"/>
          </p:nvPr>
        </p:nvSpPr>
        <p:spPr/>
        <p:txBody>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Collections are created automatically when the first document is inserted.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You can also explicitly create a collection using the `</a:t>
            </a:r>
            <a:r>
              <a:rPr lang="en-US" dirty="0" err="1">
                <a:latin typeface="Times New Roman" panose="02020603050405020304" pitchFamily="18" charset="0"/>
                <a:cs typeface="Times New Roman" panose="02020603050405020304" pitchFamily="18" charset="0"/>
              </a:rPr>
              <a:t>createCollection</a:t>
            </a:r>
            <a:r>
              <a:rPr lang="en-US" dirty="0">
                <a:latin typeface="Times New Roman" panose="02020603050405020304" pitchFamily="18" charset="0"/>
                <a:cs typeface="Times New Roman" panose="02020603050405020304" pitchFamily="18" charset="0"/>
              </a:rPr>
              <a:t>` method. For example:</a:t>
            </a:r>
          </a:p>
          <a:p>
            <a:endParaRPr lang="en-US" dirty="0">
              <a:latin typeface="Times New Roman" panose="02020603050405020304" pitchFamily="18" charset="0"/>
              <a:cs typeface="Times New Roman" panose="02020603050405020304" pitchFamily="18" charset="0"/>
            </a:endParaRPr>
          </a:p>
          <a:p>
            <a:pPr marL="0" indent="0">
              <a:buNone/>
            </a:pPr>
            <a:r>
              <a:rPr lang="en-US" dirty="0" err="1">
                <a:solidFill>
                  <a:schemeClr val="accent1">
                    <a:lumMod val="50000"/>
                  </a:schemeClr>
                </a:solidFill>
                <a:latin typeface="Times New Roman" panose="02020603050405020304" pitchFamily="18" charset="0"/>
                <a:cs typeface="Times New Roman" panose="02020603050405020304" pitchFamily="18" charset="0"/>
              </a:rPr>
              <a:t>db.createCollection</a:t>
            </a:r>
            <a:r>
              <a:rPr lang="en-US" dirty="0">
                <a:solidFill>
                  <a:schemeClr val="accent1">
                    <a:lumMod val="50000"/>
                  </a:schemeClr>
                </a:solidFill>
                <a:latin typeface="Times New Roman" panose="02020603050405020304" pitchFamily="18" charset="0"/>
                <a:cs typeface="Times New Roman" panose="02020603050405020304" pitchFamily="18" charset="0"/>
              </a:rPr>
              <a:t>("products") </a:t>
            </a:r>
            <a:r>
              <a:rPr lang="en-US" dirty="0">
                <a:latin typeface="Times New Roman" panose="02020603050405020304" pitchFamily="18" charset="0"/>
                <a:cs typeface="Times New Roman" panose="02020603050405020304" pitchFamily="18" charset="0"/>
              </a:rPr>
              <a:t>// Create a collection named "products"</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3885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FC6E5-07DD-D7A4-C5F4-C208E739226F}"/>
              </a:ext>
            </a:extLst>
          </p:cNvPr>
          <p:cNvSpPr>
            <a:spLocks noGrp="1"/>
          </p:cNvSpPr>
          <p:nvPr>
            <p:ph type="title"/>
          </p:nvPr>
        </p:nvSpPr>
        <p:spPr>
          <a:xfrm>
            <a:off x="838200" y="18255"/>
            <a:ext cx="10515600" cy="1064957"/>
          </a:xfrm>
        </p:spPr>
        <p:txBody>
          <a:bodyPr/>
          <a:lstStyle/>
          <a:p>
            <a:r>
              <a:rPr lang="en-IN" b="1" dirty="0">
                <a:latin typeface="Times New Roman" panose="02020603050405020304" pitchFamily="18" charset="0"/>
                <a:cs typeface="Times New Roman" panose="02020603050405020304" pitchFamily="18" charset="0"/>
              </a:rPr>
              <a:t>MongoDB Insert</a:t>
            </a:r>
          </a:p>
        </p:txBody>
      </p:sp>
      <p:sp>
        <p:nvSpPr>
          <p:cNvPr id="3" name="Content Placeholder 2">
            <a:extLst>
              <a:ext uri="{FF2B5EF4-FFF2-40B4-BE49-F238E27FC236}">
                <a16:creationId xmlns:a16="http://schemas.microsoft.com/office/drawing/2014/main" id="{A4845DA5-8A8E-A6FC-1115-67779F678252}"/>
              </a:ext>
            </a:extLst>
          </p:cNvPr>
          <p:cNvSpPr>
            <a:spLocks noGrp="1"/>
          </p:cNvSpPr>
          <p:nvPr>
            <p:ph idx="1"/>
          </p:nvPr>
        </p:nvSpPr>
        <p:spPr>
          <a:xfrm>
            <a:off x="838200" y="1083212"/>
            <a:ext cx="10515600" cy="5756533"/>
          </a:xfrm>
        </p:spPr>
        <p:txBody>
          <a:bodyPr>
            <a:normAutofit fontScale="92500" lnSpcReduction="20000"/>
          </a:bodyPr>
          <a:lstStyle/>
          <a:p>
            <a:pPr marL="0" indent="0">
              <a:lnSpc>
                <a:spcPct val="110000"/>
              </a:lnSpc>
              <a:buNone/>
            </a:pPr>
            <a:r>
              <a:rPr lang="en-IN" dirty="0">
                <a:latin typeface="Times New Roman" panose="02020603050405020304" pitchFamily="18" charset="0"/>
                <a:cs typeface="Times New Roman" panose="02020603050405020304" pitchFamily="18" charset="0"/>
              </a:rPr>
              <a:t>To insert data into MongoDB, you use the `</a:t>
            </a:r>
            <a:r>
              <a:rPr lang="en-IN" dirty="0" err="1">
                <a:latin typeface="Times New Roman" panose="02020603050405020304" pitchFamily="18" charset="0"/>
                <a:cs typeface="Times New Roman" panose="02020603050405020304" pitchFamily="18" charset="0"/>
              </a:rPr>
              <a:t>insertOne</a:t>
            </a:r>
            <a:r>
              <a:rPr lang="en-IN" dirty="0">
                <a:latin typeface="Times New Roman" panose="02020603050405020304" pitchFamily="18" charset="0"/>
                <a:cs typeface="Times New Roman" panose="02020603050405020304" pitchFamily="18" charset="0"/>
              </a:rPr>
              <a:t>` or `</a:t>
            </a:r>
            <a:r>
              <a:rPr lang="en-IN" dirty="0" err="1">
                <a:latin typeface="Times New Roman" panose="02020603050405020304" pitchFamily="18" charset="0"/>
                <a:cs typeface="Times New Roman" panose="02020603050405020304" pitchFamily="18" charset="0"/>
              </a:rPr>
              <a:t>insertMany</a:t>
            </a:r>
            <a:r>
              <a:rPr lang="en-IN" dirty="0">
                <a:latin typeface="Times New Roman" panose="02020603050405020304" pitchFamily="18" charset="0"/>
                <a:cs typeface="Times New Roman" panose="02020603050405020304" pitchFamily="18" charset="0"/>
              </a:rPr>
              <a:t>` methods. Here are examples of both:</a:t>
            </a:r>
          </a:p>
          <a:p>
            <a:pPr marL="0" indent="0">
              <a:lnSpc>
                <a:spcPct val="110000"/>
              </a:lnSpc>
              <a:buNone/>
            </a:pPr>
            <a:endParaRPr lang="en-IN" dirty="0">
              <a:latin typeface="Times New Roman" panose="02020603050405020304" pitchFamily="18" charset="0"/>
              <a:cs typeface="Times New Roman" panose="02020603050405020304" pitchFamily="18" charset="0"/>
            </a:endParaRPr>
          </a:p>
          <a:p>
            <a:pPr marL="0" indent="0">
              <a:lnSpc>
                <a:spcPct val="110000"/>
              </a:lnSpc>
              <a:buNone/>
            </a:pPr>
            <a:r>
              <a:rPr lang="en-IN" b="1" dirty="0">
                <a:latin typeface="Times New Roman" panose="02020603050405020304" pitchFamily="18" charset="0"/>
                <a:cs typeface="Times New Roman" panose="02020603050405020304" pitchFamily="18" charset="0"/>
              </a:rPr>
              <a:t>1. Insert One Document:</a:t>
            </a:r>
          </a:p>
          <a:p>
            <a:pPr marL="0" indent="0">
              <a:lnSpc>
                <a:spcPct val="110000"/>
              </a:lnSpc>
              <a:buNone/>
            </a:pPr>
            <a:r>
              <a:rPr lang="en-IN" dirty="0" err="1">
                <a:solidFill>
                  <a:schemeClr val="accent1">
                    <a:lumMod val="50000"/>
                  </a:schemeClr>
                </a:solidFill>
                <a:latin typeface="Times New Roman" panose="02020603050405020304" pitchFamily="18" charset="0"/>
                <a:cs typeface="Times New Roman" panose="02020603050405020304" pitchFamily="18" charset="0"/>
              </a:rPr>
              <a:t>db.users.insertOne</a:t>
            </a:r>
            <a:r>
              <a:rPr lang="en-IN" dirty="0">
                <a:solidFill>
                  <a:schemeClr val="accent1">
                    <a:lumMod val="50000"/>
                  </a:schemeClr>
                </a:solidFill>
                <a:latin typeface="Times New Roman" panose="02020603050405020304" pitchFamily="18" charset="0"/>
                <a:cs typeface="Times New Roman" panose="02020603050405020304" pitchFamily="18" charset="0"/>
              </a:rPr>
              <a:t>({ name: "John Doe", age: 30, email: "john@example.com" })</a:t>
            </a:r>
          </a:p>
          <a:p>
            <a:pPr marL="0" indent="0">
              <a:lnSpc>
                <a:spcPct val="110000"/>
              </a:lnSpc>
              <a:buNone/>
            </a:pPr>
            <a:endParaRPr lang="en-IN" dirty="0">
              <a:latin typeface="Times New Roman" panose="02020603050405020304" pitchFamily="18" charset="0"/>
              <a:cs typeface="Times New Roman" panose="02020603050405020304" pitchFamily="18" charset="0"/>
            </a:endParaRPr>
          </a:p>
          <a:p>
            <a:pPr marL="0" indent="0">
              <a:lnSpc>
                <a:spcPct val="110000"/>
              </a:lnSpc>
              <a:buNone/>
            </a:pPr>
            <a:r>
              <a:rPr lang="en-IN" b="1" dirty="0">
                <a:latin typeface="Times New Roman" panose="02020603050405020304" pitchFamily="18" charset="0"/>
                <a:cs typeface="Times New Roman" panose="02020603050405020304" pitchFamily="18" charset="0"/>
              </a:rPr>
              <a:t>2. Insert Multiple Documents:</a:t>
            </a:r>
          </a:p>
          <a:p>
            <a:pPr marL="0" indent="0">
              <a:lnSpc>
                <a:spcPct val="110000"/>
              </a:lnSpc>
              <a:buNone/>
            </a:pPr>
            <a:r>
              <a:rPr lang="en-IN" dirty="0" err="1">
                <a:solidFill>
                  <a:schemeClr val="accent1">
                    <a:lumMod val="50000"/>
                  </a:schemeClr>
                </a:solidFill>
                <a:latin typeface="Times New Roman" panose="02020603050405020304" pitchFamily="18" charset="0"/>
                <a:cs typeface="Times New Roman" panose="02020603050405020304" pitchFamily="18" charset="0"/>
              </a:rPr>
              <a:t>db.products.insertMany</a:t>
            </a:r>
            <a:r>
              <a:rPr lang="en-IN" dirty="0">
                <a:solidFill>
                  <a:schemeClr val="accent1">
                    <a:lumMod val="50000"/>
                  </a:schemeClr>
                </a:solidFill>
                <a:latin typeface="Times New Roman" panose="02020603050405020304" pitchFamily="18" charset="0"/>
                <a:cs typeface="Times New Roman" panose="02020603050405020304" pitchFamily="18" charset="0"/>
              </a:rPr>
              <a:t>([</a:t>
            </a:r>
          </a:p>
          <a:p>
            <a:pPr marL="0" indent="0">
              <a:lnSpc>
                <a:spcPct val="110000"/>
              </a:lnSpc>
              <a:buNone/>
            </a:pPr>
            <a:r>
              <a:rPr lang="en-IN" dirty="0">
                <a:solidFill>
                  <a:schemeClr val="accent1">
                    <a:lumMod val="50000"/>
                  </a:schemeClr>
                </a:solidFill>
                <a:latin typeface="Times New Roman" panose="02020603050405020304" pitchFamily="18" charset="0"/>
                <a:cs typeface="Times New Roman" panose="02020603050405020304" pitchFamily="18" charset="0"/>
              </a:rPr>
              <a:t>  { name: "Product 1", price: 19.99 },</a:t>
            </a:r>
          </a:p>
          <a:p>
            <a:pPr marL="0" indent="0">
              <a:lnSpc>
                <a:spcPct val="110000"/>
              </a:lnSpc>
              <a:buNone/>
            </a:pPr>
            <a:r>
              <a:rPr lang="en-IN" dirty="0">
                <a:solidFill>
                  <a:schemeClr val="accent1">
                    <a:lumMod val="50000"/>
                  </a:schemeClr>
                </a:solidFill>
                <a:latin typeface="Times New Roman" panose="02020603050405020304" pitchFamily="18" charset="0"/>
                <a:cs typeface="Times New Roman" panose="02020603050405020304" pitchFamily="18" charset="0"/>
              </a:rPr>
              <a:t>  { name: "Product 2", price: 29.99 }</a:t>
            </a:r>
          </a:p>
          <a:p>
            <a:pPr marL="0" indent="0">
              <a:lnSpc>
                <a:spcPct val="110000"/>
              </a:lnSpc>
              <a:buNone/>
            </a:pPr>
            <a:r>
              <a:rPr lang="en-IN" dirty="0">
                <a:solidFill>
                  <a:schemeClr val="accent1">
                    <a:lumMod val="50000"/>
                  </a:schemeClr>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564682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16AFC-47E7-7A2D-C9A1-48AA120457E0}"/>
              </a:ext>
            </a:extLst>
          </p:cNvPr>
          <p:cNvSpPr>
            <a:spLocks noGrp="1"/>
          </p:cNvSpPr>
          <p:nvPr>
            <p:ph type="title"/>
          </p:nvPr>
        </p:nvSpPr>
        <p:spPr>
          <a:xfrm>
            <a:off x="838200" y="18255"/>
            <a:ext cx="10515600" cy="1325563"/>
          </a:xfrm>
        </p:spPr>
        <p:txBody>
          <a:bodyPr/>
          <a:lstStyle/>
          <a:p>
            <a:r>
              <a:rPr lang="en-IN" b="1" dirty="0">
                <a:latin typeface="Times New Roman" panose="02020603050405020304" pitchFamily="18" charset="0"/>
                <a:cs typeface="Times New Roman" panose="02020603050405020304" pitchFamily="18" charset="0"/>
              </a:rPr>
              <a:t>MongoDB Find</a:t>
            </a:r>
          </a:p>
        </p:txBody>
      </p:sp>
      <p:sp>
        <p:nvSpPr>
          <p:cNvPr id="3" name="Content Placeholder 2">
            <a:extLst>
              <a:ext uri="{FF2B5EF4-FFF2-40B4-BE49-F238E27FC236}">
                <a16:creationId xmlns:a16="http://schemas.microsoft.com/office/drawing/2014/main" id="{7B5727BF-0540-3D95-4E2F-78FE01F1F7DA}"/>
              </a:ext>
            </a:extLst>
          </p:cNvPr>
          <p:cNvSpPr>
            <a:spLocks noGrp="1"/>
          </p:cNvSpPr>
          <p:nvPr>
            <p:ph idx="1"/>
          </p:nvPr>
        </p:nvSpPr>
        <p:spPr>
          <a:xfrm>
            <a:off x="838200" y="1825625"/>
            <a:ext cx="10515600" cy="4153144"/>
          </a:xfrm>
        </p:spPr>
        <p:txBody>
          <a:bodyPr>
            <a:normAutofit/>
          </a:bodyPr>
          <a:lstStyle/>
          <a:p>
            <a:pPr marL="0" indent="0">
              <a:lnSpc>
                <a:spcPct val="100000"/>
              </a:lnSpc>
              <a:buNone/>
            </a:pPr>
            <a:r>
              <a:rPr lang="en-IN" sz="2400" dirty="0">
                <a:latin typeface="Times New Roman" panose="02020603050405020304" pitchFamily="18" charset="0"/>
                <a:cs typeface="Times New Roman" panose="02020603050405020304" pitchFamily="18" charset="0"/>
              </a:rPr>
              <a:t>To retrieve data from MongoDB, you use the `find` method along with optional query criteria. Examples:</a:t>
            </a:r>
          </a:p>
          <a:p>
            <a:pPr marL="0" indent="0">
              <a:lnSpc>
                <a:spcPct val="100000"/>
              </a:lnSpc>
              <a:buNone/>
            </a:pPr>
            <a:endParaRPr lang="en-IN" sz="2400" dirty="0">
              <a:latin typeface="Times New Roman" panose="02020603050405020304" pitchFamily="18" charset="0"/>
              <a:cs typeface="Times New Roman" panose="02020603050405020304" pitchFamily="18" charset="0"/>
            </a:endParaRPr>
          </a:p>
          <a:p>
            <a:pPr marL="0" indent="0">
              <a:lnSpc>
                <a:spcPct val="100000"/>
              </a:lnSpc>
              <a:buNone/>
            </a:pPr>
            <a:r>
              <a:rPr lang="en-IN" sz="2400" dirty="0">
                <a:latin typeface="Times New Roman" panose="02020603050405020304" pitchFamily="18" charset="0"/>
                <a:cs typeface="Times New Roman" panose="02020603050405020304" pitchFamily="18" charset="0"/>
              </a:rPr>
              <a:t>1. Find All Documents in a Collection:</a:t>
            </a:r>
          </a:p>
          <a:p>
            <a:pPr marL="0" indent="0">
              <a:lnSpc>
                <a:spcPct val="100000"/>
              </a:lnSpc>
              <a:buNone/>
            </a:pPr>
            <a:r>
              <a:rPr lang="en-IN" sz="2400" dirty="0">
                <a:solidFill>
                  <a:schemeClr val="accent1">
                    <a:lumMod val="50000"/>
                  </a:schemeClr>
                </a:solidFill>
                <a:latin typeface="Times New Roman" panose="02020603050405020304" pitchFamily="18" charset="0"/>
                <a:cs typeface="Times New Roman" panose="02020603050405020304" pitchFamily="18" charset="0"/>
              </a:rPr>
              <a:t>db.users.find()</a:t>
            </a:r>
          </a:p>
          <a:p>
            <a:pPr marL="0" indent="0">
              <a:lnSpc>
                <a:spcPct val="100000"/>
              </a:lnSpc>
              <a:buNone/>
            </a:pPr>
            <a:endParaRPr lang="en-IN" sz="2400" dirty="0">
              <a:latin typeface="Times New Roman" panose="02020603050405020304" pitchFamily="18" charset="0"/>
              <a:cs typeface="Times New Roman" panose="02020603050405020304" pitchFamily="18" charset="0"/>
            </a:endParaRPr>
          </a:p>
          <a:p>
            <a:pPr marL="0" indent="0">
              <a:lnSpc>
                <a:spcPct val="100000"/>
              </a:lnSpc>
              <a:buNone/>
            </a:pPr>
            <a:r>
              <a:rPr lang="en-IN" sz="2400" dirty="0">
                <a:latin typeface="Times New Roman" panose="02020603050405020304" pitchFamily="18" charset="0"/>
                <a:cs typeface="Times New Roman" panose="02020603050405020304" pitchFamily="18" charset="0"/>
              </a:rPr>
              <a:t>2. Find Documents Matching Criteria:</a:t>
            </a:r>
          </a:p>
          <a:p>
            <a:pPr marL="0" indent="0">
              <a:lnSpc>
                <a:spcPct val="100000"/>
              </a:lnSpc>
              <a:buNone/>
            </a:pPr>
            <a:r>
              <a:rPr lang="en-IN" sz="2400" dirty="0">
                <a:solidFill>
                  <a:schemeClr val="accent1">
                    <a:lumMod val="50000"/>
                  </a:schemeClr>
                </a:solidFill>
                <a:latin typeface="Times New Roman" panose="02020603050405020304" pitchFamily="18" charset="0"/>
                <a:cs typeface="Times New Roman" panose="02020603050405020304" pitchFamily="18" charset="0"/>
              </a:rPr>
              <a:t>db.users.find({ age: { $gte: 25 } }) </a:t>
            </a:r>
            <a:r>
              <a:rPr lang="en-IN" sz="2400" dirty="0">
                <a:latin typeface="Times New Roman" panose="02020603050405020304" pitchFamily="18" charset="0"/>
                <a:cs typeface="Times New Roman" panose="02020603050405020304" pitchFamily="18" charset="0"/>
              </a:rPr>
              <a:t>// Find users with age greater than or equal to 25.</a:t>
            </a:r>
          </a:p>
        </p:txBody>
      </p:sp>
    </p:spTree>
    <p:extLst>
      <p:ext uri="{BB962C8B-B14F-4D97-AF65-F5344CB8AC3E}">
        <p14:creationId xmlns:p14="http://schemas.microsoft.com/office/powerpoint/2010/main" val="3959422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70065-0A68-7091-E87E-B371C50CB8E0}"/>
              </a:ext>
            </a:extLst>
          </p:cNvPr>
          <p:cNvSpPr>
            <a:spLocks noGrp="1"/>
          </p:cNvSpPr>
          <p:nvPr>
            <p:ph type="title"/>
          </p:nvPr>
        </p:nvSpPr>
        <p:spPr>
          <a:xfrm>
            <a:off x="838200" y="0"/>
            <a:ext cx="10515600" cy="1325563"/>
          </a:xfrm>
        </p:spPr>
        <p:txBody>
          <a:bodyPr/>
          <a:lstStyle/>
          <a:p>
            <a:r>
              <a:rPr lang="en-IN" b="1" dirty="0">
                <a:latin typeface="Times New Roman" panose="02020603050405020304" pitchFamily="18" charset="0"/>
                <a:cs typeface="Times New Roman" panose="02020603050405020304" pitchFamily="18" charset="0"/>
              </a:rPr>
              <a:t>MongoDB Update</a:t>
            </a:r>
          </a:p>
        </p:txBody>
      </p:sp>
      <p:sp>
        <p:nvSpPr>
          <p:cNvPr id="3" name="Content Placeholder 2">
            <a:extLst>
              <a:ext uri="{FF2B5EF4-FFF2-40B4-BE49-F238E27FC236}">
                <a16:creationId xmlns:a16="http://schemas.microsoft.com/office/drawing/2014/main" id="{0A3C01D7-2441-170E-299E-0965CE88ADE6}"/>
              </a:ext>
            </a:extLst>
          </p:cNvPr>
          <p:cNvSpPr>
            <a:spLocks noGrp="1"/>
          </p:cNvSpPr>
          <p:nvPr>
            <p:ph idx="1"/>
          </p:nvPr>
        </p:nvSpPr>
        <p:spPr>
          <a:xfrm>
            <a:off x="838200" y="1370966"/>
            <a:ext cx="10866120" cy="4892356"/>
          </a:xfrm>
        </p:spPr>
        <p:txBody>
          <a:bodyPr>
            <a:normAutofit/>
          </a:bodyPr>
          <a:lstStyle/>
          <a:p>
            <a:pPr marL="0" indent="0">
              <a:lnSpc>
                <a:spcPct val="100000"/>
              </a:lnSpc>
              <a:buNone/>
            </a:pPr>
            <a:r>
              <a:rPr lang="en-IN" dirty="0">
                <a:latin typeface="Times New Roman" panose="02020603050405020304" pitchFamily="18" charset="0"/>
                <a:cs typeface="Times New Roman" panose="02020603050405020304" pitchFamily="18" charset="0"/>
              </a:rPr>
              <a:t>To update documents in MongoDB, you use the `updateOne` or `updateMany` methods. Examples:</a:t>
            </a:r>
          </a:p>
          <a:p>
            <a:pPr marL="0" indent="0">
              <a:lnSpc>
                <a:spcPct val="100000"/>
              </a:lnSpc>
              <a:buNone/>
            </a:pPr>
            <a:endParaRPr lang="en-IN" dirty="0">
              <a:latin typeface="Times New Roman" panose="02020603050405020304" pitchFamily="18" charset="0"/>
              <a:cs typeface="Times New Roman" panose="02020603050405020304" pitchFamily="18" charset="0"/>
            </a:endParaRPr>
          </a:p>
          <a:p>
            <a:pPr marL="0" indent="0">
              <a:lnSpc>
                <a:spcPct val="100000"/>
              </a:lnSpc>
              <a:buNone/>
            </a:pPr>
            <a:r>
              <a:rPr lang="en-IN" dirty="0">
                <a:latin typeface="Times New Roman" panose="02020603050405020304" pitchFamily="18" charset="0"/>
                <a:cs typeface="Times New Roman" panose="02020603050405020304" pitchFamily="18" charset="0"/>
              </a:rPr>
              <a:t>1. Update a Single Document:</a:t>
            </a:r>
          </a:p>
          <a:p>
            <a:pPr marL="0" indent="0">
              <a:lnSpc>
                <a:spcPct val="100000"/>
              </a:lnSpc>
              <a:buNone/>
            </a:pPr>
            <a:r>
              <a:rPr lang="en-IN" dirty="0">
                <a:solidFill>
                  <a:schemeClr val="accent1">
                    <a:lumMod val="50000"/>
                  </a:schemeClr>
                </a:solidFill>
                <a:latin typeface="Times New Roman" panose="02020603050405020304" pitchFamily="18" charset="0"/>
                <a:cs typeface="Times New Roman" panose="02020603050405020304" pitchFamily="18" charset="0"/>
              </a:rPr>
              <a:t>db.users.updateOne({ name: "John Doe" }, { $set: { age: 31 } })</a:t>
            </a:r>
          </a:p>
          <a:p>
            <a:pPr marL="0" indent="0">
              <a:lnSpc>
                <a:spcPct val="100000"/>
              </a:lnSpc>
              <a:buNone/>
            </a:pPr>
            <a:endParaRPr lang="en-IN" dirty="0">
              <a:latin typeface="Times New Roman" panose="02020603050405020304" pitchFamily="18" charset="0"/>
              <a:cs typeface="Times New Roman" panose="02020603050405020304" pitchFamily="18" charset="0"/>
            </a:endParaRPr>
          </a:p>
          <a:p>
            <a:pPr marL="0" indent="0">
              <a:lnSpc>
                <a:spcPct val="100000"/>
              </a:lnSpc>
              <a:buNone/>
            </a:pPr>
            <a:r>
              <a:rPr lang="en-IN" dirty="0">
                <a:latin typeface="Times New Roman" panose="02020603050405020304" pitchFamily="18" charset="0"/>
                <a:cs typeface="Times New Roman" panose="02020603050405020304" pitchFamily="18" charset="0"/>
              </a:rPr>
              <a:t>2. Update Multiple Documents:</a:t>
            </a:r>
          </a:p>
          <a:p>
            <a:pPr marL="0" indent="0">
              <a:lnSpc>
                <a:spcPct val="100000"/>
              </a:lnSpc>
              <a:buNone/>
            </a:pPr>
            <a:r>
              <a:rPr lang="en-IN" dirty="0">
                <a:solidFill>
                  <a:schemeClr val="accent1">
                    <a:lumMod val="50000"/>
                  </a:schemeClr>
                </a:solidFill>
                <a:latin typeface="Times New Roman" panose="02020603050405020304" pitchFamily="18" charset="0"/>
                <a:cs typeface="Times New Roman" panose="02020603050405020304" pitchFamily="18" charset="0"/>
              </a:rPr>
              <a:t>db.products.updateMany({ category: "Electronics" }, { $set: { in_stock: false } })</a:t>
            </a:r>
          </a:p>
        </p:txBody>
      </p:sp>
    </p:spTree>
    <p:extLst>
      <p:ext uri="{BB962C8B-B14F-4D97-AF65-F5344CB8AC3E}">
        <p14:creationId xmlns:p14="http://schemas.microsoft.com/office/powerpoint/2010/main" val="1041005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9C185-7B17-2110-7D49-DF4DB3876738}"/>
              </a:ext>
            </a:extLst>
          </p:cNvPr>
          <p:cNvSpPr>
            <a:spLocks noGrp="1"/>
          </p:cNvSpPr>
          <p:nvPr>
            <p:ph type="title"/>
          </p:nvPr>
        </p:nvSpPr>
        <p:spPr>
          <a:xfrm>
            <a:off x="838200" y="18255"/>
            <a:ext cx="10515600" cy="1325563"/>
          </a:xfrm>
        </p:spPr>
        <p:txBody>
          <a:bodyPr/>
          <a:lstStyle/>
          <a:p>
            <a:r>
              <a:rPr lang="en-IN" b="1" dirty="0">
                <a:latin typeface="Times New Roman" panose="02020603050405020304" pitchFamily="18" charset="0"/>
                <a:cs typeface="Times New Roman" panose="02020603050405020304" pitchFamily="18" charset="0"/>
              </a:rPr>
              <a:t>MongoDB Delete</a:t>
            </a:r>
          </a:p>
        </p:txBody>
      </p:sp>
      <p:sp>
        <p:nvSpPr>
          <p:cNvPr id="3" name="Content Placeholder 2">
            <a:extLst>
              <a:ext uri="{FF2B5EF4-FFF2-40B4-BE49-F238E27FC236}">
                <a16:creationId xmlns:a16="http://schemas.microsoft.com/office/drawing/2014/main" id="{0DE97E94-E14F-BE0E-EC48-3F27A232589A}"/>
              </a:ext>
            </a:extLst>
          </p:cNvPr>
          <p:cNvSpPr>
            <a:spLocks noGrp="1"/>
          </p:cNvSpPr>
          <p:nvPr>
            <p:ph idx="1"/>
          </p:nvPr>
        </p:nvSpPr>
        <p:spPr>
          <a:xfrm>
            <a:off x="838200" y="1343818"/>
            <a:ext cx="10515600" cy="5120639"/>
          </a:xfrm>
        </p:spPr>
        <p:txBody>
          <a:bodyPr>
            <a:normAutofit/>
          </a:bodyPr>
          <a:lstStyle/>
          <a:p>
            <a:pPr marL="0" indent="0">
              <a:lnSpc>
                <a:spcPct val="100000"/>
              </a:lnSpc>
              <a:buNone/>
            </a:pPr>
            <a:r>
              <a:rPr lang="en-IN" dirty="0">
                <a:latin typeface="Times New Roman" panose="02020603050405020304" pitchFamily="18" charset="0"/>
                <a:cs typeface="Times New Roman" panose="02020603050405020304" pitchFamily="18" charset="0"/>
              </a:rPr>
              <a:t>To remove documents from MongoDB, you use the `deleteOne` or `deleteMany` methods. Examples:</a:t>
            </a:r>
          </a:p>
          <a:p>
            <a:pPr marL="0" indent="0">
              <a:lnSpc>
                <a:spcPct val="100000"/>
              </a:lnSpc>
              <a:buNone/>
            </a:pPr>
            <a:endParaRPr lang="en-IN" dirty="0">
              <a:latin typeface="Times New Roman" panose="02020603050405020304" pitchFamily="18" charset="0"/>
              <a:cs typeface="Times New Roman" panose="02020603050405020304" pitchFamily="18" charset="0"/>
            </a:endParaRPr>
          </a:p>
          <a:p>
            <a:pPr marL="0" indent="0">
              <a:lnSpc>
                <a:spcPct val="100000"/>
              </a:lnSpc>
              <a:buNone/>
            </a:pPr>
            <a:r>
              <a:rPr lang="en-IN" dirty="0">
                <a:latin typeface="Times New Roman" panose="02020603050405020304" pitchFamily="18" charset="0"/>
                <a:cs typeface="Times New Roman" panose="02020603050405020304" pitchFamily="18" charset="0"/>
              </a:rPr>
              <a:t>1. Delete a Single Document:</a:t>
            </a:r>
          </a:p>
          <a:p>
            <a:pPr marL="0" indent="0">
              <a:lnSpc>
                <a:spcPct val="100000"/>
              </a:lnSpc>
              <a:buNone/>
            </a:pPr>
            <a:r>
              <a:rPr lang="en-IN" dirty="0">
                <a:solidFill>
                  <a:schemeClr val="accent1">
                    <a:lumMod val="50000"/>
                  </a:schemeClr>
                </a:solidFill>
                <a:latin typeface="Times New Roman" panose="02020603050405020304" pitchFamily="18" charset="0"/>
                <a:cs typeface="Times New Roman" panose="02020603050405020304" pitchFamily="18" charset="0"/>
              </a:rPr>
              <a:t>db.users.deleteOne({ name: "John Doe" })</a:t>
            </a:r>
          </a:p>
          <a:p>
            <a:pPr marL="0" indent="0">
              <a:lnSpc>
                <a:spcPct val="100000"/>
              </a:lnSpc>
              <a:buNone/>
            </a:pPr>
            <a:endParaRPr lang="en-IN" dirty="0">
              <a:latin typeface="Times New Roman" panose="02020603050405020304" pitchFamily="18" charset="0"/>
              <a:cs typeface="Times New Roman" panose="02020603050405020304" pitchFamily="18" charset="0"/>
            </a:endParaRPr>
          </a:p>
          <a:p>
            <a:pPr marL="0" indent="0">
              <a:lnSpc>
                <a:spcPct val="100000"/>
              </a:lnSpc>
              <a:buNone/>
            </a:pPr>
            <a:r>
              <a:rPr lang="en-IN" dirty="0">
                <a:latin typeface="Times New Roman" panose="02020603050405020304" pitchFamily="18" charset="0"/>
                <a:cs typeface="Times New Roman" panose="02020603050405020304" pitchFamily="18" charset="0"/>
              </a:rPr>
              <a:t>2. Delete Multiple Documents:</a:t>
            </a:r>
          </a:p>
          <a:p>
            <a:pPr marL="0" indent="0">
              <a:lnSpc>
                <a:spcPct val="100000"/>
              </a:lnSpc>
              <a:buNone/>
            </a:pPr>
            <a:r>
              <a:rPr lang="en-IN" dirty="0">
                <a:solidFill>
                  <a:schemeClr val="accent1">
                    <a:lumMod val="50000"/>
                  </a:schemeClr>
                </a:solidFill>
                <a:latin typeface="Times New Roman" panose="02020603050405020304" pitchFamily="18" charset="0"/>
                <a:cs typeface="Times New Roman" panose="02020603050405020304" pitchFamily="18" charset="0"/>
              </a:rPr>
              <a:t>db.products.deleteMany({ price: { $lt: 10 } }) </a:t>
            </a:r>
            <a:r>
              <a:rPr lang="en-IN" dirty="0">
                <a:latin typeface="Times New Roman" panose="02020603050405020304" pitchFamily="18" charset="0"/>
                <a:cs typeface="Times New Roman" panose="02020603050405020304" pitchFamily="18" charset="0"/>
              </a:rPr>
              <a:t>// Delete products with a price less than 10.</a:t>
            </a:r>
          </a:p>
        </p:txBody>
      </p:sp>
    </p:spTree>
    <p:extLst>
      <p:ext uri="{BB962C8B-B14F-4D97-AF65-F5344CB8AC3E}">
        <p14:creationId xmlns:p14="http://schemas.microsoft.com/office/powerpoint/2010/main" val="4244485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3268E-49A2-7E88-9F7F-57B0E3CF6AD3}"/>
              </a:ext>
            </a:extLst>
          </p:cNvPr>
          <p:cNvSpPr>
            <a:spLocks noGrp="1"/>
          </p:cNvSpPr>
          <p:nvPr>
            <p:ph type="title"/>
          </p:nvPr>
        </p:nvSpPr>
        <p:spPr>
          <a:xfrm>
            <a:off x="838200" y="18255"/>
            <a:ext cx="10515600" cy="1325563"/>
          </a:xfrm>
        </p:spPr>
        <p:txBody>
          <a:bodyPr/>
          <a:lstStyle/>
          <a:p>
            <a:r>
              <a:rPr lang="en-IN" b="1" dirty="0">
                <a:latin typeface="Times New Roman" panose="02020603050405020304" pitchFamily="18" charset="0"/>
                <a:cs typeface="Times New Roman" panose="02020603050405020304" pitchFamily="18" charset="0"/>
              </a:rPr>
              <a:t>MongoDB Query Operators</a:t>
            </a:r>
          </a:p>
        </p:txBody>
      </p:sp>
      <p:sp>
        <p:nvSpPr>
          <p:cNvPr id="3" name="Content Placeholder 2">
            <a:extLst>
              <a:ext uri="{FF2B5EF4-FFF2-40B4-BE49-F238E27FC236}">
                <a16:creationId xmlns:a16="http://schemas.microsoft.com/office/drawing/2014/main" id="{2A28E829-D8F3-08D7-2A6D-28E6E4763B3C}"/>
              </a:ext>
            </a:extLst>
          </p:cNvPr>
          <p:cNvSpPr>
            <a:spLocks noGrp="1"/>
          </p:cNvSpPr>
          <p:nvPr>
            <p:ph idx="1"/>
          </p:nvPr>
        </p:nvSpPr>
        <p:spPr>
          <a:xfrm>
            <a:off x="838200" y="1343818"/>
            <a:ext cx="10936458" cy="5106572"/>
          </a:xfrm>
        </p:spPr>
        <p:txBody>
          <a:bodyPr>
            <a:normAutofit/>
          </a:bodyPr>
          <a:lstStyle/>
          <a:p>
            <a:pPr marL="0" indent="0">
              <a:buNone/>
            </a:pPr>
            <a:r>
              <a:rPr lang="en-IN" sz="2200" dirty="0">
                <a:latin typeface="Times New Roman" panose="02020603050405020304" pitchFamily="18" charset="0"/>
                <a:cs typeface="Times New Roman" panose="02020603050405020304" pitchFamily="18" charset="0"/>
              </a:rPr>
              <a:t>MongoDB supports various query operators to perform complex searches. Some examples:</a:t>
            </a:r>
          </a:p>
          <a:p>
            <a:pPr marL="0" indent="0">
              <a:buNone/>
            </a:pPr>
            <a:endParaRPr lang="en-IN" sz="2200" dirty="0">
              <a:latin typeface="Times New Roman" panose="02020603050405020304" pitchFamily="18" charset="0"/>
              <a:cs typeface="Times New Roman" panose="02020603050405020304" pitchFamily="18" charset="0"/>
            </a:endParaRPr>
          </a:p>
          <a:p>
            <a:pPr marL="0" indent="0">
              <a:buNone/>
            </a:pPr>
            <a:r>
              <a:rPr lang="en-IN" sz="2200" b="1" dirty="0">
                <a:latin typeface="Times New Roman" panose="02020603050405020304" pitchFamily="18" charset="0"/>
                <a:cs typeface="Times New Roman" panose="02020603050405020304" pitchFamily="18" charset="0"/>
              </a:rPr>
              <a:t>1. Comparison Operators:</a:t>
            </a:r>
          </a:p>
          <a:p>
            <a:pPr marL="0" indent="0">
              <a:buNone/>
            </a:pPr>
            <a:r>
              <a:rPr lang="en-IN" sz="2200" dirty="0">
                <a:latin typeface="Times New Roman" panose="02020603050405020304" pitchFamily="18" charset="0"/>
                <a:cs typeface="Times New Roman" panose="02020603050405020304" pitchFamily="18" charset="0"/>
              </a:rPr>
              <a:t>   </a:t>
            </a:r>
            <a:r>
              <a:rPr lang="en-IN" sz="2200" dirty="0">
                <a:solidFill>
                  <a:schemeClr val="accent1">
                    <a:lumMod val="50000"/>
                  </a:schemeClr>
                </a:solidFill>
                <a:latin typeface="Times New Roman" panose="02020603050405020304" pitchFamily="18" charset="0"/>
                <a:cs typeface="Times New Roman" panose="02020603050405020304" pitchFamily="18" charset="0"/>
              </a:rPr>
              <a:t>db.products.find({ price: { $gt: 50 } }) </a:t>
            </a:r>
            <a:r>
              <a:rPr lang="en-IN" sz="2200" dirty="0">
                <a:latin typeface="Times New Roman" panose="02020603050405020304" pitchFamily="18" charset="0"/>
                <a:cs typeface="Times New Roman" panose="02020603050405020304" pitchFamily="18" charset="0"/>
              </a:rPr>
              <a:t>// Find products with a price greater than 50.</a:t>
            </a:r>
          </a:p>
          <a:p>
            <a:pPr marL="0" indent="0">
              <a:buNone/>
            </a:pPr>
            <a:endParaRPr lang="en-IN" sz="2200" dirty="0">
              <a:latin typeface="Times New Roman" panose="02020603050405020304" pitchFamily="18" charset="0"/>
              <a:cs typeface="Times New Roman" panose="02020603050405020304" pitchFamily="18" charset="0"/>
            </a:endParaRPr>
          </a:p>
          <a:p>
            <a:pPr marL="0" indent="0">
              <a:buNone/>
            </a:pPr>
            <a:r>
              <a:rPr lang="en-IN" sz="2200" b="1" dirty="0">
                <a:latin typeface="Times New Roman" panose="02020603050405020304" pitchFamily="18" charset="0"/>
                <a:cs typeface="Times New Roman" panose="02020603050405020304" pitchFamily="18" charset="0"/>
              </a:rPr>
              <a:t>2. Logical Operators:</a:t>
            </a:r>
          </a:p>
          <a:p>
            <a:pPr marL="0" indent="0">
              <a:buNone/>
            </a:pPr>
            <a:r>
              <a:rPr lang="en-IN" sz="2200" dirty="0">
                <a:latin typeface="Times New Roman" panose="02020603050405020304" pitchFamily="18" charset="0"/>
                <a:cs typeface="Times New Roman" panose="02020603050405020304" pitchFamily="18" charset="0"/>
              </a:rPr>
              <a:t>   </a:t>
            </a:r>
            <a:r>
              <a:rPr lang="en-IN" sz="2200" dirty="0" err="1">
                <a:solidFill>
                  <a:schemeClr val="accent1">
                    <a:lumMod val="50000"/>
                  </a:schemeClr>
                </a:solidFill>
                <a:latin typeface="Times New Roman" panose="02020603050405020304" pitchFamily="18" charset="0"/>
                <a:cs typeface="Times New Roman" panose="02020603050405020304" pitchFamily="18" charset="0"/>
              </a:rPr>
              <a:t>db.orders.find</a:t>
            </a:r>
            <a:r>
              <a:rPr lang="en-IN" sz="2200" dirty="0">
                <a:solidFill>
                  <a:schemeClr val="accent1">
                    <a:lumMod val="50000"/>
                  </a:schemeClr>
                </a:solidFill>
                <a:latin typeface="Times New Roman" panose="02020603050405020304" pitchFamily="18" charset="0"/>
                <a:cs typeface="Times New Roman" panose="02020603050405020304" pitchFamily="18" charset="0"/>
              </a:rPr>
              <a:t>({ $or: [{ status: "pending" }, { status: "processing"}] })</a:t>
            </a:r>
            <a:r>
              <a:rPr lang="en-IN" sz="2200" dirty="0">
                <a:latin typeface="Times New Roman" panose="02020603050405020304" pitchFamily="18" charset="0"/>
                <a:cs typeface="Times New Roman" panose="02020603050405020304" pitchFamily="18" charset="0"/>
              </a:rPr>
              <a:t> // Find orders with "pending" or "processing" status.</a:t>
            </a:r>
          </a:p>
          <a:p>
            <a:pPr marL="0" indent="0">
              <a:buNone/>
            </a:pPr>
            <a:endParaRPr lang="en-IN" sz="2200" dirty="0">
              <a:latin typeface="Times New Roman" panose="02020603050405020304" pitchFamily="18" charset="0"/>
              <a:cs typeface="Times New Roman" panose="02020603050405020304" pitchFamily="18" charset="0"/>
            </a:endParaRPr>
          </a:p>
          <a:p>
            <a:pPr marL="0" indent="0">
              <a:buNone/>
            </a:pPr>
            <a:r>
              <a:rPr lang="en-IN" sz="2200" b="1" dirty="0">
                <a:latin typeface="Times New Roman" panose="02020603050405020304" pitchFamily="18" charset="0"/>
                <a:cs typeface="Times New Roman" panose="02020603050405020304" pitchFamily="18" charset="0"/>
              </a:rPr>
              <a:t>3. Array Operators:</a:t>
            </a:r>
          </a:p>
          <a:p>
            <a:pPr marL="0" indent="0">
              <a:buNone/>
            </a:pPr>
            <a:r>
              <a:rPr lang="en-IN" sz="2200" dirty="0">
                <a:latin typeface="Times New Roman" panose="02020603050405020304" pitchFamily="18" charset="0"/>
                <a:cs typeface="Times New Roman" panose="02020603050405020304" pitchFamily="18" charset="0"/>
              </a:rPr>
              <a:t>   </a:t>
            </a:r>
            <a:r>
              <a:rPr lang="en-IN" sz="2200" dirty="0">
                <a:solidFill>
                  <a:schemeClr val="accent1">
                    <a:lumMod val="50000"/>
                  </a:schemeClr>
                </a:solidFill>
                <a:latin typeface="Times New Roman" panose="02020603050405020304" pitchFamily="18" charset="0"/>
                <a:cs typeface="Times New Roman" panose="02020603050405020304" pitchFamily="18" charset="0"/>
              </a:rPr>
              <a:t>db.users.find({ interests: { $in: ["sports", "music"] } }) </a:t>
            </a:r>
            <a:r>
              <a:rPr lang="en-IN" sz="2200" dirty="0">
                <a:latin typeface="Times New Roman" panose="02020603050405020304" pitchFamily="18" charset="0"/>
                <a:cs typeface="Times New Roman" panose="02020603050405020304" pitchFamily="18" charset="0"/>
              </a:rPr>
              <a:t>// Find users with interests in "sports" or "music".</a:t>
            </a:r>
          </a:p>
        </p:txBody>
      </p:sp>
    </p:spTree>
    <p:extLst>
      <p:ext uri="{BB962C8B-B14F-4D97-AF65-F5344CB8AC3E}">
        <p14:creationId xmlns:p14="http://schemas.microsoft.com/office/powerpoint/2010/main" val="436463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969AE-8645-5593-335F-6A3FC1BFB296}"/>
              </a:ext>
            </a:extLst>
          </p:cNvPr>
          <p:cNvSpPr>
            <a:spLocks noGrp="1"/>
          </p:cNvSpPr>
          <p:nvPr>
            <p:ph type="title"/>
          </p:nvPr>
        </p:nvSpPr>
        <p:spPr>
          <a:xfrm>
            <a:off x="838200" y="18255"/>
            <a:ext cx="10515600" cy="1325563"/>
          </a:xfrm>
        </p:spPr>
        <p:txBody>
          <a:bodyPr/>
          <a:lstStyle/>
          <a:p>
            <a:r>
              <a:rPr lang="en-IN" b="1" dirty="0">
                <a:latin typeface="Times New Roman" panose="02020603050405020304" pitchFamily="18" charset="0"/>
                <a:cs typeface="Times New Roman" panose="02020603050405020304" pitchFamily="18" charset="0"/>
              </a:rPr>
              <a:t>MongoDB Update Operators</a:t>
            </a:r>
          </a:p>
        </p:txBody>
      </p:sp>
      <p:sp>
        <p:nvSpPr>
          <p:cNvPr id="3" name="Content Placeholder 2">
            <a:extLst>
              <a:ext uri="{FF2B5EF4-FFF2-40B4-BE49-F238E27FC236}">
                <a16:creationId xmlns:a16="http://schemas.microsoft.com/office/drawing/2014/main" id="{97759CF5-D7B8-F192-18E7-B861801C95D3}"/>
              </a:ext>
            </a:extLst>
          </p:cNvPr>
          <p:cNvSpPr>
            <a:spLocks noGrp="1"/>
          </p:cNvSpPr>
          <p:nvPr>
            <p:ph idx="1"/>
          </p:nvPr>
        </p:nvSpPr>
        <p:spPr>
          <a:xfrm>
            <a:off x="838200" y="1343818"/>
            <a:ext cx="10515600" cy="5352404"/>
          </a:xfrm>
        </p:spPr>
        <p:txBody>
          <a:bodyPr>
            <a:normAutofit/>
          </a:bodyPr>
          <a:lstStyle/>
          <a:p>
            <a:pPr marL="0" indent="0">
              <a:lnSpc>
                <a:spcPct val="100000"/>
              </a:lnSpc>
              <a:buNone/>
            </a:pPr>
            <a:r>
              <a:rPr lang="en-IN" sz="2400" dirty="0">
                <a:latin typeface="Times New Roman" panose="02020603050405020304" pitchFamily="18" charset="0"/>
                <a:cs typeface="Times New Roman" panose="02020603050405020304" pitchFamily="18" charset="0"/>
              </a:rPr>
              <a:t>MongoDB provides update operators to modify specific fields within documents. Examples:</a:t>
            </a:r>
          </a:p>
          <a:p>
            <a:pPr marL="0" indent="0">
              <a:lnSpc>
                <a:spcPct val="100000"/>
              </a:lnSpc>
              <a:buNone/>
            </a:pPr>
            <a:endParaRPr lang="en-IN" sz="2400" dirty="0">
              <a:latin typeface="Times New Roman" panose="02020603050405020304" pitchFamily="18" charset="0"/>
              <a:cs typeface="Times New Roman" panose="02020603050405020304" pitchFamily="18" charset="0"/>
            </a:endParaRPr>
          </a:p>
          <a:p>
            <a:pPr marL="0" indent="0">
              <a:lnSpc>
                <a:spcPct val="100000"/>
              </a:lnSpc>
              <a:buNone/>
            </a:pPr>
            <a:r>
              <a:rPr lang="en-IN" sz="2400" b="1" dirty="0">
                <a:latin typeface="Times New Roman" panose="02020603050405020304" pitchFamily="18" charset="0"/>
                <a:cs typeface="Times New Roman" panose="02020603050405020304" pitchFamily="18" charset="0"/>
              </a:rPr>
              <a:t>1. </a:t>
            </a:r>
            <a:r>
              <a:rPr lang="en-IN" sz="2400" b="1" dirty="0">
                <a:solidFill>
                  <a:schemeClr val="accent1">
                    <a:lumMod val="50000"/>
                  </a:schemeClr>
                </a:solidFill>
                <a:latin typeface="Times New Roman" panose="02020603050405020304" pitchFamily="18" charset="0"/>
                <a:cs typeface="Times New Roman" panose="02020603050405020304" pitchFamily="18" charset="0"/>
              </a:rPr>
              <a:t>$set</a:t>
            </a:r>
            <a:r>
              <a:rPr lang="en-IN" sz="2400" b="1" dirty="0">
                <a:latin typeface="Times New Roman" panose="02020603050405020304" pitchFamily="18" charset="0"/>
                <a:cs typeface="Times New Roman" panose="02020603050405020304" pitchFamily="18" charset="0"/>
              </a:rPr>
              <a:t> Operator:</a:t>
            </a:r>
          </a:p>
          <a:p>
            <a:pPr marL="0" indent="0">
              <a:lnSpc>
                <a:spcPct val="100000"/>
              </a:lnSpc>
              <a:buNone/>
            </a:pPr>
            <a:r>
              <a:rPr lang="en-IN" sz="2400" dirty="0">
                <a:latin typeface="Times New Roman" panose="02020603050405020304" pitchFamily="18" charset="0"/>
                <a:cs typeface="Times New Roman" panose="02020603050405020304" pitchFamily="18" charset="0"/>
              </a:rPr>
              <a:t>   </a:t>
            </a:r>
            <a:r>
              <a:rPr lang="en-IN" sz="2400" dirty="0">
                <a:solidFill>
                  <a:schemeClr val="accent1">
                    <a:lumMod val="50000"/>
                  </a:schemeClr>
                </a:solidFill>
                <a:latin typeface="Times New Roman" panose="02020603050405020304" pitchFamily="18" charset="0"/>
                <a:cs typeface="Times New Roman" panose="02020603050405020304" pitchFamily="18" charset="0"/>
              </a:rPr>
              <a:t>db.users.updateOne({ name: "John Doe" }, { $set: { age: 32 } }) </a:t>
            </a:r>
            <a:r>
              <a:rPr lang="en-IN" sz="2400" dirty="0">
                <a:latin typeface="Times New Roman" panose="02020603050405020304" pitchFamily="18" charset="0"/>
                <a:cs typeface="Times New Roman" panose="02020603050405020304" pitchFamily="18" charset="0"/>
              </a:rPr>
              <a:t>// Update John Doe's age to 32.</a:t>
            </a:r>
          </a:p>
          <a:p>
            <a:pPr marL="0" indent="0">
              <a:lnSpc>
                <a:spcPct val="100000"/>
              </a:lnSpc>
              <a:buNone/>
            </a:pPr>
            <a:endParaRPr lang="en-IN" sz="2400" dirty="0">
              <a:latin typeface="Times New Roman" panose="02020603050405020304" pitchFamily="18" charset="0"/>
              <a:cs typeface="Times New Roman" panose="02020603050405020304" pitchFamily="18" charset="0"/>
            </a:endParaRPr>
          </a:p>
          <a:p>
            <a:pPr marL="0" indent="0">
              <a:lnSpc>
                <a:spcPct val="100000"/>
              </a:lnSpc>
              <a:buNone/>
            </a:pPr>
            <a:r>
              <a:rPr lang="en-IN" sz="2400" b="1" dirty="0">
                <a:latin typeface="Times New Roman" panose="02020603050405020304" pitchFamily="18" charset="0"/>
                <a:cs typeface="Times New Roman" panose="02020603050405020304" pitchFamily="18" charset="0"/>
              </a:rPr>
              <a:t>2. </a:t>
            </a:r>
            <a:r>
              <a:rPr lang="en-IN" sz="2400" b="1" dirty="0">
                <a:solidFill>
                  <a:schemeClr val="accent1">
                    <a:lumMod val="50000"/>
                  </a:schemeClr>
                </a:solidFill>
                <a:latin typeface="Times New Roman" panose="02020603050405020304" pitchFamily="18" charset="0"/>
                <a:cs typeface="Times New Roman" panose="02020603050405020304" pitchFamily="18" charset="0"/>
              </a:rPr>
              <a:t>$inc</a:t>
            </a:r>
            <a:r>
              <a:rPr lang="en-IN" sz="2400" b="1" dirty="0">
                <a:latin typeface="Times New Roman" panose="02020603050405020304" pitchFamily="18" charset="0"/>
                <a:cs typeface="Times New Roman" panose="02020603050405020304" pitchFamily="18" charset="0"/>
              </a:rPr>
              <a:t> Operator:</a:t>
            </a:r>
          </a:p>
          <a:p>
            <a:pPr marL="0" indent="0">
              <a:lnSpc>
                <a:spcPct val="100000"/>
              </a:lnSpc>
              <a:buNone/>
            </a:pPr>
            <a:r>
              <a:rPr lang="en-IN" sz="2400" dirty="0">
                <a:latin typeface="Times New Roman" panose="02020603050405020304" pitchFamily="18" charset="0"/>
                <a:cs typeface="Times New Roman" panose="02020603050405020304" pitchFamily="18" charset="0"/>
              </a:rPr>
              <a:t>   </a:t>
            </a:r>
            <a:r>
              <a:rPr lang="en-IN" sz="2400" dirty="0">
                <a:solidFill>
                  <a:schemeClr val="accent1">
                    <a:lumMod val="50000"/>
                  </a:schemeClr>
                </a:solidFill>
                <a:latin typeface="Times New Roman" panose="02020603050405020304" pitchFamily="18" charset="0"/>
                <a:cs typeface="Times New Roman" panose="02020603050405020304" pitchFamily="18" charset="0"/>
              </a:rPr>
              <a:t>db.products.updateMany({ category: "Electronics" }, { $inc: { stock: -10 } })</a:t>
            </a:r>
            <a:r>
              <a:rPr lang="en-IN" sz="2400" dirty="0">
                <a:latin typeface="Times New Roman" panose="02020603050405020304" pitchFamily="18" charset="0"/>
                <a:cs typeface="Times New Roman" panose="02020603050405020304" pitchFamily="18" charset="0"/>
              </a:rPr>
              <a:t> // Decrease stock of electronics products by 10.</a:t>
            </a:r>
          </a:p>
        </p:txBody>
      </p:sp>
    </p:spTree>
    <p:extLst>
      <p:ext uri="{BB962C8B-B14F-4D97-AF65-F5344CB8AC3E}">
        <p14:creationId xmlns:p14="http://schemas.microsoft.com/office/powerpoint/2010/main" val="24321922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5E56E-CC99-A803-47EA-5E51EED6CDFA}"/>
              </a:ext>
            </a:extLst>
          </p:cNvPr>
          <p:cNvSpPr>
            <a:spLocks noGrp="1"/>
          </p:cNvSpPr>
          <p:nvPr>
            <p:ph type="title"/>
          </p:nvPr>
        </p:nvSpPr>
        <p:spPr>
          <a:xfrm>
            <a:off x="838200" y="18255"/>
            <a:ext cx="10515600" cy="1325563"/>
          </a:xfrm>
        </p:spPr>
        <p:txBody>
          <a:bodyPr/>
          <a:lstStyle/>
          <a:p>
            <a:r>
              <a:rPr lang="en-IN" b="1" dirty="0">
                <a:latin typeface="Times New Roman" panose="02020603050405020304" pitchFamily="18" charset="0"/>
                <a:cs typeface="Times New Roman" panose="02020603050405020304" pitchFamily="18" charset="0"/>
              </a:rPr>
              <a:t>MongoDB Aggregations</a:t>
            </a:r>
          </a:p>
        </p:txBody>
      </p:sp>
      <p:sp>
        <p:nvSpPr>
          <p:cNvPr id="3" name="Content Placeholder 2">
            <a:extLst>
              <a:ext uri="{FF2B5EF4-FFF2-40B4-BE49-F238E27FC236}">
                <a16:creationId xmlns:a16="http://schemas.microsoft.com/office/drawing/2014/main" id="{832524C3-6006-970E-DFBE-4833E1C12351}"/>
              </a:ext>
            </a:extLst>
          </p:cNvPr>
          <p:cNvSpPr>
            <a:spLocks noGrp="1"/>
          </p:cNvSpPr>
          <p:nvPr>
            <p:ph idx="1"/>
          </p:nvPr>
        </p:nvSpPr>
        <p:spPr>
          <a:xfrm>
            <a:off x="838200" y="1343817"/>
            <a:ext cx="10880188" cy="5380539"/>
          </a:xfrm>
        </p:spPr>
        <p:txBody>
          <a:bodyPr>
            <a:normAutofit fontScale="70000" lnSpcReduction="20000"/>
          </a:bodyPr>
          <a:lstStyle/>
          <a:p>
            <a:pPr marL="0" indent="0">
              <a:buNone/>
            </a:pPr>
            <a:r>
              <a:rPr lang="en-US" dirty="0">
                <a:latin typeface="Times New Roman" panose="02020603050405020304" pitchFamily="18" charset="0"/>
                <a:cs typeface="Times New Roman" panose="02020603050405020304" pitchFamily="18" charset="0"/>
              </a:rPr>
              <a:t>Aggregations in MongoDB allow you to perform complex data processing operations on collections. Some examples: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1. </a:t>
            </a:r>
            <a:r>
              <a:rPr lang="en-US" b="1" dirty="0">
                <a:solidFill>
                  <a:schemeClr val="accent1">
                    <a:lumMod val="50000"/>
                  </a:schemeClr>
                </a:solidFill>
                <a:latin typeface="Times New Roman" panose="02020603050405020304" pitchFamily="18" charset="0"/>
                <a:cs typeface="Times New Roman" panose="02020603050405020304" pitchFamily="18" charset="0"/>
              </a:rPr>
              <a:t>$group </a:t>
            </a:r>
            <a:r>
              <a:rPr lang="en-US" b="1" dirty="0">
                <a:latin typeface="Times New Roman" panose="02020603050405020304" pitchFamily="18" charset="0"/>
                <a:cs typeface="Times New Roman" panose="02020603050405020304" pitchFamily="18" charset="0"/>
              </a:rPr>
              <a:t>Aggregation</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r>
              <a:rPr lang="en-US" dirty="0" err="1">
                <a:solidFill>
                  <a:schemeClr val="accent1">
                    <a:lumMod val="50000"/>
                  </a:schemeClr>
                </a:solidFill>
                <a:latin typeface="Times New Roman" panose="02020603050405020304" pitchFamily="18" charset="0"/>
                <a:cs typeface="Times New Roman" panose="02020603050405020304" pitchFamily="18" charset="0"/>
              </a:rPr>
              <a:t>db.orders.aggregate</a:t>
            </a:r>
            <a:r>
              <a:rPr lang="en-US" dirty="0">
                <a:solidFill>
                  <a:schemeClr val="accent1">
                    <a:lumMod val="50000"/>
                  </a:schemeClr>
                </a:solidFill>
                <a:latin typeface="Times New Roman" panose="02020603050405020304" pitchFamily="18" charset="0"/>
                <a:cs typeface="Times New Roman" panose="02020603050405020304" pitchFamily="18" charset="0"/>
              </a:rPr>
              <a:t>([</a:t>
            </a:r>
          </a:p>
          <a:p>
            <a:pPr marL="0" indent="0">
              <a:buNone/>
            </a:pPr>
            <a:r>
              <a:rPr lang="en-US" dirty="0">
                <a:solidFill>
                  <a:schemeClr val="accent1">
                    <a:lumMod val="50000"/>
                  </a:schemeClr>
                </a:solidFill>
                <a:latin typeface="Times New Roman" panose="02020603050405020304" pitchFamily="18" charset="0"/>
                <a:cs typeface="Times New Roman" panose="02020603050405020304" pitchFamily="18" charset="0"/>
              </a:rPr>
              <a:t>     { $group: { _id: "$customer", totalAmount: { $sum: "$amount" } } }</a:t>
            </a:r>
          </a:p>
          <a:p>
            <a:pPr marL="0" indent="0">
              <a:buNone/>
            </a:pPr>
            <a:r>
              <a:rPr lang="en-US" dirty="0">
                <a:solidFill>
                  <a:schemeClr val="accent1">
                    <a:lumMod val="50000"/>
                  </a:schemeClr>
                </a:solidFill>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This groups orders by customer and calculates the total amount spent by each customer.</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2. </a:t>
            </a:r>
            <a:r>
              <a:rPr lang="en-US" b="1" dirty="0">
                <a:solidFill>
                  <a:schemeClr val="accent1">
                    <a:lumMod val="50000"/>
                  </a:schemeClr>
                </a:solidFill>
                <a:latin typeface="Times New Roman" panose="02020603050405020304" pitchFamily="18" charset="0"/>
                <a:cs typeface="Times New Roman" panose="02020603050405020304" pitchFamily="18" charset="0"/>
              </a:rPr>
              <a:t>$match </a:t>
            </a:r>
            <a:r>
              <a:rPr lang="en-US" b="1" dirty="0">
                <a:latin typeface="Times New Roman" panose="02020603050405020304" pitchFamily="18" charset="0"/>
                <a:cs typeface="Times New Roman" panose="02020603050405020304" pitchFamily="18" charset="0"/>
              </a:rPr>
              <a:t>Aggregation:</a:t>
            </a:r>
          </a:p>
          <a:p>
            <a:pPr marL="0" indent="0">
              <a:buNone/>
            </a:pPr>
            <a:r>
              <a:rPr lang="en-US" dirty="0">
                <a:latin typeface="Times New Roman" panose="02020603050405020304" pitchFamily="18" charset="0"/>
                <a:cs typeface="Times New Roman" panose="02020603050405020304" pitchFamily="18" charset="0"/>
              </a:rPr>
              <a:t>   </a:t>
            </a:r>
            <a:r>
              <a:rPr lang="en-US" dirty="0" err="1">
                <a:solidFill>
                  <a:schemeClr val="accent1">
                    <a:lumMod val="50000"/>
                  </a:schemeClr>
                </a:solidFill>
                <a:latin typeface="Times New Roman" panose="02020603050405020304" pitchFamily="18" charset="0"/>
                <a:cs typeface="Times New Roman" panose="02020603050405020304" pitchFamily="18" charset="0"/>
              </a:rPr>
              <a:t>db.products.aggregate</a:t>
            </a:r>
            <a:r>
              <a:rPr lang="en-US" dirty="0">
                <a:solidFill>
                  <a:schemeClr val="accent1">
                    <a:lumMod val="50000"/>
                  </a:schemeClr>
                </a:solidFill>
                <a:latin typeface="Times New Roman" panose="02020603050405020304" pitchFamily="18" charset="0"/>
                <a:cs typeface="Times New Roman" panose="02020603050405020304" pitchFamily="18" charset="0"/>
              </a:rPr>
              <a:t>([</a:t>
            </a:r>
          </a:p>
          <a:p>
            <a:pPr marL="0" indent="0">
              <a:buNone/>
            </a:pPr>
            <a:r>
              <a:rPr lang="en-US" dirty="0">
                <a:solidFill>
                  <a:schemeClr val="accent1">
                    <a:lumMod val="50000"/>
                  </a:schemeClr>
                </a:solidFill>
                <a:latin typeface="Times New Roman" panose="02020603050405020304" pitchFamily="18" charset="0"/>
                <a:cs typeface="Times New Roman" panose="02020603050405020304" pitchFamily="18" charset="0"/>
              </a:rPr>
              <a:t>     { $match: { category: "Electronics" } },</a:t>
            </a:r>
          </a:p>
          <a:p>
            <a:pPr marL="0" indent="0">
              <a:buNone/>
            </a:pPr>
            <a:r>
              <a:rPr lang="en-US" dirty="0">
                <a:solidFill>
                  <a:schemeClr val="accent1">
                    <a:lumMod val="50000"/>
                  </a:schemeClr>
                </a:solidFill>
                <a:latin typeface="Times New Roman" panose="02020603050405020304" pitchFamily="18" charset="0"/>
                <a:cs typeface="Times New Roman" panose="02020603050405020304" pitchFamily="18" charset="0"/>
              </a:rPr>
              <a:t>     { $group: { _id: "$brand", totalProducts: { $sum: 1 } } }</a:t>
            </a:r>
          </a:p>
          <a:p>
            <a:pPr marL="0" indent="0">
              <a:buNone/>
            </a:pPr>
            <a:r>
              <a:rPr lang="en-US" dirty="0">
                <a:solidFill>
                  <a:schemeClr val="accent1">
                    <a:lumMod val="50000"/>
                  </a:schemeClr>
                </a:solidFill>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This filters products with the "Electronics" category and groups them by brand, calculating the total number of products for each brand.</a:t>
            </a:r>
          </a:p>
        </p:txBody>
      </p:sp>
    </p:spTree>
    <p:extLst>
      <p:ext uri="{BB962C8B-B14F-4D97-AF65-F5344CB8AC3E}">
        <p14:creationId xmlns:p14="http://schemas.microsoft.com/office/powerpoint/2010/main" val="3067391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BC9FB-EDDA-FD5A-0ADC-66026E5EA601}"/>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MongoDB Introduction</a:t>
            </a:r>
          </a:p>
        </p:txBody>
      </p:sp>
      <p:sp>
        <p:nvSpPr>
          <p:cNvPr id="3" name="Content Placeholder 2">
            <a:extLst>
              <a:ext uri="{FF2B5EF4-FFF2-40B4-BE49-F238E27FC236}">
                <a16:creationId xmlns:a16="http://schemas.microsoft.com/office/drawing/2014/main" id="{7A281CFA-770A-DCED-41C0-03EC535328D8}"/>
              </a:ext>
            </a:extLst>
          </p:cNvPr>
          <p:cNvSpPr>
            <a:spLocks noGrp="1"/>
          </p:cNvSpPr>
          <p:nvPr>
            <p:ph idx="1"/>
          </p:nvPr>
        </p:nvSpPr>
        <p:spPr>
          <a:xfrm>
            <a:off x="838200" y="1825625"/>
            <a:ext cx="10515600" cy="4667250"/>
          </a:xfrm>
        </p:spPr>
        <p:txBody>
          <a:bodyPr/>
          <a:lstStyle/>
          <a:p>
            <a:pPr>
              <a:lnSpc>
                <a:spcPct val="100000"/>
              </a:lnSpc>
            </a:pPr>
            <a:r>
              <a:rPr lang="en-US" dirty="0">
                <a:latin typeface="Times New Roman" panose="02020603050405020304" pitchFamily="18" charset="0"/>
                <a:cs typeface="Times New Roman" panose="02020603050405020304" pitchFamily="18" charset="0"/>
              </a:rPr>
              <a:t>MongoDB is a popular NoSQL database management system that falls under the category of document-oriented databases. </a:t>
            </a:r>
          </a:p>
          <a:p>
            <a:pPr>
              <a:lnSpc>
                <a:spcPct val="100000"/>
              </a:lnSpc>
            </a:pPr>
            <a:r>
              <a:rPr lang="en-US" dirty="0">
                <a:latin typeface="Times New Roman" panose="02020603050405020304" pitchFamily="18" charset="0"/>
                <a:cs typeface="Times New Roman" panose="02020603050405020304" pitchFamily="18" charset="0"/>
              </a:rPr>
              <a:t>Unlike traditional relational databases, MongoDB stores data in a flexible, schema-less format known as BSON (Binary JSON). </a:t>
            </a:r>
          </a:p>
          <a:p>
            <a:pPr>
              <a:lnSpc>
                <a:spcPct val="100000"/>
              </a:lnSpc>
            </a:pPr>
            <a:r>
              <a:rPr lang="en-US" dirty="0">
                <a:latin typeface="Times New Roman" panose="02020603050405020304" pitchFamily="18" charset="0"/>
                <a:cs typeface="Times New Roman" panose="02020603050405020304" pitchFamily="18" charset="0"/>
              </a:rPr>
              <a:t>This allows for easy scalability, high performance, and a dynamic schema, making it well-suited for handling large volumes of unstructured or semi-structured data. </a:t>
            </a:r>
          </a:p>
          <a:p>
            <a:pPr>
              <a:lnSpc>
                <a:spcPct val="100000"/>
              </a:lnSpc>
            </a:pPr>
            <a:r>
              <a:rPr lang="en-US" dirty="0">
                <a:latin typeface="Times New Roman" panose="02020603050405020304" pitchFamily="18" charset="0"/>
                <a:cs typeface="Times New Roman" panose="02020603050405020304" pitchFamily="18" charset="0"/>
              </a:rPr>
              <a:t>MongoDB was developed by MongoDB Inc. and released in 2009 as an open-source project.</a:t>
            </a:r>
          </a:p>
        </p:txBody>
      </p:sp>
    </p:spTree>
    <p:extLst>
      <p:ext uri="{BB962C8B-B14F-4D97-AF65-F5344CB8AC3E}">
        <p14:creationId xmlns:p14="http://schemas.microsoft.com/office/powerpoint/2010/main" val="11082874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744C4-2EB8-6A22-E40F-F5C8B0F4AFD2}"/>
              </a:ext>
            </a:extLst>
          </p:cNvPr>
          <p:cNvSpPr>
            <a:spLocks noGrp="1"/>
          </p:cNvSpPr>
          <p:nvPr>
            <p:ph type="title"/>
          </p:nvPr>
        </p:nvSpPr>
        <p:spPr>
          <a:xfrm>
            <a:off x="838200" y="18255"/>
            <a:ext cx="10515600" cy="1325563"/>
          </a:xfrm>
        </p:spPr>
        <p:txBody>
          <a:bodyPr/>
          <a:lstStyle/>
          <a:p>
            <a:r>
              <a:rPr lang="en-IN" b="1" dirty="0">
                <a:latin typeface="Times New Roman" panose="02020603050405020304" pitchFamily="18" charset="0"/>
                <a:cs typeface="Times New Roman" panose="02020603050405020304" pitchFamily="18" charset="0"/>
              </a:rPr>
              <a:t>MongoDB Indexing/Search</a:t>
            </a:r>
          </a:p>
        </p:txBody>
      </p:sp>
      <p:sp>
        <p:nvSpPr>
          <p:cNvPr id="3" name="Content Placeholder 2">
            <a:extLst>
              <a:ext uri="{FF2B5EF4-FFF2-40B4-BE49-F238E27FC236}">
                <a16:creationId xmlns:a16="http://schemas.microsoft.com/office/drawing/2014/main" id="{15DFF563-D51B-9734-BC7C-3DE01BEF07A1}"/>
              </a:ext>
            </a:extLst>
          </p:cNvPr>
          <p:cNvSpPr>
            <a:spLocks noGrp="1"/>
          </p:cNvSpPr>
          <p:nvPr>
            <p:ph idx="1"/>
          </p:nvPr>
        </p:nvSpPr>
        <p:spPr>
          <a:xfrm>
            <a:off x="838199" y="1343818"/>
            <a:ext cx="10823917" cy="5071050"/>
          </a:xfrm>
        </p:spPr>
        <p:txBody>
          <a:bodyPr>
            <a:normAutofit/>
          </a:bodyPr>
          <a:lstStyle/>
          <a:p>
            <a:pPr marL="0" indent="0">
              <a:lnSpc>
                <a:spcPct val="100000"/>
              </a:lnSpc>
              <a:buNone/>
            </a:pPr>
            <a:endParaRPr lang="en-US" dirty="0">
              <a:latin typeface="Times New Roman" panose="02020603050405020304" pitchFamily="18" charset="0"/>
              <a:cs typeface="Times New Roman" panose="02020603050405020304" pitchFamily="18" charset="0"/>
            </a:endParaRPr>
          </a:p>
          <a:p>
            <a:pPr marL="0" indent="0">
              <a:lnSpc>
                <a:spcPct val="100000"/>
              </a:lnSpc>
              <a:buNone/>
            </a:pPr>
            <a:r>
              <a:rPr lang="en-US" dirty="0">
                <a:latin typeface="Times New Roman" panose="02020603050405020304" pitchFamily="18" charset="0"/>
                <a:cs typeface="Times New Roman" panose="02020603050405020304" pitchFamily="18" charset="0"/>
              </a:rPr>
              <a:t>Indexes in MongoDB improve query performance by providing faster access to data. To create an index, use the `createIndex` method. Example:</a:t>
            </a:r>
          </a:p>
          <a:p>
            <a:pPr marL="0" indent="0">
              <a:lnSpc>
                <a:spcPct val="100000"/>
              </a:lnSpc>
              <a:buNone/>
            </a:pPr>
            <a:endParaRPr lang="en-US" dirty="0">
              <a:latin typeface="Times New Roman" panose="02020603050405020304" pitchFamily="18" charset="0"/>
              <a:cs typeface="Times New Roman" panose="02020603050405020304" pitchFamily="18" charset="0"/>
            </a:endParaRPr>
          </a:p>
          <a:p>
            <a:pPr marL="0" indent="0">
              <a:lnSpc>
                <a:spcPct val="100000"/>
              </a:lnSpc>
              <a:buNone/>
            </a:pPr>
            <a:r>
              <a:rPr lang="en-US" dirty="0">
                <a:solidFill>
                  <a:schemeClr val="accent1">
                    <a:lumMod val="50000"/>
                  </a:schemeClr>
                </a:solidFill>
                <a:latin typeface="Times New Roman" panose="02020603050405020304" pitchFamily="18" charset="0"/>
                <a:cs typeface="Times New Roman" panose="02020603050405020304" pitchFamily="18" charset="0"/>
              </a:rPr>
              <a:t>db.products.createIndex({ name: 1 }) </a:t>
            </a:r>
            <a:r>
              <a:rPr lang="en-US" dirty="0">
                <a:latin typeface="Times New Roman" panose="02020603050405020304" pitchFamily="18" charset="0"/>
                <a:cs typeface="Times New Roman" panose="02020603050405020304" pitchFamily="18" charset="0"/>
              </a:rPr>
              <a:t>// Create an ascending index on the "name" field</a:t>
            </a:r>
          </a:p>
          <a:p>
            <a:pPr marL="0" indent="0">
              <a:lnSpc>
                <a:spcPct val="100000"/>
              </a:lnSpc>
              <a:buNone/>
            </a:pPr>
            <a:endParaRPr lang="en-US" dirty="0">
              <a:latin typeface="Times New Roman" panose="02020603050405020304" pitchFamily="18" charset="0"/>
              <a:cs typeface="Times New Roman" panose="02020603050405020304" pitchFamily="18" charset="0"/>
            </a:endParaRPr>
          </a:p>
          <a:p>
            <a:pPr marL="0" indent="0">
              <a:lnSpc>
                <a:spcPct val="100000"/>
              </a:lnSpc>
              <a:buNone/>
            </a:pPr>
            <a:r>
              <a:rPr lang="en-US" dirty="0">
                <a:latin typeface="Times New Roman" panose="02020603050405020304" pitchFamily="18" charset="0"/>
                <a:cs typeface="Times New Roman" panose="02020603050405020304" pitchFamily="18" charset="0"/>
              </a:rPr>
              <a:t>Indexed fields allow MongoDB to quickly find and retrieve data based on the specified criteria, reducing query time.</a:t>
            </a:r>
          </a:p>
          <a:p>
            <a:pPr marL="0" indent="0">
              <a:lnSpc>
                <a:spcPct val="100000"/>
              </a:lnSpc>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71280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AEB67-AB36-8CA8-F6C6-175D8A2C842B}"/>
              </a:ext>
            </a:extLst>
          </p:cNvPr>
          <p:cNvSpPr>
            <a:spLocks noGrp="1"/>
          </p:cNvSpPr>
          <p:nvPr>
            <p:ph type="title"/>
          </p:nvPr>
        </p:nvSpPr>
        <p:spPr>
          <a:xfrm>
            <a:off x="838200" y="0"/>
            <a:ext cx="10515600" cy="1325563"/>
          </a:xfrm>
        </p:spPr>
        <p:txBody>
          <a:bodyPr/>
          <a:lstStyle/>
          <a:p>
            <a:r>
              <a:rPr lang="en-IN" b="1" dirty="0">
                <a:latin typeface="Times New Roman" panose="02020603050405020304" pitchFamily="18" charset="0"/>
                <a:cs typeface="Times New Roman" panose="02020603050405020304" pitchFamily="18" charset="0"/>
              </a:rPr>
              <a:t>MongoDB Validation</a:t>
            </a:r>
          </a:p>
        </p:txBody>
      </p:sp>
      <p:sp>
        <p:nvSpPr>
          <p:cNvPr id="3" name="Content Placeholder 2">
            <a:extLst>
              <a:ext uri="{FF2B5EF4-FFF2-40B4-BE49-F238E27FC236}">
                <a16:creationId xmlns:a16="http://schemas.microsoft.com/office/drawing/2014/main" id="{20F75481-A6D7-C90D-7ABD-0BAB7C65BB3F}"/>
              </a:ext>
            </a:extLst>
          </p:cNvPr>
          <p:cNvSpPr>
            <a:spLocks noGrp="1"/>
          </p:cNvSpPr>
          <p:nvPr>
            <p:ph idx="1"/>
          </p:nvPr>
        </p:nvSpPr>
        <p:spPr>
          <a:xfrm>
            <a:off x="838200" y="1325564"/>
            <a:ext cx="10515600" cy="5637944"/>
          </a:xfrm>
        </p:spPr>
        <p:txBody>
          <a:bodyPr>
            <a:normAutofit fontScale="70000" lnSpcReduction="20000"/>
          </a:bodyPr>
          <a:lstStyle/>
          <a:p>
            <a:pPr marL="0" indent="0">
              <a:buNone/>
            </a:pPr>
            <a:r>
              <a:rPr lang="en-IN" dirty="0">
                <a:latin typeface="Times New Roman" panose="02020603050405020304" pitchFamily="18" charset="0"/>
                <a:cs typeface="Times New Roman" panose="02020603050405020304" pitchFamily="18" charset="0"/>
              </a:rPr>
              <a:t>MongoDB supports document validation to ensure that data adheres to specific rules. Validation rules are defined using JSON Schema. Example:</a:t>
            </a:r>
          </a:p>
          <a:p>
            <a:pPr marL="0" indent="0">
              <a:buNone/>
            </a:pPr>
            <a:endParaRPr lang="en-IN" dirty="0">
              <a:solidFill>
                <a:schemeClr val="accent1">
                  <a:lumMod val="50000"/>
                </a:schemeClr>
              </a:solidFill>
              <a:latin typeface="Times New Roman" panose="02020603050405020304" pitchFamily="18" charset="0"/>
              <a:cs typeface="Times New Roman" panose="02020603050405020304" pitchFamily="18" charset="0"/>
            </a:endParaRPr>
          </a:p>
          <a:p>
            <a:pPr marL="0" indent="0">
              <a:buNone/>
            </a:pPr>
            <a:r>
              <a:rPr lang="en-IN" dirty="0" err="1">
                <a:solidFill>
                  <a:schemeClr val="accent1">
                    <a:lumMod val="50000"/>
                  </a:schemeClr>
                </a:solidFill>
                <a:latin typeface="Times New Roman" panose="02020603050405020304" pitchFamily="18" charset="0"/>
                <a:cs typeface="Times New Roman" panose="02020603050405020304" pitchFamily="18" charset="0"/>
              </a:rPr>
              <a:t>db.createCollection</a:t>
            </a:r>
            <a:r>
              <a:rPr lang="en-IN" dirty="0">
                <a:solidFill>
                  <a:schemeClr val="accent1">
                    <a:lumMod val="50000"/>
                  </a:schemeClr>
                </a:solidFill>
                <a:latin typeface="Times New Roman" panose="02020603050405020304" pitchFamily="18" charset="0"/>
                <a:cs typeface="Times New Roman" panose="02020603050405020304" pitchFamily="18" charset="0"/>
              </a:rPr>
              <a:t>("employees", {</a:t>
            </a:r>
          </a:p>
          <a:p>
            <a:pPr marL="0" indent="0">
              <a:buNone/>
            </a:pPr>
            <a:r>
              <a:rPr lang="en-IN" dirty="0">
                <a:solidFill>
                  <a:schemeClr val="accent1">
                    <a:lumMod val="50000"/>
                  </a:schemeClr>
                </a:solidFill>
                <a:latin typeface="Times New Roman" panose="02020603050405020304" pitchFamily="18" charset="0"/>
                <a:cs typeface="Times New Roman" panose="02020603050405020304" pitchFamily="18" charset="0"/>
              </a:rPr>
              <a:t>  validator: {</a:t>
            </a:r>
          </a:p>
          <a:p>
            <a:pPr marL="0" indent="0">
              <a:buNone/>
            </a:pPr>
            <a:r>
              <a:rPr lang="en-IN" dirty="0">
                <a:solidFill>
                  <a:schemeClr val="accent1">
                    <a:lumMod val="50000"/>
                  </a:schemeClr>
                </a:solidFill>
                <a:latin typeface="Times New Roman" panose="02020603050405020304" pitchFamily="18" charset="0"/>
                <a:cs typeface="Times New Roman" panose="02020603050405020304" pitchFamily="18" charset="0"/>
              </a:rPr>
              <a:t>    $</a:t>
            </a:r>
            <a:r>
              <a:rPr lang="en-IN" dirty="0" err="1">
                <a:solidFill>
                  <a:schemeClr val="accent1">
                    <a:lumMod val="50000"/>
                  </a:schemeClr>
                </a:solidFill>
                <a:latin typeface="Times New Roman" panose="02020603050405020304" pitchFamily="18" charset="0"/>
                <a:cs typeface="Times New Roman" panose="02020603050405020304" pitchFamily="18" charset="0"/>
              </a:rPr>
              <a:t>jsonSchema</a:t>
            </a:r>
            <a:r>
              <a:rPr lang="en-IN" dirty="0">
                <a:solidFill>
                  <a:schemeClr val="accent1">
                    <a:lumMod val="50000"/>
                  </a:schemeClr>
                </a:solidFill>
                <a:latin typeface="Times New Roman" panose="02020603050405020304" pitchFamily="18" charset="0"/>
                <a:cs typeface="Times New Roman" panose="02020603050405020304" pitchFamily="18" charset="0"/>
              </a:rPr>
              <a:t>: {</a:t>
            </a:r>
          </a:p>
          <a:p>
            <a:pPr marL="0" indent="0">
              <a:buNone/>
            </a:pPr>
            <a:r>
              <a:rPr lang="en-IN" dirty="0">
                <a:solidFill>
                  <a:schemeClr val="accent1">
                    <a:lumMod val="50000"/>
                  </a:schemeClr>
                </a:solidFill>
                <a:latin typeface="Times New Roman" panose="02020603050405020304" pitchFamily="18" charset="0"/>
                <a:cs typeface="Times New Roman" panose="02020603050405020304" pitchFamily="18" charset="0"/>
              </a:rPr>
              <a:t>      </a:t>
            </a:r>
            <a:r>
              <a:rPr lang="en-IN" dirty="0" err="1">
                <a:solidFill>
                  <a:schemeClr val="accent1">
                    <a:lumMod val="50000"/>
                  </a:schemeClr>
                </a:solidFill>
                <a:latin typeface="Times New Roman" panose="02020603050405020304" pitchFamily="18" charset="0"/>
                <a:cs typeface="Times New Roman" panose="02020603050405020304" pitchFamily="18" charset="0"/>
              </a:rPr>
              <a:t>bsonType</a:t>
            </a:r>
            <a:r>
              <a:rPr lang="en-IN" dirty="0">
                <a:solidFill>
                  <a:schemeClr val="accent1">
                    <a:lumMod val="50000"/>
                  </a:schemeClr>
                </a:solidFill>
                <a:latin typeface="Times New Roman" panose="02020603050405020304" pitchFamily="18" charset="0"/>
                <a:cs typeface="Times New Roman" panose="02020603050405020304" pitchFamily="18" charset="0"/>
              </a:rPr>
              <a:t>: "object",</a:t>
            </a:r>
          </a:p>
          <a:p>
            <a:pPr marL="0" indent="0">
              <a:buNone/>
            </a:pPr>
            <a:r>
              <a:rPr lang="en-IN" dirty="0">
                <a:solidFill>
                  <a:schemeClr val="accent1">
                    <a:lumMod val="50000"/>
                  </a:schemeClr>
                </a:solidFill>
                <a:latin typeface="Times New Roman" panose="02020603050405020304" pitchFamily="18" charset="0"/>
                <a:cs typeface="Times New Roman" panose="02020603050405020304" pitchFamily="18" charset="0"/>
              </a:rPr>
              <a:t>      required: ["name", "age", "email"],</a:t>
            </a:r>
          </a:p>
          <a:p>
            <a:pPr marL="0" indent="0">
              <a:buNone/>
            </a:pPr>
            <a:r>
              <a:rPr lang="en-IN" dirty="0">
                <a:solidFill>
                  <a:schemeClr val="accent1">
                    <a:lumMod val="50000"/>
                  </a:schemeClr>
                </a:solidFill>
                <a:latin typeface="Times New Roman" panose="02020603050405020304" pitchFamily="18" charset="0"/>
                <a:cs typeface="Times New Roman" panose="02020603050405020304" pitchFamily="18" charset="0"/>
              </a:rPr>
              <a:t>      properties: {</a:t>
            </a:r>
          </a:p>
          <a:p>
            <a:pPr marL="0" indent="0">
              <a:buNone/>
            </a:pPr>
            <a:r>
              <a:rPr lang="en-IN" dirty="0">
                <a:solidFill>
                  <a:schemeClr val="accent1">
                    <a:lumMod val="50000"/>
                  </a:schemeClr>
                </a:solidFill>
                <a:latin typeface="Times New Roman" panose="02020603050405020304" pitchFamily="18" charset="0"/>
                <a:cs typeface="Times New Roman" panose="02020603050405020304" pitchFamily="18" charset="0"/>
              </a:rPr>
              <a:t>        name: { </a:t>
            </a:r>
            <a:r>
              <a:rPr lang="en-IN" dirty="0" err="1">
                <a:solidFill>
                  <a:schemeClr val="accent1">
                    <a:lumMod val="50000"/>
                  </a:schemeClr>
                </a:solidFill>
                <a:latin typeface="Times New Roman" panose="02020603050405020304" pitchFamily="18" charset="0"/>
                <a:cs typeface="Times New Roman" panose="02020603050405020304" pitchFamily="18" charset="0"/>
              </a:rPr>
              <a:t>bsonType</a:t>
            </a:r>
            <a:r>
              <a:rPr lang="en-IN" dirty="0">
                <a:solidFill>
                  <a:schemeClr val="accent1">
                    <a:lumMod val="50000"/>
                  </a:schemeClr>
                </a:solidFill>
                <a:latin typeface="Times New Roman" panose="02020603050405020304" pitchFamily="18" charset="0"/>
                <a:cs typeface="Times New Roman" panose="02020603050405020304" pitchFamily="18" charset="0"/>
              </a:rPr>
              <a:t>: "string" },</a:t>
            </a:r>
          </a:p>
          <a:p>
            <a:pPr marL="0" indent="0">
              <a:buNone/>
            </a:pPr>
            <a:r>
              <a:rPr lang="en-IN" dirty="0">
                <a:solidFill>
                  <a:schemeClr val="accent1">
                    <a:lumMod val="50000"/>
                  </a:schemeClr>
                </a:solidFill>
                <a:latin typeface="Times New Roman" panose="02020603050405020304" pitchFamily="18" charset="0"/>
                <a:cs typeface="Times New Roman" panose="02020603050405020304" pitchFamily="18" charset="0"/>
              </a:rPr>
              <a:t>        age: { </a:t>
            </a:r>
            <a:r>
              <a:rPr lang="en-IN" dirty="0" err="1">
                <a:solidFill>
                  <a:schemeClr val="accent1">
                    <a:lumMod val="50000"/>
                  </a:schemeClr>
                </a:solidFill>
                <a:latin typeface="Times New Roman" panose="02020603050405020304" pitchFamily="18" charset="0"/>
                <a:cs typeface="Times New Roman" panose="02020603050405020304" pitchFamily="18" charset="0"/>
              </a:rPr>
              <a:t>bsonType</a:t>
            </a:r>
            <a:r>
              <a:rPr lang="en-IN" dirty="0">
                <a:solidFill>
                  <a:schemeClr val="accent1">
                    <a:lumMod val="50000"/>
                  </a:schemeClr>
                </a:solidFill>
                <a:latin typeface="Times New Roman" panose="02020603050405020304" pitchFamily="18" charset="0"/>
                <a:cs typeface="Times New Roman" panose="02020603050405020304" pitchFamily="18" charset="0"/>
              </a:rPr>
              <a:t>: "int", minimum: 18 },</a:t>
            </a:r>
          </a:p>
          <a:p>
            <a:pPr marL="0" indent="0">
              <a:buNone/>
            </a:pPr>
            <a:r>
              <a:rPr lang="en-IN" dirty="0">
                <a:solidFill>
                  <a:schemeClr val="accent1">
                    <a:lumMod val="50000"/>
                  </a:schemeClr>
                </a:solidFill>
                <a:latin typeface="Times New Roman" panose="02020603050405020304" pitchFamily="18" charset="0"/>
                <a:cs typeface="Times New Roman" panose="02020603050405020304" pitchFamily="18" charset="0"/>
              </a:rPr>
              <a:t>        email: { </a:t>
            </a:r>
            <a:r>
              <a:rPr lang="en-IN" dirty="0" err="1">
                <a:solidFill>
                  <a:schemeClr val="accent1">
                    <a:lumMod val="50000"/>
                  </a:schemeClr>
                </a:solidFill>
                <a:latin typeface="Times New Roman" panose="02020603050405020304" pitchFamily="18" charset="0"/>
                <a:cs typeface="Times New Roman" panose="02020603050405020304" pitchFamily="18" charset="0"/>
              </a:rPr>
              <a:t>bsonType</a:t>
            </a:r>
            <a:r>
              <a:rPr lang="en-IN" dirty="0">
                <a:solidFill>
                  <a:schemeClr val="accent1">
                    <a:lumMod val="50000"/>
                  </a:schemeClr>
                </a:solidFill>
                <a:latin typeface="Times New Roman" panose="02020603050405020304" pitchFamily="18" charset="0"/>
                <a:cs typeface="Times New Roman" panose="02020603050405020304" pitchFamily="18" charset="0"/>
              </a:rPr>
              <a:t>: "string", pattern: "^[a-zA-Z0-9._%+-]+@[a-zA-Z0-9.-]+\\.[a-</a:t>
            </a:r>
            <a:r>
              <a:rPr lang="en-IN" dirty="0" err="1">
                <a:solidFill>
                  <a:schemeClr val="accent1">
                    <a:lumMod val="50000"/>
                  </a:schemeClr>
                </a:solidFill>
                <a:latin typeface="Times New Roman" panose="02020603050405020304" pitchFamily="18" charset="0"/>
                <a:cs typeface="Times New Roman" panose="02020603050405020304" pitchFamily="18" charset="0"/>
              </a:rPr>
              <a:t>zA</a:t>
            </a:r>
            <a:r>
              <a:rPr lang="en-IN" dirty="0">
                <a:solidFill>
                  <a:schemeClr val="accent1">
                    <a:lumMod val="50000"/>
                  </a:schemeClr>
                </a:solidFill>
                <a:latin typeface="Times New Roman" panose="02020603050405020304" pitchFamily="18" charset="0"/>
                <a:cs typeface="Times New Roman" panose="02020603050405020304" pitchFamily="18" charset="0"/>
              </a:rPr>
              <a:t>-Z]{2,}$" }</a:t>
            </a:r>
          </a:p>
          <a:p>
            <a:pPr marL="0" indent="0">
              <a:buNone/>
            </a:pPr>
            <a:r>
              <a:rPr lang="en-IN" dirty="0">
                <a:solidFill>
                  <a:schemeClr val="accent1">
                    <a:lumMod val="50000"/>
                  </a:schemeClr>
                </a:solidFill>
                <a:latin typeface="Times New Roman" panose="02020603050405020304" pitchFamily="18" charset="0"/>
                <a:cs typeface="Times New Roman" panose="02020603050405020304" pitchFamily="18" charset="0"/>
              </a:rPr>
              <a:t>      } } } } )</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This ensures that documents in the "employees" collection must have a name, an age greater than or equal to 18, and a valid email address.</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24456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E6A02-AEAF-6D16-526E-EBBD05E33DC9}"/>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MongoDB Data API</a:t>
            </a:r>
          </a:p>
        </p:txBody>
      </p:sp>
      <p:sp>
        <p:nvSpPr>
          <p:cNvPr id="3" name="Content Placeholder 2">
            <a:extLst>
              <a:ext uri="{FF2B5EF4-FFF2-40B4-BE49-F238E27FC236}">
                <a16:creationId xmlns:a16="http://schemas.microsoft.com/office/drawing/2014/main" id="{8F60B197-51E2-2372-5CEE-66A6BA5AA1C4}"/>
              </a:ext>
            </a:extLst>
          </p:cNvPr>
          <p:cNvSpPr>
            <a:spLocks noGrp="1"/>
          </p:cNvSpPr>
          <p:nvPr>
            <p:ph idx="1"/>
          </p:nvPr>
        </p:nvSpPr>
        <p:spPr>
          <a:xfrm>
            <a:off x="838200" y="2344200"/>
            <a:ext cx="10515600" cy="2169600"/>
          </a:xfrm>
        </p:spPr>
        <p:txBody>
          <a:bodyPr/>
          <a:lstStyle/>
          <a:p>
            <a:r>
              <a:rPr lang="en-US" dirty="0">
                <a:latin typeface="Times New Roman" panose="02020603050405020304" pitchFamily="18" charset="0"/>
                <a:cs typeface="Times New Roman" panose="02020603050405020304" pitchFamily="18" charset="0"/>
              </a:rPr>
              <a:t>The MongoDB Data API provides an HTTP-based interface to interact with MongoDB data. It allows you to perform CRUD operations and aggregations using standard HTTP methods.</a:t>
            </a:r>
          </a:p>
          <a:p>
            <a:pPr marL="0" indent="0">
              <a:buNone/>
            </a:pPr>
            <a:r>
              <a:rPr lang="en-US" dirty="0">
                <a:latin typeface="Times New Roman" panose="02020603050405020304" pitchFamily="18" charset="0"/>
                <a:cs typeface="Times New Roman" panose="02020603050405020304" pitchFamily="18" charset="0"/>
              </a:rPr>
              <a:t>(is present in document which will be shared)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85388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98834-F10B-3BA8-EC99-719A280A6566}"/>
              </a:ext>
            </a:extLst>
          </p:cNvPr>
          <p:cNvSpPr>
            <a:spLocks noGrp="1"/>
          </p:cNvSpPr>
          <p:nvPr>
            <p:ph type="title"/>
          </p:nvPr>
        </p:nvSpPr>
        <p:spPr>
          <a:xfrm>
            <a:off x="838200" y="18255"/>
            <a:ext cx="10515600" cy="1325563"/>
          </a:xfrm>
        </p:spPr>
        <p:txBody>
          <a:bodyPr/>
          <a:lstStyle/>
          <a:p>
            <a:r>
              <a:rPr lang="en-IN" b="1" dirty="0">
                <a:latin typeface="Times New Roman" panose="02020603050405020304" pitchFamily="18" charset="0"/>
                <a:cs typeface="Times New Roman" panose="02020603050405020304" pitchFamily="18" charset="0"/>
              </a:rPr>
              <a:t>MongoDB Drivers</a:t>
            </a:r>
          </a:p>
        </p:txBody>
      </p:sp>
      <p:sp>
        <p:nvSpPr>
          <p:cNvPr id="3" name="Content Placeholder 2">
            <a:extLst>
              <a:ext uri="{FF2B5EF4-FFF2-40B4-BE49-F238E27FC236}">
                <a16:creationId xmlns:a16="http://schemas.microsoft.com/office/drawing/2014/main" id="{F38F53A5-C83E-D868-0FF7-7A2C25A8F9BD}"/>
              </a:ext>
            </a:extLst>
          </p:cNvPr>
          <p:cNvSpPr>
            <a:spLocks noGrp="1"/>
          </p:cNvSpPr>
          <p:nvPr>
            <p:ph idx="1"/>
          </p:nvPr>
        </p:nvSpPr>
        <p:spPr>
          <a:xfrm>
            <a:off x="838200" y="1343818"/>
            <a:ext cx="10515600" cy="5310200"/>
          </a:xfrm>
        </p:spPr>
        <p:txBody>
          <a:bodyPr>
            <a:normAutofit/>
          </a:bodyPr>
          <a:lstStyle/>
          <a:p>
            <a:r>
              <a:rPr lang="en-US" sz="2400" dirty="0">
                <a:latin typeface="Times New Roman" panose="02020603050405020304" pitchFamily="18" charset="0"/>
                <a:cs typeface="Times New Roman" panose="02020603050405020304" pitchFamily="18" charset="0"/>
              </a:rPr>
              <a:t>MongoDB provides official drivers for various programming languages, allowing developers to interact with MongoDB from their preferred programming environment.</a:t>
            </a:r>
          </a:p>
          <a:p>
            <a:pPr marL="0" indent="0">
              <a:buNone/>
            </a:pPr>
            <a:r>
              <a:rPr lang="en-US" sz="2400" dirty="0">
                <a:latin typeface="Times New Roman" panose="02020603050405020304" pitchFamily="18" charset="0"/>
                <a:cs typeface="Times New Roman" panose="02020603050405020304" pitchFamily="18" charset="0"/>
              </a:rPr>
              <a:t>MongoDB provides official and community-supported drivers for various programming languages, allowing developers to interact with MongoDB from different environments. Here are some of the most common types of MongoDB drivers:</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1. Official MongoDB Drivers:</a:t>
            </a:r>
          </a:p>
          <a:p>
            <a:pPr marL="0" indent="0">
              <a:buNone/>
            </a:pPr>
            <a:r>
              <a:rPr lang="en-US" sz="2400" dirty="0">
                <a:latin typeface="Times New Roman" panose="02020603050405020304" pitchFamily="18" charset="0"/>
                <a:cs typeface="Times New Roman" panose="02020603050405020304" pitchFamily="18" charset="0"/>
              </a:rPr>
              <a:t>   - Node.js (</a:t>
            </a:r>
            <a:r>
              <a:rPr lang="en-US" sz="2400" dirty="0" err="1">
                <a:latin typeface="Times New Roman" panose="02020603050405020304" pitchFamily="18" charset="0"/>
                <a:cs typeface="Times New Roman" panose="02020603050405020304" pitchFamily="18" charset="0"/>
              </a:rPr>
              <a:t>mongodb</a:t>
            </a:r>
            <a:r>
              <a:rPr lang="en-US" sz="2400" dirty="0">
                <a:latin typeface="Times New Roman" panose="02020603050405020304" pitchFamily="18" charset="0"/>
                <a:cs typeface="Times New Roman" panose="02020603050405020304" pitchFamily="18" charset="0"/>
              </a:rPr>
              <a:t>): The official MongoDB driver for Node.js.</a:t>
            </a:r>
          </a:p>
          <a:p>
            <a:pPr marL="0" indent="0">
              <a:buNone/>
            </a:pPr>
            <a:r>
              <a:rPr lang="en-US" sz="2400" dirty="0">
                <a:latin typeface="Times New Roman" panose="02020603050405020304" pitchFamily="18" charset="0"/>
                <a:cs typeface="Times New Roman" panose="02020603050405020304" pitchFamily="18" charset="0"/>
              </a:rPr>
              <a:t>   - Python (</a:t>
            </a:r>
            <a:r>
              <a:rPr lang="en-US" sz="2400" dirty="0" err="1">
                <a:latin typeface="Times New Roman" panose="02020603050405020304" pitchFamily="18" charset="0"/>
                <a:cs typeface="Times New Roman" panose="02020603050405020304" pitchFamily="18" charset="0"/>
              </a:rPr>
              <a:t>pymongo</a:t>
            </a:r>
            <a:r>
              <a:rPr lang="en-US" sz="2400" dirty="0">
                <a:latin typeface="Times New Roman" panose="02020603050405020304" pitchFamily="18" charset="0"/>
                <a:cs typeface="Times New Roman" panose="02020603050405020304" pitchFamily="18" charset="0"/>
              </a:rPr>
              <a:t>): The official MongoDB driver for Python.</a:t>
            </a:r>
          </a:p>
          <a:p>
            <a:pPr marL="0" indent="0">
              <a:buNone/>
            </a:pPr>
            <a:r>
              <a:rPr lang="en-US" sz="2400" dirty="0">
                <a:latin typeface="Times New Roman" panose="02020603050405020304" pitchFamily="18" charset="0"/>
                <a:cs typeface="Times New Roman" panose="02020603050405020304" pitchFamily="18" charset="0"/>
              </a:rPr>
              <a:t>   - Java (mongo-java-driver): The official MongoDB driver for Java.</a:t>
            </a:r>
          </a:p>
          <a:p>
            <a:pPr marL="0" indent="0">
              <a:buNone/>
            </a:pPr>
            <a:r>
              <a:rPr lang="en-US" sz="2400" dirty="0">
                <a:latin typeface="Times New Roman" panose="02020603050405020304" pitchFamily="18" charset="0"/>
                <a:cs typeface="Times New Roman" panose="02020603050405020304" pitchFamily="18" charset="0"/>
              </a:rPr>
              <a:t>   - C# (</a:t>
            </a:r>
            <a:r>
              <a:rPr lang="en-US" sz="2400" dirty="0" err="1">
                <a:latin typeface="Times New Roman" panose="02020603050405020304" pitchFamily="18" charset="0"/>
                <a:cs typeface="Times New Roman" panose="02020603050405020304" pitchFamily="18" charset="0"/>
              </a:rPr>
              <a:t>MongoDB.Driver</a:t>
            </a:r>
            <a:r>
              <a:rPr lang="en-US" sz="2400" dirty="0">
                <a:latin typeface="Times New Roman" panose="02020603050405020304" pitchFamily="18" charset="0"/>
                <a:cs typeface="Times New Roman" panose="02020603050405020304" pitchFamily="18" charset="0"/>
              </a:rPr>
              <a:t>): The official MongoDB driver for C#.</a:t>
            </a:r>
          </a:p>
        </p:txBody>
      </p:sp>
    </p:spTree>
    <p:extLst>
      <p:ext uri="{BB962C8B-B14F-4D97-AF65-F5344CB8AC3E}">
        <p14:creationId xmlns:p14="http://schemas.microsoft.com/office/powerpoint/2010/main" val="7347181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98834-F10B-3BA8-EC99-719A280A6566}"/>
              </a:ext>
            </a:extLst>
          </p:cNvPr>
          <p:cNvSpPr>
            <a:spLocks noGrp="1"/>
          </p:cNvSpPr>
          <p:nvPr>
            <p:ph type="title"/>
          </p:nvPr>
        </p:nvSpPr>
        <p:spPr>
          <a:xfrm>
            <a:off x="838200" y="0"/>
            <a:ext cx="10515600" cy="1325563"/>
          </a:xfrm>
        </p:spPr>
        <p:txBody>
          <a:bodyPr/>
          <a:lstStyle/>
          <a:p>
            <a:r>
              <a:rPr lang="en-IN" b="1" dirty="0">
                <a:latin typeface="Times New Roman" panose="02020603050405020304" pitchFamily="18" charset="0"/>
                <a:cs typeface="Times New Roman" panose="02020603050405020304" pitchFamily="18" charset="0"/>
              </a:rPr>
              <a:t>MongoDB Drivers</a:t>
            </a:r>
          </a:p>
        </p:txBody>
      </p:sp>
      <p:sp>
        <p:nvSpPr>
          <p:cNvPr id="3" name="Content Placeholder 2">
            <a:extLst>
              <a:ext uri="{FF2B5EF4-FFF2-40B4-BE49-F238E27FC236}">
                <a16:creationId xmlns:a16="http://schemas.microsoft.com/office/drawing/2014/main" id="{F38F53A5-C83E-D868-0FF7-7A2C25A8F9BD}"/>
              </a:ext>
            </a:extLst>
          </p:cNvPr>
          <p:cNvSpPr>
            <a:spLocks noGrp="1"/>
          </p:cNvSpPr>
          <p:nvPr>
            <p:ph idx="1"/>
          </p:nvPr>
        </p:nvSpPr>
        <p:spPr>
          <a:xfrm>
            <a:off x="838200" y="1325563"/>
            <a:ext cx="10515600" cy="5314388"/>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2. Community-Supported Drivers:</a:t>
            </a:r>
          </a:p>
          <a:p>
            <a:pPr marL="0" indent="0">
              <a:buNone/>
            </a:pPr>
            <a:r>
              <a:rPr lang="en-US" dirty="0">
                <a:latin typeface="Times New Roman" panose="02020603050405020304" pitchFamily="18" charset="0"/>
                <a:cs typeface="Times New Roman" panose="02020603050405020304" pitchFamily="18" charset="0"/>
              </a:rPr>
              <a:t>   - PHP (</a:t>
            </a:r>
            <a:r>
              <a:rPr lang="en-US" dirty="0" err="1">
                <a:latin typeface="Times New Roman" panose="02020603050405020304" pitchFamily="18" charset="0"/>
                <a:cs typeface="Times New Roman" panose="02020603050405020304" pitchFamily="18" charset="0"/>
              </a:rPr>
              <a:t>mongodb</a:t>
            </a:r>
            <a:r>
              <a:rPr lang="en-US" dirty="0">
                <a:latin typeface="Times New Roman" panose="02020603050405020304" pitchFamily="18" charset="0"/>
                <a:cs typeface="Times New Roman" panose="02020603050405020304" pitchFamily="18" charset="0"/>
              </a:rPr>
              <a:t>): A community-supported MongoDB driver for PHP.</a:t>
            </a:r>
          </a:p>
          <a:p>
            <a:pPr marL="0" indent="0">
              <a:buNone/>
            </a:pPr>
            <a:r>
              <a:rPr lang="en-US" dirty="0">
                <a:latin typeface="Times New Roman" panose="02020603050405020304" pitchFamily="18" charset="0"/>
                <a:cs typeface="Times New Roman" panose="02020603050405020304" pitchFamily="18" charset="0"/>
              </a:rPr>
              <a:t>   - Ruby (</a:t>
            </a:r>
            <a:r>
              <a:rPr lang="en-US" dirty="0" err="1">
                <a:latin typeface="Times New Roman" panose="02020603050405020304" pitchFamily="18" charset="0"/>
                <a:cs typeface="Times New Roman" panose="02020603050405020304" pitchFamily="18" charset="0"/>
              </a:rPr>
              <a:t>mongoid</a:t>
            </a:r>
            <a:r>
              <a:rPr lang="en-US" dirty="0">
                <a:latin typeface="Times New Roman" panose="02020603050405020304" pitchFamily="18" charset="0"/>
                <a:cs typeface="Times New Roman" panose="02020603050405020304" pitchFamily="18" charset="0"/>
              </a:rPr>
              <a:t>): A popular ODM (Object-Document Mapper) for MongoDB in Ruby.</a:t>
            </a:r>
          </a:p>
          <a:p>
            <a:pPr marL="0" indent="0">
              <a:buNone/>
            </a:pPr>
            <a:r>
              <a:rPr lang="en-US" dirty="0">
                <a:latin typeface="Times New Roman" panose="02020603050405020304" pitchFamily="18" charset="0"/>
                <a:cs typeface="Times New Roman" panose="02020603050405020304" pitchFamily="18" charset="0"/>
              </a:rPr>
              <a:t>   - Go (mongo-go-driver): A community-supported MongoDB driver for Go.</a:t>
            </a:r>
          </a:p>
          <a:p>
            <a:pPr marL="0" indent="0">
              <a:buNone/>
            </a:pPr>
            <a:r>
              <a:rPr lang="en-US" dirty="0">
                <a:latin typeface="Times New Roman" panose="02020603050405020304" pitchFamily="18" charset="0"/>
                <a:cs typeface="Times New Roman" panose="02020603050405020304" pitchFamily="18" charset="0"/>
              </a:rPr>
              <a:t>   - Perl (MongoDB): A community-supported MongoDB driver for Perl.</a:t>
            </a:r>
          </a:p>
          <a:p>
            <a:pPr marL="0" indent="0">
              <a:buNone/>
            </a:pPr>
            <a:r>
              <a:rPr lang="en-US" dirty="0">
                <a:latin typeface="Times New Roman" panose="02020603050405020304" pitchFamily="18" charset="0"/>
                <a:cs typeface="Times New Roman" panose="02020603050405020304" pitchFamily="18" charset="0"/>
              </a:rPr>
              <a:t>   - Scala (mongo-</a:t>
            </a:r>
            <a:r>
              <a:rPr lang="en-US" dirty="0" err="1">
                <a:latin typeface="Times New Roman" panose="02020603050405020304" pitchFamily="18" charset="0"/>
                <a:cs typeface="Times New Roman" panose="02020603050405020304" pitchFamily="18" charset="0"/>
              </a:rPr>
              <a:t>scala</a:t>
            </a:r>
            <a:r>
              <a:rPr lang="en-US" dirty="0">
                <a:latin typeface="Times New Roman" panose="02020603050405020304" pitchFamily="18" charset="0"/>
                <a:cs typeface="Times New Roman" panose="02020603050405020304" pitchFamily="18" charset="0"/>
              </a:rPr>
              <a:t>-driver): A community-supported MongoDB driver for Scala.</a:t>
            </a:r>
          </a:p>
          <a:p>
            <a:pPr marL="0" indent="0">
              <a:buNone/>
            </a:pPr>
            <a:r>
              <a:rPr lang="en-US" dirty="0">
                <a:latin typeface="Times New Roman" panose="02020603050405020304" pitchFamily="18" charset="0"/>
                <a:cs typeface="Times New Roman" panose="02020603050405020304" pitchFamily="18" charset="0"/>
              </a:rPr>
              <a:t>   - Rust (</a:t>
            </a:r>
            <a:r>
              <a:rPr lang="en-US" dirty="0" err="1">
                <a:latin typeface="Times New Roman" panose="02020603050405020304" pitchFamily="18" charset="0"/>
                <a:cs typeface="Times New Roman" panose="02020603050405020304" pitchFamily="18" charset="0"/>
              </a:rPr>
              <a:t>mongodb</a:t>
            </a:r>
            <a:r>
              <a:rPr lang="en-US" dirty="0">
                <a:latin typeface="Times New Roman" panose="02020603050405020304" pitchFamily="18" charset="0"/>
                <a:cs typeface="Times New Roman" panose="02020603050405020304" pitchFamily="18" charset="0"/>
              </a:rPr>
              <a:t>): A community-supported MongoDB driver for Rust.</a:t>
            </a:r>
          </a:p>
        </p:txBody>
      </p:sp>
    </p:spTree>
    <p:extLst>
      <p:ext uri="{BB962C8B-B14F-4D97-AF65-F5344CB8AC3E}">
        <p14:creationId xmlns:p14="http://schemas.microsoft.com/office/powerpoint/2010/main" val="31524543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98834-F10B-3BA8-EC99-719A280A6566}"/>
              </a:ext>
            </a:extLst>
          </p:cNvPr>
          <p:cNvSpPr>
            <a:spLocks noGrp="1"/>
          </p:cNvSpPr>
          <p:nvPr>
            <p:ph type="title"/>
          </p:nvPr>
        </p:nvSpPr>
        <p:spPr>
          <a:xfrm>
            <a:off x="838200" y="0"/>
            <a:ext cx="10515600" cy="1325563"/>
          </a:xfrm>
        </p:spPr>
        <p:txBody>
          <a:bodyPr/>
          <a:lstStyle/>
          <a:p>
            <a:r>
              <a:rPr lang="en-IN" b="1" dirty="0">
                <a:latin typeface="Times New Roman" panose="02020603050405020304" pitchFamily="18" charset="0"/>
                <a:cs typeface="Times New Roman" panose="02020603050405020304" pitchFamily="18" charset="0"/>
              </a:rPr>
              <a:t>MongoDB Drivers</a:t>
            </a:r>
          </a:p>
        </p:txBody>
      </p:sp>
      <p:sp>
        <p:nvSpPr>
          <p:cNvPr id="3" name="Content Placeholder 2">
            <a:extLst>
              <a:ext uri="{FF2B5EF4-FFF2-40B4-BE49-F238E27FC236}">
                <a16:creationId xmlns:a16="http://schemas.microsoft.com/office/drawing/2014/main" id="{F38F53A5-C83E-D868-0FF7-7A2C25A8F9BD}"/>
              </a:ext>
            </a:extLst>
          </p:cNvPr>
          <p:cNvSpPr>
            <a:spLocks noGrp="1"/>
          </p:cNvSpPr>
          <p:nvPr>
            <p:ph idx="1"/>
          </p:nvPr>
        </p:nvSpPr>
        <p:spPr>
          <a:xfrm>
            <a:off x="838200" y="1325564"/>
            <a:ext cx="10515600" cy="5532436"/>
          </a:xfrm>
        </p:spPr>
        <p:txBody>
          <a:bodyPr>
            <a:normAutofit fontScale="77500" lnSpcReduction="20000"/>
          </a:bodyPr>
          <a:lstStyle/>
          <a:p>
            <a:pPr marL="0" indent="0">
              <a:lnSpc>
                <a:spcPct val="120000"/>
              </a:lnSpc>
              <a:buNone/>
            </a:pPr>
            <a:r>
              <a:rPr lang="en-US" b="1" dirty="0">
                <a:latin typeface="Times New Roman" panose="02020603050405020304" pitchFamily="18" charset="0"/>
                <a:cs typeface="Times New Roman" panose="02020603050405020304" pitchFamily="18" charset="0"/>
              </a:rPr>
              <a:t>3. MongoDB Stitch SDKs:</a:t>
            </a:r>
          </a:p>
          <a:p>
            <a:pPr marL="0" indent="0">
              <a:lnSpc>
                <a:spcPct val="120000"/>
              </a:lnSpc>
              <a:buNone/>
            </a:pPr>
            <a:r>
              <a:rPr lang="en-US" dirty="0">
                <a:latin typeface="Times New Roman" panose="02020603050405020304" pitchFamily="18" charset="0"/>
                <a:cs typeface="Times New Roman" panose="02020603050405020304" pitchFamily="18" charset="0"/>
              </a:rPr>
              <a:t>   MongoDB Stitch is a serverless platform provided by MongoDB for building modern applications. It has its own set of SDKs for various platforms and languages, which allows seamless integration with the MongoDB Atlas cloud database service. Some supported languages include JavaScript, Swift, Android, and iOS.</a:t>
            </a:r>
          </a:p>
          <a:p>
            <a:pPr marL="0" indent="0">
              <a:lnSpc>
                <a:spcPct val="120000"/>
              </a:lnSpc>
              <a:buNone/>
            </a:pPr>
            <a:endParaRPr lang="en-US" dirty="0">
              <a:latin typeface="Times New Roman" panose="02020603050405020304" pitchFamily="18" charset="0"/>
              <a:cs typeface="Times New Roman" panose="02020603050405020304" pitchFamily="18" charset="0"/>
            </a:endParaRPr>
          </a:p>
          <a:p>
            <a:pPr marL="0" indent="0">
              <a:lnSpc>
                <a:spcPct val="120000"/>
              </a:lnSpc>
              <a:buNone/>
            </a:pPr>
            <a:r>
              <a:rPr lang="en-US" b="1" dirty="0">
                <a:latin typeface="Times New Roman" panose="02020603050405020304" pitchFamily="18" charset="0"/>
                <a:cs typeface="Times New Roman" panose="02020603050405020304" pitchFamily="18" charset="0"/>
              </a:rPr>
              <a:t>4. Third-Party Libraries and ORM/ODM:</a:t>
            </a:r>
          </a:p>
          <a:p>
            <a:pPr marL="0" indent="0">
              <a:lnSpc>
                <a:spcPct val="120000"/>
              </a:lnSpc>
              <a:buNone/>
            </a:pPr>
            <a:r>
              <a:rPr lang="en-US" dirty="0">
                <a:latin typeface="Times New Roman" panose="02020603050405020304" pitchFamily="18" charset="0"/>
                <a:cs typeface="Times New Roman" panose="02020603050405020304" pitchFamily="18" charset="0"/>
              </a:rPr>
              <a:t>   Besides the official and community-supported drivers, there are many third-party libraries, Object-Relational Mapping (ORM), and Object-Document Mapping (ODM) tools available for MongoDB. These tools provide additional features and abstractions for interacting with MongoDB, making development more efficient and convenient. Examples include Mongoose (ODM) for Node.js, </a:t>
            </a:r>
            <a:r>
              <a:rPr lang="en-US" dirty="0" err="1">
                <a:latin typeface="Times New Roman" panose="02020603050405020304" pitchFamily="18" charset="0"/>
                <a:cs typeface="Times New Roman" panose="02020603050405020304" pitchFamily="18" charset="0"/>
              </a:rPr>
              <a:t>MongoEngine</a:t>
            </a:r>
            <a:r>
              <a:rPr lang="en-US" dirty="0">
                <a:latin typeface="Times New Roman" panose="02020603050405020304" pitchFamily="18" charset="0"/>
                <a:cs typeface="Times New Roman" panose="02020603050405020304" pitchFamily="18" charset="0"/>
              </a:rPr>
              <a:t> (ODM) for Python, and </a:t>
            </a:r>
            <a:r>
              <a:rPr lang="en-US" dirty="0" err="1">
                <a:latin typeface="Times New Roman" panose="02020603050405020304" pitchFamily="18" charset="0"/>
                <a:cs typeface="Times New Roman" panose="02020603050405020304" pitchFamily="18" charset="0"/>
              </a:rPr>
              <a:t>Mongoid</a:t>
            </a:r>
            <a:r>
              <a:rPr lang="en-US" dirty="0">
                <a:latin typeface="Times New Roman" panose="02020603050405020304" pitchFamily="18" charset="0"/>
                <a:cs typeface="Times New Roman" panose="02020603050405020304" pitchFamily="18" charset="0"/>
              </a:rPr>
              <a:t> (ODM) for Ruby.</a:t>
            </a:r>
          </a:p>
          <a:p>
            <a:pPr marL="0" indent="0">
              <a:lnSpc>
                <a:spcPct val="120000"/>
              </a:lnSpc>
              <a:buNone/>
            </a:pPr>
            <a:endParaRPr lang="en-US" dirty="0">
              <a:latin typeface="Times New Roman" panose="02020603050405020304" pitchFamily="18" charset="0"/>
              <a:cs typeface="Times New Roman" panose="02020603050405020304" pitchFamily="18" charset="0"/>
            </a:endParaRPr>
          </a:p>
          <a:p>
            <a:pPr marL="0" indent="0">
              <a:lnSpc>
                <a:spcPct val="120000"/>
              </a:lnSpc>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1204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2EF73-E5BA-D876-FA31-AB2F2F9C8131}"/>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MongoDB Node.js Driver</a:t>
            </a:r>
          </a:p>
        </p:txBody>
      </p:sp>
      <p:sp>
        <p:nvSpPr>
          <p:cNvPr id="3" name="Content Placeholder 2">
            <a:extLst>
              <a:ext uri="{FF2B5EF4-FFF2-40B4-BE49-F238E27FC236}">
                <a16:creationId xmlns:a16="http://schemas.microsoft.com/office/drawing/2014/main" id="{7D72FCED-3158-0A79-B95C-BE81500FF339}"/>
              </a:ext>
            </a:extLst>
          </p:cNvPr>
          <p:cNvSpPr>
            <a:spLocks noGrp="1"/>
          </p:cNvSpPr>
          <p:nvPr>
            <p:ph idx="1"/>
          </p:nvPr>
        </p:nvSpPr>
        <p:spPr>
          <a:xfrm>
            <a:off x="838200" y="2400471"/>
            <a:ext cx="10515600" cy="2057058"/>
          </a:xfrm>
        </p:spPr>
        <p:txBody>
          <a:bodyPr/>
          <a:lstStyle/>
          <a:p>
            <a:r>
              <a:rPr lang="en-US" dirty="0">
                <a:latin typeface="Times New Roman" panose="02020603050405020304" pitchFamily="18" charset="0"/>
                <a:cs typeface="Times New Roman" panose="02020603050405020304" pitchFamily="18" charset="0"/>
              </a:rPr>
              <a:t>The Node.js driver enables interaction with MongoDB from Node.js applications. It provides methods to perform database operations and execute queries.</a:t>
            </a:r>
          </a:p>
          <a:p>
            <a:pPr marL="0" indent="0">
              <a:buNone/>
            </a:pPr>
            <a:r>
              <a:rPr lang="en-US" dirty="0">
                <a:latin typeface="Times New Roman" panose="02020603050405020304" pitchFamily="18" charset="0"/>
                <a:cs typeface="Times New Roman" panose="02020603050405020304" pitchFamily="18" charset="0"/>
              </a:rPr>
              <a:t>(is present in document which will be shared)</a:t>
            </a: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06945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96FBA-3675-7BCC-9ECA-8770E595FA01}"/>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MongoDB Charts</a:t>
            </a:r>
          </a:p>
        </p:txBody>
      </p:sp>
      <p:sp>
        <p:nvSpPr>
          <p:cNvPr id="3" name="Content Placeholder 2">
            <a:extLst>
              <a:ext uri="{FF2B5EF4-FFF2-40B4-BE49-F238E27FC236}">
                <a16:creationId xmlns:a16="http://schemas.microsoft.com/office/drawing/2014/main" id="{C5E3A5DC-900E-840C-E6E9-D7D2C44950C0}"/>
              </a:ext>
            </a:extLst>
          </p:cNvPr>
          <p:cNvSpPr>
            <a:spLocks noGrp="1"/>
          </p:cNvSpPr>
          <p:nvPr>
            <p:ph idx="1"/>
          </p:nvPr>
        </p:nvSpPr>
        <p:spPr>
          <a:xfrm>
            <a:off x="838200" y="2555215"/>
            <a:ext cx="10515600" cy="1747569"/>
          </a:xfrm>
        </p:spPr>
        <p:txBody>
          <a:bodyPr/>
          <a:lstStyle/>
          <a:p>
            <a:r>
              <a:rPr lang="en-US" dirty="0">
                <a:latin typeface="Times New Roman" panose="02020603050405020304" pitchFamily="18" charset="0"/>
                <a:cs typeface="Times New Roman" panose="02020603050405020304" pitchFamily="18" charset="0"/>
              </a:rPr>
              <a:t>MongoDB Charts is a tool that allows users to create visualizations and dashboards based on MongoDB data. It helps in analyzing and presenting data in a more meaningful way.</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14161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088D4-F852-EAE9-4B9E-B35C407C7243}"/>
              </a:ext>
            </a:extLst>
          </p:cNvPr>
          <p:cNvSpPr>
            <a:spLocks noGrp="1"/>
          </p:cNvSpPr>
          <p:nvPr>
            <p:ph type="title"/>
          </p:nvPr>
        </p:nvSpPr>
        <p:spPr>
          <a:xfrm>
            <a:off x="4784774" y="2766218"/>
            <a:ext cx="2622452" cy="1325563"/>
          </a:xfrm>
        </p:spPr>
        <p:txBody>
          <a:bodyPr/>
          <a:lstStyle/>
          <a:p>
            <a:r>
              <a:rPr lang="en-US" b="1" dirty="0">
                <a:latin typeface="Times New Roman" panose="02020603050405020304" pitchFamily="18" charset="0"/>
                <a:cs typeface="Times New Roman" panose="02020603050405020304" pitchFamily="18" charset="0"/>
              </a:rPr>
              <a:t>&lt;thanks/&gt;</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8140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8A1-2452-838D-2B51-0D3206537A10}"/>
              </a:ext>
            </a:extLst>
          </p:cNvPr>
          <p:cNvSpPr>
            <a:spLocks noGrp="1"/>
          </p:cNvSpPr>
          <p:nvPr>
            <p:ph type="title"/>
          </p:nvPr>
        </p:nvSpPr>
        <p:spPr>
          <a:xfrm>
            <a:off x="838200" y="0"/>
            <a:ext cx="10515600" cy="1325563"/>
          </a:xfrm>
        </p:spPr>
        <p:txBody>
          <a:bodyPr/>
          <a:lstStyle/>
          <a:p>
            <a:r>
              <a:rPr lang="en-IN" b="1" dirty="0">
                <a:latin typeface="Times New Roman" panose="02020603050405020304" pitchFamily="18" charset="0"/>
                <a:cs typeface="Times New Roman" panose="02020603050405020304" pitchFamily="18" charset="0"/>
              </a:rPr>
              <a:t>MongoDB Features</a:t>
            </a:r>
          </a:p>
        </p:txBody>
      </p:sp>
      <p:sp>
        <p:nvSpPr>
          <p:cNvPr id="3" name="Content Placeholder 2">
            <a:extLst>
              <a:ext uri="{FF2B5EF4-FFF2-40B4-BE49-F238E27FC236}">
                <a16:creationId xmlns:a16="http://schemas.microsoft.com/office/drawing/2014/main" id="{72A0AB02-8C1F-31F1-DDA8-E0237101481A}"/>
              </a:ext>
            </a:extLst>
          </p:cNvPr>
          <p:cNvSpPr>
            <a:spLocks noGrp="1"/>
          </p:cNvSpPr>
          <p:nvPr>
            <p:ph idx="1"/>
          </p:nvPr>
        </p:nvSpPr>
        <p:spPr>
          <a:xfrm>
            <a:off x="838200" y="1325563"/>
            <a:ext cx="10936458" cy="5047102"/>
          </a:xfrm>
        </p:spPr>
        <p:txBody>
          <a:bodyPr>
            <a:normAutofit/>
          </a:bodyPr>
          <a:lstStyle/>
          <a:p>
            <a:pPr>
              <a:lnSpc>
                <a:spcPct val="100000"/>
              </a:lnSpc>
            </a:pPr>
            <a:r>
              <a:rPr lang="en-US" sz="2200" b="1" dirty="0">
                <a:latin typeface="Times New Roman" panose="02020603050405020304" pitchFamily="18" charset="0"/>
                <a:cs typeface="Times New Roman" panose="02020603050405020304" pitchFamily="18" charset="0"/>
              </a:rPr>
              <a:t>Document-oriented: </a:t>
            </a:r>
            <a:r>
              <a:rPr lang="en-US" sz="2200" dirty="0">
                <a:latin typeface="Times New Roman" panose="02020603050405020304" pitchFamily="18" charset="0"/>
                <a:cs typeface="Times New Roman" panose="02020603050405020304" pitchFamily="18" charset="0"/>
              </a:rPr>
              <a:t>Data is stored in BSON documents, which are similar to JSON objects, allowing flexibility in data structure.</a:t>
            </a:r>
          </a:p>
          <a:p>
            <a:pPr>
              <a:lnSpc>
                <a:spcPct val="100000"/>
              </a:lnSpc>
            </a:pPr>
            <a:r>
              <a:rPr lang="en-US" sz="2200" b="1" dirty="0">
                <a:latin typeface="Times New Roman" panose="02020603050405020304" pitchFamily="18" charset="0"/>
                <a:cs typeface="Times New Roman" panose="02020603050405020304" pitchFamily="18" charset="0"/>
              </a:rPr>
              <a:t>Scalability: </a:t>
            </a:r>
            <a:r>
              <a:rPr lang="en-US" sz="2200" dirty="0">
                <a:latin typeface="Times New Roman" panose="02020603050405020304" pitchFamily="18" charset="0"/>
                <a:cs typeface="Times New Roman" panose="02020603050405020304" pitchFamily="18" charset="0"/>
              </a:rPr>
              <a:t>MongoDB supports horizontal scaling through </a:t>
            </a:r>
            <a:r>
              <a:rPr lang="en-US" sz="2200" dirty="0" err="1">
                <a:latin typeface="Times New Roman" panose="02020603050405020304" pitchFamily="18" charset="0"/>
                <a:cs typeface="Times New Roman" panose="02020603050405020304" pitchFamily="18" charset="0"/>
              </a:rPr>
              <a:t>sharding</a:t>
            </a:r>
            <a:r>
              <a:rPr lang="en-US" sz="2200" dirty="0">
                <a:latin typeface="Times New Roman" panose="02020603050405020304" pitchFamily="18" charset="0"/>
                <a:cs typeface="Times New Roman" panose="02020603050405020304" pitchFamily="18" charset="0"/>
              </a:rPr>
              <a:t>, distributing data across multiple machines.</a:t>
            </a:r>
          </a:p>
          <a:p>
            <a:pPr>
              <a:lnSpc>
                <a:spcPct val="100000"/>
              </a:lnSpc>
            </a:pPr>
            <a:r>
              <a:rPr lang="en-US" sz="2200" b="1" dirty="0">
                <a:latin typeface="Times New Roman" panose="02020603050405020304" pitchFamily="18" charset="0"/>
                <a:cs typeface="Times New Roman" panose="02020603050405020304" pitchFamily="18" charset="0"/>
              </a:rPr>
              <a:t>High Performance: </a:t>
            </a:r>
            <a:r>
              <a:rPr lang="en-US" sz="2200" dirty="0">
                <a:latin typeface="Times New Roman" panose="02020603050405020304" pitchFamily="18" charset="0"/>
                <a:cs typeface="Times New Roman" panose="02020603050405020304" pitchFamily="18" charset="0"/>
              </a:rPr>
              <a:t>It offers efficient reads and writes, enabling fast data access and processing.</a:t>
            </a:r>
          </a:p>
          <a:p>
            <a:pPr>
              <a:lnSpc>
                <a:spcPct val="100000"/>
              </a:lnSpc>
            </a:pPr>
            <a:r>
              <a:rPr lang="en-US" sz="2200" b="1" dirty="0">
                <a:latin typeface="Times New Roman" panose="02020603050405020304" pitchFamily="18" charset="0"/>
                <a:cs typeface="Times New Roman" panose="02020603050405020304" pitchFamily="18" charset="0"/>
              </a:rPr>
              <a:t>Replication: </a:t>
            </a:r>
            <a:r>
              <a:rPr lang="en-US" sz="2200" dirty="0">
                <a:latin typeface="Times New Roman" panose="02020603050405020304" pitchFamily="18" charset="0"/>
                <a:cs typeface="Times New Roman" panose="02020603050405020304" pitchFamily="18" charset="0"/>
              </a:rPr>
              <a:t>Provides automatic data replication for fault tolerance and data redundancy.</a:t>
            </a:r>
          </a:p>
          <a:p>
            <a:pPr>
              <a:lnSpc>
                <a:spcPct val="100000"/>
              </a:lnSpc>
            </a:pPr>
            <a:r>
              <a:rPr lang="en-US" sz="2200" b="1" dirty="0">
                <a:latin typeface="Times New Roman" panose="02020603050405020304" pitchFamily="18" charset="0"/>
                <a:cs typeface="Times New Roman" panose="02020603050405020304" pitchFamily="18" charset="0"/>
              </a:rPr>
              <a:t>Indexing: </a:t>
            </a:r>
            <a:r>
              <a:rPr lang="en-US" sz="2200" dirty="0">
                <a:latin typeface="Times New Roman" panose="02020603050405020304" pitchFamily="18" charset="0"/>
                <a:cs typeface="Times New Roman" panose="02020603050405020304" pitchFamily="18" charset="0"/>
              </a:rPr>
              <a:t>Supports various types of indexes to optimize queries.</a:t>
            </a:r>
          </a:p>
          <a:p>
            <a:pPr>
              <a:lnSpc>
                <a:spcPct val="100000"/>
              </a:lnSpc>
            </a:pPr>
            <a:r>
              <a:rPr lang="en-US" sz="2200" b="1" dirty="0">
                <a:latin typeface="Times New Roman" panose="02020603050405020304" pitchFamily="18" charset="0"/>
                <a:cs typeface="Times New Roman" panose="02020603050405020304" pitchFamily="18" charset="0"/>
              </a:rPr>
              <a:t>Ad hoc Queries: </a:t>
            </a:r>
            <a:r>
              <a:rPr lang="en-US" sz="2200" dirty="0">
                <a:latin typeface="Times New Roman" panose="02020603050405020304" pitchFamily="18" charset="0"/>
                <a:cs typeface="Times New Roman" panose="02020603050405020304" pitchFamily="18" charset="0"/>
              </a:rPr>
              <a:t>Allows users to perform complex queries using a dynamic query language.</a:t>
            </a:r>
          </a:p>
          <a:p>
            <a:pPr>
              <a:lnSpc>
                <a:spcPct val="100000"/>
              </a:lnSpc>
            </a:pPr>
            <a:r>
              <a:rPr lang="en-US" sz="2200" b="1" dirty="0">
                <a:latin typeface="Times New Roman" panose="02020603050405020304" pitchFamily="18" charset="0"/>
                <a:cs typeface="Times New Roman" panose="02020603050405020304" pitchFamily="18" charset="0"/>
              </a:rPr>
              <a:t>Aggregation: </a:t>
            </a:r>
            <a:r>
              <a:rPr lang="en-US" sz="2200" dirty="0">
                <a:latin typeface="Times New Roman" panose="02020603050405020304" pitchFamily="18" charset="0"/>
                <a:cs typeface="Times New Roman" panose="02020603050405020304" pitchFamily="18" charset="0"/>
              </a:rPr>
              <a:t>Enables data aggregation operations such as grouping, filtering, and computing aggregations.</a:t>
            </a:r>
          </a:p>
          <a:p>
            <a:pPr marL="514350" indent="-514350">
              <a:lnSpc>
                <a:spcPct val="100000"/>
              </a:lnSpc>
              <a:buAutoNum type="arabicPeriod"/>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5419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8A1-2452-838D-2B51-0D3206537A10}"/>
              </a:ext>
            </a:extLst>
          </p:cNvPr>
          <p:cNvSpPr>
            <a:spLocks noGrp="1"/>
          </p:cNvSpPr>
          <p:nvPr>
            <p:ph type="title"/>
          </p:nvPr>
        </p:nvSpPr>
        <p:spPr>
          <a:xfrm>
            <a:off x="838200" y="18256"/>
            <a:ext cx="10515600" cy="1219702"/>
          </a:xfrm>
        </p:spPr>
        <p:txBody>
          <a:bodyPr/>
          <a:lstStyle/>
          <a:p>
            <a:r>
              <a:rPr lang="en-IN" b="1" dirty="0">
                <a:latin typeface="Times New Roman" panose="02020603050405020304" pitchFamily="18" charset="0"/>
                <a:cs typeface="Times New Roman" panose="02020603050405020304" pitchFamily="18" charset="0"/>
              </a:rPr>
              <a:t>MongoDB Features</a:t>
            </a:r>
          </a:p>
        </p:txBody>
      </p:sp>
      <p:sp>
        <p:nvSpPr>
          <p:cNvPr id="3" name="Content Placeholder 2">
            <a:extLst>
              <a:ext uri="{FF2B5EF4-FFF2-40B4-BE49-F238E27FC236}">
                <a16:creationId xmlns:a16="http://schemas.microsoft.com/office/drawing/2014/main" id="{72A0AB02-8C1F-31F1-DDA8-E0237101481A}"/>
              </a:ext>
            </a:extLst>
          </p:cNvPr>
          <p:cNvSpPr>
            <a:spLocks noGrp="1"/>
          </p:cNvSpPr>
          <p:nvPr>
            <p:ph idx="1"/>
          </p:nvPr>
        </p:nvSpPr>
        <p:spPr>
          <a:xfrm>
            <a:off x="838200" y="1343818"/>
            <a:ext cx="10515600" cy="5495927"/>
          </a:xfrm>
        </p:spPr>
        <p:txBody>
          <a:bodyPr>
            <a:normAutofit/>
          </a:bodyPr>
          <a:lstStyle/>
          <a:p>
            <a:pPr>
              <a:lnSpc>
                <a:spcPct val="100000"/>
              </a:lnSpc>
            </a:pPr>
            <a:r>
              <a:rPr lang="en-US" sz="2200" b="1" dirty="0">
                <a:latin typeface="Times New Roman" panose="02020603050405020304" pitchFamily="18" charset="0"/>
                <a:cs typeface="Times New Roman" panose="02020603050405020304" pitchFamily="18" charset="0"/>
              </a:rPr>
              <a:t>JSON-like Queries: </a:t>
            </a:r>
            <a:r>
              <a:rPr lang="en-US" sz="2200" dirty="0">
                <a:latin typeface="Times New Roman" panose="02020603050405020304" pitchFamily="18" charset="0"/>
                <a:cs typeface="Times New Roman" panose="02020603050405020304" pitchFamily="18" charset="0"/>
              </a:rPr>
              <a:t>The query language is similar to JSON, making it easy to work with for developers.</a:t>
            </a:r>
          </a:p>
          <a:p>
            <a:pPr>
              <a:lnSpc>
                <a:spcPct val="100000"/>
              </a:lnSpc>
            </a:pPr>
            <a:endParaRPr lang="en-US" sz="2200" dirty="0">
              <a:latin typeface="Times New Roman" panose="02020603050405020304" pitchFamily="18" charset="0"/>
              <a:cs typeface="Times New Roman" panose="02020603050405020304" pitchFamily="18" charset="0"/>
            </a:endParaRPr>
          </a:p>
          <a:p>
            <a:pPr>
              <a:lnSpc>
                <a:spcPct val="100000"/>
              </a:lnSpc>
            </a:pPr>
            <a:r>
              <a:rPr lang="en-US" sz="2200" b="1" dirty="0">
                <a:latin typeface="Times New Roman" panose="02020603050405020304" pitchFamily="18" charset="0"/>
                <a:cs typeface="Times New Roman" panose="02020603050405020304" pitchFamily="18" charset="0"/>
              </a:rPr>
              <a:t>Geospatial Indexing: </a:t>
            </a:r>
            <a:r>
              <a:rPr lang="en-US" sz="2200" dirty="0">
                <a:latin typeface="Times New Roman" panose="02020603050405020304" pitchFamily="18" charset="0"/>
                <a:cs typeface="Times New Roman" panose="02020603050405020304" pitchFamily="18" charset="0"/>
              </a:rPr>
              <a:t>Provides geospatial indexing and querying capabilities for location-based data.</a:t>
            </a:r>
          </a:p>
          <a:p>
            <a:pPr>
              <a:lnSpc>
                <a:spcPct val="100000"/>
              </a:lnSpc>
            </a:pPr>
            <a:endParaRPr lang="en-US" sz="2200" dirty="0">
              <a:latin typeface="Times New Roman" panose="02020603050405020304" pitchFamily="18" charset="0"/>
              <a:cs typeface="Times New Roman" panose="02020603050405020304" pitchFamily="18" charset="0"/>
            </a:endParaRPr>
          </a:p>
          <a:p>
            <a:pPr>
              <a:lnSpc>
                <a:spcPct val="100000"/>
              </a:lnSpc>
            </a:pPr>
            <a:r>
              <a:rPr lang="en-US" sz="2200" b="1" dirty="0">
                <a:latin typeface="Times New Roman" panose="02020603050405020304" pitchFamily="18" charset="0"/>
                <a:cs typeface="Times New Roman" panose="02020603050405020304" pitchFamily="18" charset="0"/>
              </a:rPr>
              <a:t>Automatic Balancing: </a:t>
            </a:r>
            <a:r>
              <a:rPr lang="en-US" sz="2200" dirty="0">
                <a:latin typeface="Times New Roman" panose="02020603050405020304" pitchFamily="18" charset="0"/>
                <a:cs typeface="Times New Roman" panose="02020603050405020304" pitchFamily="18" charset="0"/>
              </a:rPr>
              <a:t>MongoDB automatically redistributes data across shards to balance the load.</a:t>
            </a:r>
          </a:p>
          <a:p>
            <a:pPr>
              <a:lnSpc>
                <a:spcPct val="100000"/>
              </a:lnSpc>
            </a:pPr>
            <a:endParaRPr lang="en-US" sz="2200" dirty="0">
              <a:latin typeface="Times New Roman" panose="02020603050405020304" pitchFamily="18" charset="0"/>
              <a:cs typeface="Times New Roman" panose="02020603050405020304" pitchFamily="18" charset="0"/>
            </a:endParaRPr>
          </a:p>
          <a:p>
            <a:pPr>
              <a:lnSpc>
                <a:spcPct val="100000"/>
              </a:lnSpc>
            </a:pPr>
            <a:r>
              <a:rPr lang="en-US" sz="2200" b="1" dirty="0">
                <a:latin typeface="Times New Roman" panose="02020603050405020304" pitchFamily="18" charset="0"/>
                <a:cs typeface="Times New Roman" panose="02020603050405020304" pitchFamily="18" charset="0"/>
              </a:rPr>
              <a:t>Schema Evolution: </a:t>
            </a:r>
            <a:r>
              <a:rPr lang="en-US" sz="2200" dirty="0">
                <a:latin typeface="Times New Roman" panose="02020603050405020304" pitchFamily="18" charset="0"/>
                <a:cs typeface="Times New Roman" panose="02020603050405020304" pitchFamily="18" charset="0"/>
              </a:rPr>
              <a:t>Allows schema changes without downtime and migration headaches.</a:t>
            </a:r>
          </a:p>
          <a:p>
            <a:pPr>
              <a:lnSpc>
                <a:spcPct val="100000"/>
              </a:lnSpc>
            </a:pPr>
            <a:endParaRPr lang="en-US" sz="2200" dirty="0">
              <a:latin typeface="Times New Roman" panose="02020603050405020304" pitchFamily="18" charset="0"/>
              <a:cs typeface="Times New Roman" panose="02020603050405020304" pitchFamily="18" charset="0"/>
            </a:endParaRPr>
          </a:p>
          <a:p>
            <a:pPr>
              <a:lnSpc>
                <a:spcPct val="100000"/>
              </a:lnSpc>
            </a:pPr>
            <a:r>
              <a:rPr lang="en-US" sz="2200" b="1" dirty="0">
                <a:latin typeface="Times New Roman" panose="02020603050405020304" pitchFamily="18" charset="0"/>
                <a:cs typeface="Times New Roman" panose="02020603050405020304" pitchFamily="18" charset="0"/>
              </a:rPr>
              <a:t>Native JavaScript Execution: </a:t>
            </a:r>
            <a:r>
              <a:rPr lang="en-US" sz="2200" dirty="0">
                <a:latin typeface="Times New Roman" panose="02020603050405020304" pitchFamily="18" charset="0"/>
                <a:cs typeface="Times New Roman" panose="02020603050405020304" pitchFamily="18" charset="0"/>
              </a:rPr>
              <a:t>MongoDB supports JavaScript execution for server-side processing.</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9341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8E270-52C5-7099-CA65-C3A27602006D}"/>
              </a:ext>
            </a:extLst>
          </p:cNvPr>
          <p:cNvSpPr>
            <a:spLocks noGrp="1"/>
          </p:cNvSpPr>
          <p:nvPr>
            <p:ph type="title"/>
          </p:nvPr>
        </p:nvSpPr>
        <p:spPr>
          <a:xfrm>
            <a:off x="838200" y="18255"/>
            <a:ext cx="10515600" cy="1325563"/>
          </a:xfrm>
        </p:spPr>
        <p:txBody>
          <a:bodyPr/>
          <a:lstStyle/>
          <a:p>
            <a:r>
              <a:rPr lang="en-IN" b="1" dirty="0">
                <a:latin typeface="Times New Roman" panose="02020603050405020304" pitchFamily="18" charset="0"/>
                <a:cs typeface="Times New Roman" panose="02020603050405020304" pitchFamily="18" charset="0"/>
              </a:rPr>
              <a:t>MongoDB Characteristics</a:t>
            </a:r>
          </a:p>
        </p:txBody>
      </p:sp>
      <p:sp>
        <p:nvSpPr>
          <p:cNvPr id="3" name="Content Placeholder 2">
            <a:extLst>
              <a:ext uri="{FF2B5EF4-FFF2-40B4-BE49-F238E27FC236}">
                <a16:creationId xmlns:a16="http://schemas.microsoft.com/office/drawing/2014/main" id="{725D866F-63F3-D79F-5D24-C040C31BC4AD}"/>
              </a:ext>
            </a:extLst>
          </p:cNvPr>
          <p:cNvSpPr>
            <a:spLocks noGrp="1"/>
          </p:cNvSpPr>
          <p:nvPr>
            <p:ph idx="1"/>
          </p:nvPr>
        </p:nvSpPr>
        <p:spPr>
          <a:xfrm>
            <a:off x="838200" y="1343818"/>
            <a:ext cx="10515600" cy="5205047"/>
          </a:xfrm>
        </p:spPr>
        <p:txBody>
          <a:bodyPr>
            <a:normAutofit/>
          </a:bodyPr>
          <a:lstStyle/>
          <a:p>
            <a:pPr>
              <a:lnSpc>
                <a:spcPct val="100000"/>
              </a:lnSpc>
            </a:pPr>
            <a:endParaRPr lang="en-US" sz="2300" b="1" dirty="0">
              <a:latin typeface="Times New Roman" panose="02020603050405020304" pitchFamily="18" charset="0"/>
              <a:cs typeface="Times New Roman" panose="02020603050405020304" pitchFamily="18" charset="0"/>
            </a:endParaRPr>
          </a:p>
          <a:p>
            <a:pPr>
              <a:lnSpc>
                <a:spcPct val="100000"/>
              </a:lnSpc>
            </a:pPr>
            <a:r>
              <a:rPr lang="en-US" sz="2300" b="1" dirty="0">
                <a:latin typeface="Times New Roman" panose="02020603050405020304" pitchFamily="18" charset="0"/>
                <a:cs typeface="Times New Roman" panose="02020603050405020304" pitchFamily="18" charset="0"/>
              </a:rPr>
              <a:t>Schema-less: </a:t>
            </a:r>
            <a:r>
              <a:rPr lang="en-US" sz="2300" dirty="0">
                <a:latin typeface="Times New Roman" panose="02020603050405020304" pitchFamily="18" charset="0"/>
                <a:cs typeface="Times New Roman" panose="02020603050405020304" pitchFamily="18" charset="0"/>
              </a:rPr>
              <a:t>MongoDB allows documents in a collection to have different structures, offering flexibility in data representation.</a:t>
            </a:r>
          </a:p>
          <a:p>
            <a:pPr>
              <a:lnSpc>
                <a:spcPct val="100000"/>
              </a:lnSpc>
            </a:pPr>
            <a:endParaRPr lang="en-US" sz="2300" dirty="0">
              <a:latin typeface="Times New Roman" panose="02020603050405020304" pitchFamily="18" charset="0"/>
              <a:cs typeface="Times New Roman" panose="02020603050405020304" pitchFamily="18" charset="0"/>
            </a:endParaRPr>
          </a:p>
          <a:p>
            <a:pPr>
              <a:lnSpc>
                <a:spcPct val="100000"/>
              </a:lnSpc>
            </a:pPr>
            <a:r>
              <a:rPr lang="en-US" sz="2300" b="1" dirty="0">
                <a:latin typeface="Times New Roman" panose="02020603050405020304" pitchFamily="18" charset="0"/>
                <a:cs typeface="Times New Roman" panose="02020603050405020304" pitchFamily="18" charset="0"/>
              </a:rPr>
              <a:t>High Availability: </a:t>
            </a:r>
            <a:r>
              <a:rPr lang="en-US" sz="2300" dirty="0">
                <a:latin typeface="Times New Roman" panose="02020603050405020304" pitchFamily="18" charset="0"/>
                <a:cs typeface="Times New Roman" panose="02020603050405020304" pitchFamily="18" charset="0"/>
              </a:rPr>
              <a:t>It supports replica sets, providing automatic failover and redundancy for data availability.</a:t>
            </a:r>
          </a:p>
          <a:p>
            <a:pPr>
              <a:lnSpc>
                <a:spcPct val="100000"/>
              </a:lnSpc>
            </a:pPr>
            <a:endParaRPr lang="en-US" sz="2300" b="1" dirty="0">
              <a:latin typeface="Times New Roman" panose="02020603050405020304" pitchFamily="18" charset="0"/>
              <a:cs typeface="Times New Roman" panose="02020603050405020304" pitchFamily="18" charset="0"/>
            </a:endParaRPr>
          </a:p>
          <a:p>
            <a:pPr>
              <a:lnSpc>
                <a:spcPct val="100000"/>
              </a:lnSpc>
            </a:pPr>
            <a:r>
              <a:rPr lang="en-US" sz="2300" b="1" dirty="0">
                <a:latin typeface="Times New Roman" panose="02020603050405020304" pitchFamily="18" charset="0"/>
                <a:cs typeface="Times New Roman" panose="02020603050405020304" pitchFamily="18" charset="0"/>
              </a:rPr>
              <a:t>Horizontal Scalability: </a:t>
            </a:r>
            <a:r>
              <a:rPr lang="en-US" sz="2300" dirty="0">
                <a:latin typeface="Times New Roman" panose="02020603050405020304" pitchFamily="18" charset="0"/>
                <a:cs typeface="Times New Roman" panose="02020603050405020304" pitchFamily="18" charset="0"/>
              </a:rPr>
              <a:t>MongoDB can scale horizontally by distributing data across multiple servers or clusters.</a:t>
            </a:r>
          </a:p>
          <a:p>
            <a:pPr marL="0" indent="0">
              <a:buNone/>
            </a:pPr>
            <a:endParaRPr lang="en-IN" dirty="0"/>
          </a:p>
        </p:txBody>
      </p:sp>
    </p:spTree>
    <p:extLst>
      <p:ext uri="{BB962C8B-B14F-4D97-AF65-F5344CB8AC3E}">
        <p14:creationId xmlns:p14="http://schemas.microsoft.com/office/powerpoint/2010/main" val="3658005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8E270-52C5-7099-CA65-C3A27602006D}"/>
              </a:ext>
            </a:extLst>
          </p:cNvPr>
          <p:cNvSpPr>
            <a:spLocks noGrp="1"/>
          </p:cNvSpPr>
          <p:nvPr>
            <p:ph type="title"/>
          </p:nvPr>
        </p:nvSpPr>
        <p:spPr>
          <a:xfrm>
            <a:off x="838200" y="18255"/>
            <a:ext cx="10515600" cy="1325563"/>
          </a:xfrm>
        </p:spPr>
        <p:txBody>
          <a:bodyPr/>
          <a:lstStyle/>
          <a:p>
            <a:r>
              <a:rPr lang="en-IN" b="1" dirty="0">
                <a:latin typeface="Times New Roman" panose="02020603050405020304" pitchFamily="18" charset="0"/>
                <a:cs typeface="Times New Roman" panose="02020603050405020304" pitchFamily="18" charset="0"/>
              </a:rPr>
              <a:t>MongoDB Characteristics</a:t>
            </a:r>
          </a:p>
        </p:txBody>
      </p:sp>
      <p:sp>
        <p:nvSpPr>
          <p:cNvPr id="3" name="Content Placeholder 2">
            <a:extLst>
              <a:ext uri="{FF2B5EF4-FFF2-40B4-BE49-F238E27FC236}">
                <a16:creationId xmlns:a16="http://schemas.microsoft.com/office/drawing/2014/main" id="{725D866F-63F3-D79F-5D24-C040C31BC4AD}"/>
              </a:ext>
            </a:extLst>
          </p:cNvPr>
          <p:cNvSpPr>
            <a:spLocks noGrp="1"/>
          </p:cNvSpPr>
          <p:nvPr>
            <p:ph idx="1"/>
          </p:nvPr>
        </p:nvSpPr>
        <p:spPr>
          <a:xfrm>
            <a:off x="838200" y="1343818"/>
            <a:ext cx="10515600" cy="5205047"/>
          </a:xfrm>
        </p:spPr>
        <p:txBody>
          <a:bodyPr>
            <a:normAutofit/>
          </a:bodyPr>
          <a:lstStyle/>
          <a:p>
            <a:pPr>
              <a:lnSpc>
                <a:spcPct val="100000"/>
              </a:lnSpc>
            </a:pPr>
            <a:endParaRPr lang="en-US" sz="2300" b="1" dirty="0">
              <a:latin typeface="Times New Roman" panose="02020603050405020304" pitchFamily="18" charset="0"/>
              <a:cs typeface="Times New Roman" panose="02020603050405020304" pitchFamily="18" charset="0"/>
            </a:endParaRPr>
          </a:p>
          <a:p>
            <a:pPr>
              <a:lnSpc>
                <a:spcPct val="100000"/>
              </a:lnSpc>
            </a:pPr>
            <a:r>
              <a:rPr lang="en-US" sz="2300" b="1" dirty="0">
                <a:latin typeface="Times New Roman" panose="02020603050405020304" pitchFamily="18" charset="0"/>
                <a:cs typeface="Times New Roman" panose="02020603050405020304" pitchFamily="18" charset="0"/>
              </a:rPr>
              <a:t>Consistency: </a:t>
            </a:r>
            <a:r>
              <a:rPr lang="en-US" sz="2300" dirty="0">
                <a:latin typeface="Times New Roman" panose="02020603050405020304" pitchFamily="18" charset="0"/>
                <a:cs typeface="Times New Roman" panose="02020603050405020304" pitchFamily="18" charset="0"/>
              </a:rPr>
              <a:t>MongoDB offers eventual consistency by default, providing a balance between consistency and availability.</a:t>
            </a:r>
          </a:p>
          <a:p>
            <a:pPr>
              <a:lnSpc>
                <a:spcPct val="100000"/>
              </a:lnSpc>
            </a:pPr>
            <a:endParaRPr lang="en-US" sz="2300" b="1" dirty="0">
              <a:latin typeface="Times New Roman" panose="02020603050405020304" pitchFamily="18" charset="0"/>
              <a:cs typeface="Times New Roman" panose="02020603050405020304" pitchFamily="18" charset="0"/>
            </a:endParaRPr>
          </a:p>
          <a:p>
            <a:pPr>
              <a:lnSpc>
                <a:spcPct val="100000"/>
              </a:lnSpc>
            </a:pPr>
            <a:r>
              <a:rPr lang="en-US" sz="2300" b="1" dirty="0">
                <a:latin typeface="Times New Roman" panose="02020603050405020304" pitchFamily="18" charset="0"/>
                <a:cs typeface="Times New Roman" panose="02020603050405020304" pitchFamily="18" charset="0"/>
              </a:rPr>
              <a:t>JSON/BSON Format: </a:t>
            </a:r>
            <a:r>
              <a:rPr lang="en-US" sz="2300" dirty="0">
                <a:latin typeface="Times New Roman" panose="02020603050405020304" pitchFamily="18" charset="0"/>
                <a:cs typeface="Times New Roman" panose="02020603050405020304" pitchFamily="18" charset="0"/>
              </a:rPr>
              <a:t>Data is stored in BSON (Binary JSON) format, which is a binary representation of JSON documents.</a:t>
            </a:r>
          </a:p>
          <a:p>
            <a:pPr>
              <a:lnSpc>
                <a:spcPct val="100000"/>
              </a:lnSpc>
            </a:pPr>
            <a:endParaRPr lang="en-US" sz="2300" b="1" dirty="0">
              <a:latin typeface="Times New Roman" panose="02020603050405020304" pitchFamily="18" charset="0"/>
              <a:cs typeface="Times New Roman" panose="02020603050405020304" pitchFamily="18" charset="0"/>
            </a:endParaRPr>
          </a:p>
          <a:p>
            <a:pPr>
              <a:lnSpc>
                <a:spcPct val="100000"/>
              </a:lnSpc>
            </a:pPr>
            <a:r>
              <a:rPr lang="en-US" sz="2300" b="1" dirty="0">
                <a:latin typeface="Times New Roman" panose="02020603050405020304" pitchFamily="18" charset="0"/>
                <a:cs typeface="Times New Roman" panose="02020603050405020304" pitchFamily="18" charset="0"/>
              </a:rPr>
              <a:t>Ad hoc Queries: </a:t>
            </a:r>
            <a:r>
              <a:rPr lang="en-US" sz="2300" dirty="0">
                <a:latin typeface="Times New Roman" panose="02020603050405020304" pitchFamily="18" charset="0"/>
                <a:cs typeface="Times New Roman" panose="02020603050405020304" pitchFamily="18" charset="0"/>
              </a:rPr>
              <a:t>MongoDB supports dynamic queries, enabling users to perform complex queries with ease.</a:t>
            </a:r>
          </a:p>
          <a:p>
            <a:pPr marL="0" indent="0">
              <a:buNone/>
            </a:pPr>
            <a:endParaRPr lang="en-IN" dirty="0"/>
          </a:p>
        </p:txBody>
      </p:sp>
    </p:spTree>
    <p:extLst>
      <p:ext uri="{BB962C8B-B14F-4D97-AF65-F5344CB8AC3E}">
        <p14:creationId xmlns:p14="http://schemas.microsoft.com/office/powerpoint/2010/main" val="901695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971C7-07D8-5C2F-06A5-B4B70601D2C6}"/>
              </a:ext>
            </a:extLst>
          </p:cNvPr>
          <p:cNvSpPr>
            <a:spLocks noGrp="1"/>
          </p:cNvSpPr>
          <p:nvPr>
            <p:ph type="title"/>
          </p:nvPr>
        </p:nvSpPr>
        <p:spPr>
          <a:xfrm>
            <a:off x="838200" y="0"/>
            <a:ext cx="10515600" cy="1325563"/>
          </a:xfrm>
        </p:spPr>
        <p:txBody>
          <a:bodyPr/>
          <a:lstStyle/>
          <a:p>
            <a:r>
              <a:rPr lang="en-IN" b="1" dirty="0">
                <a:latin typeface="Times New Roman" panose="02020603050405020304" pitchFamily="18" charset="0"/>
                <a:cs typeface="Times New Roman" panose="02020603050405020304" pitchFamily="18" charset="0"/>
              </a:rPr>
              <a:t>MongoDB Installation</a:t>
            </a:r>
          </a:p>
        </p:txBody>
      </p:sp>
      <p:sp>
        <p:nvSpPr>
          <p:cNvPr id="3" name="Content Placeholder 2">
            <a:extLst>
              <a:ext uri="{FF2B5EF4-FFF2-40B4-BE49-F238E27FC236}">
                <a16:creationId xmlns:a16="http://schemas.microsoft.com/office/drawing/2014/main" id="{F088C9C4-7214-A6D2-674A-D4CBA86E3309}"/>
              </a:ext>
            </a:extLst>
          </p:cNvPr>
          <p:cNvSpPr>
            <a:spLocks noGrp="1"/>
          </p:cNvSpPr>
          <p:nvPr>
            <p:ph idx="1"/>
          </p:nvPr>
        </p:nvSpPr>
        <p:spPr>
          <a:xfrm>
            <a:off x="838200" y="1325562"/>
            <a:ext cx="10515600" cy="5328455"/>
          </a:xfrm>
        </p:spPr>
        <p:txBody>
          <a:bodyPr>
            <a:normAutofit/>
          </a:bodyPr>
          <a:lstStyle/>
          <a:p>
            <a:pPr marL="0" indent="0">
              <a:lnSpc>
                <a:spcPct val="100000"/>
              </a:lnSpc>
              <a:buNone/>
            </a:pPr>
            <a:r>
              <a:rPr lang="en-US" sz="2400" dirty="0">
                <a:latin typeface="Times New Roman" panose="02020603050405020304" pitchFamily="18" charset="0"/>
                <a:cs typeface="Times New Roman" panose="02020603050405020304" pitchFamily="18" charset="0"/>
              </a:rPr>
              <a:t>The installation process for MongoDB may vary depending on your operating system and version. Here are general steps for installing MongoDB:</a:t>
            </a:r>
          </a:p>
          <a:p>
            <a:pPr marL="0" indent="0">
              <a:lnSpc>
                <a:spcPct val="100000"/>
              </a:lnSpc>
              <a:buNone/>
            </a:pPr>
            <a:endParaRPr lang="en-US" sz="2400" dirty="0">
              <a:latin typeface="Times New Roman" panose="02020603050405020304" pitchFamily="18" charset="0"/>
              <a:cs typeface="Times New Roman" panose="02020603050405020304" pitchFamily="18" charset="0"/>
            </a:endParaRPr>
          </a:p>
          <a:p>
            <a:pPr marL="457200" indent="-457200">
              <a:lnSpc>
                <a:spcPct val="100000"/>
              </a:lnSpc>
              <a:buAutoNum type="arabicPeriod"/>
            </a:pPr>
            <a:r>
              <a:rPr lang="en-US" sz="2400" b="1" dirty="0">
                <a:latin typeface="Times New Roman" panose="02020603050405020304" pitchFamily="18" charset="0"/>
                <a:cs typeface="Times New Roman" panose="02020603050405020304" pitchFamily="18" charset="0"/>
              </a:rPr>
              <a:t>Download: </a:t>
            </a:r>
            <a:r>
              <a:rPr lang="en-US" sz="2400" dirty="0">
                <a:latin typeface="Times New Roman" panose="02020603050405020304" pitchFamily="18" charset="0"/>
                <a:cs typeface="Times New Roman" panose="02020603050405020304" pitchFamily="18" charset="0"/>
              </a:rPr>
              <a:t>Go to the MongoDB website and download the appropriate installer for your operating system.</a:t>
            </a:r>
          </a:p>
          <a:p>
            <a:pPr marL="457200" indent="-457200">
              <a:lnSpc>
                <a:spcPct val="100000"/>
              </a:lnSpc>
              <a:buAutoNum type="arabicPeriod"/>
            </a:pPr>
            <a:r>
              <a:rPr lang="en-US" sz="2400" b="1" dirty="0">
                <a:latin typeface="Times New Roman" panose="02020603050405020304" pitchFamily="18" charset="0"/>
                <a:cs typeface="Times New Roman" panose="02020603050405020304" pitchFamily="18" charset="0"/>
              </a:rPr>
              <a:t>Install: </a:t>
            </a:r>
            <a:r>
              <a:rPr lang="en-US" sz="2400" dirty="0">
                <a:latin typeface="Times New Roman" panose="02020603050405020304" pitchFamily="18" charset="0"/>
                <a:cs typeface="Times New Roman" panose="02020603050405020304" pitchFamily="18" charset="0"/>
              </a:rPr>
              <a:t>Follow the installation instructions for your OS, and complete the installation process.</a:t>
            </a:r>
          </a:p>
          <a:p>
            <a:pPr marL="457200" indent="-457200">
              <a:lnSpc>
                <a:spcPct val="100000"/>
              </a:lnSpc>
              <a:buAutoNum type="arabicPeriod"/>
            </a:pPr>
            <a:r>
              <a:rPr lang="en-US" sz="2400" b="1" dirty="0">
                <a:latin typeface="Times New Roman" panose="02020603050405020304" pitchFamily="18" charset="0"/>
                <a:cs typeface="Times New Roman" panose="02020603050405020304" pitchFamily="18" charset="0"/>
              </a:rPr>
              <a:t>Configuration: </a:t>
            </a:r>
            <a:r>
              <a:rPr lang="en-US" sz="2400" dirty="0">
                <a:latin typeface="Times New Roman" panose="02020603050405020304" pitchFamily="18" charset="0"/>
                <a:cs typeface="Times New Roman" panose="02020603050405020304" pitchFamily="18" charset="0"/>
              </a:rPr>
              <a:t>Configure MongoDB by setting up data directories, log paths, and other settings as needed.</a:t>
            </a:r>
          </a:p>
          <a:p>
            <a:pPr marL="457200" indent="-457200">
              <a:lnSpc>
                <a:spcPct val="100000"/>
              </a:lnSpc>
              <a:buAutoNum type="arabicPeriod"/>
            </a:pPr>
            <a:r>
              <a:rPr lang="en-US" sz="2400" b="1" dirty="0">
                <a:latin typeface="Times New Roman" panose="02020603050405020304" pitchFamily="18" charset="0"/>
                <a:cs typeface="Times New Roman" panose="02020603050405020304" pitchFamily="18" charset="0"/>
              </a:rPr>
              <a:t>Start MongoDB: </a:t>
            </a:r>
            <a:r>
              <a:rPr lang="en-US" sz="2400" dirty="0">
                <a:latin typeface="Times New Roman" panose="02020603050405020304" pitchFamily="18" charset="0"/>
                <a:cs typeface="Times New Roman" panose="02020603050405020304" pitchFamily="18" charset="0"/>
              </a:rPr>
              <a:t>Launch the MongoDB service using the appropriate command for your OS.</a:t>
            </a:r>
          </a:p>
        </p:txBody>
      </p:sp>
    </p:spTree>
    <p:extLst>
      <p:ext uri="{BB962C8B-B14F-4D97-AF65-F5344CB8AC3E}">
        <p14:creationId xmlns:p14="http://schemas.microsoft.com/office/powerpoint/2010/main" val="284152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BE9E9-D9CE-05A9-1C82-A00F4064EEA7}"/>
              </a:ext>
            </a:extLst>
          </p:cNvPr>
          <p:cNvSpPr>
            <a:spLocks noGrp="1"/>
          </p:cNvSpPr>
          <p:nvPr>
            <p:ph type="title"/>
          </p:nvPr>
        </p:nvSpPr>
        <p:spPr>
          <a:xfrm>
            <a:off x="838200" y="0"/>
            <a:ext cx="10515600" cy="1325563"/>
          </a:xfrm>
        </p:spPr>
        <p:txBody>
          <a:bodyPr/>
          <a:lstStyle/>
          <a:p>
            <a:r>
              <a:rPr lang="en-IN" b="1" dirty="0">
                <a:latin typeface="Times New Roman" panose="02020603050405020304" pitchFamily="18" charset="0"/>
                <a:cs typeface="Times New Roman" panose="02020603050405020304" pitchFamily="18" charset="0"/>
              </a:rPr>
              <a:t>MongoDB Get Started</a:t>
            </a:r>
          </a:p>
        </p:txBody>
      </p:sp>
      <p:sp>
        <p:nvSpPr>
          <p:cNvPr id="3" name="Content Placeholder 2">
            <a:extLst>
              <a:ext uri="{FF2B5EF4-FFF2-40B4-BE49-F238E27FC236}">
                <a16:creationId xmlns:a16="http://schemas.microsoft.com/office/drawing/2014/main" id="{E6538948-453E-351F-23D2-B2E8E9ED7537}"/>
              </a:ext>
            </a:extLst>
          </p:cNvPr>
          <p:cNvSpPr>
            <a:spLocks noGrp="1"/>
          </p:cNvSpPr>
          <p:nvPr>
            <p:ph idx="1"/>
          </p:nvPr>
        </p:nvSpPr>
        <p:spPr>
          <a:xfrm>
            <a:off x="838200" y="1325563"/>
            <a:ext cx="10515600" cy="5247248"/>
          </a:xfrm>
        </p:spPr>
        <p:txBody>
          <a:bodyPr>
            <a:normAutofit/>
          </a:bodyPr>
          <a:lstStyle/>
          <a:p>
            <a:pPr marL="0" indent="0">
              <a:lnSpc>
                <a:spcPct val="100000"/>
              </a:lnSpc>
              <a:buNone/>
            </a:pPr>
            <a:r>
              <a:rPr lang="en-US" sz="2400" dirty="0">
                <a:latin typeface="Times New Roman" panose="02020603050405020304" pitchFamily="18" charset="0"/>
                <a:cs typeface="Times New Roman" panose="02020603050405020304" pitchFamily="18" charset="0"/>
              </a:rPr>
              <a:t>After installation, you can interact with MongoDB using the MongoDB shell or programming language-specific drivers.</a:t>
            </a:r>
          </a:p>
          <a:p>
            <a:pPr marL="0" indent="0">
              <a:lnSpc>
                <a:spcPct val="100000"/>
              </a:lnSpc>
              <a:buNone/>
            </a:pPr>
            <a:endParaRPr lang="en-US" sz="2400" dirty="0">
              <a:latin typeface="Times New Roman" panose="02020603050405020304" pitchFamily="18" charset="0"/>
              <a:cs typeface="Times New Roman" panose="02020603050405020304" pitchFamily="18" charset="0"/>
            </a:endParaRPr>
          </a:p>
          <a:p>
            <a:pPr marL="457200" indent="-457200">
              <a:lnSpc>
                <a:spcPct val="100000"/>
              </a:lnSpc>
              <a:buAutoNum type="arabicPeriod"/>
            </a:pPr>
            <a:r>
              <a:rPr lang="en-US" sz="2400" b="1" dirty="0">
                <a:latin typeface="Times New Roman" panose="02020603050405020304" pitchFamily="18" charset="0"/>
                <a:cs typeface="Times New Roman" panose="02020603050405020304" pitchFamily="18" charset="0"/>
              </a:rPr>
              <a:t>Start MongoDB Shell: </a:t>
            </a:r>
            <a:r>
              <a:rPr lang="en-US" sz="2400" dirty="0">
                <a:latin typeface="Times New Roman" panose="02020603050405020304" pitchFamily="18" charset="0"/>
                <a:cs typeface="Times New Roman" panose="02020603050405020304" pitchFamily="18" charset="0"/>
              </a:rPr>
              <a:t>Open a terminal/command prompt and run the `mongo` command to start the MongoDB shell.</a:t>
            </a:r>
          </a:p>
          <a:p>
            <a:pPr marL="457200" indent="-457200">
              <a:lnSpc>
                <a:spcPct val="100000"/>
              </a:lnSpc>
              <a:buAutoNum type="arabicPeriod"/>
            </a:pPr>
            <a:r>
              <a:rPr lang="en-US" sz="2400" b="1" dirty="0">
                <a:latin typeface="Times New Roman" panose="02020603050405020304" pitchFamily="18" charset="0"/>
                <a:cs typeface="Times New Roman" panose="02020603050405020304" pitchFamily="18" charset="0"/>
              </a:rPr>
              <a:t>Connect to MongoDB: </a:t>
            </a:r>
            <a:r>
              <a:rPr lang="en-US" sz="2400" dirty="0">
                <a:latin typeface="Times New Roman" panose="02020603050405020304" pitchFamily="18" charset="0"/>
                <a:cs typeface="Times New Roman" panose="02020603050405020304" pitchFamily="18" charset="0"/>
              </a:rPr>
              <a:t>Connect to a MongoDB server by running `mongo` followed by the connection string or server IP.</a:t>
            </a:r>
          </a:p>
          <a:p>
            <a:pPr marL="457200" indent="-457200">
              <a:lnSpc>
                <a:spcPct val="100000"/>
              </a:lnSpc>
              <a:buAutoNum type="arabicPeriod"/>
            </a:pPr>
            <a:r>
              <a:rPr lang="en-US" sz="2400" b="1" dirty="0">
                <a:latin typeface="Times New Roman" panose="02020603050405020304" pitchFamily="18" charset="0"/>
                <a:cs typeface="Times New Roman" panose="02020603050405020304" pitchFamily="18" charset="0"/>
              </a:rPr>
              <a:t>Explore Databases and Collections: </a:t>
            </a:r>
            <a:r>
              <a:rPr lang="en-US" sz="2400" dirty="0">
                <a:latin typeface="Times New Roman" panose="02020603050405020304" pitchFamily="18" charset="0"/>
                <a:cs typeface="Times New Roman" panose="02020603050405020304" pitchFamily="18" charset="0"/>
              </a:rPr>
              <a:t>Use commands like `show databases` and `show collections` to see existing databases and collections.</a:t>
            </a:r>
          </a:p>
          <a:p>
            <a:pPr marL="457200" indent="-457200">
              <a:lnSpc>
                <a:spcPct val="100000"/>
              </a:lnSpc>
              <a:buAutoNum type="arabicPeriod"/>
            </a:pPr>
            <a:r>
              <a:rPr lang="en-US" sz="2400" b="1" dirty="0">
                <a:latin typeface="Times New Roman" panose="02020603050405020304" pitchFamily="18" charset="0"/>
                <a:cs typeface="Times New Roman" panose="02020603050405020304" pitchFamily="18" charset="0"/>
              </a:rPr>
              <a:t>Perform CRUD Operations: </a:t>
            </a:r>
            <a:r>
              <a:rPr lang="en-US" sz="2400" dirty="0">
                <a:latin typeface="Times New Roman" panose="02020603050405020304" pitchFamily="18" charset="0"/>
                <a:cs typeface="Times New Roman" panose="02020603050405020304" pitchFamily="18" charset="0"/>
              </a:rPr>
              <a:t>Use commands like `insert`, `find`, `update`, and `delete` to manipulate data.</a:t>
            </a:r>
          </a:p>
        </p:txBody>
      </p:sp>
    </p:spTree>
    <p:extLst>
      <p:ext uri="{BB962C8B-B14F-4D97-AF65-F5344CB8AC3E}">
        <p14:creationId xmlns:p14="http://schemas.microsoft.com/office/powerpoint/2010/main" val="2713924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71D67-A7E4-A3FA-9AF6-72D4C860CEB2}"/>
              </a:ext>
            </a:extLst>
          </p:cNvPr>
          <p:cNvSpPr>
            <a:spLocks noGrp="1"/>
          </p:cNvSpPr>
          <p:nvPr>
            <p:ph type="title"/>
          </p:nvPr>
        </p:nvSpPr>
        <p:spPr>
          <a:xfrm>
            <a:off x="838200" y="18255"/>
            <a:ext cx="10515600" cy="1325563"/>
          </a:xfrm>
        </p:spPr>
        <p:txBody>
          <a:bodyPr/>
          <a:lstStyle/>
          <a:p>
            <a:r>
              <a:rPr lang="en-IN" b="1" dirty="0">
                <a:latin typeface="Times New Roman" panose="02020603050405020304" pitchFamily="18" charset="0"/>
                <a:cs typeface="Times New Roman" panose="02020603050405020304" pitchFamily="18" charset="0"/>
              </a:rPr>
              <a:t>MongoDB Query API</a:t>
            </a:r>
          </a:p>
        </p:txBody>
      </p:sp>
      <p:sp>
        <p:nvSpPr>
          <p:cNvPr id="3" name="Content Placeholder 2">
            <a:extLst>
              <a:ext uri="{FF2B5EF4-FFF2-40B4-BE49-F238E27FC236}">
                <a16:creationId xmlns:a16="http://schemas.microsoft.com/office/drawing/2014/main" id="{4BEB3A77-08EF-974B-B9AB-2F78018EB12C}"/>
              </a:ext>
            </a:extLst>
          </p:cNvPr>
          <p:cNvSpPr>
            <a:spLocks noGrp="1"/>
          </p:cNvSpPr>
          <p:nvPr>
            <p:ph idx="1"/>
          </p:nvPr>
        </p:nvSpPr>
        <p:spPr>
          <a:xfrm>
            <a:off x="838200" y="1343818"/>
            <a:ext cx="10795782" cy="5000711"/>
          </a:xfrm>
        </p:spPr>
        <p:txBody>
          <a:bodyPr>
            <a:normAutofit/>
          </a:bodyPr>
          <a:lstStyle/>
          <a:p>
            <a:pPr marL="0" indent="0">
              <a:lnSpc>
                <a:spcPct val="100000"/>
              </a:lnSpc>
              <a:buNone/>
            </a:pPr>
            <a:r>
              <a:rPr lang="en-US" sz="2400" dirty="0">
                <a:latin typeface="Times New Roman" panose="02020603050405020304" pitchFamily="18" charset="0"/>
                <a:cs typeface="Times New Roman" panose="02020603050405020304" pitchFamily="18" charset="0"/>
              </a:rPr>
              <a:t>MongoDB supports a rich query API for retrieving data from collections. Common query operations include filtering, sorting, limiting, and projection. Some examples of MongoDB query operations are:</a:t>
            </a:r>
          </a:p>
          <a:p>
            <a:pPr marL="0" indent="0">
              <a:lnSpc>
                <a:spcPct val="100000"/>
              </a:lnSpc>
              <a:buNone/>
            </a:pPr>
            <a:endParaRPr lang="en-US" sz="2400" dirty="0">
              <a:latin typeface="Times New Roman" panose="02020603050405020304" pitchFamily="18" charset="0"/>
              <a:cs typeface="Times New Roman" panose="02020603050405020304" pitchFamily="18" charset="0"/>
            </a:endParaRPr>
          </a:p>
          <a:p>
            <a:pPr marL="0" indent="0">
              <a:lnSpc>
                <a:spcPct val="100000"/>
              </a:lnSpc>
              <a:buNone/>
            </a:pPr>
            <a:r>
              <a:rPr lang="en-US" sz="2400" b="1" dirty="0">
                <a:latin typeface="Times New Roman" panose="02020603050405020304" pitchFamily="18" charset="0"/>
                <a:cs typeface="Times New Roman" panose="02020603050405020304" pitchFamily="18" charset="0"/>
              </a:rPr>
              <a:t>1. Filtering: </a:t>
            </a:r>
            <a:r>
              <a:rPr lang="en-US" sz="2400" dirty="0">
                <a:latin typeface="Times New Roman" panose="02020603050405020304" pitchFamily="18" charset="0"/>
                <a:cs typeface="Times New Roman" panose="02020603050405020304" pitchFamily="18" charset="0"/>
              </a:rPr>
              <a:t>Find documents that match specific criteria.</a:t>
            </a:r>
          </a:p>
          <a:p>
            <a:pPr marL="0" indent="0">
              <a:lnSpc>
                <a:spcPct val="100000"/>
              </a:lnSpc>
              <a:buNone/>
            </a:pPr>
            <a:r>
              <a:rPr lang="en-US" sz="2400" dirty="0">
                <a:latin typeface="Times New Roman" panose="02020603050405020304" pitchFamily="18" charset="0"/>
                <a:cs typeface="Times New Roman" panose="02020603050405020304" pitchFamily="18" charset="0"/>
              </a:rPr>
              <a:t>   </a:t>
            </a:r>
            <a:r>
              <a:rPr lang="en-US" sz="2400" dirty="0" err="1">
                <a:solidFill>
                  <a:schemeClr val="accent1">
                    <a:lumMod val="50000"/>
                  </a:schemeClr>
                </a:solidFill>
                <a:latin typeface="Times New Roman" panose="02020603050405020304" pitchFamily="18" charset="0"/>
                <a:cs typeface="Times New Roman" panose="02020603050405020304" pitchFamily="18" charset="0"/>
              </a:rPr>
              <a:t>db.users.find</a:t>
            </a:r>
            <a:r>
              <a:rPr lang="en-US" sz="2400" dirty="0">
                <a:solidFill>
                  <a:schemeClr val="accent1">
                    <a:lumMod val="50000"/>
                  </a:schemeClr>
                </a:solidFill>
                <a:latin typeface="Times New Roman" panose="02020603050405020304" pitchFamily="18" charset="0"/>
                <a:cs typeface="Times New Roman" panose="02020603050405020304" pitchFamily="18" charset="0"/>
              </a:rPr>
              <a:t>({ age: { $</a:t>
            </a:r>
            <a:r>
              <a:rPr lang="en-US" sz="2400" dirty="0" err="1">
                <a:solidFill>
                  <a:schemeClr val="accent1">
                    <a:lumMod val="50000"/>
                  </a:schemeClr>
                </a:solidFill>
                <a:latin typeface="Times New Roman" panose="02020603050405020304" pitchFamily="18" charset="0"/>
                <a:cs typeface="Times New Roman" panose="02020603050405020304" pitchFamily="18" charset="0"/>
              </a:rPr>
              <a:t>gte</a:t>
            </a:r>
            <a:r>
              <a:rPr lang="en-US" sz="2400" dirty="0">
                <a:solidFill>
                  <a:schemeClr val="accent1">
                    <a:lumMod val="50000"/>
                  </a:schemeClr>
                </a:solidFill>
                <a:latin typeface="Times New Roman" panose="02020603050405020304" pitchFamily="18" charset="0"/>
                <a:cs typeface="Times New Roman" panose="02020603050405020304" pitchFamily="18" charset="0"/>
              </a:rPr>
              <a:t>: 18 } }) </a:t>
            </a:r>
            <a:r>
              <a:rPr lang="en-US" sz="2400" dirty="0">
                <a:latin typeface="Times New Roman" panose="02020603050405020304" pitchFamily="18" charset="0"/>
                <a:cs typeface="Times New Roman" panose="02020603050405020304" pitchFamily="18" charset="0"/>
              </a:rPr>
              <a:t>// Find users with age greater than or equal to 18.</a:t>
            </a:r>
          </a:p>
          <a:p>
            <a:pPr marL="0" indent="0">
              <a:lnSpc>
                <a:spcPct val="100000"/>
              </a:lnSpc>
              <a:buNone/>
            </a:pPr>
            <a:endParaRPr lang="en-US" sz="2400" dirty="0">
              <a:latin typeface="Times New Roman" panose="02020603050405020304" pitchFamily="18" charset="0"/>
              <a:cs typeface="Times New Roman" panose="02020603050405020304" pitchFamily="18" charset="0"/>
            </a:endParaRPr>
          </a:p>
          <a:p>
            <a:pPr marL="0" indent="0">
              <a:lnSpc>
                <a:spcPct val="100000"/>
              </a:lnSpc>
              <a:buNone/>
            </a:pPr>
            <a:r>
              <a:rPr lang="en-US" sz="2400" b="1" dirty="0">
                <a:latin typeface="Times New Roman" panose="02020603050405020304" pitchFamily="18" charset="0"/>
                <a:cs typeface="Times New Roman" panose="02020603050405020304" pitchFamily="18" charset="0"/>
              </a:rPr>
              <a:t>2. Sorting: </a:t>
            </a:r>
            <a:r>
              <a:rPr lang="en-US" sz="2400" dirty="0">
                <a:latin typeface="Times New Roman" panose="02020603050405020304" pitchFamily="18" charset="0"/>
                <a:cs typeface="Times New Roman" panose="02020603050405020304" pitchFamily="18" charset="0"/>
              </a:rPr>
              <a:t>Sort the query results based on a field in ascending or descending order.</a:t>
            </a:r>
          </a:p>
          <a:p>
            <a:pPr marL="0" indent="0">
              <a:lnSpc>
                <a:spcPct val="100000"/>
              </a:lnSpc>
              <a:buNone/>
            </a:pPr>
            <a:r>
              <a:rPr lang="en-US" sz="2400" dirty="0">
                <a:latin typeface="Times New Roman" panose="02020603050405020304" pitchFamily="18" charset="0"/>
                <a:cs typeface="Times New Roman" panose="02020603050405020304" pitchFamily="18" charset="0"/>
              </a:rPr>
              <a:t>   </a:t>
            </a:r>
            <a:r>
              <a:rPr lang="en-US" sz="2400" dirty="0" err="1">
                <a:solidFill>
                  <a:schemeClr val="accent1">
                    <a:lumMod val="50000"/>
                  </a:schemeClr>
                </a:solidFill>
                <a:latin typeface="Times New Roman" panose="02020603050405020304" pitchFamily="18" charset="0"/>
                <a:cs typeface="Times New Roman" panose="02020603050405020304" pitchFamily="18" charset="0"/>
              </a:rPr>
              <a:t>db.products.find</a:t>
            </a:r>
            <a:r>
              <a:rPr lang="en-US" sz="2400" dirty="0">
                <a:solidFill>
                  <a:schemeClr val="accent1">
                    <a:lumMod val="50000"/>
                  </a:schemeClr>
                </a:solidFill>
                <a:latin typeface="Times New Roman" panose="02020603050405020304" pitchFamily="18" charset="0"/>
                <a:cs typeface="Times New Roman" panose="02020603050405020304" pitchFamily="18" charset="0"/>
              </a:rPr>
              <a:t>().sort({ price: 1 }) </a:t>
            </a:r>
            <a:r>
              <a:rPr lang="en-US" sz="2400" dirty="0">
                <a:latin typeface="Times New Roman" panose="02020603050405020304" pitchFamily="18" charset="0"/>
                <a:cs typeface="Times New Roman" panose="02020603050405020304" pitchFamily="18" charset="0"/>
              </a:rPr>
              <a:t>// Sort products by price in ascending order.</a:t>
            </a:r>
          </a:p>
        </p:txBody>
      </p:sp>
    </p:spTree>
    <p:extLst>
      <p:ext uri="{BB962C8B-B14F-4D97-AF65-F5344CB8AC3E}">
        <p14:creationId xmlns:p14="http://schemas.microsoft.com/office/powerpoint/2010/main" val="32199794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TotalTime>
  <Words>2304</Words>
  <Application>Microsoft Office PowerPoint</Application>
  <PresentationFormat>Widescreen</PresentationFormat>
  <Paragraphs>211</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Times New Roman</vt:lpstr>
      <vt:lpstr>Office Theme</vt:lpstr>
      <vt:lpstr>PowerPoint Presentation</vt:lpstr>
      <vt:lpstr>MongoDB Introduction</vt:lpstr>
      <vt:lpstr>MongoDB Features</vt:lpstr>
      <vt:lpstr>MongoDB Features</vt:lpstr>
      <vt:lpstr>MongoDB Characteristics</vt:lpstr>
      <vt:lpstr>MongoDB Characteristics</vt:lpstr>
      <vt:lpstr>MongoDB Installation</vt:lpstr>
      <vt:lpstr>MongoDB Get Started</vt:lpstr>
      <vt:lpstr>MongoDB Query API</vt:lpstr>
      <vt:lpstr>MongoDB Query API</vt:lpstr>
      <vt:lpstr>MongoDB Create Database</vt:lpstr>
      <vt:lpstr>MongoDB Create Collection</vt:lpstr>
      <vt:lpstr>MongoDB Insert</vt:lpstr>
      <vt:lpstr>MongoDB Find</vt:lpstr>
      <vt:lpstr>MongoDB Update</vt:lpstr>
      <vt:lpstr>MongoDB Delete</vt:lpstr>
      <vt:lpstr>MongoDB Query Operators</vt:lpstr>
      <vt:lpstr>MongoDB Update Operators</vt:lpstr>
      <vt:lpstr>MongoDB Aggregations</vt:lpstr>
      <vt:lpstr>MongoDB Indexing/Search</vt:lpstr>
      <vt:lpstr>MongoDB Validation</vt:lpstr>
      <vt:lpstr>MongoDB Data API</vt:lpstr>
      <vt:lpstr>MongoDB Drivers</vt:lpstr>
      <vt:lpstr>MongoDB Drivers</vt:lpstr>
      <vt:lpstr>MongoDB Drivers</vt:lpstr>
      <vt:lpstr>MongoDB Node.js Driver</vt:lpstr>
      <vt:lpstr>MongoDB Charts</vt:lpstr>
      <vt:lpstr>&lt;thanks/&gt;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 Yuvraj Joshi</dc:creator>
  <cp:lastModifiedBy>Mr. Yuvraj Joshi</cp:lastModifiedBy>
  <cp:revision>1</cp:revision>
  <dcterms:created xsi:type="dcterms:W3CDTF">2023-07-27T07:15:23Z</dcterms:created>
  <dcterms:modified xsi:type="dcterms:W3CDTF">2023-07-27T11:56:24Z</dcterms:modified>
</cp:coreProperties>
</file>