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333" r:id="rId4"/>
    <p:sldId id="309" r:id="rId5"/>
    <p:sldId id="310" r:id="rId6"/>
    <p:sldId id="313" r:id="rId7"/>
    <p:sldId id="311" r:id="rId8"/>
    <p:sldId id="314" r:id="rId9"/>
    <p:sldId id="312" r:id="rId10"/>
    <p:sldId id="315" r:id="rId11"/>
    <p:sldId id="316" r:id="rId12"/>
    <p:sldId id="334" r:id="rId13"/>
    <p:sldId id="319" r:id="rId14"/>
    <p:sldId id="318" r:id="rId15"/>
    <p:sldId id="317" r:id="rId16"/>
    <p:sldId id="322" r:id="rId17"/>
    <p:sldId id="321" r:id="rId18"/>
    <p:sldId id="323" r:id="rId19"/>
    <p:sldId id="324" r:id="rId20"/>
    <p:sldId id="335" r:id="rId21"/>
    <p:sldId id="325" r:id="rId22"/>
    <p:sldId id="320" r:id="rId23"/>
    <p:sldId id="326" r:id="rId24"/>
    <p:sldId id="328" r:id="rId25"/>
    <p:sldId id="327" r:id="rId26"/>
    <p:sldId id="329" r:id="rId27"/>
    <p:sldId id="330" r:id="rId28"/>
    <p:sldId id="331" r:id="rId29"/>
    <p:sldId id="332" r:id="rId30"/>
    <p:sldId id="33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9D21-4132-E1F2-990C-8DA53EA12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82B2BE-FE52-9387-D179-3BA647319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8009D5-A08A-8942-502A-9EB455E5ED59}"/>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F58540C9-9994-3FE0-CED1-46E155863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750636-5C65-9B08-D5D9-D820CED2255E}"/>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391999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86D2-6A0A-6AD1-2D97-2AF5046A73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F6D06-0AC2-8B24-13EE-FE15448131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24B12-1C0C-A3C2-61B1-ACF687FC4C83}"/>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AAB98FEE-2204-8604-3965-1355EBBE40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C4E57-812B-7AC5-D0BF-6F038D021BFD}"/>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401298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6E1697-4A4F-FB78-C8D0-1549ECBF92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162B7A-CFE0-92D9-057D-2C28510B9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7D89C-31FF-41C2-FBF0-1B856E5B3F72}"/>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2A401126-1088-A414-0D13-C18528E8F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AFDDB-7503-B2FC-7BB3-D64A2E6C7B88}"/>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407575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A82E-D491-83A8-DBFA-3835F72D17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946A7-EEA5-BAC0-20EA-840A70ACD9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1E394-E51A-9866-8800-76762D665C36}"/>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DC37F0BB-5444-3234-1577-0E50237E6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EA492-D2D3-B5F2-FDBD-2C38D29F52CB}"/>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342694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B05C-22DD-0C70-B09F-4CF714343E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34280D-D4DD-C7A0-7DF7-900CDFDB6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129E4-5297-A9E8-AC25-0E3446DB9A4C}"/>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C9BFD15D-CD87-25E0-BE37-48901EBF2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A2E7B-E054-DE38-5FD9-EAEB765A11B5}"/>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113109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F2BBF-7BC5-0056-23D5-20535F6E19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C5F1F-2FEB-09B4-1C0D-559F14FCB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06694F-2355-7C18-DD39-D37FC20D3F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1C8D8A-DFD5-6070-56F2-03EF8F9EA6AD}"/>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6" name="Footer Placeholder 5">
            <a:extLst>
              <a:ext uri="{FF2B5EF4-FFF2-40B4-BE49-F238E27FC236}">
                <a16:creationId xmlns:a16="http://schemas.microsoft.com/office/drawing/2014/main" id="{829BF096-A88A-E554-B9BA-2BD1D7E8B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D9F483-DAD8-EF98-D91C-9A14F491155F}"/>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211646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21788-19D5-03B3-B35B-B6D2A47B62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B6FF6C-B30F-2FA9-6470-F20DC34E4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D27AC8-C2D7-D8FE-38F8-500A1E4932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E01C16-761B-2AE1-4E31-45FD09B3B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1E384-9584-779D-841D-EF238F27E0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EACECC-B92C-E376-C153-4507138F9953}"/>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8" name="Footer Placeholder 7">
            <a:extLst>
              <a:ext uri="{FF2B5EF4-FFF2-40B4-BE49-F238E27FC236}">
                <a16:creationId xmlns:a16="http://schemas.microsoft.com/office/drawing/2014/main" id="{CD19CD49-0D4E-5181-4421-A9FC7F85A3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B38E7A-B8C5-9F43-6A69-F2E12885DED6}"/>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235268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5E036-4A18-E1AB-236E-59619423C9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9D81E1-6798-D56D-9F76-B17DDB10C24D}"/>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4" name="Footer Placeholder 3">
            <a:extLst>
              <a:ext uri="{FF2B5EF4-FFF2-40B4-BE49-F238E27FC236}">
                <a16:creationId xmlns:a16="http://schemas.microsoft.com/office/drawing/2014/main" id="{5FAC5D4F-367F-6048-930A-F5B6E95C9D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181AD6-22F2-A9BE-33BC-B18B62C7108C}"/>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364256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19FAF5-B27B-4576-2E3D-4FE0D336B823}"/>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3" name="Footer Placeholder 2">
            <a:extLst>
              <a:ext uri="{FF2B5EF4-FFF2-40B4-BE49-F238E27FC236}">
                <a16:creationId xmlns:a16="http://schemas.microsoft.com/office/drawing/2014/main" id="{EF3649CC-D07F-E21D-9785-8071A3D2AB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EC0FF-19FA-FB92-32FC-322F5C4CC004}"/>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2420310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08AFB-6B21-9F72-9BC4-1F59188EF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3319BA-2F8A-B3FB-AFC4-D48988484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064AC4-7E5B-FBCC-E171-914117FCC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17EA0-69A9-CD36-31B4-86443607EEA4}"/>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6" name="Footer Placeholder 5">
            <a:extLst>
              <a:ext uri="{FF2B5EF4-FFF2-40B4-BE49-F238E27FC236}">
                <a16:creationId xmlns:a16="http://schemas.microsoft.com/office/drawing/2014/main" id="{5F1A7E86-EE10-3399-24A1-52765861D4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BEF30-9342-3F45-ADF3-99B5CE92133B}"/>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218595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B0BA-2CAD-E3F8-D5AB-A0FAF08AE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298FC7-5F28-58D9-23A9-47AE81BCD6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34ED0-CF43-E8C5-BDB5-6EE7595D3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DE689-0E41-3AEE-2AB7-AEE5AF7D46DD}"/>
              </a:ext>
            </a:extLst>
          </p:cNvPr>
          <p:cNvSpPr>
            <a:spLocks noGrp="1"/>
          </p:cNvSpPr>
          <p:nvPr>
            <p:ph type="dt" sz="half" idx="10"/>
          </p:nvPr>
        </p:nvSpPr>
        <p:spPr/>
        <p:txBody>
          <a:bodyPr/>
          <a:lstStyle/>
          <a:p>
            <a:fld id="{0E76280B-8DA8-4C1D-85E6-F535CB1894C6}" type="datetimeFigureOut">
              <a:rPr lang="en-IN" smtClean="0"/>
              <a:t>30-07-2023</a:t>
            </a:fld>
            <a:endParaRPr lang="en-IN"/>
          </a:p>
        </p:txBody>
      </p:sp>
      <p:sp>
        <p:nvSpPr>
          <p:cNvPr id="6" name="Footer Placeholder 5">
            <a:extLst>
              <a:ext uri="{FF2B5EF4-FFF2-40B4-BE49-F238E27FC236}">
                <a16:creationId xmlns:a16="http://schemas.microsoft.com/office/drawing/2014/main" id="{EE4DAD53-B88D-C2E3-5D03-103807DBE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71E382-CB08-D2DA-41AC-845F266BE20B}"/>
              </a:ext>
            </a:extLst>
          </p:cNvPr>
          <p:cNvSpPr>
            <a:spLocks noGrp="1"/>
          </p:cNvSpPr>
          <p:nvPr>
            <p:ph type="sldNum" sz="quarter" idx="12"/>
          </p:nvPr>
        </p:nvSpPr>
        <p:spPr/>
        <p:txBody>
          <a:bodyPr/>
          <a:lstStyle/>
          <a:p>
            <a:fld id="{FF224751-5795-4F95-8C2D-6F59A7D211E6}" type="slidenum">
              <a:rPr lang="en-IN" smtClean="0"/>
              <a:t>‹#›</a:t>
            </a:fld>
            <a:endParaRPr lang="en-IN"/>
          </a:p>
        </p:txBody>
      </p:sp>
    </p:spTree>
    <p:extLst>
      <p:ext uri="{BB962C8B-B14F-4D97-AF65-F5344CB8AC3E}">
        <p14:creationId xmlns:p14="http://schemas.microsoft.com/office/powerpoint/2010/main" val="777544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B65D3-35EB-5FCB-FDDB-25EC7967CC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28BB9-3FA2-CBB9-1BB2-7D3A9BA9E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5C777-AC98-AE31-BC22-C3885C7160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6280B-8DA8-4C1D-85E6-F535CB1894C6}" type="datetimeFigureOut">
              <a:rPr lang="en-IN" smtClean="0"/>
              <a:t>30-07-2023</a:t>
            </a:fld>
            <a:endParaRPr lang="en-IN"/>
          </a:p>
        </p:txBody>
      </p:sp>
      <p:sp>
        <p:nvSpPr>
          <p:cNvPr id="5" name="Footer Placeholder 4">
            <a:extLst>
              <a:ext uri="{FF2B5EF4-FFF2-40B4-BE49-F238E27FC236}">
                <a16:creationId xmlns:a16="http://schemas.microsoft.com/office/drawing/2014/main" id="{874CFDB5-510B-A4F8-04ED-6CE8DB94D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CD19BF-7753-FE33-75C8-E078F6B46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24751-5795-4F95-8C2D-6F59A7D211E6}" type="slidenum">
              <a:rPr lang="en-IN" smtClean="0"/>
              <a:t>‹#›</a:t>
            </a:fld>
            <a:endParaRPr lang="en-IN"/>
          </a:p>
        </p:txBody>
      </p:sp>
    </p:spTree>
    <p:extLst>
      <p:ext uri="{BB962C8B-B14F-4D97-AF65-F5344CB8AC3E}">
        <p14:creationId xmlns:p14="http://schemas.microsoft.com/office/powerpoint/2010/main" val="274753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F60E-DD79-7100-688B-028101F39D49}"/>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877F3E65-1E0E-CCE9-B106-BA6CA8E3AC86}"/>
              </a:ext>
            </a:extLst>
          </p:cNvPr>
          <p:cNvSpPr>
            <a:spLocks noGrp="1"/>
          </p:cNvSpPr>
          <p:nvPr>
            <p:ph idx="1"/>
          </p:nvPr>
        </p:nvSpPr>
        <p:spPr>
          <a:xfrm>
            <a:off x="838200" y="1325564"/>
            <a:ext cx="10515600" cy="5532436"/>
          </a:xfrm>
        </p:spPr>
        <p:txBody>
          <a:bodyPr>
            <a:normAutofit/>
          </a:bodyPr>
          <a:lstStyle/>
          <a:p>
            <a:pPr>
              <a:lnSpc>
                <a:spcPct val="100000"/>
              </a:lnSpc>
              <a:buFontTx/>
              <a:buChar char="-"/>
            </a:pPr>
            <a:r>
              <a:rPr lang="en-US" b="1" dirty="0">
                <a:latin typeface="Times New Roman" panose="02020603050405020304" pitchFamily="18" charset="0"/>
                <a:cs typeface="Times New Roman" panose="02020603050405020304" pitchFamily="18" charset="0"/>
              </a:rPr>
              <a:t>Q-Learning: </a:t>
            </a:r>
            <a:r>
              <a:rPr lang="en-US" dirty="0">
                <a:latin typeface="Times New Roman" panose="02020603050405020304" pitchFamily="18" charset="0"/>
                <a:cs typeface="Times New Roman" panose="02020603050405020304" pitchFamily="18" charset="0"/>
              </a:rPr>
              <a:t>A model-free, off-policy algorithm used in reinforcement learning to learn the optimal action-value function.</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Deep Q Networks (DQNs): </a:t>
            </a:r>
            <a:r>
              <a:rPr lang="en-US" dirty="0">
                <a:latin typeface="Times New Roman" panose="02020603050405020304" pitchFamily="18" charset="0"/>
                <a:cs typeface="Times New Roman" panose="02020603050405020304" pitchFamily="18" charset="0"/>
              </a:rPr>
              <a:t>A deep learning-based extension of Q-Learning, which uses neural networks to approximate the action-value function.</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b="1" dirty="0">
                <a:latin typeface="Times New Roman" panose="02020603050405020304" pitchFamily="18" charset="0"/>
                <a:cs typeface="Times New Roman" panose="02020603050405020304" pitchFamily="18" charset="0"/>
              </a:rPr>
              <a:t>Policy Gradient Methods: </a:t>
            </a:r>
            <a:r>
              <a:rPr lang="en-US" dirty="0">
                <a:latin typeface="Times New Roman" panose="02020603050405020304" pitchFamily="18" charset="0"/>
                <a:cs typeface="Times New Roman" panose="02020603050405020304" pitchFamily="18" charset="0"/>
              </a:rPr>
              <a:t>These algorithms directly learn the policy, which defines the agent's behavior, through gradient ascent.</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991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F60E-DD79-7100-688B-028101F39D49}"/>
              </a:ext>
            </a:extLst>
          </p:cNvPr>
          <p:cNvSpPr>
            <a:spLocks noGrp="1"/>
          </p:cNvSpPr>
          <p:nvPr>
            <p:ph type="title"/>
          </p:nvPr>
        </p:nvSpPr>
        <p:spPr>
          <a:xfrm>
            <a:off x="838200" y="18255"/>
            <a:ext cx="10515600" cy="1325563"/>
          </a:xfrm>
        </p:spPr>
        <p:txBody>
          <a:bodyPr/>
          <a:lstStyle/>
          <a:p>
            <a:r>
              <a:rPr lang="en-IN" b="1" dirty="0">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877F3E65-1E0E-CCE9-B106-BA6CA8E3AC86}"/>
              </a:ext>
            </a:extLst>
          </p:cNvPr>
          <p:cNvSpPr>
            <a:spLocks noGrp="1"/>
          </p:cNvSpPr>
          <p:nvPr>
            <p:ph idx="1"/>
          </p:nvPr>
        </p:nvSpPr>
        <p:spPr>
          <a:xfrm>
            <a:off x="838200" y="1343818"/>
            <a:ext cx="10515600" cy="5495927"/>
          </a:xfrm>
        </p:spPr>
        <p:txBody>
          <a:bodyPr>
            <a:normAutofit/>
          </a:bodyPr>
          <a:lstStyle/>
          <a:p>
            <a:pPr>
              <a:lnSpc>
                <a:spcPct val="100000"/>
              </a:lnSpc>
              <a:buFontTx/>
              <a:buChar char="-"/>
            </a:pPr>
            <a:r>
              <a:rPr lang="en-IN" b="1" dirty="0">
                <a:latin typeface="Times New Roman" panose="02020603050405020304" pitchFamily="18" charset="0"/>
                <a:cs typeface="Times New Roman" panose="02020603050405020304" pitchFamily="18" charset="0"/>
              </a:rPr>
              <a:t>Proximal Policy Optimization (PPO): </a:t>
            </a:r>
            <a:r>
              <a:rPr lang="en-IN" dirty="0">
                <a:latin typeface="Times New Roman" panose="02020603050405020304" pitchFamily="18" charset="0"/>
                <a:cs typeface="Times New Roman" panose="02020603050405020304" pitchFamily="18" charset="0"/>
              </a:rPr>
              <a:t>A popular policy gradient method used for continuous action spaces.</a:t>
            </a:r>
          </a:p>
          <a:p>
            <a:pPr>
              <a:lnSpc>
                <a:spcPct val="100000"/>
              </a:lnSpc>
              <a:buFontTx/>
              <a:buChar char="-"/>
            </a:pPr>
            <a:endParaRPr lang="en-IN" dirty="0">
              <a:latin typeface="Times New Roman" panose="02020603050405020304" pitchFamily="18" charset="0"/>
              <a:cs typeface="Times New Roman" panose="02020603050405020304" pitchFamily="18" charset="0"/>
            </a:endParaRPr>
          </a:p>
          <a:p>
            <a:pPr>
              <a:lnSpc>
                <a:spcPct val="100000"/>
              </a:lnSpc>
              <a:buFontTx/>
              <a:buChar char="-"/>
            </a:pPr>
            <a:r>
              <a:rPr lang="en-IN" b="1" dirty="0">
                <a:latin typeface="Times New Roman" panose="02020603050405020304" pitchFamily="18" charset="0"/>
                <a:cs typeface="Times New Roman" panose="02020603050405020304" pitchFamily="18" charset="0"/>
              </a:rPr>
              <a:t>Deep Deterministic Policy Gradients (DDPG): </a:t>
            </a:r>
            <a:r>
              <a:rPr lang="en-IN" dirty="0">
                <a:latin typeface="Times New Roman" panose="02020603050405020304" pitchFamily="18" charset="0"/>
                <a:cs typeface="Times New Roman" panose="02020603050405020304" pitchFamily="18" charset="0"/>
              </a:rPr>
              <a:t>Suitable for continuous action spaces, it combines deep neural networks with deterministic policies.</a:t>
            </a:r>
          </a:p>
          <a:p>
            <a:pPr>
              <a:lnSpc>
                <a:spcPct val="100000"/>
              </a:lnSpc>
              <a:buFontTx/>
              <a:buChar char="-"/>
            </a:pPr>
            <a:endParaRPr lang="en-IN" dirty="0">
              <a:latin typeface="Times New Roman" panose="02020603050405020304" pitchFamily="18" charset="0"/>
              <a:cs typeface="Times New Roman" panose="02020603050405020304" pitchFamily="18" charset="0"/>
            </a:endParaRPr>
          </a:p>
          <a:p>
            <a:pPr>
              <a:lnSpc>
                <a:spcPct val="100000"/>
              </a:lnSpc>
              <a:buFontTx/>
              <a:buChar char="-"/>
            </a:pPr>
            <a:r>
              <a:rPr lang="en-IN" b="1" dirty="0">
                <a:latin typeface="Times New Roman" panose="02020603050405020304" pitchFamily="18" charset="0"/>
                <a:cs typeface="Times New Roman" panose="02020603050405020304" pitchFamily="18" charset="0"/>
              </a:rPr>
              <a:t>Monte Carlo Tree Search (MCTS): </a:t>
            </a:r>
            <a:r>
              <a:rPr lang="en-IN" dirty="0">
                <a:latin typeface="Times New Roman" panose="02020603050405020304" pitchFamily="18" charset="0"/>
                <a:cs typeface="Times New Roman" panose="02020603050405020304" pitchFamily="18" charset="0"/>
              </a:rPr>
              <a:t>A search algorithm commonly used in games and decision-making tasks.</a:t>
            </a:r>
          </a:p>
        </p:txBody>
      </p:sp>
    </p:spTree>
    <p:extLst>
      <p:ext uri="{BB962C8B-B14F-4D97-AF65-F5344CB8AC3E}">
        <p14:creationId xmlns:p14="http://schemas.microsoft.com/office/powerpoint/2010/main" val="371427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4C46-C57D-2D94-FADC-5B45719CED3F}"/>
              </a:ext>
            </a:extLst>
          </p:cNvPr>
          <p:cNvSpPr>
            <a:spLocks noGrp="1"/>
          </p:cNvSpPr>
          <p:nvPr>
            <p:ph type="title"/>
          </p:nvPr>
        </p:nvSpPr>
        <p:spPr>
          <a:xfrm>
            <a:off x="3666392" y="2766218"/>
            <a:ext cx="4859215" cy="1325563"/>
          </a:xfrm>
        </p:spPr>
        <p:txBody>
          <a:bodyPr/>
          <a:lstStyle/>
          <a:p>
            <a:r>
              <a:rPr lang="en-US" b="1" dirty="0">
                <a:latin typeface="Times New Roman" panose="02020603050405020304" pitchFamily="18" charset="0"/>
                <a:cs typeface="Times New Roman" panose="02020603050405020304" pitchFamily="18" charset="0"/>
              </a:rPr>
              <a:t>Predictive Algos…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63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FE4E-DA42-0568-2EEF-3781286852F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39147D-AAE9-21EA-90A8-8F92A2F60E0D}"/>
              </a:ext>
            </a:extLst>
          </p:cNvPr>
          <p:cNvSpPr>
            <a:spLocks noGrp="1"/>
          </p:cNvSpPr>
          <p:nvPr>
            <p:ph idx="1"/>
          </p:nvPr>
        </p:nvSpPr>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1. Supervised Learning Algorithms (8):</a:t>
            </a:r>
          </a:p>
          <a:p>
            <a:pPr marL="0" indent="0">
              <a:buNone/>
            </a:pPr>
            <a:r>
              <a:rPr lang="en-IN" dirty="0">
                <a:latin typeface="Times New Roman" panose="02020603050405020304" pitchFamily="18" charset="0"/>
                <a:cs typeface="Times New Roman" panose="02020603050405020304" pitchFamily="18" charset="0"/>
              </a:rPr>
              <a:t>   - Linear Regression</a:t>
            </a:r>
          </a:p>
          <a:p>
            <a:pPr marL="0" indent="0">
              <a:buNone/>
            </a:pPr>
            <a:r>
              <a:rPr lang="en-IN" dirty="0">
                <a:latin typeface="Times New Roman" panose="02020603050405020304" pitchFamily="18" charset="0"/>
                <a:cs typeface="Times New Roman" panose="02020603050405020304" pitchFamily="18" charset="0"/>
              </a:rPr>
              <a:t>   - Logistic Regression</a:t>
            </a:r>
          </a:p>
          <a:p>
            <a:pPr marL="0" indent="0">
              <a:buNone/>
            </a:pPr>
            <a:r>
              <a:rPr lang="en-IN" dirty="0">
                <a:latin typeface="Times New Roman" panose="02020603050405020304" pitchFamily="18" charset="0"/>
                <a:cs typeface="Times New Roman" panose="02020603050405020304" pitchFamily="18" charset="0"/>
              </a:rPr>
              <a:t>   - Support Vector Machines (SVM)</a:t>
            </a:r>
          </a:p>
          <a:p>
            <a:pPr marL="0" indent="0">
              <a:buNone/>
            </a:pPr>
            <a:r>
              <a:rPr lang="en-IN" dirty="0">
                <a:latin typeface="Times New Roman" panose="02020603050405020304" pitchFamily="18" charset="0"/>
                <a:cs typeface="Times New Roman" panose="02020603050405020304" pitchFamily="18" charset="0"/>
              </a:rPr>
              <a:t>   - Decision Trees</a:t>
            </a:r>
          </a:p>
          <a:p>
            <a:pPr marL="0" indent="0">
              <a:buNone/>
            </a:pPr>
            <a:r>
              <a:rPr lang="en-IN" dirty="0">
                <a:latin typeface="Times New Roman" panose="02020603050405020304" pitchFamily="18" charset="0"/>
                <a:cs typeface="Times New Roman" panose="02020603050405020304" pitchFamily="18" charset="0"/>
              </a:rPr>
              <a:t>   - Random Forest</a:t>
            </a:r>
          </a:p>
          <a:p>
            <a:pPr marL="0" indent="0">
              <a:buNone/>
            </a:pPr>
            <a:r>
              <a:rPr lang="en-IN" dirty="0">
                <a:latin typeface="Times New Roman" panose="02020603050405020304" pitchFamily="18" charset="0"/>
                <a:cs typeface="Times New Roman" panose="02020603050405020304" pitchFamily="18" charset="0"/>
              </a:rPr>
              <a:t>   - 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a:p>
            <a:pPr marL="0" indent="0">
              <a:buNone/>
            </a:pPr>
            <a:r>
              <a:rPr lang="en-IN" dirty="0">
                <a:latin typeface="Times New Roman" panose="02020603050405020304" pitchFamily="18" charset="0"/>
                <a:cs typeface="Times New Roman" panose="02020603050405020304" pitchFamily="18" charset="0"/>
              </a:rPr>
              <a:t>   - Naive Bayes</a:t>
            </a:r>
          </a:p>
          <a:p>
            <a:pPr marL="0" indent="0">
              <a:buNone/>
            </a:pPr>
            <a:r>
              <a:rPr lang="en-IN" dirty="0">
                <a:latin typeface="Times New Roman" panose="02020603050405020304" pitchFamily="18" charset="0"/>
                <a:cs typeface="Times New Roman" panose="02020603050405020304" pitchFamily="18" charset="0"/>
              </a:rPr>
              <a:t>   - Gradient Boosting Machines (GBM)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915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8902-369A-47BA-5A1F-14751263B60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F1EF92-01E1-0AA6-38C8-BAEEEA18A6FE}"/>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2. Unsupervised Learning Algorithms (5):</a:t>
            </a:r>
          </a:p>
          <a:p>
            <a:pPr marL="0" indent="0">
              <a:buNone/>
            </a:pPr>
            <a:r>
              <a:rPr lang="en-IN" dirty="0">
                <a:latin typeface="Times New Roman" panose="02020603050405020304" pitchFamily="18" charset="0"/>
                <a:cs typeface="Times New Roman" panose="02020603050405020304" pitchFamily="18" charset="0"/>
              </a:rPr>
              <a:t>   - K-Means</a:t>
            </a:r>
          </a:p>
          <a:p>
            <a:pPr marL="0" indent="0">
              <a:buNone/>
            </a:pPr>
            <a:r>
              <a:rPr lang="en-IN" dirty="0">
                <a:latin typeface="Times New Roman" panose="02020603050405020304" pitchFamily="18" charset="0"/>
                <a:cs typeface="Times New Roman" panose="02020603050405020304" pitchFamily="18" charset="0"/>
              </a:rPr>
              <a:t>   - Hierarchical Clustering</a:t>
            </a:r>
          </a:p>
          <a:p>
            <a:pPr marL="0" indent="0">
              <a:buNone/>
            </a:pPr>
            <a:r>
              <a:rPr lang="en-IN" dirty="0">
                <a:latin typeface="Times New Roman" panose="02020603050405020304" pitchFamily="18" charset="0"/>
                <a:cs typeface="Times New Roman" panose="02020603050405020304" pitchFamily="18" charset="0"/>
              </a:rPr>
              <a:t>   - Principal Component Analysis (PCA)</a:t>
            </a:r>
          </a:p>
          <a:p>
            <a:pPr marL="0" indent="0">
              <a:buNone/>
            </a:pPr>
            <a:r>
              <a:rPr lang="en-IN" dirty="0">
                <a:latin typeface="Times New Roman" panose="02020603050405020304" pitchFamily="18" charset="0"/>
                <a:cs typeface="Times New Roman" panose="02020603050405020304" pitchFamily="18" charset="0"/>
              </a:rPr>
              <a:t>   - Autoencoders</a:t>
            </a:r>
          </a:p>
          <a:p>
            <a:pPr marL="0" indent="0">
              <a:buNone/>
            </a:pPr>
            <a:r>
              <a:rPr lang="en-IN" dirty="0">
                <a:latin typeface="Times New Roman" panose="02020603050405020304" pitchFamily="18" charset="0"/>
                <a:cs typeface="Times New Roman" panose="02020603050405020304" pitchFamily="18" charset="0"/>
              </a:rPr>
              <a:t>   - t-Distributed Stochastic </a:t>
            </a:r>
            <a:r>
              <a:rPr lang="en-IN" dirty="0" err="1">
                <a:latin typeface="Times New Roman" panose="02020603050405020304" pitchFamily="18" charset="0"/>
                <a:cs typeface="Times New Roman" panose="02020603050405020304" pitchFamily="18" charset="0"/>
              </a:rPr>
              <a:t>Neighbor</a:t>
            </a:r>
            <a:r>
              <a:rPr lang="en-IN" dirty="0">
                <a:latin typeface="Times New Roman" panose="02020603050405020304" pitchFamily="18" charset="0"/>
                <a:cs typeface="Times New Roman" panose="02020603050405020304" pitchFamily="18" charset="0"/>
              </a:rPr>
              <a:t> Embedding (t-SNE)</a:t>
            </a:r>
          </a:p>
        </p:txBody>
      </p:sp>
    </p:spTree>
    <p:extLst>
      <p:ext uri="{BB962C8B-B14F-4D97-AF65-F5344CB8AC3E}">
        <p14:creationId xmlns:p14="http://schemas.microsoft.com/office/powerpoint/2010/main" val="1052301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EF66-26C1-C8A2-EA62-0125070F884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Predictive Algorithms</a:t>
            </a:r>
            <a:endParaRPr lang="en-IN" dirty="0"/>
          </a:p>
        </p:txBody>
      </p:sp>
      <p:sp>
        <p:nvSpPr>
          <p:cNvPr id="3" name="Content Placeholder 2">
            <a:extLst>
              <a:ext uri="{FF2B5EF4-FFF2-40B4-BE49-F238E27FC236}">
                <a16:creationId xmlns:a16="http://schemas.microsoft.com/office/drawing/2014/main" id="{21385771-13DF-7317-B938-DFE0EAA79295}"/>
              </a:ext>
            </a:extLst>
          </p:cNvPr>
          <p:cNvSpPr>
            <a:spLocks noGrp="1"/>
          </p:cNvSpPr>
          <p:nvPr>
            <p:ph idx="1"/>
          </p:nvPr>
        </p:nvSpPr>
        <p:spPr>
          <a:xfrm>
            <a:off x="838200" y="1825624"/>
            <a:ext cx="10515600" cy="4842461"/>
          </a:xfrm>
        </p:spPr>
        <p:txBody>
          <a:bodyPr>
            <a:norm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3. Reinforcement Learning Algorithms (2):</a:t>
            </a:r>
          </a:p>
          <a:p>
            <a:pPr marL="0" indent="0">
              <a:lnSpc>
                <a:spcPct val="100000"/>
              </a:lnSpc>
              <a:buNone/>
            </a:pPr>
            <a:r>
              <a:rPr lang="en-US" sz="2400" dirty="0">
                <a:latin typeface="Times New Roman" panose="02020603050405020304" pitchFamily="18" charset="0"/>
                <a:cs typeface="Times New Roman" panose="02020603050405020304" pitchFamily="18" charset="0"/>
              </a:rPr>
              <a:t>   - Q-Learning</a:t>
            </a:r>
          </a:p>
          <a:p>
            <a:pPr marL="0" indent="0">
              <a:lnSpc>
                <a:spcPct val="100000"/>
              </a:lnSpc>
              <a:buNone/>
            </a:pPr>
            <a:r>
              <a:rPr lang="en-US" sz="2400" dirty="0">
                <a:latin typeface="Times New Roman" panose="02020603050405020304" pitchFamily="18" charset="0"/>
                <a:cs typeface="Times New Roman" panose="02020603050405020304" pitchFamily="18" charset="0"/>
              </a:rPr>
              <a:t>   - Deep Q Networks (DQNs)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there are many other machine learning algorithms and variations within each category. The mentioned algorithms are among the most common and well-established ones in their respective categories. )</a:t>
            </a:r>
          </a:p>
        </p:txBody>
      </p:sp>
    </p:spTree>
    <p:extLst>
      <p:ext uri="{BB962C8B-B14F-4D97-AF65-F5344CB8AC3E}">
        <p14:creationId xmlns:p14="http://schemas.microsoft.com/office/powerpoint/2010/main" val="418553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E4DA-2D5A-F283-1304-8211C31D6B1E}"/>
              </a:ext>
            </a:extLst>
          </p:cNvPr>
          <p:cNvSpPr>
            <a:spLocks noGrp="1"/>
          </p:cNvSpPr>
          <p:nvPr>
            <p:ph type="title"/>
          </p:nvPr>
        </p:nvSpPr>
        <p:spPr>
          <a:xfrm>
            <a:off x="979463" y="2766218"/>
            <a:ext cx="10233074" cy="1325563"/>
          </a:xfrm>
        </p:spPr>
        <p:txBody>
          <a:bodyPr/>
          <a:lstStyle/>
          <a:p>
            <a:r>
              <a:rPr lang="en-US" b="1" dirty="0">
                <a:latin typeface="Times New Roman" panose="02020603050405020304" pitchFamily="18" charset="0"/>
                <a:cs typeface="Times New Roman" panose="02020603050405020304" pitchFamily="18" charset="0"/>
              </a:rPr>
              <a:t>What Algorithm could be suited for our purpose?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34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359A-36B3-9FAF-73BE-BA08C60E3527}"/>
              </a:ext>
            </a:extLst>
          </p:cNvPr>
          <p:cNvSpPr>
            <a:spLocks noGrp="1"/>
          </p:cNvSpPr>
          <p:nvPr>
            <p:ph type="title"/>
          </p:nvPr>
        </p:nvSpPr>
        <p:spPr>
          <a:xfrm>
            <a:off x="1274299" y="1762296"/>
            <a:ext cx="5154637" cy="1325563"/>
          </a:xfrm>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5968E-7A7B-BC16-9CA4-2B2EC72A1839}"/>
              </a:ext>
            </a:extLst>
          </p:cNvPr>
          <p:cNvSpPr>
            <a:spLocks noGrp="1"/>
          </p:cNvSpPr>
          <p:nvPr>
            <p:ph idx="1"/>
          </p:nvPr>
        </p:nvSpPr>
        <p:spPr>
          <a:xfrm>
            <a:off x="838200" y="3770141"/>
            <a:ext cx="10515600" cy="2406821"/>
          </a:xfrm>
        </p:spPr>
        <p:txBody>
          <a:bodyPr/>
          <a:lstStyle/>
          <a:p>
            <a:pPr>
              <a:lnSpc>
                <a:spcPct val="100000"/>
              </a:lnSpc>
            </a:pPr>
            <a:r>
              <a:rPr lang="en-US" dirty="0">
                <a:latin typeface="Times New Roman" panose="02020603050405020304" pitchFamily="18" charset="0"/>
                <a:cs typeface="Times New Roman" panose="02020603050405020304" pitchFamily="18" charset="0"/>
              </a:rPr>
              <a:t>For making predictions for vegetable prices in an online vegetable store, the most suitable type of machine learning algorithm is Supervised Learning, as it involves training the model on labeled data, where historical data about vegetable prices is available along with other relevant features.</a:t>
            </a:r>
          </a:p>
        </p:txBody>
      </p:sp>
    </p:spTree>
    <p:extLst>
      <p:ext uri="{BB962C8B-B14F-4D97-AF65-F5344CB8AC3E}">
        <p14:creationId xmlns:p14="http://schemas.microsoft.com/office/powerpoint/2010/main" val="425605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359A-36B3-9FAF-73BE-BA08C60E3527}"/>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5968E-7A7B-BC16-9CA4-2B2EC72A1839}"/>
              </a:ext>
            </a:extLst>
          </p:cNvPr>
          <p:cNvSpPr>
            <a:spLocks noGrp="1"/>
          </p:cNvSpPr>
          <p:nvPr>
            <p:ph idx="1"/>
          </p:nvPr>
        </p:nvSpPr>
        <p:spPr>
          <a:xfrm>
            <a:off x="838200" y="1825625"/>
            <a:ext cx="10515600" cy="4884664"/>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Among the supervised learning algorithms mentioned in the previous answer, the following ones are commonly used for regression tasks, which is appropriate for predicting continuous values like vegetable prices:</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Linear Regression: </a:t>
            </a:r>
            <a:r>
              <a:rPr lang="en-US" dirty="0">
                <a:latin typeface="Times New Roman" panose="02020603050405020304" pitchFamily="18" charset="0"/>
                <a:cs typeface="Times New Roman" panose="02020603050405020304" pitchFamily="18" charset="0"/>
              </a:rPr>
              <a:t>This is a simple and interpretable algorithm that establishes a linear relationship between the input features and the target variable (vegetable prices). However, its performance may be limited if the relationship between features and prices is complex.</a:t>
            </a: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931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359A-36B3-9FAF-73BE-BA08C60E3527}"/>
              </a:ext>
            </a:extLst>
          </p:cNvPr>
          <p:cNvSpPr>
            <a:spLocks noGrp="1"/>
          </p:cNvSpPr>
          <p:nvPr>
            <p:ph type="title"/>
          </p:nvPr>
        </p:nvSpPr>
        <p:spPr>
          <a:xfrm>
            <a:off x="838200" y="225084"/>
            <a:ext cx="10515600" cy="1420836"/>
          </a:xfrm>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5968E-7A7B-BC16-9CA4-2B2EC72A1839}"/>
              </a:ext>
            </a:extLst>
          </p:cNvPr>
          <p:cNvSpPr>
            <a:spLocks noGrp="1"/>
          </p:cNvSpPr>
          <p:nvPr>
            <p:ph idx="1"/>
          </p:nvPr>
        </p:nvSpPr>
        <p:spPr>
          <a:xfrm>
            <a:off x="838200" y="2067951"/>
            <a:ext cx="10515600" cy="3742006"/>
          </a:xfrm>
        </p:spPr>
        <p:txBody>
          <a:bodyPr>
            <a:normAutofit/>
          </a:bodyPr>
          <a:lstStyle/>
          <a:p>
            <a:pPr marL="0" indent="0">
              <a:lnSpc>
                <a:spcPct val="100000"/>
              </a:lnSpc>
              <a:buNone/>
            </a:pPr>
            <a:r>
              <a:rPr lang="en-US" sz="2200" b="1" dirty="0">
                <a:latin typeface="Times New Roman" panose="02020603050405020304" pitchFamily="18" charset="0"/>
                <a:cs typeface="Times New Roman" panose="02020603050405020304" pitchFamily="18" charset="0"/>
              </a:rPr>
              <a:t>2. Random Forest: </a:t>
            </a:r>
            <a:r>
              <a:rPr lang="en-US" sz="2200" dirty="0">
                <a:latin typeface="Times New Roman" panose="02020603050405020304" pitchFamily="18" charset="0"/>
                <a:cs typeface="Times New Roman" panose="02020603050405020304" pitchFamily="18" charset="0"/>
              </a:rPr>
              <a:t>This ensemble algorithm is robust and can handle non-linear relationships between features and prices effectively. It tends to generalize well and is less prone to overfitting, which is important for accurate predictions.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b="1" dirty="0">
                <a:latin typeface="Times New Roman" panose="02020603050405020304" pitchFamily="18" charset="0"/>
                <a:cs typeface="Times New Roman" panose="02020603050405020304" pitchFamily="18" charset="0"/>
              </a:rPr>
              <a:t>3. Gradient Boosting Machines (GBM): </a:t>
            </a:r>
            <a:r>
              <a:rPr lang="en-US" sz="2200" dirty="0">
                <a:latin typeface="Times New Roman" panose="02020603050405020304" pitchFamily="18" charset="0"/>
                <a:cs typeface="Times New Roman" panose="02020603050405020304" pitchFamily="18" charset="0"/>
              </a:rPr>
              <a:t>Similar to Random Forest, GBM is an ensemble algorithm, but it builds trees sequentially, each one trying to correct the errors of the previous one. It often produces accurate predictions and can handle complex relationships in the data.</a:t>
            </a:r>
          </a:p>
        </p:txBody>
      </p:sp>
    </p:spTree>
    <p:extLst>
      <p:ext uri="{BB962C8B-B14F-4D97-AF65-F5344CB8AC3E}">
        <p14:creationId xmlns:p14="http://schemas.microsoft.com/office/powerpoint/2010/main" val="2740467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557B-3D8F-1C0C-7CCD-BE0ED8BD4686}"/>
              </a:ext>
            </a:extLst>
          </p:cNvPr>
          <p:cNvSpPr>
            <a:spLocks noGrp="1"/>
          </p:cNvSpPr>
          <p:nvPr>
            <p:ph type="title"/>
          </p:nvPr>
        </p:nvSpPr>
        <p:spPr>
          <a:xfrm>
            <a:off x="838201" y="365125"/>
            <a:ext cx="4057356" cy="2931990"/>
          </a:xfrm>
        </p:spPr>
        <p:txBody>
          <a:bodyPr>
            <a:noAutofit/>
          </a:bodyPr>
          <a:lstStyle/>
          <a:p>
            <a:r>
              <a:rPr lang="en-US" sz="7200" b="1" dirty="0">
                <a:latin typeface="Times New Roman" panose="02020603050405020304" pitchFamily="18" charset="0"/>
                <a:cs typeface="Times New Roman" panose="02020603050405020304" pitchFamily="18" charset="0"/>
              </a:rPr>
              <a:t>Machine Learning</a:t>
            </a:r>
            <a:endParaRPr lang="en-IN" sz="7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04CE4D-FDA5-E0F2-E376-6F9D9558A125}"/>
              </a:ext>
            </a:extLst>
          </p:cNvPr>
          <p:cNvSpPr>
            <a:spLocks noGrp="1"/>
          </p:cNvSpPr>
          <p:nvPr>
            <p:ph idx="1"/>
          </p:nvPr>
        </p:nvSpPr>
        <p:spPr>
          <a:xfrm>
            <a:off x="838200" y="2222768"/>
            <a:ext cx="10515600" cy="4351338"/>
          </a:xfrm>
        </p:spPr>
        <p:txBody>
          <a:bodyPr>
            <a:normAutofit/>
          </a:bodyPr>
          <a:lstStyle/>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Machine learning is a subfield of artificial intelligence (AI) that involves the development of algorithms and models that enable computers to learn and improve their performance on a specific task without being explicitly programmed for it. </a:t>
            </a:r>
          </a:p>
          <a:p>
            <a:pPr>
              <a:lnSpc>
                <a:spcPct val="100000"/>
              </a:lnSpc>
            </a:pPr>
            <a:r>
              <a:rPr lang="en-US" sz="2400" dirty="0">
                <a:latin typeface="Times New Roman" panose="02020603050405020304" pitchFamily="18" charset="0"/>
                <a:cs typeface="Times New Roman" panose="02020603050405020304" pitchFamily="18" charset="0"/>
              </a:rPr>
              <a:t>Instead of relying on traditional rule-based programming, machine learning algorithms use data to identify patterns, make predictions, and make decisions.</a:t>
            </a:r>
          </a:p>
          <a:p>
            <a:endParaRPr lang="en-IN" sz="2400" dirty="0"/>
          </a:p>
        </p:txBody>
      </p:sp>
      <p:pic>
        <p:nvPicPr>
          <p:cNvPr id="5" name="Picture 4">
            <a:extLst>
              <a:ext uri="{FF2B5EF4-FFF2-40B4-BE49-F238E27FC236}">
                <a16:creationId xmlns:a16="http://schemas.microsoft.com/office/drawing/2014/main" id="{A35BBDB4-B777-7FDA-0A41-9367C6A79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63" y="0"/>
            <a:ext cx="5861538" cy="3297115"/>
          </a:xfrm>
          <a:prstGeom prst="rect">
            <a:avLst/>
          </a:prstGeom>
        </p:spPr>
      </p:pic>
    </p:spTree>
    <p:extLst>
      <p:ext uri="{BB962C8B-B14F-4D97-AF65-F5344CB8AC3E}">
        <p14:creationId xmlns:p14="http://schemas.microsoft.com/office/powerpoint/2010/main" val="2644620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359A-36B3-9FAF-73BE-BA08C60E3527}"/>
              </a:ext>
            </a:extLst>
          </p:cNvPr>
          <p:cNvSpPr>
            <a:spLocks noGrp="1"/>
          </p:cNvSpPr>
          <p:nvPr>
            <p:ph type="title"/>
          </p:nvPr>
        </p:nvSpPr>
        <p:spPr>
          <a:xfrm>
            <a:off x="838200" y="203982"/>
            <a:ext cx="10515600" cy="1308294"/>
          </a:xfrm>
        </p:spPr>
        <p:txBody>
          <a:bodyPr/>
          <a:lstStyle/>
          <a:p>
            <a:r>
              <a:rPr lang="en-US" b="1" dirty="0">
                <a:latin typeface="Times New Roman" panose="02020603050405020304" pitchFamily="18" charset="0"/>
                <a:cs typeface="Times New Roman" panose="02020603050405020304" pitchFamily="18" charset="0"/>
              </a:rPr>
              <a:t>Predictive Algorithms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5968E-7A7B-BC16-9CA4-2B2EC72A1839}"/>
              </a:ext>
            </a:extLst>
          </p:cNvPr>
          <p:cNvSpPr>
            <a:spLocks noGrp="1"/>
          </p:cNvSpPr>
          <p:nvPr>
            <p:ph idx="1"/>
          </p:nvPr>
        </p:nvSpPr>
        <p:spPr>
          <a:xfrm>
            <a:off x="838200" y="1906172"/>
            <a:ext cx="10515600" cy="4093699"/>
          </a:xfrm>
        </p:spPr>
        <p:txBody>
          <a:bodyPr>
            <a:norm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These algorithms can be trained on historical data that includes features such as vegetable type, season, demand, supply, and any other relevant factors influencing vegetable prices. The model can then make predictions for the prices of vegetables based on the input features of new data, allowing the online vegetable store to adjust prices accordingly.</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b="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the performance of these algorithms will depend on the quality and quantity of the available data, the relevance and accuracy of the features, and the specific characteristics of the vegetable price data. It's always a good practice to experiment with different algorithms, fine-tune their hyperparameters, and evaluate their performance using appropriate metrics to choose the best model for a particular application.</a:t>
            </a:r>
          </a:p>
        </p:txBody>
      </p:sp>
    </p:spTree>
    <p:extLst>
      <p:ext uri="{BB962C8B-B14F-4D97-AF65-F5344CB8AC3E}">
        <p14:creationId xmlns:p14="http://schemas.microsoft.com/office/powerpoint/2010/main" val="3383661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48E1-4097-5272-B467-CBFCD178B417}"/>
              </a:ext>
            </a:extLst>
          </p:cNvPr>
          <p:cNvSpPr>
            <a:spLocks noGrp="1"/>
          </p:cNvSpPr>
          <p:nvPr>
            <p:ph type="title"/>
          </p:nvPr>
        </p:nvSpPr>
        <p:spPr>
          <a:xfrm>
            <a:off x="1359291" y="2766218"/>
            <a:ext cx="9473418" cy="1325563"/>
          </a:xfrm>
        </p:spPr>
        <p:txBody>
          <a:bodyPr/>
          <a:lstStyle/>
          <a:p>
            <a:r>
              <a:rPr lang="en-US" b="1" dirty="0">
                <a:latin typeface="Times New Roman" panose="02020603050405020304" pitchFamily="18" charset="0"/>
                <a:cs typeface="Times New Roman" panose="02020603050405020304" pitchFamily="18" charset="0"/>
              </a:rPr>
              <a:t>What could be the best of them all?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54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D577-C689-899B-280A-3990F528AEEE}"/>
              </a:ext>
            </a:extLst>
          </p:cNvPr>
          <p:cNvSpPr>
            <a:spLocks noGrp="1"/>
          </p:cNvSpPr>
          <p:nvPr>
            <p:ph type="title"/>
          </p:nvPr>
        </p:nvSpPr>
        <p:spPr>
          <a:xfrm>
            <a:off x="1203960" y="1152915"/>
            <a:ext cx="2073812"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B856DD-2AA8-DFAD-22B7-4000D6E7BAF3}"/>
              </a:ext>
            </a:extLst>
          </p:cNvPr>
          <p:cNvSpPr>
            <a:spLocks noGrp="1"/>
          </p:cNvSpPr>
          <p:nvPr>
            <p:ph idx="1"/>
          </p:nvPr>
        </p:nvSpPr>
        <p:spPr>
          <a:xfrm>
            <a:off x="838200" y="3291840"/>
            <a:ext cx="10515600" cy="3566160"/>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LSTM stands for Long Short-Term Memory, and it is a type of recurrent neural network (RNN) architecture designed to address the vanishing gradient problem in traditional RNNs. The vanishing gradient problem occurs when training RNNs on long sequences, and it leads to difficulties in capturing long-term dependencies in the data.</a:t>
            </a:r>
          </a:p>
          <a:p>
            <a:pPr>
              <a:lnSpc>
                <a:spcPct val="100000"/>
              </a:lnSpc>
            </a:pPr>
            <a:r>
              <a:rPr lang="en-US" sz="2400" dirty="0">
                <a:latin typeface="Times New Roman" panose="02020603050405020304" pitchFamily="18" charset="0"/>
                <a:cs typeface="Times New Roman" panose="02020603050405020304" pitchFamily="18" charset="0"/>
              </a:rPr>
              <a:t>LSTM networks introduce special memory cells that allow them to selectively retain or forget information over time, making them particularly effective for sequential data, such as time series, natural language processing, and speech recognition tasks.</a:t>
            </a:r>
          </a:p>
        </p:txBody>
      </p:sp>
      <p:pic>
        <p:nvPicPr>
          <p:cNvPr id="5" name="Picture 4">
            <a:extLst>
              <a:ext uri="{FF2B5EF4-FFF2-40B4-BE49-F238E27FC236}">
                <a16:creationId xmlns:a16="http://schemas.microsoft.com/office/drawing/2014/main" id="{333F6775-9745-AF42-ABBF-CAE7ED788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2676" y="0"/>
            <a:ext cx="7479323" cy="3328299"/>
          </a:xfrm>
          <a:prstGeom prst="rect">
            <a:avLst/>
          </a:prstGeom>
        </p:spPr>
      </p:pic>
    </p:spTree>
    <p:extLst>
      <p:ext uri="{BB962C8B-B14F-4D97-AF65-F5344CB8AC3E}">
        <p14:creationId xmlns:p14="http://schemas.microsoft.com/office/powerpoint/2010/main" val="297759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8E85-EE68-55E4-D0FC-B5E70C41E58B}"/>
              </a:ext>
            </a:extLst>
          </p:cNvPr>
          <p:cNvSpPr>
            <a:spLocks noGrp="1"/>
          </p:cNvSpPr>
          <p:nvPr>
            <p:ph type="title"/>
          </p:nvPr>
        </p:nvSpPr>
        <p:spPr>
          <a:xfrm>
            <a:off x="838200" y="514105"/>
            <a:ext cx="2270760"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7E45F-360F-CBD1-04C0-672A1D464551}"/>
              </a:ext>
            </a:extLst>
          </p:cNvPr>
          <p:cNvSpPr>
            <a:spLocks noGrp="1"/>
          </p:cNvSpPr>
          <p:nvPr>
            <p:ph idx="1"/>
          </p:nvPr>
        </p:nvSpPr>
        <p:spPr>
          <a:xfrm>
            <a:off x="838200" y="2131279"/>
            <a:ext cx="10515600" cy="4265687"/>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Let's explain LSTM using a simple example of a sentence completion task:</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Imagine we want to predict the missing word in the following sentence: "The sun is shining, and the _______ is blue.“</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In a traditional RNN, the network would process the sentence word by word, with each word being fed as input to the RNN cell along with the hidden state from the previous time step. However, traditional RNNs may struggle to remember relevant information from the beginning of the sentence as they process more words.</a:t>
            </a:r>
          </a:p>
        </p:txBody>
      </p:sp>
    </p:spTree>
    <p:extLst>
      <p:ext uri="{BB962C8B-B14F-4D97-AF65-F5344CB8AC3E}">
        <p14:creationId xmlns:p14="http://schemas.microsoft.com/office/powerpoint/2010/main" val="60260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8E85-EE68-55E4-D0FC-B5E70C41E58B}"/>
              </a:ext>
            </a:extLst>
          </p:cNvPr>
          <p:cNvSpPr>
            <a:spLocks noGrp="1"/>
          </p:cNvSpPr>
          <p:nvPr>
            <p:ph type="title"/>
          </p:nvPr>
        </p:nvSpPr>
        <p:spPr>
          <a:xfrm>
            <a:off x="838200" y="0"/>
            <a:ext cx="2242625"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7E45F-360F-CBD1-04C0-672A1D464551}"/>
              </a:ext>
            </a:extLst>
          </p:cNvPr>
          <p:cNvSpPr>
            <a:spLocks noGrp="1"/>
          </p:cNvSpPr>
          <p:nvPr>
            <p:ph idx="1"/>
          </p:nvPr>
        </p:nvSpPr>
        <p:spPr>
          <a:xfrm>
            <a:off x="838199" y="1209822"/>
            <a:ext cx="11020865" cy="5648178"/>
          </a:xfrm>
        </p:spPr>
        <p:txBody>
          <a:bodyPr>
            <a:normAutofit/>
          </a:bodyPr>
          <a:lstStyle/>
          <a:p>
            <a:pPr algn="just"/>
            <a:r>
              <a:rPr lang="en-US" sz="2200" dirty="0">
                <a:latin typeface="Times New Roman" panose="02020603050405020304" pitchFamily="18" charset="0"/>
                <a:cs typeface="Times New Roman" panose="02020603050405020304" pitchFamily="18" charset="0"/>
              </a:rPr>
              <a:t>In contrast, an LSTM network can effectively handle long sequences. It achieves this through three fundamental components:</a:t>
            </a:r>
          </a:p>
          <a:p>
            <a:pPr marL="514350" indent="-514350" algn="just">
              <a:buAutoNum type="arabicPeriod"/>
            </a:pPr>
            <a:r>
              <a:rPr lang="en-US" sz="2200" b="1" dirty="0">
                <a:latin typeface="Times New Roman" panose="02020603050405020304" pitchFamily="18" charset="0"/>
                <a:cs typeface="Times New Roman" panose="02020603050405020304" pitchFamily="18" charset="0"/>
              </a:rPr>
              <a:t>Cell State (</a:t>
            </a:r>
            <a:r>
              <a:rPr lang="en-US" sz="2200" b="1" dirty="0" err="1">
                <a:latin typeface="Times New Roman" panose="02020603050405020304" pitchFamily="18" charset="0"/>
                <a:cs typeface="Times New Roman" panose="02020603050405020304" pitchFamily="18" charset="0"/>
              </a:rPr>
              <a:t>C_t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cell state is the core of the LSTM. It acts as a conveyor belt that runs through the entire sequence, allowing information to flow through the network without being heavily affected by the vanishing gradient problem. The cell state is responsible for maintaining long-term dependencies in the data.</a:t>
            </a:r>
          </a:p>
          <a:p>
            <a:pPr marL="514350" indent="-514350" algn="just">
              <a:buAutoNum type="arabicPeriod"/>
            </a:pPr>
            <a:endParaRPr lang="en-US" sz="2200" dirty="0">
              <a:latin typeface="Times New Roman" panose="02020603050405020304" pitchFamily="18" charset="0"/>
              <a:cs typeface="Times New Roman" panose="02020603050405020304" pitchFamily="18" charset="0"/>
            </a:endParaRPr>
          </a:p>
          <a:p>
            <a:pPr marL="514350" indent="-514350" algn="just">
              <a:buAutoNum type="arabicPeriod"/>
            </a:pPr>
            <a:r>
              <a:rPr lang="en-US" sz="2200" b="1" dirty="0">
                <a:latin typeface="Times New Roman" panose="02020603050405020304" pitchFamily="18" charset="0"/>
                <a:cs typeface="Times New Roman" panose="02020603050405020304" pitchFamily="18" charset="0"/>
              </a:rPr>
              <a:t>Input Gate (</a:t>
            </a:r>
            <a:r>
              <a:rPr lang="en-US" sz="2200" b="1" dirty="0" err="1">
                <a:latin typeface="Times New Roman" panose="02020603050405020304" pitchFamily="18" charset="0"/>
                <a:cs typeface="Times New Roman" panose="02020603050405020304" pitchFamily="18" charset="0"/>
              </a:rPr>
              <a:t>i_t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input gate decides how much new information should be added to the cell state. It takes the current input and the previous hidden state as input and outputs a value between 0 and 1, indicating the amount of new information to keep.</a:t>
            </a:r>
          </a:p>
          <a:p>
            <a:pPr marL="514350" indent="-514350" algn="just">
              <a:buAutoNum type="arabicPeriod"/>
            </a:pPr>
            <a:endParaRPr lang="en-US" sz="2200" dirty="0">
              <a:latin typeface="Times New Roman" panose="02020603050405020304" pitchFamily="18" charset="0"/>
              <a:cs typeface="Times New Roman" panose="02020603050405020304" pitchFamily="18" charset="0"/>
            </a:endParaRPr>
          </a:p>
          <a:p>
            <a:pPr marL="514350" indent="-514350" algn="just">
              <a:buAutoNum type="arabicPeriod"/>
            </a:pPr>
            <a:r>
              <a:rPr lang="en-US" sz="2200" b="1" dirty="0">
                <a:latin typeface="Times New Roman" panose="02020603050405020304" pitchFamily="18" charset="0"/>
                <a:cs typeface="Times New Roman" panose="02020603050405020304" pitchFamily="18" charset="0"/>
              </a:rPr>
              <a:t>Forget Gate (</a:t>
            </a:r>
            <a:r>
              <a:rPr lang="en-US" sz="2200" b="1" dirty="0" err="1">
                <a:latin typeface="Times New Roman" panose="02020603050405020304" pitchFamily="18" charset="0"/>
                <a:cs typeface="Times New Roman" panose="02020603050405020304" pitchFamily="18" charset="0"/>
              </a:rPr>
              <a:t>f_t</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forget gate determines what information to discard from the cell state. It decides how much of the previous cell state to forget. Like the input gate, it takes the current input and the previous hidden state as input and outputs a value between 0 and 1 for each element in the cell state.</a:t>
            </a:r>
          </a:p>
        </p:txBody>
      </p:sp>
    </p:spTree>
    <p:extLst>
      <p:ext uri="{BB962C8B-B14F-4D97-AF65-F5344CB8AC3E}">
        <p14:creationId xmlns:p14="http://schemas.microsoft.com/office/powerpoint/2010/main" val="1109597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68E85-EE68-55E4-D0FC-B5E70C41E58B}"/>
              </a:ext>
            </a:extLst>
          </p:cNvPr>
          <p:cNvSpPr>
            <a:spLocks noGrp="1"/>
          </p:cNvSpPr>
          <p:nvPr>
            <p:ph type="title"/>
          </p:nvPr>
        </p:nvSpPr>
        <p:spPr>
          <a:xfrm>
            <a:off x="838200" y="0"/>
            <a:ext cx="1975338"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47E45F-360F-CBD1-04C0-672A1D464551}"/>
              </a:ext>
            </a:extLst>
          </p:cNvPr>
          <p:cNvSpPr>
            <a:spLocks noGrp="1"/>
          </p:cNvSpPr>
          <p:nvPr>
            <p:ph idx="1"/>
          </p:nvPr>
        </p:nvSpPr>
        <p:spPr>
          <a:xfrm>
            <a:off x="838200" y="1181686"/>
            <a:ext cx="10515600" cy="5676313"/>
          </a:xfrm>
        </p:spPr>
        <p:txBody>
          <a:bodyPr>
            <a:normAutofit fontScale="70000" lnSpcReduction="20000"/>
          </a:bodyPr>
          <a:lstStyle/>
          <a:p>
            <a:pPr>
              <a:lnSpc>
                <a:spcPct val="120000"/>
              </a:lnSpc>
            </a:pPr>
            <a:r>
              <a:rPr lang="en-US" dirty="0">
                <a:latin typeface="Times New Roman" panose="02020603050405020304" pitchFamily="18" charset="0"/>
                <a:cs typeface="Times New Roman" panose="02020603050405020304" pitchFamily="18" charset="0"/>
              </a:rPr>
              <a:t>To complete our example, let's see how the LSTM processes the sentence:</a:t>
            </a:r>
          </a:p>
          <a:p>
            <a:pPr>
              <a:lnSpc>
                <a:spcPct val="120000"/>
              </a:lnSpc>
            </a:pPr>
            <a:endParaRPr lang="en-US" dirty="0">
              <a:latin typeface="Times New Roman" panose="02020603050405020304" pitchFamily="18" charset="0"/>
              <a:cs typeface="Times New Roman" panose="02020603050405020304" pitchFamily="18" charset="0"/>
            </a:endParaRPr>
          </a:p>
          <a:p>
            <a:pPr marL="514350" indent="-514350">
              <a:lnSpc>
                <a:spcPct val="120000"/>
              </a:lnSpc>
              <a:buAutoNum type="arabicPeriod"/>
            </a:pPr>
            <a:r>
              <a:rPr lang="en-US" dirty="0">
                <a:latin typeface="Times New Roman" panose="02020603050405020304" pitchFamily="18" charset="0"/>
                <a:cs typeface="Times New Roman" panose="02020603050405020304" pitchFamily="18" charset="0"/>
              </a:rPr>
              <a:t>"The sun is shining, and the": LSTM takes "The" as input, processes it through the input gate and forget gate, updates the cell state, and calculates the output for this time step.</a:t>
            </a:r>
          </a:p>
          <a:p>
            <a:pPr marL="514350" indent="-514350">
              <a:lnSpc>
                <a:spcPct val="120000"/>
              </a:lnSpc>
              <a:buAutoNum type="arabicPeriod"/>
            </a:pPr>
            <a:r>
              <a:rPr lang="en-US" dirty="0">
                <a:latin typeface="Times New Roman" panose="02020603050405020304" pitchFamily="18" charset="0"/>
                <a:cs typeface="Times New Roman" panose="02020603050405020304" pitchFamily="18" charset="0"/>
              </a:rPr>
              <a:t>"The sun is shining, and the _______": LSTM takes "sun" as input along with the previous hidden state and cell state, processes it through the input gate and forget gate, updates the cell state, and calculates the output.</a:t>
            </a:r>
          </a:p>
          <a:p>
            <a:pPr marL="514350" indent="-514350">
              <a:lnSpc>
                <a:spcPct val="120000"/>
              </a:lnSpc>
              <a:buAutoNum type="arabicPeriod"/>
            </a:pPr>
            <a:r>
              <a:rPr lang="en-US" dirty="0">
                <a:latin typeface="Times New Roman" panose="02020603050405020304" pitchFamily="18" charset="0"/>
                <a:cs typeface="Times New Roman" panose="02020603050405020304" pitchFamily="18" charset="0"/>
              </a:rPr>
              <a:t>The LSTM continues this process for each word in the sentence, taking into account the input, the previous hidden state, and the cell state at each time step. Finally, it predicts the missing word based on the learned patterns in the sequence.</a:t>
            </a:r>
          </a:p>
          <a:p>
            <a:pPr>
              <a:lnSpc>
                <a:spcPct val="120000"/>
              </a:lnSpc>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NOTE: LSTM's ability to maintain and control information flow over long sequences makes it suitable for various tasks, including language modeling, sentiment analysis, machine translation, and many others involving sequential data.</a:t>
            </a:r>
          </a:p>
        </p:txBody>
      </p:sp>
    </p:spTree>
    <p:extLst>
      <p:ext uri="{BB962C8B-B14F-4D97-AF65-F5344CB8AC3E}">
        <p14:creationId xmlns:p14="http://schemas.microsoft.com/office/powerpoint/2010/main" val="802955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6A22-E619-A1A1-2DD4-F65B4AA31DCF}"/>
              </a:ext>
            </a:extLst>
          </p:cNvPr>
          <p:cNvSpPr>
            <a:spLocks noGrp="1"/>
          </p:cNvSpPr>
          <p:nvPr>
            <p:ph type="title"/>
          </p:nvPr>
        </p:nvSpPr>
        <p:spPr>
          <a:xfrm>
            <a:off x="838200" y="2766218"/>
            <a:ext cx="10515600" cy="1325563"/>
          </a:xfrm>
        </p:spPr>
        <p:txBody>
          <a:bodyPr/>
          <a:lstStyle/>
          <a:p>
            <a:r>
              <a:rPr lang="en-US" b="1" dirty="0">
                <a:latin typeface="Times New Roman" panose="02020603050405020304" pitchFamily="18" charset="0"/>
                <a:cs typeface="Times New Roman" panose="02020603050405020304" pitchFamily="18" charset="0"/>
              </a:rPr>
              <a:t>Can this be Implemented on our Project?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22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5D2-F6E9-74B4-F7B9-490F7E278322}"/>
              </a:ext>
            </a:extLst>
          </p:cNvPr>
          <p:cNvSpPr>
            <a:spLocks noGrp="1"/>
          </p:cNvSpPr>
          <p:nvPr>
            <p:ph type="title"/>
          </p:nvPr>
        </p:nvSpPr>
        <p:spPr>
          <a:xfrm>
            <a:off x="1077351" y="454354"/>
            <a:ext cx="10515600"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FAE5E2-8F41-AC0B-AD0A-75402A0D302A}"/>
              </a:ext>
            </a:extLst>
          </p:cNvPr>
          <p:cNvSpPr>
            <a:spLocks noGrp="1"/>
          </p:cNvSpPr>
          <p:nvPr>
            <p:ph idx="1"/>
          </p:nvPr>
        </p:nvSpPr>
        <p:spPr>
          <a:xfrm>
            <a:off x="1077351" y="2047344"/>
            <a:ext cx="10515600" cy="4058176"/>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Yes, you can use Long Short-Term Memory (LSTM) networks for predicting vegetable prices in an online vegetable store. LSTM is a type of recurrent neural network (RNN) that is particularly well-suited for sequential data, such as time series data, where there is a dependence on past observations to make predictions about the future.</a:t>
            </a:r>
          </a:p>
          <a:p>
            <a:pPr>
              <a:lnSpc>
                <a:spcPct val="100000"/>
              </a:lnSpc>
            </a:pP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Predicting vegetable prices can be treated as a time series forecasting problem, where the historical prices and other relevant factors are used to predict future prices. LSTM can capture the temporal dependencies in the data and learn patterns and trends that might influence the prices.</a:t>
            </a:r>
          </a:p>
        </p:txBody>
      </p:sp>
    </p:spTree>
    <p:extLst>
      <p:ext uri="{BB962C8B-B14F-4D97-AF65-F5344CB8AC3E}">
        <p14:creationId xmlns:p14="http://schemas.microsoft.com/office/powerpoint/2010/main" val="975143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5D2-F6E9-74B4-F7B9-490F7E278322}"/>
              </a:ext>
            </a:extLst>
          </p:cNvPr>
          <p:cNvSpPr>
            <a:spLocks noGrp="1"/>
          </p:cNvSpPr>
          <p:nvPr>
            <p:ph type="title"/>
          </p:nvPr>
        </p:nvSpPr>
        <p:spPr>
          <a:xfrm>
            <a:off x="838200" y="18255"/>
            <a:ext cx="2158218"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FAE5E2-8F41-AC0B-AD0A-75402A0D302A}"/>
              </a:ext>
            </a:extLst>
          </p:cNvPr>
          <p:cNvSpPr>
            <a:spLocks noGrp="1"/>
          </p:cNvSpPr>
          <p:nvPr>
            <p:ph idx="1"/>
          </p:nvPr>
        </p:nvSpPr>
        <p:spPr>
          <a:xfrm>
            <a:off x="838200" y="1343817"/>
            <a:ext cx="10515600" cy="5495928"/>
          </a:xfrm>
        </p:spPr>
        <p:txBody>
          <a:bodyPr>
            <a:normAutofit fontScale="92500" lnSpcReduction="10000"/>
          </a:bodyPr>
          <a:lstStyle/>
          <a:p>
            <a:pPr>
              <a:lnSpc>
                <a:spcPct val="100000"/>
              </a:lnSpc>
            </a:pPr>
            <a:r>
              <a:rPr lang="en-US" sz="2400" dirty="0">
                <a:latin typeface="Times New Roman" panose="02020603050405020304" pitchFamily="18" charset="0"/>
                <a:cs typeface="Times New Roman" panose="02020603050405020304" pitchFamily="18" charset="0"/>
              </a:rPr>
              <a:t>LSTM for predicting vegetable prices:</a:t>
            </a:r>
          </a:p>
          <a:p>
            <a:pPr>
              <a:lnSpc>
                <a:spcPct val="100000"/>
              </a:lnSpc>
            </a:pPr>
            <a:endParaRPr lang="en-US" sz="2400"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sz="2400" b="1" dirty="0">
                <a:latin typeface="Times New Roman" panose="02020603050405020304" pitchFamily="18" charset="0"/>
                <a:cs typeface="Times New Roman" panose="02020603050405020304" pitchFamily="18" charset="0"/>
              </a:rPr>
              <a:t>Data Preparation: </a:t>
            </a:r>
            <a:r>
              <a:rPr lang="en-US" sz="2400" dirty="0">
                <a:latin typeface="Times New Roman" panose="02020603050405020304" pitchFamily="18" charset="0"/>
                <a:cs typeface="Times New Roman" panose="02020603050405020304" pitchFamily="18" charset="0"/>
              </a:rPr>
              <a:t>Organize your historical data into a time series dataset, with timestamps and corresponding vegetable prices. You can also include other features like weather conditions, holidays, or demand and supply data.</a:t>
            </a:r>
          </a:p>
          <a:p>
            <a:pPr marL="514350" indent="-514350">
              <a:lnSpc>
                <a:spcPct val="100000"/>
              </a:lnSpc>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sz="2400" b="1" dirty="0">
                <a:latin typeface="Times New Roman" panose="02020603050405020304" pitchFamily="18" charset="0"/>
                <a:cs typeface="Times New Roman" panose="02020603050405020304" pitchFamily="18" charset="0"/>
              </a:rPr>
              <a:t>Data Preprocessing: </a:t>
            </a:r>
            <a:r>
              <a:rPr lang="en-US" sz="2400" dirty="0">
                <a:latin typeface="Times New Roman" panose="02020603050405020304" pitchFamily="18" charset="0"/>
                <a:cs typeface="Times New Roman" panose="02020603050405020304" pitchFamily="18" charset="0"/>
              </a:rPr>
              <a:t>Normalize or scale the data to a similar range to help the LSTM model converge faster during training. Divide the dataset into training and testing sets, ensuring that the test set contains future time steps that the model needs to predict.</a:t>
            </a:r>
          </a:p>
          <a:p>
            <a:pPr marL="514350" indent="-514350">
              <a:lnSpc>
                <a:spcPct val="100000"/>
              </a:lnSpc>
              <a:buAutoNum type="arabicPeriod"/>
            </a:pPr>
            <a:endParaRPr lang="en-US" sz="2400" dirty="0">
              <a:latin typeface="Times New Roman" panose="02020603050405020304" pitchFamily="18" charset="0"/>
              <a:cs typeface="Times New Roman" panose="02020603050405020304" pitchFamily="18" charset="0"/>
            </a:endParaRPr>
          </a:p>
          <a:p>
            <a:pPr marL="514350" indent="-514350">
              <a:lnSpc>
                <a:spcPct val="100000"/>
              </a:lnSpc>
              <a:buAutoNum type="arabicPeriod"/>
            </a:pPr>
            <a:r>
              <a:rPr lang="en-US" sz="2400" b="1" dirty="0">
                <a:latin typeface="Times New Roman" panose="02020603050405020304" pitchFamily="18" charset="0"/>
                <a:cs typeface="Times New Roman" panose="02020603050405020304" pitchFamily="18" charset="0"/>
              </a:rPr>
              <a:t>Model Architecture: </a:t>
            </a:r>
            <a:r>
              <a:rPr lang="en-US" sz="2400" dirty="0">
                <a:latin typeface="Times New Roman" panose="02020603050405020304" pitchFamily="18" charset="0"/>
                <a:cs typeface="Times New Roman" panose="02020603050405020304" pitchFamily="18" charset="0"/>
              </a:rPr>
              <a:t>Design the LSTM model, which will have one or more LSTM layers followed by fully connected layers for prediction. The number of LSTM layers and the number of units in each layer can be tuned based on the complexity of the problem.</a:t>
            </a:r>
          </a:p>
        </p:txBody>
      </p:sp>
    </p:spTree>
    <p:extLst>
      <p:ext uri="{BB962C8B-B14F-4D97-AF65-F5344CB8AC3E}">
        <p14:creationId xmlns:p14="http://schemas.microsoft.com/office/powerpoint/2010/main" val="428579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5D2-F6E9-74B4-F7B9-490F7E278322}"/>
              </a:ext>
            </a:extLst>
          </p:cNvPr>
          <p:cNvSpPr>
            <a:spLocks noGrp="1"/>
          </p:cNvSpPr>
          <p:nvPr>
            <p:ph type="title"/>
          </p:nvPr>
        </p:nvSpPr>
        <p:spPr>
          <a:xfrm>
            <a:off x="725659" y="-31335"/>
            <a:ext cx="2200422" cy="1325563"/>
          </a:xfrm>
        </p:spPr>
        <p:txBody>
          <a:bodyPr/>
          <a:lstStyle/>
          <a:p>
            <a:r>
              <a:rPr lang="en-US" b="1" dirty="0">
                <a:latin typeface="Times New Roman" panose="02020603050405020304" pitchFamily="18" charset="0"/>
                <a:cs typeface="Times New Roman" panose="02020603050405020304" pitchFamily="18" charset="0"/>
              </a:rPr>
              <a:t>LSTM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FAE5E2-8F41-AC0B-AD0A-75402A0D302A}"/>
              </a:ext>
            </a:extLst>
          </p:cNvPr>
          <p:cNvSpPr>
            <a:spLocks noGrp="1"/>
          </p:cNvSpPr>
          <p:nvPr>
            <p:ph idx="1"/>
          </p:nvPr>
        </p:nvSpPr>
        <p:spPr>
          <a:xfrm>
            <a:off x="725659" y="1097280"/>
            <a:ext cx="10515600" cy="5760720"/>
          </a:xfrm>
        </p:spPr>
        <p:txBody>
          <a:bodyPr>
            <a:normAutofit fontScale="92500" lnSpcReduction="10000"/>
          </a:bodyPr>
          <a:lstStyle/>
          <a:p>
            <a:pPr marL="0" indent="0">
              <a:lnSpc>
                <a:spcPct val="110000"/>
              </a:lnSpc>
              <a:buNone/>
            </a:pPr>
            <a:r>
              <a:rPr lang="en-US" sz="2000" b="1" dirty="0">
                <a:latin typeface="Times New Roman" panose="02020603050405020304" pitchFamily="18" charset="0"/>
                <a:cs typeface="Times New Roman" panose="02020603050405020304" pitchFamily="18" charset="0"/>
              </a:rPr>
              <a:t>4. Training: </a:t>
            </a:r>
            <a:r>
              <a:rPr lang="en-US" sz="2000" dirty="0">
                <a:latin typeface="Times New Roman" panose="02020603050405020304" pitchFamily="18" charset="0"/>
                <a:cs typeface="Times New Roman" panose="02020603050405020304" pitchFamily="18" charset="0"/>
              </a:rPr>
              <a:t>Train the LSTM model on the training data using an appropriate loss function (e.g., mean squared error) and an optimizer (e.g., Adam). During training, the LSTM will learn to capture patterns and trends in the historical data.</a:t>
            </a:r>
          </a:p>
          <a:p>
            <a:pPr>
              <a:lnSpc>
                <a:spcPct val="110000"/>
              </a:lnSpc>
            </a:pPr>
            <a:endParaRPr lang="en-US" sz="2000" dirty="0">
              <a:latin typeface="Times New Roman" panose="02020603050405020304" pitchFamily="18" charset="0"/>
              <a:cs typeface="Times New Roman" panose="02020603050405020304" pitchFamily="18" charset="0"/>
            </a:endParaRPr>
          </a:p>
          <a:p>
            <a:pPr marL="0" indent="0">
              <a:lnSpc>
                <a:spcPct val="110000"/>
              </a:lnSpc>
              <a:buNone/>
            </a:pPr>
            <a:r>
              <a:rPr lang="en-US" sz="2000" b="1" dirty="0">
                <a:latin typeface="Times New Roman" panose="02020603050405020304" pitchFamily="18" charset="0"/>
                <a:cs typeface="Times New Roman" panose="02020603050405020304" pitchFamily="18" charset="0"/>
              </a:rPr>
              <a:t>5. Prediction: </a:t>
            </a:r>
            <a:r>
              <a:rPr lang="en-US" sz="2000" dirty="0">
                <a:latin typeface="Times New Roman" panose="02020603050405020304" pitchFamily="18" charset="0"/>
                <a:cs typeface="Times New Roman" panose="02020603050405020304" pitchFamily="18" charset="0"/>
              </a:rPr>
              <a:t>After training, use the model to make predictions on the test set, which contains future time steps. Evaluate the model's performance using metrics like mean squared error, mean absolute error, or root mean squared error.</a:t>
            </a:r>
          </a:p>
          <a:p>
            <a:pPr marL="0" indent="0">
              <a:lnSpc>
                <a:spcPct val="110000"/>
              </a:lnSpc>
              <a:buNone/>
            </a:pPr>
            <a:endParaRPr lang="en-US" sz="2000" dirty="0">
              <a:latin typeface="Times New Roman" panose="02020603050405020304" pitchFamily="18" charset="0"/>
              <a:cs typeface="Times New Roman" panose="02020603050405020304" pitchFamily="18" charset="0"/>
            </a:endParaRPr>
          </a:p>
          <a:p>
            <a:pPr marL="0" indent="0">
              <a:lnSpc>
                <a:spcPct val="110000"/>
              </a:lnSpc>
              <a:buNone/>
            </a:pPr>
            <a:r>
              <a:rPr lang="en-US" sz="2000" b="1" dirty="0">
                <a:latin typeface="Times New Roman" panose="02020603050405020304" pitchFamily="18" charset="0"/>
                <a:cs typeface="Times New Roman" panose="02020603050405020304" pitchFamily="18" charset="0"/>
              </a:rPr>
              <a:t>6. Adjustment and Refinement: </a:t>
            </a:r>
            <a:r>
              <a:rPr lang="en-US" sz="2000" dirty="0">
                <a:latin typeface="Times New Roman" panose="02020603050405020304" pitchFamily="18" charset="0"/>
                <a:cs typeface="Times New Roman" panose="02020603050405020304" pitchFamily="18" charset="0"/>
              </a:rPr>
              <a:t>Based on the evaluation results, you can fine-tune the model, adjust hyperparameters, or modify features to improve the prediction accuracy.</a:t>
            </a:r>
          </a:p>
          <a:p>
            <a:pPr>
              <a:lnSpc>
                <a:spcPct val="110000"/>
              </a:lnSpc>
            </a:pPr>
            <a:endParaRPr lang="en-US" sz="2000" dirty="0">
              <a:latin typeface="Times New Roman" panose="02020603050405020304" pitchFamily="18" charset="0"/>
              <a:cs typeface="Times New Roman" panose="02020603050405020304" pitchFamily="18" charset="0"/>
            </a:endParaRPr>
          </a:p>
          <a:p>
            <a:pPr marL="0" indent="0">
              <a:lnSpc>
                <a:spcPct val="110000"/>
              </a:lnSpc>
              <a:buNone/>
            </a:pPr>
            <a:r>
              <a:rPr lang="en-US" sz="2000" b="1" dirty="0">
                <a:latin typeface="Times New Roman" panose="02020603050405020304" pitchFamily="18" charset="0"/>
                <a:cs typeface="Times New Roman" panose="02020603050405020304" pitchFamily="18" charset="0"/>
              </a:rPr>
              <a:t>NOTE: </a:t>
            </a:r>
            <a:r>
              <a:rPr lang="en-US" sz="2000" dirty="0">
                <a:latin typeface="Times New Roman" panose="02020603050405020304" pitchFamily="18" charset="0"/>
                <a:cs typeface="Times New Roman" panose="02020603050405020304" pitchFamily="18" charset="0"/>
              </a:rPr>
              <a:t>the effectiveness of the LSTM model will depend on the availability and quality of data, the choice of features, and the complexity of the price patterns. It's essential to experiment with different architectures and hyperparameters to find the best-performing model for your specific vegetable price prediction task. Additionally, incorporating other time series forecasting techniques like ARIMA (</a:t>
            </a:r>
            <a:r>
              <a:rPr lang="en-US" sz="2000" dirty="0" err="1">
                <a:latin typeface="Times New Roman" panose="02020603050405020304" pitchFamily="18" charset="0"/>
                <a:cs typeface="Times New Roman" panose="02020603050405020304" pitchFamily="18" charset="0"/>
              </a:rPr>
              <a:t>AutoRegressive</a:t>
            </a:r>
            <a:r>
              <a:rPr lang="en-US" sz="2000" dirty="0">
                <a:latin typeface="Times New Roman" panose="02020603050405020304" pitchFamily="18" charset="0"/>
                <a:cs typeface="Times New Roman" panose="02020603050405020304" pitchFamily="18" charset="0"/>
              </a:rPr>
              <a:t> Integrated Moving Average) or Prophet could also be considered for comparison.</a:t>
            </a:r>
          </a:p>
        </p:txBody>
      </p:sp>
    </p:spTree>
    <p:extLst>
      <p:ext uri="{BB962C8B-B14F-4D97-AF65-F5344CB8AC3E}">
        <p14:creationId xmlns:p14="http://schemas.microsoft.com/office/powerpoint/2010/main" val="262338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09B1F0-0706-CAAC-28E0-56173F5C9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0"/>
            <a:ext cx="9566031" cy="6858000"/>
          </a:xfrm>
          <a:prstGeom prst="rect">
            <a:avLst/>
          </a:prstGeom>
        </p:spPr>
      </p:pic>
    </p:spTree>
    <p:extLst>
      <p:ext uri="{BB962C8B-B14F-4D97-AF65-F5344CB8AC3E}">
        <p14:creationId xmlns:p14="http://schemas.microsoft.com/office/powerpoint/2010/main" val="811866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ADC1-91EB-9FC3-1907-C622853A6482}"/>
              </a:ext>
            </a:extLst>
          </p:cNvPr>
          <p:cNvSpPr>
            <a:spLocks noGrp="1"/>
          </p:cNvSpPr>
          <p:nvPr>
            <p:ph type="title"/>
          </p:nvPr>
        </p:nvSpPr>
        <p:spPr>
          <a:xfrm>
            <a:off x="4679559" y="2606998"/>
            <a:ext cx="2832882" cy="1644003"/>
          </a:xfrm>
        </p:spPr>
        <p:txBody>
          <a:bodyPr/>
          <a:lstStyle/>
          <a:p>
            <a:r>
              <a:rPr lang="en-US" b="1" dirty="0">
                <a:latin typeface="Times New Roman" panose="02020603050405020304" pitchFamily="18" charset="0"/>
                <a:cs typeface="Times New Roman" panose="02020603050405020304" pitchFamily="18" charset="0"/>
              </a:rPr>
              <a:t>&lt;thanks/&gt;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6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B406-BE54-900A-C80D-69625706C3C0}"/>
              </a:ext>
            </a:extLst>
          </p:cNvPr>
          <p:cNvSpPr>
            <a:spLocks noGrp="1"/>
          </p:cNvSpPr>
          <p:nvPr>
            <p:ph type="title"/>
          </p:nvPr>
        </p:nvSpPr>
        <p:spPr>
          <a:xfrm>
            <a:off x="838200" y="365125"/>
            <a:ext cx="3536852" cy="2701632"/>
          </a:xfrm>
        </p:spPr>
        <p:txBody>
          <a:bodyPr>
            <a:normAutofit/>
          </a:bodyPr>
          <a:lstStyle/>
          <a:p>
            <a:r>
              <a:rPr lang="en-IN" b="1" dirty="0">
                <a:latin typeface="Times New Roman" panose="02020603050405020304" pitchFamily="18" charset="0"/>
                <a:cs typeface="Times New Roman" panose="02020603050405020304" pitchFamily="18" charset="0"/>
              </a:rPr>
              <a:t>Types of Machine Learning</a:t>
            </a:r>
          </a:p>
        </p:txBody>
      </p:sp>
      <p:sp>
        <p:nvSpPr>
          <p:cNvPr id="3" name="Content Placeholder 2">
            <a:extLst>
              <a:ext uri="{FF2B5EF4-FFF2-40B4-BE49-F238E27FC236}">
                <a16:creationId xmlns:a16="http://schemas.microsoft.com/office/drawing/2014/main" id="{CF679104-3FFC-AA73-DB58-FFB36C7EF3D0}"/>
              </a:ext>
            </a:extLst>
          </p:cNvPr>
          <p:cNvSpPr>
            <a:spLocks noGrp="1"/>
          </p:cNvSpPr>
          <p:nvPr>
            <p:ph idx="1"/>
          </p:nvPr>
        </p:nvSpPr>
        <p:spPr/>
        <p:txBody>
          <a:bodyPr>
            <a:normAutofit lnSpcReduction="10000"/>
          </a:bodyPr>
          <a:lstStyle/>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1. Supervised Learning:</a:t>
            </a:r>
          </a:p>
          <a:p>
            <a:pPr marL="0" indent="0">
              <a:lnSpc>
                <a:spcPct val="100000"/>
              </a:lnSpc>
              <a:buNone/>
            </a:pPr>
            <a:r>
              <a:rPr lang="en-US" dirty="0">
                <a:latin typeface="Times New Roman" panose="02020603050405020304" pitchFamily="18" charset="0"/>
                <a:cs typeface="Times New Roman" panose="02020603050405020304" pitchFamily="18" charset="0"/>
              </a:rPr>
              <a:t>The algorithm is trained on a labeled dataset, meaning that the input data is paired with the correct output or target. The goal is for the algorithm to learn a mapping between the input and output variables so that it can predict the output for new, unseen data. Popular algorithms in this category include:</a:t>
            </a:r>
          </a:p>
        </p:txBody>
      </p:sp>
      <p:pic>
        <p:nvPicPr>
          <p:cNvPr id="5" name="Picture 4">
            <a:extLst>
              <a:ext uri="{FF2B5EF4-FFF2-40B4-BE49-F238E27FC236}">
                <a16:creationId xmlns:a16="http://schemas.microsoft.com/office/drawing/2014/main" id="{C2F1FC53-B61C-5748-039E-38DD5EB9D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588" y="0"/>
            <a:ext cx="6874412" cy="3675934"/>
          </a:xfrm>
          <a:prstGeom prst="rect">
            <a:avLst/>
          </a:prstGeom>
        </p:spPr>
      </p:pic>
    </p:spTree>
    <p:extLst>
      <p:ext uri="{BB962C8B-B14F-4D97-AF65-F5344CB8AC3E}">
        <p14:creationId xmlns:p14="http://schemas.microsoft.com/office/powerpoint/2010/main" val="2745027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A1DD-2EA1-6184-1EFF-C2B9C9E2853E}"/>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Supervised Learning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902FC-4407-DE86-D9F5-6D2CAEC9B4BE}"/>
              </a:ext>
            </a:extLst>
          </p:cNvPr>
          <p:cNvSpPr>
            <a:spLocks noGrp="1"/>
          </p:cNvSpPr>
          <p:nvPr>
            <p:ph idx="1"/>
          </p:nvPr>
        </p:nvSpPr>
        <p:spPr>
          <a:xfrm>
            <a:off x="838200" y="1325564"/>
            <a:ext cx="10515600" cy="5532436"/>
          </a:xfrm>
        </p:spPr>
        <p:txBody>
          <a:bodyPr>
            <a:normAutofit lnSpcReduction="10000"/>
          </a:bodyPr>
          <a:lstStyle/>
          <a:p>
            <a:pPr>
              <a:lnSpc>
                <a:spcPct val="100000"/>
              </a:lnSpc>
              <a:buFontTx/>
              <a:buChar char="-"/>
            </a:pPr>
            <a:r>
              <a:rPr lang="en-US" sz="2400" b="1" dirty="0">
                <a:latin typeface="Times New Roman" panose="02020603050405020304" pitchFamily="18" charset="0"/>
                <a:cs typeface="Times New Roman" panose="02020603050405020304" pitchFamily="18" charset="0"/>
              </a:rPr>
              <a:t>Linear Regression: </a:t>
            </a:r>
            <a:r>
              <a:rPr lang="en-US" sz="2400" dirty="0">
                <a:latin typeface="Times New Roman" panose="02020603050405020304" pitchFamily="18" charset="0"/>
                <a:cs typeface="Times New Roman" panose="02020603050405020304" pitchFamily="18" charset="0"/>
              </a:rPr>
              <a:t>A simple algorithm used for regression tasks to model the relationship between the input features and the target variable using a linear equation.</a:t>
            </a:r>
          </a:p>
          <a:p>
            <a:pPr>
              <a:lnSpc>
                <a:spcPct val="100000"/>
              </a:lnSpc>
              <a:buFontTx/>
              <a:buChar char="-"/>
            </a:pPr>
            <a:endParaRPr lang="en-IN"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b="1" dirty="0">
                <a:latin typeface="Times New Roman" panose="02020603050405020304" pitchFamily="18" charset="0"/>
                <a:cs typeface="Times New Roman" panose="02020603050405020304" pitchFamily="18" charset="0"/>
              </a:rPr>
              <a:t>Logistic Regression: </a:t>
            </a:r>
            <a:r>
              <a:rPr lang="en-US" sz="2400" dirty="0">
                <a:latin typeface="Times New Roman" panose="02020603050405020304" pitchFamily="18" charset="0"/>
                <a:cs typeface="Times New Roman" panose="02020603050405020304" pitchFamily="18" charset="0"/>
              </a:rPr>
              <a:t>Used for binary classification tasks, it estimates the probability that an instance belongs to a particular class.</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b="1" dirty="0">
                <a:latin typeface="Times New Roman" panose="02020603050405020304" pitchFamily="18" charset="0"/>
                <a:cs typeface="Times New Roman" panose="02020603050405020304" pitchFamily="18" charset="0"/>
              </a:rPr>
              <a:t>Support Vector Machines (SVM): </a:t>
            </a:r>
            <a:r>
              <a:rPr lang="en-US" sz="2400" dirty="0">
                <a:latin typeface="Times New Roman" panose="02020603050405020304" pitchFamily="18" charset="0"/>
                <a:cs typeface="Times New Roman" panose="02020603050405020304" pitchFamily="18" charset="0"/>
              </a:rPr>
              <a:t>A versatile algorithm used for both classification and regression tasks that find the optimal hyperplane to separate different classes or predict numerical values.</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b="1" dirty="0">
                <a:latin typeface="Times New Roman" panose="02020603050405020304" pitchFamily="18" charset="0"/>
                <a:cs typeface="Times New Roman" panose="02020603050405020304" pitchFamily="18" charset="0"/>
              </a:rPr>
              <a:t>Decision Trees: </a:t>
            </a:r>
            <a:r>
              <a:rPr lang="en-US" sz="2400" dirty="0">
                <a:latin typeface="Times New Roman" panose="02020603050405020304" pitchFamily="18" charset="0"/>
                <a:cs typeface="Times New Roman" panose="02020603050405020304" pitchFamily="18" charset="0"/>
              </a:rPr>
              <a:t>A tree-based algorithm that recursively splits the data based on the features to make predictions.</a:t>
            </a:r>
          </a:p>
        </p:txBody>
      </p:sp>
    </p:spTree>
    <p:extLst>
      <p:ext uri="{BB962C8B-B14F-4D97-AF65-F5344CB8AC3E}">
        <p14:creationId xmlns:p14="http://schemas.microsoft.com/office/powerpoint/2010/main" val="1746295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A1DD-2EA1-6184-1EFF-C2B9C9E2853E}"/>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Supervised Learning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902FC-4407-DE86-D9F5-6D2CAEC9B4BE}"/>
              </a:ext>
            </a:extLst>
          </p:cNvPr>
          <p:cNvSpPr>
            <a:spLocks noGrp="1"/>
          </p:cNvSpPr>
          <p:nvPr>
            <p:ph idx="1"/>
          </p:nvPr>
        </p:nvSpPr>
        <p:spPr>
          <a:xfrm>
            <a:off x="838200" y="1325564"/>
            <a:ext cx="10515600" cy="5532436"/>
          </a:xfrm>
        </p:spPr>
        <p:txBody>
          <a:bodyPr>
            <a:normAutofit/>
          </a:bodyPr>
          <a:lstStyle/>
          <a:p>
            <a:pPr>
              <a:lnSpc>
                <a:spcPct val="100000"/>
              </a:lnSpc>
              <a:buFontTx/>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Random Forest: </a:t>
            </a:r>
            <a:r>
              <a:rPr lang="en-US" sz="2400" dirty="0">
                <a:latin typeface="Times New Roman" panose="02020603050405020304" pitchFamily="18" charset="0"/>
                <a:cs typeface="Times New Roman" panose="02020603050405020304" pitchFamily="18" charset="0"/>
              </a:rPr>
              <a:t>An ensemble algorithm that combines multiple decision trees to improve accuracy and reduce overfitting.</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b="1" dirty="0">
                <a:latin typeface="Times New Roman" panose="02020603050405020304" pitchFamily="18" charset="0"/>
                <a:cs typeface="Times New Roman" panose="02020603050405020304" pitchFamily="18" charset="0"/>
              </a:rPr>
              <a:t> K-Nearest Neighbors (KNN): </a:t>
            </a:r>
            <a:r>
              <a:rPr lang="en-US" sz="2400" dirty="0">
                <a:latin typeface="Times New Roman" panose="02020603050405020304" pitchFamily="18" charset="0"/>
                <a:cs typeface="Times New Roman" panose="02020603050405020304" pitchFamily="18" charset="0"/>
              </a:rPr>
              <a:t>A simple and intuitive algorithm that classifies an instance based on the majority class of its k-nearest neighbors in the feature space.</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Naive Bayes: </a:t>
            </a:r>
            <a:r>
              <a:rPr lang="en-US" sz="2400" dirty="0">
                <a:latin typeface="Times New Roman" panose="02020603050405020304" pitchFamily="18" charset="0"/>
                <a:cs typeface="Times New Roman" panose="02020603050405020304" pitchFamily="18" charset="0"/>
              </a:rPr>
              <a:t>A probabilistic algorithm based on Bayes' theorem, often used for text classification and spam filtering.</a:t>
            </a:r>
          </a:p>
          <a:p>
            <a:pPr>
              <a:lnSpc>
                <a:spcPct val="100000"/>
              </a:lnSpc>
              <a:buFontTx/>
              <a:buChar char="-"/>
            </a:pPr>
            <a:endParaRPr lang="en-US" sz="2400" dirty="0">
              <a:latin typeface="Times New Roman" panose="02020603050405020304" pitchFamily="18" charset="0"/>
              <a:cs typeface="Times New Roman" panose="02020603050405020304" pitchFamily="18" charset="0"/>
            </a:endParaRPr>
          </a:p>
          <a:p>
            <a:pPr>
              <a:lnSpc>
                <a:spcPct val="100000"/>
              </a:lnSpc>
              <a:buFontTx/>
              <a:buChar char="-"/>
            </a:pPr>
            <a:r>
              <a:rPr lang="en-US" sz="2400" b="1" dirty="0">
                <a:latin typeface="Times New Roman" panose="02020603050405020304" pitchFamily="18" charset="0"/>
                <a:cs typeface="Times New Roman" panose="02020603050405020304" pitchFamily="18" charset="0"/>
              </a:rPr>
              <a:t>Gradient Boosting Machines (GBM): </a:t>
            </a:r>
            <a:r>
              <a:rPr lang="en-US" sz="2400" dirty="0">
                <a:latin typeface="Times New Roman" panose="02020603050405020304" pitchFamily="18" charset="0"/>
                <a:cs typeface="Times New Roman" panose="02020603050405020304" pitchFamily="18" charset="0"/>
              </a:rPr>
              <a:t>An ensemble technique that combines weak learners (usually decision trees) sequentially to create a strong predictive model.</a:t>
            </a:r>
          </a:p>
        </p:txBody>
      </p:sp>
    </p:spTree>
    <p:extLst>
      <p:ext uri="{BB962C8B-B14F-4D97-AF65-F5344CB8AC3E}">
        <p14:creationId xmlns:p14="http://schemas.microsoft.com/office/powerpoint/2010/main" val="741404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22D-1C40-A5AC-8772-8F0E3BF826B4}"/>
              </a:ext>
            </a:extLst>
          </p:cNvPr>
          <p:cNvSpPr>
            <a:spLocks noGrp="1"/>
          </p:cNvSpPr>
          <p:nvPr>
            <p:ph type="title"/>
          </p:nvPr>
        </p:nvSpPr>
        <p:spPr>
          <a:xfrm>
            <a:off x="838200" y="365125"/>
            <a:ext cx="3171092" cy="2617226"/>
          </a:xfrm>
        </p:spPr>
        <p:txBody>
          <a:bodyPr>
            <a:normAutofit/>
          </a:bodyPr>
          <a:lstStyle/>
          <a:p>
            <a:r>
              <a:rPr lang="en-IN" b="1" dirty="0">
                <a:latin typeface="Times New Roman" panose="02020603050405020304" pitchFamily="18" charset="0"/>
                <a:cs typeface="Times New Roman" panose="02020603050405020304" pitchFamily="18" charset="0"/>
              </a:rPr>
              <a:t>Types of Machine Learning</a:t>
            </a:r>
          </a:p>
        </p:txBody>
      </p:sp>
      <p:sp>
        <p:nvSpPr>
          <p:cNvPr id="3" name="Content Placeholder 2">
            <a:extLst>
              <a:ext uri="{FF2B5EF4-FFF2-40B4-BE49-F238E27FC236}">
                <a16:creationId xmlns:a16="http://schemas.microsoft.com/office/drawing/2014/main" id="{9486A422-1159-7EFC-9F16-A8C949438236}"/>
              </a:ext>
            </a:extLst>
          </p:cNvPr>
          <p:cNvSpPr>
            <a:spLocks noGrp="1"/>
          </p:cNvSpPr>
          <p:nvPr>
            <p:ph idx="1"/>
          </p:nvPr>
        </p:nvSpPr>
        <p:spPr/>
        <p:txBody>
          <a:bodyPr/>
          <a:lstStyle/>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Unsupervised Learning</a:t>
            </a:r>
            <a:endParaRPr lang="en-US" b="1"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Unsupervised learning algorithms deal with unlabeled data and aim to find patterns or structure within the data without explicit guidance. The primary tasks include clustering and dimensionality reduction.</a:t>
            </a:r>
          </a:p>
        </p:txBody>
      </p:sp>
      <p:pic>
        <p:nvPicPr>
          <p:cNvPr id="5" name="Picture 4">
            <a:extLst>
              <a:ext uri="{FF2B5EF4-FFF2-40B4-BE49-F238E27FC236}">
                <a16:creationId xmlns:a16="http://schemas.microsoft.com/office/drawing/2014/main" id="{300C6BCC-16F2-A9F4-58CB-E37333281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014" y="25695"/>
            <a:ext cx="6207986" cy="3464923"/>
          </a:xfrm>
          <a:prstGeom prst="rect">
            <a:avLst/>
          </a:prstGeom>
        </p:spPr>
      </p:pic>
    </p:spTree>
    <p:extLst>
      <p:ext uri="{BB962C8B-B14F-4D97-AF65-F5344CB8AC3E}">
        <p14:creationId xmlns:p14="http://schemas.microsoft.com/office/powerpoint/2010/main" val="92856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C22D-1C40-A5AC-8772-8F0E3BF826B4}"/>
              </a:ext>
            </a:extLst>
          </p:cNvPr>
          <p:cNvSpPr>
            <a:spLocks noGrp="1"/>
          </p:cNvSpPr>
          <p:nvPr>
            <p:ph type="title"/>
          </p:nvPr>
        </p:nvSpPr>
        <p:spPr>
          <a:xfrm>
            <a:off x="838200" y="0"/>
            <a:ext cx="10515600" cy="1325563"/>
          </a:xfrm>
        </p:spPr>
        <p:txBody>
          <a:bodyPr/>
          <a:lstStyle/>
          <a:p>
            <a:r>
              <a:rPr lang="en-IN" b="1" dirty="0">
                <a:latin typeface="Times New Roman" panose="02020603050405020304" pitchFamily="18" charset="0"/>
                <a:cs typeface="Times New Roman" panose="02020603050405020304" pitchFamily="18" charset="0"/>
              </a:rPr>
              <a:t>Unsupervised Learning</a:t>
            </a:r>
          </a:p>
        </p:txBody>
      </p:sp>
      <p:sp>
        <p:nvSpPr>
          <p:cNvPr id="3" name="Content Placeholder 2">
            <a:extLst>
              <a:ext uri="{FF2B5EF4-FFF2-40B4-BE49-F238E27FC236}">
                <a16:creationId xmlns:a16="http://schemas.microsoft.com/office/drawing/2014/main" id="{9486A422-1159-7EFC-9F16-A8C949438236}"/>
              </a:ext>
            </a:extLst>
          </p:cNvPr>
          <p:cNvSpPr>
            <a:spLocks noGrp="1"/>
          </p:cNvSpPr>
          <p:nvPr>
            <p:ph idx="1"/>
          </p:nvPr>
        </p:nvSpPr>
        <p:spPr>
          <a:xfrm>
            <a:off x="838200" y="1223890"/>
            <a:ext cx="10515600" cy="5634110"/>
          </a:xfrm>
        </p:spPr>
        <p:txBody>
          <a:bodyPr>
            <a:normAutofit/>
          </a:bodyPr>
          <a:lstStyle/>
          <a:p>
            <a:pPr>
              <a:lnSpc>
                <a:spcPct val="100000"/>
              </a:lnSpc>
              <a:buFontTx/>
              <a:buChar char="-"/>
            </a:pPr>
            <a:r>
              <a:rPr lang="en-US" sz="2400" b="1" dirty="0">
                <a:latin typeface="Times New Roman" panose="02020603050405020304" pitchFamily="18" charset="0"/>
                <a:cs typeface="Times New Roman" panose="02020603050405020304" pitchFamily="18" charset="0"/>
              </a:rPr>
              <a:t>K-Means: </a:t>
            </a:r>
            <a:r>
              <a:rPr lang="en-US" sz="2400" dirty="0">
                <a:latin typeface="Times New Roman" panose="02020603050405020304" pitchFamily="18" charset="0"/>
                <a:cs typeface="Times New Roman" panose="02020603050405020304" pitchFamily="18" charset="0"/>
              </a:rPr>
              <a:t>A popular clustering algorithm that partitions data into k clusters based on similarity.</a:t>
            </a:r>
          </a:p>
          <a:p>
            <a:pPr>
              <a:lnSpc>
                <a:spcPct val="100000"/>
              </a:lnSpc>
              <a:buFontTx/>
              <a:buChar char="-"/>
            </a:pPr>
            <a:r>
              <a:rPr lang="en-US" sz="2400" b="1" dirty="0">
                <a:latin typeface="Times New Roman" panose="02020603050405020304" pitchFamily="18" charset="0"/>
                <a:cs typeface="Times New Roman" panose="02020603050405020304" pitchFamily="18" charset="0"/>
              </a:rPr>
              <a:t>Hierarchical Clustering: </a:t>
            </a:r>
            <a:r>
              <a:rPr lang="en-US" sz="2400" dirty="0">
                <a:latin typeface="Times New Roman" panose="02020603050405020304" pitchFamily="18" charset="0"/>
                <a:cs typeface="Times New Roman" panose="02020603050405020304" pitchFamily="18" charset="0"/>
              </a:rPr>
              <a:t>Divides data into a hierarchical structure of clusters, creating a tree-like representation.</a:t>
            </a:r>
          </a:p>
          <a:p>
            <a:pPr>
              <a:lnSpc>
                <a:spcPct val="100000"/>
              </a:lnSpc>
              <a:buFontTx/>
              <a:buChar char="-"/>
            </a:pPr>
            <a:r>
              <a:rPr lang="en-US" sz="2400" b="1" dirty="0">
                <a:latin typeface="Times New Roman" panose="02020603050405020304" pitchFamily="18" charset="0"/>
                <a:cs typeface="Times New Roman" panose="02020603050405020304" pitchFamily="18" charset="0"/>
              </a:rPr>
              <a:t>Principal Component Analysis (PCA): </a:t>
            </a:r>
            <a:r>
              <a:rPr lang="en-US" sz="2400" dirty="0">
                <a:latin typeface="Times New Roman" panose="02020603050405020304" pitchFamily="18" charset="0"/>
                <a:cs typeface="Times New Roman" panose="02020603050405020304" pitchFamily="18" charset="0"/>
              </a:rPr>
              <a:t>A dimensionality reduction technique that projects data into a lower-dimensional space while retaining the most important information.</a:t>
            </a:r>
          </a:p>
          <a:p>
            <a:pPr>
              <a:lnSpc>
                <a:spcPct val="100000"/>
              </a:lnSpc>
              <a:buFontTx/>
              <a:buChar char="-"/>
            </a:pPr>
            <a:r>
              <a:rPr lang="en-US" sz="2400" b="1" dirty="0">
                <a:latin typeface="Times New Roman" panose="02020603050405020304" pitchFamily="18" charset="0"/>
                <a:cs typeface="Times New Roman" panose="02020603050405020304" pitchFamily="18" charset="0"/>
              </a:rPr>
              <a:t>Autoencoders: </a:t>
            </a:r>
            <a:r>
              <a:rPr lang="en-US" sz="2400" dirty="0">
                <a:latin typeface="Times New Roman" panose="02020603050405020304" pitchFamily="18" charset="0"/>
                <a:cs typeface="Times New Roman" panose="02020603050405020304" pitchFamily="18" charset="0"/>
              </a:rPr>
              <a:t>Neural network-based algorithms used for unsupervised feature learning and data compression.</a:t>
            </a:r>
          </a:p>
          <a:p>
            <a:pPr>
              <a:lnSpc>
                <a:spcPct val="100000"/>
              </a:lnSpc>
              <a:buFontTx/>
              <a:buChar char="-"/>
            </a:pPr>
            <a:r>
              <a:rPr lang="en-US" sz="2400" b="1" dirty="0">
                <a:latin typeface="Times New Roman" panose="02020603050405020304" pitchFamily="18" charset="0"/>
                <a:cs typeface="Times New Roman" panose="02020603050405020304" pitchFamily="18" charset="0"/>
              </a:rPr>
              <a:t>t-Distributed Stochastic Neighbor Embedding (t-SNE): </a:t>
            </a:r>
            <a:r>
              <a:rPr lang="en-US" sz="2400" dirty="0">
                <a:latin typeface="Times New Roman" panose="02020603050405020304" pitchFamily="18" charset="0"/>
                <a:cs typeface="Times New Roman" panose="02020603050405020304" pitchFamily="18" charset="0"/>
              </a:rPr>
              <a:t>A technique used to visualize high-dimensional data by mapping it to a 2D or 3D space while preserving local structures.</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27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F60E-DD79-7100-688B-028101F39D49}"/>
              </a:ext>
            </a:extLst>
          </p:cNvPr>
          <p:cNvSpPr>
            <a:spLocks noGrp="1"/>
          </p:cNvSpPr>
          <p:nvPr>
            <p:ph type="title"/>
          </p:nvPr>
        </p:nvSpPr>
        <p:spPr>
          <a:xfrm>
            <a:off x="838200" y="365125"/>
            <a:ext cx="4099560" cy="3063875"/>
          </a:xfrm>
        </p:spPr>
        <p:txBody>
          <a:bodyPr>
            <a:normAutofit/>
          </a:bodyPr>
          <a:lstStyle/>
          <a:p>
            <a:r>
              <a:rPr lang="en-IN" b="1" dirty="0">
                <a:latin typeface="Times New Roman" panose="02020603050405020304" pitchFamily="18" charset="0"/>
                <a:cs typeface="Times New Roman" panose="02020603050405020304" pitchFamily="18" charset="0"/>
              </a:rPr>
              <a:t>Types of Machine Learning</a:t>
            </a:r>
            <a:endParaRPr lang="en-IN" dirty="0"/>
          </a:p>
        </p:txBody>
      </p:sp>
      <p:sp>
        <p:nvSpPr>
          <p:cNvPr id="3" name="Content Placeholder 2">
            <a:extLst>
              <a:ext uri="{FF2B5EF4-FFF2-40B4-BE49-F238E27FC236}">
                <a16:creationId xmlns:a16="http://schemas.microsoft.com/office/drawing/2014/main" id="{877F3E65-1E0E-CCE9-B106-BA6CA8E3AC86}"/>
              </a:ext>
            </a:extLst>
          </p:cNvPr>
          <p:cNvSpPr>
            <a:spLocks noGrp="1"/>
          </p:cNvSpPr>
          <p:nvPr>
            <p:ph idx="1"/>
          </p:nvPr>
        </p:nvSpPr>
        <p:spPr/>
        <p:txBody>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3. Reinforcement Learning</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reinforcement learning, an agent interacts with an environment and learns to take actions to maximize a cumulative reward signal. The agent explores the environment and learns which actions lead to better outcomes.</a:t>
            </a:r>
          </a:p>
          <a:p>
            <a:pPr marL="0" indent="0">
              <a:buNone/>
            </a:pPr>
            <a:endParaRPr lang="en-IN" dirty="0"/>
          </a:p>
        </p:txBody>
      </p:sp>
      <p:pic>
        <p:nvPicPr>
          <p:cNvPr id="5" name="Picture 4">
            <a:extLst>
              <a:ext uri="{FF2B5EF4-FFF2-40B4-BE49-F238E27FC236}">
                <a16:creationId xmlns:a16="http://schemas.microsoft.com/office/drawing/2014/main" id="{065A16F8-47B4-097C-5EEF-8FAC94B0C9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7760" y="365125"/>
            <a:ext cx="6923319" cy="2668680"/>
          </a:xfrm>
          <a:prstGeom prst="rect">
            <a:avLst/>
          </a:prstGeom>
        </p:spPr>
      </p:pic>
    </p:spTree>
    <p:extLst>
      <p:ext uri="{BB962C8B-B14F-4D97-AF65-F5344CB8AC3E}">
        <p14:creationId xmlns:p14="http://schemas.microsoft.com/office/powerpoint/2010/main" val="3023486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2249</Words>
  <Application>Microsoft Office PowerPoint</Application>
  <PresentationFormat>Widescreen</PresentationFormat>
  <Paragraphs>156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PowerPoint Presentation</vt:lpstr>
      <vt:lpstr>Machine Learning</vt:lpstr>
      <vt:lpstr>PowerPoint Presentation</vt:lpstr>
      <vt:lpstr>Types of Machine Learning</vt:lpstr>
      <vt:lpstr>Supervised Learning</vt:lpstr>
      <vt:lpstr>Supervised Learning</vt:lpstr>
      <vt:lpstr>Types of Machine Learning</vt:lpstr>
      <vt:lpstr>Unsupervised Learning</vt:lpstr>
      <vt:lpstr>Types of Machine Learning</vt:lpstr>
      <vt:lpstr>Reinforcement Learning</vt:lpstr>
      <vt:lpstr>Reinforcement Learning</vt:lpstr>
      <vt:lpstr>Predictive Algos…</vt:lpstr>
      <vt:lpstr>Predictive Algorithms</vt:lpstr>
      <vt:lpstr>Predictive Algorithms</vt:lpstr>
      <vt:lpstr>Predictive Algorithms</vt:lpstr>
      <vt:lpstr>What Algorithm could be suited for our purpose?</vt:lpstr>
      <vt:lpstr>Predictive Algorithms</vt:lpstr>
      <vt:lpstr>Predictive Algorithms</vt:lpstr>
      <vt:lpstr>Predictive Algorithms</vt:lpstr>
      <vt:lpstr>Predictive Algorithms</vt:lpstr>
      <vt:lpstr>What could be the best of them all?</vt:lpstr>
      <vt:lpstr>LSTM</vt:lpstr>
      <vt:lpstr>LSTM</vt:lpstr>
      <vt:lpstr>LSTM</vt:lpstr>
      <vt:lpstr>LSTM</vt:lpstr>
      <vt:lpstr>Can this be Implemented on our Project?</vt:lpstr>
      <vt:lpstr>LSTM</vt:lpstr>
      <vt:lpstr>LSTM</vt:lpstr>
      <vt:lpstr>LSTM</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2</cp:revision>
  <dcterms:created xsi:type="dcterms:W3CDTF">2023-07-30T18:24:20Z</dcterms:created>
  <dcterms:modified xsi:type="dcterms:W3CDTF">2023-07-30T21:47:13Z</dcterms:modified>
</cp:coreProperties>
</file>