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308" r:id="rId3"/>
    <p:sldId id="309" r:id="rId4"/>
    <p:sldId id="318" r:id="rId5"/>
    <p:sldId id="325" r:id="rId6"/>
    <p:sldId id="317" r:id="rId7"/>
    <p:sldId id="316" r:id="rId8"/>
    <p:sldId id="315" r:id="rId9"/>
    <p:sldId id="314" r:id="rId10"/>
    <p:sldId id="326" r:id="rId11"/>
    <p:sldId id="313" r:id="rId12"/>
    <p:sldId id="312" r:id="rId13"/>
    <p:sldId id="311" r:id="rId14"/>
    <p:sldId id="324" r:id="rId15"/>
    <p:sldId id="323" r:id="rId16"/>
    <p:sldId id="310" r:id="rId17"/>
    <p:sldId id="322" r:id="rId18"/>
    <p:sldId id="321" r:id="rId19"/>
    <p:sldId id="320" r:id="rId20"/>
    <p:sldId id="319" r:id="rId21"/>
    <p:sldId id="32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6823-91DB-2DFD-696C-5A5222819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ADF66-5B9E-BC38-FC79-37FA8CCB0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7921A-39CD-F2F6-1B95-DDD453B2B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33FE-B692-46EC-A881-5629ECD7D67B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54BD1-3944-F000-F01C-1AA686B9D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C5049-0FAA-C113-6DBA-418CEBE7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FCA3-AA20-4951-AEDC-1674343FC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48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F6EF-4F4A-1AB3-654D-D52DCD51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7044F-3493-270B-D434-0A0F0FFAF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11501-336F-71F4-5924-5C2C32BD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33FE-B692-46EC-A881-5629ECD7D67B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07EE-AFB1-C964-5745-20B40D606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309AC-9A97-321A-E895-08EFF4BD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FCA3-AA20-4951-AEDC-1674343FC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92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081045-37F5-C1D1-6ED5-1DC60FF54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8285F-EC8B-84A0-2AE7-E380D2EFF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AA5A4-CCF4-1CB7-B2F8-D548C8AD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33FE-B692-46EC-A881-5629ECD7D67B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74CF6-0490-742F-366F-9D3919180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FEBC0-3FA0-443E-F81E-41FB3F7F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FCA3-AA20-4951-AEDC-1674343FC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84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6FF0-F833-0E59-3FB4-B5F285C1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3F53A-91FA-8B11-50D8-6FF90BC87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17DDC-92BF-B973-63F6-131CA196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33FE-B692-46EC-A881-5629ECD7D67B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BD603-556A-2BAB-41B5-F1DDC4616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E2721-0CEE-3B09-AA86-2854AA33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FCA3-AA20-4951-AEDC-1674343FC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50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78B0-BECB-2864-7C7C-BBE1664DE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8D58F-3193-D634-BE8C-01D747631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39E41-27ED-8117-A5A8-2B45725B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33FE-B692-46EC-A881-5629ECD7D67B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42EC3-8A3D-8E03-84B4-37FE1E612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33E60-5C81-63BD-4C41-51C67438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FCA3-AA20-4951-AEDC-1674343FC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83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1F48-FA32-E2C0-73FD-3DAF3142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D12A-9808-382D-7094-B8D177186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AFD51-7B62-8A9C-B255-3699B4806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16AAA-72DC-805C-5BCD-597F5FF7E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33FE-B692-46EC-A881-5629ECD7D67B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686D7-9EE6-BB65-B35C-BB42C10EA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64D3E-7F61-26A6-051D-76504568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FCA3-AA20-4951-AEDC-1674343FC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10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86578-4FE9-6AC7-B8B1-8481A0555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76069-2C32-FD08-3EAE-C789AD842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C9C8F-5AA0-F6A6-2A14-68C090194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B8E25-EEC9-3958-5801-F8C450095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7D2CD8-A684-842A-5ACD-1B4FE261C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2F52A3-E9F7-6B5D-95D5-54B14940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33FE-B692-46EC-A881-5629ECD7D67B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DD5ED8-E9E2-CAC7-476E-20AC04E2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4E5DA7-5534-D99B-81D9-EE72868C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FCA3-AA20-4951-AEDC-1674343FC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68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E3D6-B5B7-37F2-9362-2330B902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C53E82-5182-8DA7-E649-CB3E90EB1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33FE-B692-46EC-A881-5629ECD7D67B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A360E-AA18-4501-614C-E2B37E49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7CF14-0BE3-1DE7-9D59-CDAC28B9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FCA3-AA20-4951-AEDC-1674343FC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02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F68DAE-D9C8-1C07-A0A1-71784C79B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33FE-B692-46EC-A881-5629ECD7D67B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F6029F-874B-B59D-B3E4-7645FB78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6F468-1510-EA41-2F20-AACD570C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FCA3-AA20-4951-AEDC-1674343FC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9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A5E29-CEE9-D46C-5FE3-572002565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D6288-0F4D-25B6-E6EE-E9B334DD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46280-525B-6E1A-63EC-3263FB3A5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F5386-F478-38EA-9FF0-C36E3F68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33FE-B692-46EC-A881-5629ECD7D67B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D2AEF-D5B8-4F52-A448-5CCCDED7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95C58-8C5B-2E08-82DC-F6A6E058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FCA3-AA20-4951-AEDC-1674343FC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19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E12B5-E26F-FF5A-A602-FE614B742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4F05B3-7A3B-6449-44EB-62D9CF593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F1761-0980-3120-9DBD-EB4832F81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7012B-ED1D-79D6-19EA-178F8756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33FE-B692-46EC-A881-5629ECD7D67B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DC5FA-C5FD-CE70-410E-F45DF00EB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41BD9-5874-D588-3753-6189A36C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FCA3-AA20-4951-AEDC-1674343FC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06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20BAA4-DD37-9A03-011B-8718E584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DD142-CABD-AC38-4687-A8542A409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072F-3FEA-CA87-BCAE-F3BEC74D3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233FE-B692-46EC-A881-5629ECD7D67B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66C91-F658-5007-7525-5A06D59FF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BFBC3-0161-575B-5782-DF3535028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4FCA3-AA20-4951-AEDC-1674343FC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24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C6FFB82-8DCD-B0CC-82C9-1F569D8E2F3B}"/>
              </a:ext>
            </a:extLst>
          </p:cNvPr>
          <p:cNvSpPr txBox="1">
            <a:spLocks/>
          </p:cNvSpPr>
          <p:nvPr/>
        </p:nvSpPr>
        <p:spPr>
          <a:xfrm>
            <a:off x="1524000" y="835167"/>
            <a:ext cx="9144000" cy="12450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Website and Application Development for Vegetable Market Logs</a:t>
            </a:r>
            <a:endParaRPr lang="en-IN" sz="36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DDD381C-DFFA-36C3-2EA4-F01A3CC79AF9}"/>
              </a:ext>
            </a:extLst>
          </p:cNvPr>
          <p:cNvSpPr txBox="1">
            <a:spLocks/>
          </p:cNvSpPr>
          <p:nvPr/>
        </p:nvSpPr>
        <p:spPr>
          <a:xfrm>
            <a:off x="1312984" y="4435982"/>
            <a:ext cx="9144000" cy="242201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 and Mentor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Yuvraj Joshi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 Era Deemed to be University, Dehradun,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Uttarakhand, India (248002)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1A6270-906A-863A-8C57-7D38E14B125E}"/>
              </a:ext>
            </a:extLst>
          </p:cNvPr>
          <p:cNvSpPr txBox="1"/>
          <p:nvPr/>
        </p:nvSpPr>
        <p:spPr>
          <a:xfrm>
            <a:off x="1524000" y="239150"/>
            <a:ext cx="8721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Project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1D749E-C5B1-5D8A-0F4E-1C11FA56A7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31433" y="2163977"/>
            <a:ext cx="2307102" cy="218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14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D666-9D08-FBE7-320F-60E0CB98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6ADBE-D3F2-000D-FBCE-DE7E3A0ED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4028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Adjustment and Refinement: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Complexity: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adding more LSTM layers, adjusting the sequence length, or exploring different architectures if the initial model's performance is unsatisfactory.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with techniques like L2 regularization to prevent overfitting and enhance generalization.</a:t>
            </a:r>
          </a:p>
        </p:txBody>
      </p:sp>
    </p:spTree>
    <p:extLst>
      <p:ext uri="{BB962C8B-B14F-4D97-AF65-F5344CB8AC3E}">
        <p14:creationId xmlns:p14="http://schemas.microsoft.com/office/powerpoint/2010/main" val="3458775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D666-9D08-FBE7-320F-60E0CB98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4482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Example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6ADBE-D3F2-000D-FBCE-DE7E3A0ED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58077"/>
            <a:ext cx="10515600" cy="20572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study a detailed example of building an LSTM model for predicting vegetable prices using Python and TensorFlow/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this example, we'll go through each step thoroughly and provide explanations along the way.</a:t>
            </a:r>
          </a:p>
        </p:txBody>
      </p:sp>
    </p:spTree>
    <p:extLst>
      <p:ext uri="{BB962C8B-B14F-4D97-AF65-F5344CB8AC3E}">
        <p14:creationId xmlns:p14="http://schemas.microsoft.com/office/powerpoint/2010/main" val="1413754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D666-9D08-FBE7-320F-60E0CB984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Example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6ADBE-D3F2-000D-FBCE-DE7E3A0ED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#Libraries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sklearn.preprocessing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tensorflow.keras.models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Sequential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tensorflow.keras.layers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LSTM, Dense, Dropout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650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D666-9D08-FBE7-320F-60E0CB98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Example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6ADBE-D3F2-000D-FBCE-DE7E3A0ED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10174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We generate sample data using NumPy, simulating fluctuations in vegetable prices over time.</a:t>
            </a:r>
          </a:p>
          <a:p>
            <a:pPr marL="0" indent="0">
              <a:lnSpc>
                <a:spcPct val="10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Generate sample data (replace this with your dataset)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np.random.seed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num_samples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time_steps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vegetable_prices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np.random.rand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num_samples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* 50 +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np.sin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num_samples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10) * 30</a:t>
            </a:r>
          </a:p>
        </p:txBody>
      </p:sp>
    </p:spTree>
    <p:extLst>
      <p:ext uri="{BB962C8B-B14F-4D97-AF65-F5344CB8AC3E}">
        <p14:creationId xmlns:p14="http://schemas.microsoft.com/office/powerpoint/2010/main" val="320338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D666-9D08-FBE7-320F-60E0CB98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Example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6ADBE-D3F2-000D-FBCE-DE7E3A0ED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38003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We preprocess the data by scaling it between 0 and 1 using `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and creating sequences of input data (`X`) and corresponding target data (`y`).</a:t>
            </a:r>
          </a:p>
          <a:p>
            <a:pPr marL="0" indent="0">
              <a:lnSpc>
                <a:spcPct val="10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Data </a:t>
            </a:r>
            <a:r>
              <a:rPr lang="en-I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scaler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feature_range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=(0, 1))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vegetable_prices_scaled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scaler.fit_transform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vegetable_prices.reshape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(-1, 1))</a:t>
            </a:r>
          </a:p>
        </p:txBody>
      </p:sp>
    </p:spTree>
    <p:extLst>
      <p:ext uri="{BB962C8B-B14F-4D97-AF65-F5344CB8AC3E}">
        <p14:creationId xmlns:p14="http://schemas.microsoft.com/office/powerpoint/2010/main" val="1738963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D666-9D08-FBE7-320F-60E0CB98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Example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6ADBE-D3F2-000D-FBCE-DE7E3A0ED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005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We split the data into training and testing sets.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[]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[]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vegetable_prices_scaled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time_steps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X.append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vegetable_prices_scaled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i:i+time_steps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y.append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vegetable_prices_scaled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i+time_steps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(y)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split_ratio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0.8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split_idx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int(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split_ratio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(X))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X[: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split_idx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X[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split_idx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:]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y[: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split_idx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y[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split_idx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:]</a:t>
            </a:r>
          </a:p>
        </p:txBody>
      </p:sp>
    </p:spTree>
    <p:extLst>
      <p:ext uri="{BB962C8B-B14F-4D97-AF65-F5344CB8AC3E}">
        <p14:creationId xmlns:p14="http://schemas.microsoft.com/office/powerpoint/2010/main" val="1208826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D666-9D08-FBE7-320F-60E0CB98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Example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6ADBE-D3F2-000D-FBCE-DE7E3A0ED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930"/>
            <a:ext cx="10515600" cy="5618921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We build an LSTM model with two LSTM layers, each followed by a dropout layer for regularization. The final dense layer predicts the next day's price.</a:t>
            </a:r>
          </a:p>
          <a:p>
            <a:pPr marL="0" indent="0">
              <a:lnSpc>
                <a:spcPct val="11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Build the LSTM model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= Sequential()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(LSTM(50, activation='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return_sequences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input_shape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time_steps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1)))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(Dropout(0.2))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(LSTM(50, activation='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(Dropout(0.2))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(Dense(1))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model.compile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(optimizer='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loss='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mean_squared_error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713439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D666-9D08-FBE7-320F-60E0CB98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Example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6ADBE-D3F2-000D-FBCE-DE7E3A0ED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The model is trained on the training data and validated on the testing data.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Train the model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model.fit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epochs=50,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=32,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validation_data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518947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D666-9D08-FBE7-320F-60E0CB984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Example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6ADBE-D3F2-000D-FBCE-DE7E3A0ED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Predictions are made on both training and testing data.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Predictions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train_predictions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model.predict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test_predictions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model.predict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0359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D666-9D08-FBE7-320F-60E0CB984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Example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6ADBE-D3F2-000D-FBCE-DE7E3A0ED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We inverse scale the predictions to obtain the actual price values.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Inverse scaling to get actual prices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train_predictions_actual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scaler.inverse_transform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train_predictions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y_train_actual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scaler.inverse_transform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test_predictions_actual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scaler.inverse_transform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test_predictions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y_test_actual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scaler.inverse_transform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502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8A96-00AE-DE4C-4D00-8F9060829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7999"/>
            <a:ext cx="3128889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86068-B606-459B-5275-229F24C4E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56349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(Long Short-Term Memory) is a type of recurrent neural network (RNN) that is well-suited for time series data. It is designed to handle sequential data and is capable of capturing long-term dependencies in the data, making it useful for tasks like time series forecasting.</a:t>
            </a:r>
          </a:p>
        </p:txBody>
      </p:sp>
    </p:spTree>
    <p:extLst>
      <p:ext uri="{BB962C8B-B14F-4D97-AF65-F5344CB8AC3E}">
        <p14:creationId xmlns:p14="http://schemas.microsoft.com/office/powerpoint/2010/main" val="3561109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D666-9D08-FBE7-320F-60E0CB98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52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Example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6ADBE-D3F2-000D-FBCE-DE7E3A0ED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47266"/>
            <a:ext cx="12192001" cy="5810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We plot the actual and predicted prices to visualize the model's performance.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Plotting predictions</a:t>
            </a:r>
          </a:p>
          <a:p>
            <a:pPr marL="0" indent="0">
              <a:buNone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=(12, 6))</a:t>
            </a:r>
          </a:p>
          <a:p>
            <a:pPr marL="0" indent="0">
              <a:buNone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y_train_actual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y_train_actual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label='Actual Train Prices')</a:t>
            </a:r>
          </a:p>
          <a:p>
            <a:pPr marL="0" indent="0">
              <a:buNone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y_train_actual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y_train_actual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y_test_actual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y_test_actual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label='Actual Test Prices')</a:t>
            </a:r>
          </a:p>
          <a:p>
            <a:pPr marL="0" indent="0">
              <a:buNone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y_train_actual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train_predictions_actual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label='Predicted Train Prices')</a:t>
            </a:r>
          </a:p>
          <a:p>
            <a:pPr marL="0" indent="0">
              <a:buNone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y_train_actual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y_train_actual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y_test_actual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test_predictions_actual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label='Predicted Test Prices')</a:t>
            </a:r>
          </a:p>
          <a:p>
            <a:pPr marL="0" indent="0">
              <a:buNone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('Time')</a:t>
            </a:r>
          </a:p>
          <a:p>
            <a:pPr marL="0" indent="0">
              <a:buNone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('Price')</a:t>
            </a:r>
          </a:p>
          <a:p>
            <a:pPr marL="0" indent="0">
              <a:buNone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('Vegetable Price Prediction')</a:t>
            </a:r>
          </a:p>
          <a:p>
            <a:pPr marL="0" indent="0">
              <a:buNone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plt.legend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31512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D3F7F-A33C-B6D4-1B72-F1477241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300" y="2766218"/>
            <a:ext cx="28194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&lt;thanks/&gt;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591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D666-9D08-FBE7-320F-60E0CB984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6ADBE-D3F2-000D-FBCE-DE7E3A0ED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2397"/>
            <a:ext cx="10515600" cy="235248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Preparation: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To predict vegetable prices, you need historical data containing timestamps and corresponding vegetable prices. This data should span a reasonable time frame and be arranged chronologically.</a:t>
            </a:r>
          </a:p>
        </p:txBody>
      </p:sp>
    </p:spTree>
    <p:extLst>
      <p:ext uri="{BB962C8B-B14F-4D97-AF65-F5344CB8AC3E}">
        <p14:creationId xmlns:p14="http://schemas.microsoft.com/office/powerpoint/2010/main" val="374252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D666-9D08-FBE7-320F-60E0CB984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6ADBE-D3F2-000D-FBCE-DE7E3A0ED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Data Preprocessing: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 missing or erroneous data points and handle them appropriately. Outliers may also need special treatment. 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timestamps into a format that the model can understand. For instance, you could encode them as integers representing days since the start of the dataset.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any additional relevant features that could influence vegetable prices, such as weather conditions, holidays, or economic indicators.</a:t>
            </a:r>
          </a:p>
          <a:p>
            <a:pPr marL="0" indent="0">
              <a:lnSpc>
                <a:spcPct val="10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98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D666-9D08-FBE7-320F-60E0CB984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6ADBE-D3F2-000D-FBCE-DE7E3A0ED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Data Preprocessing: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the vegetable prices and any other relevant features to a common range, often between 0 and 1. This ensures that the model converges effectively during training.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Creation: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sequences of data, where each sequence includes a window of previous vegetable prices along with the target price you want to predict.</a:t>
            </a:r>
          </a:p>
        </p:txBody>
      </p:sp>
    </p:spTree>
    <p:extLst>
      <p:ext uri="{BB962C8B-B14F-4D97-AF65-F5344CB8AC3E}">
        <p14:creationId xmlns:p14="http://schemas.microsoft.com/office/powerpoint/2010/main" val="331617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D666-9D08-FBE7-320F-60E0CB98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6ADBE-D3F2-000D-FBCE-DE7E3A0ED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242"/>
            <a:ext cx="10515600" cy="567510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Model Architecture: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Libraries: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machine learning libraries such as TensorFlow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build the LSTM model.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Layer: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an LSTM layer in your model. LSTM units have a memory mechanism that allows them to capture long-term dependencies in sequential data.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Layer: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dropout layers to prevent overfitting. Dropout randomly deactivates some neurons during training, promoting more robust learning.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 Layer: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dense (fully connected) layer with an appropriate number of neurons to output the predicted price.</a:t>
            </a:r>
          </a:p>
        </p:txBody>
      </p:sp>
    </p:spTree>
    <p:extLst>
      <p:ext uri="{BB962C8B-B14F-4D97-AF65-F5344CB8AC3E}">
        <p14:creationId xmlns:p14="http://schemas.microsoft.com/office/powerpoint/2010/main" val="2015843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D666-9D08-FBE7-320F-60E0CB98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6ADBE-D3F2-000D-FBCE-DE7E3A0ED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4028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Training: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 Model: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the model by specifying the loss function (typically mean squared error for regression tasks), optimizer (e.g., Adam), and any evaluation metrics.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Model: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the model using the training data. The input should be the prepared sequences, and the target should be the next-day vegetable prices.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Loss: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an eye on the loss during training. This helps you understand how well the model is learning. A decreasing loss generally indicates improving performance.</a:t>
            </a:r>
          </a:p>
        </p:txBody>
      </p:sp>
    </p:spTree>
    <p:extLst>
      <p:ext uri="{BB962C8B-B14F-4D97-AF65-F5344CB8AC3E}">
        <p14:creationId xmlns:p14="http://schemas.microsoft.com/office/powerpoint/2010/main" val="3256705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D666-9D08-FBE7-320F-60E0CB98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6ADBE-D3F2-000D-FBCE-DE7E3A0ED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20775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Prediction: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Trained Model: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the trained LSTM model to predict vegetable prices on the test set.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 Normalization: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the normalized predictions back to their original scale for meaningful interpretation and comparison with actual prices.</a:t>
            </a:r>
          </a:p>
        </p:txBody>
      </p:sp>
    </p:spTree>
    <p:extLst>
      <p:ext uri="{BB962C8B-B14F-4D97-AF65-F5344CB8AC3E}">
        <p14:creationId xmlns:p14="http://schemas.microsoft.com/office/powerpoint/2010/main" val="14419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D666-9D08-FBE7-320F-60E0CB98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6ADBE-D3F2-000D-FBCE-DE7E3A0ED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4028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Adjustment and Refinement: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model's performance using appropriate evaluation metrics like Mean Squared Error (MSE), Mean Absolute Error (MAE), and visual comparisons of predicted vs. actual prices.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Fine-tune hyperparameters such as the number of LSTM units, dropout rate, learning rate, and batch size to optimize model performance.</a:t>
            </a:r>
          </a:p>
        </p:txBody>
      </p:sp>
    </p:spTree>
    <p:extLst>
      <p:ext uri="{BB962C8B-B14F-4D97-AF65-F5344CB8AC3E}">
        <p14:creationId xmlns:p14="http://schemas.microsoft.com/office/powerpoint/2010/main" val="1037511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1544</Words>
  <Application>Microsoft Office PowerPoint</Application>
  <PresentationFormat>Widescreen</PresentationFormat>
  <Paragraphs>135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LSTM</vt:lpstr>
      <vt:lpstr>LSTM</vt:lpstr>
      <vt:lpstr>LSTM</vt:lpstr>
      <vt:lpstr>LSTM</vt:lpstr>
      <vt:lpstr>LSTM</vt:lpstr>
      <vt:lpstr>LSTM</vt:lpstr>
      <vt:lpstr>LSTM</vt:lpstr>
      <vt:lpstr>LSTM</vt:lpstr>
      <vt:lpstr>LSTM</vt:lpstr>
      <vt:lpstr>LSTM Example</vt:lpstr>
      <vt:lpstr>LSTM Example</vt:lpstr>
      <vt:lpstr>LSTM Example</vt:lpstr>
      <vt:lpstr>LSTM Example</vt:lpstr>
      <vt:lpstr>LSTM Example</vt:lpstr>
      <vt:lpstr>LSTM Example</vt:lpstr>
      <vt:lpstr>LSTM Example</vt:lpstr>
      <vt:lpstr>LSTM Example</vt:lpstr>
      <vt:lpstr>LSTM Example</vt:lpstr>
      <vt:lpstr>LSTM Example</vt:lpstr>
      <vt:lpstr>&lt;thanks/&gt;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Yuvraj Joshi</dc:creator>
  <cp:lastModifiedBy>Mr. Yuvraj Joshi</cp:lastModifiedBy>
  <cp:revision>3</cp:revision>
  <dcterms:created xsi:type="dcterms:W3CDTF">2023-08-02T05:07:25Z</dcterms:created>
  <dcterms:modified xsi:type="dcterms:W3CDTF">2023-08-03T06:20:34Z</dcterms:modified>
</cp:coreProperties>
</file>