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80" r:id="rId18"/>
    <p:sldId id="271" r:id="rId19"/>
    <p:sldId id="272" r:id="rId20"/>
    <p:sldId id="281" r:id="rId21"/>
    <p:sldId id="273" r:id="rId22"/>
    <p:sldId id="282" r:id="rId23"/>
    <p:sldId id="274" r:id="rId24"/>
    <p:sldId id="275" r:id="rId25"/>
    <p:sldId id="276" r:id="rId26"/>
    <p:sldId id="277" r:id="rId27"/>
    <p:sldId id="27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2318-5DAA-4218-043D-2483E6DD5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1BACDF-57A4-AD12-C01D-318D98F0D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79DAC-7757-F079-1363-8D56CE1877FF}"/>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7DFADC25-0671-F698-BE21-6F4ECD2BD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B203D-EF82-FF49-484C-298C1B9D41D2}"/>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233090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B7FA-C6A5-0553-CA5D-4B7B7BD666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143929-33E3-47A3-4D80-8CAA15A9F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42A14-D8AF-E62C-247D-F69B00BF40AE}"/>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9C855C49-357D-3E8E-1E7C-50D2115DB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163F8-3BDE-2212-2D2F-929CAE0C2279}"/>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235629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3B911-144B-D072-56B7-601DBE9E6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144686-BB6D-BA36-DA6B-0C300AFD2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52ABB-0837-12A6-4624-E622BC4C877A}"/>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09D63FEC-D058-AF44-433D-30696E1E8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2CEBB-A8BE-AA16-A913-BC5B9057F3E9}"/>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424655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585D-3C20-D5F8-4A2A-AE77972AB5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DAC3F-A16F-BC54-6101-A1E9F6171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38DA0-C817-95BD-556A-E1AC13481BDC}"/>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0F6C563B-1873-F18D-112D-D62FDB982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A81BB-2AF3-039D-571D-505E0DAFFDAC}"/>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28696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0B79-5F9E-98B5-156B-4BB9268FC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78E2E5-7076-7B70-2C93-EC08F99E6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1B0954-406D-CFEA-E48A-5316D0685920}"/>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CE9F5ABD-72C2-1777-29CB-0335385D5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1D5B5-09AB-D4CA-C0D6-9C4E7097EA66}"/>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197362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35FE-757F-91F9-4A61-68C0461D94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168593-BB46-05BE-2577-45F2704CC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F5826A-B5A7-6EF4-1514-E203507D5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C37D43-3F46-86D9-64CA-E1CC25CA995B}"/>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6" name="Footer Placeholder 5">
            <a:extLst>
              <a:ext uri="{FF2B5EF4-FFF2-40B4-BE49-F238E27FC236}">
                <a16:creationId xmlns:a16="http://schemas.microsoft.com/office/drawing/2014/main" id="{4CCA0CDE-A30C-02BD-A20C-AC2BF6449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2D9B36-8A04-55E6-E498-DCEC47345BF7}"/>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303548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345-BD0B-6CB6-DC2A-FFDC60805A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D6418-1145-75E8-53A6-146D8876E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70B6B-34E7-E4A9-5409-3BA0F2BF7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6E9590-EE1D-709C-0A78-4BE3B08E6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DBF84-4FFA-073F-751D-D68DD08233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185A1D-041C-F7AC-EB17-6C793FD08D98}"/>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8" name="Footer Placeholder 7">
            <a:extLst>
              <a:ext uri="{FF2B5EF4-FFF2-40B4-BE49-F238E27FC236}">
                <a16:creationId xmlns:a16="http://schemas.microsoft.com/office/drawing/2014/main" id="{B93B18E8-F732-682E-D992-8AE95ECDF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829D40-C116-7B2F-0FFC-F108A5523A9F}"/>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152588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AA80-BB1D-E79E-E42F-0D68E79D8A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6A4082-FE16-FCA4-4229-095A8D750061}"/>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4" name="Footer Placeholder 3">
            <a:extLst>
              <a:ext uri="{FF2B5EF4-FFF2-40B4-BE49-F238E27FC236}">
                <a16:creationId xmlns:a16="http://schemas.microsoft.com/office/drawing/2014/main" id="{B1918E32-188D-3048-4611-2866987A7D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FF8624-3309-280D-CD16-1C7780A090ED}"/>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273986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B8E14-46B5-6250-D642-8844A5E9BE5A}"/>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3" name="Footer Placeholder 2">
            <a:extLst>
              <a:ext uri="{FF2B5EF4-FFF2-40B4-BE49-F238E27FC236}">
                <a16:creationId xmlns:a16="http://schemas.microsoft.com/office/drawing/2014/main" id="{74673E05-D8BD-92DC-BFF5-04331BD44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80738-296C-2593-B710-5DB70F85B96C}"/>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13478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1AF2-CFD3-CD0D-E4A9-C6905F21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E08DF5-2264-15F3-FCC1-699D8D942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EC9BCB-7BC3-072F-3D8A-82B8944D8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F6400-0EDA-B192-6338-E49991BE5912}"/>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6" name="Footer Placeholder 5">
            <a:extLst>
              <a:ext uri="{FF2B5EF4-FFF2-40B4-BE49-F238E27FC236}">
                <a16:creationId xmlns:a16="http://schemas.microsoft.com/office/drawing/2014/main" id="{8D555701-D088-CDF6-F224-643B59238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C1554-CFD5-3C2B-1353-C883B783A644}"/>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376470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483F-2A65-454C-FAD3-8703B5D26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5F4DC2-96DE-E608-AEA0-3C914C69F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07B4DC-CEAB-0EAF-7822-8AC5F2104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608E3-DF9A-1C05-7787-4BE3EA3D9202}"/>
              </a:ext>
            </a:extLst>
          </p:cNvPr>
          <p:cNvSpPr>
            <a:spLocks noGrp="1"/>
          </p:cNvSpPr>
          <p:nvPr>
            <p:ph type="dt" sz="half" idx="10"/>
          </p:nvPr>
        </p:nvSpPr>
        <p:spPr/>
        <p:txBody>
          <a:bodyPr/>
          <a:lstStyle/>
          <a:p>
            <a:fld id="{2B66CB77-1A64-41B4-8E05-EADCFA25505B}" type="datetimeFigureOut">
              <a:rPr lang="en-IN" smtClean="0"/>
              <a:t>11-07-2023</a:t>
            </a:fld>
            <a:endParaRPr lang="en-IN"/>
          </a:p>
        </p:txBody>
      </p:sp>
      <p:sp>
        <p:nvSpPr>
          <p:cNvPr id="6" name="Footer Placeholder 5">
            <a:extLst>
              <a:ext uri="{FF2B5EF4-FFF2-40B4-BE49-F238E27FC236}">
                <a16:creationId xmlns:a16="http://schemas.microsoft.com/office/drawing/2014/main" id="{76A7182C-C2C4-E25C-0D01-D796DDB792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C9CE4-76D0-CC39-E014-02D2C524D5EC}"/>
              </a:ext>
            </a:extLst>
          </p:cNvPr>
          <p:cNvSpPr>
            <a:spLocks noGrp="1"/>
          </p:cNvSpPr>
          <p:nvPr>
            <p:ph type="sldNum" sz="quarter" idx="12"/>
          </p:nvPr>
        </p:nvSpPr>
        <p:spPr/>
        <p:txBody>
          <a:bodyPr/>
          <a:lstStyle/>
          <a:p>
            <a:fld id="{E3A3341F-ECCE-4646-93F5-8EBB23F795B9}" type="slidenum">
              <a:rPr lang="en-IN" smtClean="0"/>
              <a:t>‹#›</a:t>
            </a:fld>
            <a:endParaRPr lang="en-IN"/>
          </a:p>
        </p:txBody>
      </p:sp>
    </p:spTree>
    <p:extLst>
      <p:ext uri="{BB962C8B-B14F-4D97-AF65-F5344CB8AC3E}">
        <p14:creationId xmlns:p14="http://schemas.microsoft.com/office/powerpoint/2010/main" val="11390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88C29-E6AD-AF88-9463-00F6FF847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A7BEA-CD49-41E5-4A26-CED299EB1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D5DE32-0726-FD37-F02E-1A4ED7993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6CB77-1A64-41B4-8E05-EADCFA25505B}" type="datetimeFigureOut">
              <a:rPr lang="en-IN" smtClean="0"/>
              <a:t>11-07-2023</a:t>
            </a:fld>
            <a:endParaRPr lang="en-IN"/>
          </a:p>
        </p:txBody>
      </p:sp>
      <p:sp>
        <p:nvSpPr>
          <p:cNvPr id="5" name="Footer Placeholder 4">
            <a:extLst>
              <a:ext uri="{FF2B5EF4-FFF2-40B4-BE49-F238E27FC236}">
                <a16:creationId xmlns:a16="http://schemas.microsoft.com/office/drawing/2014/main" id="{3AFCEF13-99DF-0A1B-E024-D12066B7C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903463-DAB1-390B-93A2-5860F8656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3341F-ECCE-4646-93F5-8EBB23F795B9}" type="slidenum">
              <a:rPr lang="en-IN" smtClean="0"/>
              <a:t>‹#›</a:t>
            </a:fld>
            <a:endParaRPr lang="en-IN"/>
          </a:p>
        </p:txBody>
      </p:sp>
    </p:spTree>
    <p:extLst>
      <p:ext uri="{BB962C8B-B14F-4D97-AF65-F5344CB8AC3E}">
        <p14:creationId xmlns:p14="http://schemas.microsoft.com/office/powerpoint/2010/main" val="13491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EEE-CD2C-316F-4097-4A95315AB2F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Xampp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63B09F-705B-FCD9-FEA9-BED0A297D25D}"/>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Installation (contd.):</a:t>
            </a:r>
          </a:p>
          <a:p>
            <a:pPr marL="0" indent="0">
              <a:buNone/>
            </a:pPr>
            <a:r>
              <a:rPr lang="en-US" sz="2000" dirty="0">
                <a:latin typeface="Times New Roman" panose="02020603050405020304" pitchFamily="18" charset="0"/>
                <a:cs typeface="Times New Roman" panose="02020603050405020304" pitchFamily="18" charset="0"/>
              </a:rPr>
              <a:t>5. Start the Installation: Click the "Install" button to start the installation process. The installer will copy the necessary files to your selected folder.</a:t>
            </a:r>
          </a:p>
          <a:p>
            <a:pPr marL="0" indent="0">
              <a:buNone/>
            </a:pPr>
            <a:r>
              <a:rPr lang="en-US" sz="2000" dirty="0">
                <a:latin typeface="Times New Roman" panose="02020603050405020304" pitchFamily="18" charset="0"/>
                <a:cs typeface="Times New Roman" panose="02020603050405020304" pitchFamily="18" charset="0"/>
              </a:rPr>
              <a:t>6. Complete the Installation: Once the installation is finished, you will see a confirmation message. You may be prompted to install additional components, such as Visual C++ Redistributable, if needed.</a:t>
            </a:r>
          </a:p>
          <a:p>
            <a:pPr marL="0" indent="0">
              <a:buNone/>
            </a:pPr>
            <a:r>
              <a:rPr lang="en-US" sz="2000" dirty="0">
                <a:latin typeface="Times New Roman" panose="02020603050405020304" pitchFamily="18" charset="0"/>
                <a:cs typeface="Times New Roman" panose="02020603050405020304" pitchFamily="18" charset="0"/>
              </a:rPr>
              <a:t>7. Launch XAMPP: After installation, you can launch XAMPP from the installation folder. On Windows, you can start XAMPP by running the "xampp-control.exe" file.</a:t>
            </a:r>
          </a:p>
          <a:p>
            <a:pPr marL="0" indent="0">
              <a:buNone/>
            </a:pPr>
            <a:r>
              <a:rPr lang="en-US" sz="2000" dirty="0">
                <a:latin typeface="Times New Roman" panose="02020603050405020304" pitchFamily="18" charset="0"/>
                <a:cs typeface="Times New Roman" panose="02020603050405020304" pitchFamily="18" charset="0"/>
              </a:rPr>
              <a:t>8. Start Services: In the XAMPP control panel, you will see various services like Apache, MySQL/MariaDB, and others. Start the services you need for your development environment by clicking the "Start" button next to each service.</a:t>
            </a:r>
          </a:p>
          <a:p>
            <a:pPr marL="0" indent="0">
              <a:buNone/>
            </a:pPr>
            <a:r>
              <a:rPr lang="en-US" sz="2000" dirty="0">
                <a:latin typeface="Times New Roman" panose="02020603050405020304" pitchFamily="18" charset="0"/>
                <a:cs typeface="Times New Roman" panose="02020603050405020304" pitchFamily="18" charset="0"/>
              </a:rPr>
              <a:t>9. Test the Installation: Open your web browser and enter "http://localhost" in the address bar. If XAMPP is installed correctly, you should see the XAMPP welcome page.</a:t>
            </a:r>
          </a:p>
        </p:txBody>
      </p:sp>
    </p:spTree>
    <p:extLst>
      <p:ext uri="{BB962C8B-B14F-4D97-AF65-F5344CB8AC3E}">
        <p14:creationId xmlns:p14="http://schemas.microsoft.com/office/powerpoint/2010/main" val="122295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A064-9642-244C-FA19-F2BEEC20D4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40D68A-0406-AA24-9913-B0C3E745EC1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(Hypertext Markup Language) is the standard markup language used for creating web pages. It provides a structure and format for organizing content on the internet. Here's a brief introduction to HTML, commonly used elements, and a list of tags and attributes: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HTML uses tags to define elements that structure and present content on a web page. It consists of opening and closing tags, with content placed between them. Tags are enclosed in angle brackets (&lt; and &gt;).</a:t>
            </a:r>
          </a:p>
          <a:p>
            <a:endParaRPr lang="en-IN" dirty="0"/>
          </a:p>
        </p:txBody>
      </p:sp>
    </p:spTree>
    <p:extLst>
      <p:ext uri="{BB962C8B-B14F-4D97-AF65-F5344CB8AC3E}">
        <p14:creationId xmlns:p14="http://schemas.microsoft.com/office/powerpoint/2010/main" val="347693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755-1D85-6097-FCFA-BC075BC013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C7827D-2B48-8137-0EDE-220E64574953}"/>
              </a:ext>
            </a:extLst>
          </p:cNvPr>
          <p:cNvSpPr>
            <a:spLocks noGrp="1"/>
          </p:cNvSpPr>
          <p:nvPr>
            <p:ph idx="1"/>
          </p:nvPr>
        </p:nvSpPr>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Commonly Used HTML Elements:</a:t>
            </a:r>
          </a:p>
          <a:p>
            <a:pPr marL="0" indent="0">
              <a:buNone/>
            </a:pPr>
            <a:r>
              <a:rPr lang="en-US" dirty="0">
                <a:latin typeface="Times New Roman" panose="02020603050405020304" pitchFamily="18" charset="0"/>
                <a:cs typeface="Times New Roman" panose="02020603050405020304" pitchFamily="18" charset="0"/>
              </a:rPr>
              <a:t>1. `&lt;html&gt;`: The root element of an HTML page.</a:t>
            </a:r>
          </a:p>
          <a:p>
            <a:pPr marL="0" indent="0">
              <a:buNone/>
            </a:pPr>
            <a:r>
              <a:rPr lang="en-US" dirty="0">
                <a:latin typeface="Times New Roman" panose="02020603050405020304" pitchFamily="18" charset="0"/>
                <a:cs typeface="Times New Roman" panose="02020603050405020304" pitchFamily="18" charset="0"/>
              </a:rPr>
              <a:t>2. `&lt;head&gt;`: Contains meta-information about the HTML document.</a:t>
            </a:r>
          </a:p>
          <a:p>
            <a:pPr marL="0" indent="0">
              <a:buNone/>
            </a:pPr>
            <a:r>
              <a:rPr lang="en-US" dirty="0">
                <a:latin typeface="Times New Roman" panose="02020603050405020304" pitchFamily="18" charset="0"/>
                <a:cs typeface="Times New Roman" panose="02020603050405020304" pitchFamily="18" charset="0"/>
              </a:rPr>
              <a:t>3. `&lt;title&gt;`: Specifies the title of the web page displayed in the browser's title bar.</a:t>
            </a:r>
          </a:p>
          <a:p>
            <a:pPr marL="0" indent="0">
              <a:buNone/>
            </a:pPr>
            <a:r>
              <a:rPr lang="en-US" dirty="0">
                <a:latin typeface="Times New Roman" panose="02020603050405020304" pitchFamily="18" charset="0"/>
                <a:cs typeface="Times New Roman" panose="02020603050405020304" pitchFamily="18" charset="0"/>
              </a:rPr>
              <a:t>4. `&lt;body&gt;`: Contains the visible content of the web page.</a:t>
            </a:r>
          </a:p>
          <a:p>
            <a:pPr marL="0" indent="0">
              <a:buNone/>
            </a:pPr>
            <a:r>
              <a:rPr lang="en-US" dirty="0">
                <a:latin typeface="Times New Roman" panose="02020603050405020304" pitchFamily="18" charset="0"/>
                <a:cs typeface="Times New Roman" panose="02020603050405020304" pitchFamily="18" charset="0"/>
              </a:rPr>
              <a:t>5. `&lt;h1&gt; to &lt;h6&gt;`: Heading elements of different levels.</a:t>
            </a:r>
          </a:p>
          <a:p>
            <a:pPr marL="0" indent="0">
              <a:buNone/>
            </a:pPr>
            <a:r>
              <a:rPr lang="en-US" dirty="0">
                <a:latin typeface="Times New Roman" panose="02020603050405020304" pitchFamily="18" charset="0"/>
                <a:cs typeface="Times New Roman" panose="02020603050405020304" pitchFamily="18" charset="0"/>
              </a:rPr>
              <a:t>6. `&lt;p&gt;`: Defines a paragraph.</a:t>
            </a:r>
          </a:p>
          <a:p>
            <a:pPr marL="0" indent="0">
              <a:buNone/>
            </a:pPr>
            <a:r>
              <a:rPr lang="en-US" dirty="0">
                <a:latin typeface="Times New Roman" panose="02020603050405020304" pitchFamily="18" charset="0"/>
                <a:cs typeface="Times New Roman" panose="02020603050405020304" pitchFamily="18" charset="0"/>
              </a:rPr>
              <a:t>7. `&lt;a&gt;`: Creates a hyperlink to another web page or resource.</a:t>
            </a:r>
          </a:p>
          <a:p>
            <a:pPr marL="0" indent="0">
              <a:buNone/>
            </a:pPr>
            <a:r>
              <a:rPr lang="en-US" dirty="0">
                <a:latin typeface="Times New Roman" panose="02020603050405020304" pitchFamily="18" charset="0"/>
                <a:cs typeface="Times New Roman" panose="02020603050405020304" pitchFamily="18" charset="0"/>
              </a:rPr>
              <a:t>8.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Inserts an image into the web page.</a:t>
            </a:r>
          </a:p>
          <a:p>
            <a:pPr marL="0" indent="0">
              <a:buNone/>
            </a:pPr>
            <a:r>
              <a:rPr lang="en-US" dirty="0">
                <a:latin typeface="Times New Roman" panose="02020603050405020304" pitchFamily="18" charset="0"/>
                <a:cs typeface="Times New Roman" panose="02020603050405020304" pitchFamily="18" charset="0"/>
              </a:rPr>
              <a:t>9. `&lt;</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&gt;` and `&lt;li&gt;`: Create unordered lists and list items, respectively.</a:t>
            </a:r>
          </a:p>
          <a:p>
            <a:pPr marL="0" indent="0">
              <a:buNone/>
            </a:pPr>
            <a:r>
              <a:rPr lang="en-US" dirty="0">
                <a:latin typeface="Times New Roman" panose="02020603050405020304" pitchFamily="18" charset="0"/>
                <a:cs typeface="Times New Roman" panose="02020603050405020304" pitchFamily="18" charset="0"/>
              </a:rPr>
              <a:t>10. `&lt;</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&gt;` and `&lt;li&gt;`: Create ordered lists and list items, respectively.</a:t>
            </a:r>
          </a:p>
          <a:p>
            <a:pPr marL="0" indent="0">
              <a:buNone/>
            </a:pPr>
            <a:r>
              <a:rPr lang="en-US" dirty="0">
                <a:latin typeface="Times New Roman" panose="02020603050405020304" pitchFamily="18" charset="0"/>
                <a:cs typeface="Times New Roman" panose="02020603050405020304" pitchFamily="18" charset="0"/>
              </a:rPr>
              <a:t>11. `&lt;div&gt;`: Defines a division or section in the web page.</a:t>
            </a:r>
          </a:p>
          <a:p>
            <a:pPr marL="0" indent="0">
              <a:buNone/>
            </a:pPr>
            <a:r>
              <a:rPr lang="en-US" dirty="0">
                <a:latin typeface="Times New Roman" panose="02020603050405020304" pitchFamily="18" charset="0"/>
                <a:cs typeface="Times New Roman" panose="02020603050405020304" pitchFamily="18" charset="0"/>
              </a:rPr>
              <a:t>12. `&lt;span&gt;`: Used for inline styling and grouping of elements.</a:t>
            </a:r>
          </a:p>
          <a:p>
            <a:pPr marL="0" indent="0">
              <a:buNone/>
            </a:pPr>
            <a:r>
              <a:rPr lang="en-US" dirty="0">
                <a:latin typeface="Times New Roman" panose="02020603050405020304" pitchFamily="18" charset="0"/>
                <a:cs typeface="Times New Roman" panose="02020603050405020304" pitchFamily="18" charset="0"/>
              </a:rPr>
              <a:t>13. `&lt;table&gt;`: Creates a table for tabular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42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8871-FC6A-15A3-4472-25083912C0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 (Code Structure)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189607-B09B-59E9-4145-C9DD393D4F93}"/>
              </a:ext>
            </a:extLst>
          </p:cNvPr>
          <p:cNvSpPr>
            <a:spLocks noGrp="1"/>
          </p:cNvSpPr>
          <p:nvPr>
            <p:ph idx="1"/>
          </p:nvPr>
        </p:nvSpPr>
        <p:spPr/>
        <p:txBody>
          <a:bodyPr>
            <a:normAutofit fontScale="62500" lnSpcReduction="20000"/>
          </a:bodyPr>
          <a:lstStyle/>
          <a:p>
            <a:pPr marL="0" indent="0">
              <a:buNone/>
            </a:pPr>
            <a:r>
              <a:rPr lang="en-IN" dirty="0"/>
              <a:t>&lt;!DOCTYPE html&gt;</a:t>
            </a:r>
          </a:p>
          <a:p>
            <a:pPr marL="0" indent="0">
              <a:buNone/>
            </a:pPr>
            <a:r>
              <a:rPr lang="en-IN" dirty="0"/>
              <a:t>&lt;html&gt;</a:t>
            </a:r>
          </a:p>
          <a:p>
            <a:pPr marL="0" indent="0">
              <a:buNone/>
            </a:pPr>
            <a:r>
              <a:rPr lang="en-IN" dirty="0"/>
              <a:t>	&lt;head&gt;</a:t>
            </a:r>
          </a:p>
          <a:p>
            <a:pPr marL="0" indent="0">
              <a:buNone/>
            </a:pPr>
            <a:r>
              <a:rPr lang="en-IN" dirty="0"/>
              <a:t>		&lt;title&gt;My Web Page&lt;/title&gt;</a:t>
            </a:r>
          </a:p>
          <a:p>
            <a:pPr marL="0" indent="0">
              <a:buNone/>
            </a:pPr>
            <a:r>
              <a:rPr lang="en-IN" dirty="0"/>
              <a:t>		&lt;link </a:t>
            </a:r>
            <a:r>
              <a:rPr lang="en-IN" dirty="0" err="1"/>
              <a:t>rel</a:t>
            </a:r>
            <a:r>
              <a:rPr lang="en-IN" dirty="0"/>
              <a:t>="stylesheet" </a:t>
            </a:r>
            <a:r>
              <a:rPr lang="en-IN" dirty="0" err="1"/>
              <a:t>href</a:t>
            </a:r>
            <a:r>
              <a:rPr lang="en-IN" dirty="0"/>
              <a:t>="styles.css"&gt;</a:t>
            </a:r>
          </a:p>
          <a:p>
            <a:pPr marL="0" indent="0">
              <a:buNone/>
            </a:pPr>
            <a:r>
              <a:rPr lang="en-IN" dirty="0"/>
              <a:t>	&lt;/head&gt;</a:t>
            </a:r>
          </a:p>
          <a:p>
            <a:pPr marL="0" indent="0">
              <a:buNone/>
            </a:pPr>
            <a:r>
              <a:rPr lang="en-IN" dirty="0"/>
              <a:t>	&lt;body&gt;</a:t>
            </a:r>
          </a:p>
          <a:p>
            <a:pPr marL="0" indent="0">
              <a:buNone/>
            </a:pPr>
            <a:r>
              <a:rPr lang="en-IN" dirty="0"/>
              <a:t>		&lt;h1&gt;Welcome to My Web Page&lt;/h1&gt;</a:t>
            </a:r>
          </a:p>
          <a:p>
            <a:pPr marL="0" indent="0">
              <a:buNone/>
            </a:pPr>
            <a:r>
              <a:rPr lang="en-IN" dirty="0"/>
              <a:t>		&lt;p&gt;This is a paragraph of text.&lt;/p&gt;</a:t>
            </a:r>
          </a:p>
          <a:p>
            <a:pPr marL="0" indent="0">
              <a:buNone/>
            </a:pPr>
            <a:r>
              <a:rPr lang="en-IN" dirty="0"/>
              <a:t>		&lt;</a:t>
            </a:r>
            <a:r>
              <a:rPr lang="en-IN" dirty="0" err="1"/>
              <a:t>img</a:t>
            </a:r>
            <a:r>
              <a:rPr lang="en-IN" dirty="0"/>
              <a:t> </a:t>
            </a:r>
            <a:r>
              <a:rPr lang="en-IN" dirty="0" err="1"/>
              <a:t>src</a:t>
            </a:r>
            <a:r>
              <a:rPr lang="en-IN" dirty="0"/>
              <a:t>="image.jpg" alt="My Image"&gt;</a:t>
            </a:r>
          </a:p>
          <a:p>
            <a:pPr marL="0" indent="0">
              <a:buNone/>
            </a:pPr>
            <a:r>
              <a:rPr lang="en-IN" dirty="0"/>
              <a:t>		&lt;a </a:t>
            </a:r>
            <a:r>
              <a:rPr lang="en-IN" dirty="0" err="1"/>
              <a:t>href</a:t>
            </a:r>
            <a:r>
              <a:rPr lang="en-IN" dirty="0"/>
              <a:t>="https://www.example.com"&gt;Visit Example.com&lt;/a&gt;</a:t>
            </a:r>
          </a:p>
          <a:p>
            <a:pPr marL="0" indent="0">
              <a:buNone/>
            </a:pPr>
            <a:r>
              <a:rPr lang="en-IN" dirty="0"/>
              <a:t>	&lt;/body&gt;</a:t>
            </a:r>
          </a:p>
          <a:p>
            <a:pPr marL="0" indent="0">
              <a:buNone/>
            </a:pPr>
            <a:r>
              <a:rPr lang="en-IN" dirty="0"/>
              <a:t>&lt;/html&gt;</a:t>
            </a:r>
          </a:p>
          <a:p>
            <a:endParaRPr lang="en-IN" dirty="0"/>
          </a:p>
        </p:txBody>
      </p:sp>
    </p:spTree>
    <p:extLst>
      <p:ext uri="{BB962C8B-B14F-4D97-AF65-F5344CB8AC3E}">
        <p14:creationId xmlns:p14="http://schemas.microsoft.com/office/powerpoint/2010/main" val="81180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0D9F-6B97-3D53-5FB3-6E79EDFEBD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44CB2A-B59C-4C1C-C618-C44775A1A33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HTML Tags and Attributes: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`&lt;a&gt;` (anchor):</a:t>
            </a:r>
          </a:p>
          <a:p>
            <a:pPr marL="0"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Specifies the URL or destination of the link.</a:t>
            </a:r>
          </a:p>
          <a:p>
            <a:pPr marL="0" indent="0">
              <a:buNone/>
            </a:pPr>
            <a:r>
              <a:rPr lang="en-US" dirty="0">
                <a:latin typeface="Times New Roman" panose="02020603050405020304" pitchFamily="18" charset="0"/>
                <a:cs typeface="Times New Roman" panose="02020603050405020304" pitchFamily="18" charset="0"/>
              </a:rPr>
              <a:t>Example: `&lt;a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="https://www.example.com"&gt;Link&lt;/a&gt;`</a:t>
            </a:r>
          </a:p>
          <a:p>
            <a:endParaRPr lang="en-US" dirty="0"/>
          </a:p>
          <a:p>
            <a:endParaRPr lang="en-IN" dirty="0"/>
          </a:p>
        </p:txBody>
      </p:sp>
    </p:spTree>
    <p:extLst>
      <p:ext uri="{BB962C8B-B14F-4D97-AF65-F5344CB8AC3E}">
        <p14:creationId xmlns:p14="http://schemas.microsoft.com/office/powerpoint/2010/main" val="268522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8A90-3963-3E86-CF29-A6232D122E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C0385C-3A4A-7575-85E3-40E70FC98EB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HTML Tags and Attributes: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`&lt;</a:t>
            </a:r>
            <a:r>
              <a:rPr lang="en-US" b="1" dirty="0" err="1">
                <a:latin typeface="Times New Roman" panose="02020603050405020304" pitchFamily="18" charset="0"/>
                <a:cs typeface="Times New Roman" panose="02020603050405020304" pitchFamily="18" charset="0"/>
              </a:rPr>
              <a:t>img</a:t>
            </a:r>
            <a:r>
              <a:rPr lang="en-US" b="1" dirty="0">
                <a:latin typeface="Times New Roman" panose="02020603050405020304" pitchFamily="18" charset="0"/>
                <a:cs typeface="Times New Roman" panose="02020603050405020304" pitchFamily="18" charset="0"/>
              </a:rPr>
              <a:t>&gt;` (image):</a:t>
            </a:r>
          </a:p>
          <a:p>
            <a:pPr marL="0"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Specifies the image URL.</a:t>
            </a:r>
          </a:p>
          <a:p>
            <a:pPr marL="0" indent="0">
              <a:buNone/>
            </a:pPr>
            <a:r>
              <a:rPr lang="en-US" dirty="0">
                <a:latin typeface="Times New Roman" panose="02020603050405020304" pitchFamily="18" charset="0"/>
                <a:cs typeface="Times New Roman" panose="02020603050405020304" pitchFamily="18" charset="0"/>
              </a:rPr>
              <a:t>   - `alt`: Provides alternative text for the image.</a:t>
            </a:r>
          </a:p>
          <a:p>
            <a:pPr marL="0" indent="0">
              <a:buNone/>
            </a:pPr>
            <a:r>
              <a:rPr lang="en-US" dirty="0">
                <a:latin typeface="Times New Roman" panose="02020603050405020304" pitchFamily="18" charset="0"/>
                <a:cs typeface="Times New Roman" panose="02020603050405020304" pitchFamily="18" charset="0"/>
              </a:rPr>
              <a:t>Example: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="image.jpg" alt="Image description"&gt;`</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057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481C-AEF2-8F8F-B16C-CA59D5A440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HTML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E1D755-2EAF-F84B-2A02-C1922B6A0EDC}"/>
              </a:ext>
            </a:extLst>
          </p:cNvPr>
          <p:cNvSpPr>
            <a:spLocks noGrp="1"/>
          </p:cNvSpPr>
          <p:nvPr>
            <p:ph idx="1"/>
          </p:nvPr>
        </p:nvSpPr>
        <p:spPr>
          <a:xfrm>
            <a:off x="838200" y="1690688"/>
            <a:ext cx="10515600" cy="4351338"/>
          </a:xfrm>
        </p:spPr>
        <p:txBody>
          <a:bodyPr>
            <a:normAutofit/>
          </a:bodyPr>
          <a:lstStyle/>
          <a:p>
            <a:r>
              <a:rPr lang="en-US" dirty="0">
                <a:latin typeface="Times New Roman" panose="02020603050405020304" pitchFamily="18" charset="0"/>
                <a:cs typeface="Times New Roman" panose="02020603050405020304" pitchFamily="18" charset="0"/>
              </a:rPr>
              <a:t>HTML Tags and Attributes: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 `&lt;table&gt;` (table):</a:t>
            </a:r>
          </a:p>
          <a:p>
            <a:pPr marL="0" indent="0">
              <a:buNone/>
            </a:pPr>
            <a:r>
              <a:rPr lang="en-US" dirty="0">
                <a:latin typeface="Times New Roman" panose="02020603050405020304" pitchFamily="18" charset="0"/>
                <a:cs typeface="Times New Roman" panose="02020603050405020304" pitchFamily="18" charset="0"/>
              </a:rPr>
              <a:t>   - `border`: Sets the border width of the table.</a:t>
            </a:r>
          </a:p>
          <a:p>
            <a:pPr marL="0" indent="0">
              <a:buNone/>
            </a:pPr>
            <a:r>
              <a:rPr lang="en-US" dirty="0">
                <a:latin typeface="Times New Roman" panose="02020603050405020304" pitchFamily="18" charset="0"/>
                <a:cs typeface="Times New Roman" panose="02020603050405020304" pitchFamily="18" charset="0"/>
              </a:rPr>
              <a:t>Example: `&lt;table border="1"&gt;...&lt;/table&gt;`</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687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FDD55-06A5-6916-63D2-12803282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345" y="803409"/>
            <a:ext cx="3660685" cy="4922991"/>
          </a:xfrm>
          <a:prstGeom prst="rect">
            <a:avLst/>
          </a:prstGeom>
        </p:spPr>
      </p:pic>
      <p:pic>
        <p:nvPicPr>
          <p:cNvPr id="5" name="Picture 4">
            <a:extLst>
              <a:ext uri="{FF2B5EF4-FFF2-40B4-BE49-F238E27FC236}">
                <a16:creationId xmlns:a16="http://schemas.microsoft.com/office/drawing/2014/main" id="{43BAB906-7FD1-7D72-CB1D-ADAD2E2F4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97" y="548640"/>
            <a:ext cx="5426333" cy="2282103"/>
          </a:xfrm>
          <a:prstGeom prst="rect">
            <a:avLst/>
          </a:prstGeom>
        </p:spPr>
      </p:pic>
    </p:spTree>
    <p:extLst>
      <p:ext uri="{BB962C8B-B14F-4D97-AF65-F5344CB8AC3E}">
        <p14:creationId xmlns:p14="http://schemas.microsoft.com/office/powerpoint/2010/main" val="254572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4C15-2C18-DD8E-665D-8E602B6009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A26C54-7B4F-DABE-D135-1E72303F7D0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HTML Tags and Attributes: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`&lt;input&gt;` (input):</a:t>
            </a:r>
          </a:p>
          <a:p>
            <a:pPr marL="0" indent="0">
              <a:buNone/>
            </a:pPr>
            <a:r>
              <a:rPr lang="en-US" dirty="0">
                <a:latin typeface="Times New Roman" panose="02020603050405020304" pitchFamily="18" charset="0"/>
                <a:cs typeface="Times New Roman" panose="02020603050405020304" pitchFamily="18" charset="0"/>
              </a:rPr>
              <a:t>   - `type`: Specifies the input type (e.g., text, checkbox, radio, etc.).</a:t>
            </a:r>
          </a:p>
          <a:p>
            <a:pPr marL="0" indent="0">
              <a:buNone/>
            </a:pPr>
            <a:r>
              <a:rPr lang="en-US" dirty="0">
                <a:latin typeface="Times New Roman" panose="02020603050405020304" pitchFamily="18" charset="0"/>
                <a:cs typeface="Times New Roman" panose="02020603050405020304" pitchFamily="18" charset="0"/>
              </a:rPr>
              <a:t>Example: `&lt;input type="text" name="username"&gt;`</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05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84B7-6648-AAD0-BBB1-BBEC65F30C8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25875B-3B58-CC01-07D6-EC6CB45EDA3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Tags and Attributes: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`&lt;form&gt;` (form):</a:t>
            </a:r>
          </a:p>
          <a:p>
            <a:pPr marL="0" indent="0">
              <a:buNone/>
            </a:pPr>
            <a:r>
              <a:rPr lang="en-US" dirty="0">
                <a:latin typeface="Times New Roman" panose="02020603050405020304" pitchFamily="18" charset="0"/>
                <a:cs typeface="Times New Roman" panose="02020603050405020304" pitchFamily="18" charset="0"/>
              </a:rPr>
              <a:t>   - `action`: Specifies the URL where form data is sent.</a:t>
            </a:r>
          </a:p>
          <a:p>
            <a:pPr marL="0" indent="0">
              <a:buNone/>
            </a:pPr>
            <a:r>
              <a:rPr lang="en-US" dirty="0">
                <a:latin typeface="Times New Roman" panose="02020603050405020304" pitchFamily="18" charset="0"/>
                <a:cs typeface="Times New Roman" panose="02020603050405020304" pitchFamily="18" charset="0"/>
              </a:rPr>
              <a:t>   - `method`: Defines the HTTP method for submitting the form (e.g., GET or POST).</a:t>
            </a:r>
          </a:p>
          <a:p>
            <a:pPr marL="0" indent="0">
              <a:buNone/>
            </a:pPr>
            <a:r>
              <a:rPr lang="en-US" dirty="0">
                <a:latin typeface="Times New Roman" panose="02020603050405020304" pitchFamily="18" charset="0"/>
                <a:cs typeface="Times New Roman" panose="02020603050405020304" pitchFamily="18" charset="0"/>
              </a:rPr>
              <a:t>Example: `&lt;form action="</a:t>
            </a:r>
            <a:r>
              <a:rPr lang="en-US" dirty="0" err="1">
                <a:latin typeface="Times New Roman" panose="02020603050405020304" pitchFamily="18" charset="0"/>
                <a:cs typeface="Times New Roman" panose="02020603050405020304" pitchFamily="18" charset="0"/>
              </a:rPr>
              <a:t>submit.php</a:t>
            </a:r>
            <a:r>
              <a:rPr lang="en-US" dirty="0">
                <a:latin typeface="Times New Roman" panose="02020603050405020304" pitchFamily="18" charset="0"/>
                <a:cs typeface="Times New Roman" panose="02020603050405020304" pitchFamily="18" charset="0"/>
              </a:rPr>
              <a:t>" method="post"&gt;...&lt;/form&gt;`</a:t>
            </a:r>
          </a:p>
          <a:p>
            <a:endParaRPr lang="en-IN" dirty="0"/>
          </a:p>
        </p:txBody>
      </p:sp>
    </p:spTree>
    <p:extLst>
      <p:ext uri="{BB962C8B-B14F-4D97-AF65-F5344CB8AC3E}">
        <p14:creationId xmlns:p14="http://schemas.microsoft.com/office/powerpoint/2010/main" val="349211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EB0-24AF-A0C6-37CB-A9139E87AA63}"/>
              </a:ext>
            </a:extLst>
          </p:cNvPr>
          <p:cNvSpPr>
            <a:spLocks noGrp="1"/>
          </p:cNvSpPr>
          <p:nvPr>
            <p:ph type="title"/>
          </p:nvPr>
        </p:nvSpPr>
        <p:spPr/>
        <p:txBody>
          <a:bodyPr/>
          <a:lstStyle/>
          <a:p>
            <a:r>
              <a:rPr lang="en-US" dirty="0">
                <a:latin typeface="Times New Roman" panose="02020603050405020304" pitchFamily="18" charset="0"/>
                <a:ea typeface="Yu Gothic UI Light" panose="020B0300000000000000" pitchFamily="34" charset="-128"/>
                <a:cs typeface="Times New Roman" panose="02020603050405020304" pitchFamily="18" charset="0"/>
              </a:rPr>
              <a:t>Content Day 3</a:t>
            </a:r>
            <a:endParaRPr lang="en-IN" dirty="0">
              <a:latin typeface="Times New Roman" panose="02020603050405020304" pitchFamily="18" charset="0"/>
              <a:ea typeface="Yu Gothic UI Light" panose="020B03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0BA7BCBC-7C26-AE87-B3C4-BE05107E2E4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Browser</a:t>
            </a:r>
          </a:p>
          <a:p>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Xampp</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Hypertext Markup Language (HTML)</a:t>
            </a:r>
          </a:p>
          <a:p>
            <a:r>
              <a:rPr lang="en-US" dirty="0">
                <a:latin typeface="Times New Roman" panose="02020603050405020304" pitchFamily="18" charset="0"/>
                <a:cs typeface="Times New Roman" panose="02020603050405020304" pitchFamily="18" charset="0"/>
              </a:rPr>
              <a:t>Cascading Style Sheets (CSS)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00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2D7410-59D1-AD32-4565-1427C2FC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49" y="468458"/>
            <a:ext cx="9479186" cy="2176269"/>
          </a:xfrm>
          <a:prstGeom prst="rect">
            <a:avLst/>
          </a:prstGeom>
        </p:spPr>
      </p:pic>
      <p:pic>
        <p:nvPicPr>
          <p:cNvPr id="5" name="Picture 4">
            <a:extLst>
              <a:ext uri="{FF2B5EF4-FFF2-40B4-BE49-F238E27FC236}">
                <a16:creationId xmlns:a16="http://schemas.microsoft.com/office/drawing/2014/main" id="{EF85F4FB-80CD-E7B7-0A12-805DD4491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634" y="3506372"/>
            <a:ext cx="5600069" cy="2417743"/>
          </a:xfrm>
          <a:prstGeom prst="rect">
            <a:avLst/>
          </a:prstGeom>
        </p:spPr>
      </p:pic>
    </p:spTree>
    <p:extLst>
      <p:ext uri="{BB962C8B-B14F-4D97-AF65-F5344CB8AC3E}">
        <p14:creationId xmlns:p14="http://schemas.microsoft.com/office/powerpoint/2010/main" val="12347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1095-8167-9F51-527F-0EE14A6BC5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92B524-5BC1-DFE0-236C-0C46A2591992}"/>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Colors</a:t>
            </a:r>
          </a:p>
          <a:p>
            <a:endParaRPr lang="en-US" dirty="0"/>
          </a:p>
        </p:txBody>
      </p:sp>
      <p:pic>
        <p:nvPicPr>
          <p:cNvPr id="5" name="Picture 4">
            <a:extLst>
              <a:ext uri="{FF2B5EF4-FFF2-40B4-BE49-F238E27FC236}">
                <a16:creationId xmlns:a16="http://schemas.microsoft.com/office/drawing/2014/main" id="{8844B51A-2CDC-13EB-9A94-6FF3C42DF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95" y="2585680"/>
            <a:ext cx="6688844" cy="3267244"/>
          </a:xfrm>
          <a:prstGeom prst="rect">
            <a:avLst/>
          </a:prstGeom>
        </p:spPr>
      </p:pic>
      <p:pic>
        <p:nvPicPr>
          <p:cNvPr id="7" name="Picture 6">
            <a:extLst>
              <a:ext uri="{FF2B5EF4-FFF2-40B4-BE49-F238E27FC236}">
                <a16:creationId xmlns:a16="http://schemas.microsoft.com/office/drawing/2014/main" id="{D1175C11-5AA4-69BD-A7C1-3B320E5F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095" y="2388222"/>
            <a:ext cx="5605905" cy="3464702"/>
          </a:xfrm>
          <a:prstGeom prst="rect">
            <a:avLst/>
          </a:prstGeom>
        </p:spPr>
      </p:pic>
    </p:spTree>
    <p:extLst>
      <p:ext uri="{BB962C8B-B14F-4D97-AF65-F5344CB8AC3E}">
        <p14:creationId xmlns:p14="http://schemas.microsoft.com/office/powerpoint/2010/main" val="60939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609D3A-B6C9-86CB-7DF5-968575FC7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043" y="538399"/>
            <a:ext cx="6697914" cy="5781201"/>
          </a:xfrm>
          <a:prstGeom prst="rect">
            <a:avLst/>
          </a:prstGeom>
        </p:spPr>
      </p:pic>
    </p:spTree>
    <p:extLst>
      <p:ext uri="{BB962C8B-B14F-4D97-AF65-F5344CB8AC3E}">
        <p14:creationId xmlns:p14="http://schemas.microsoft.com/office/powerpoint/2010/main" val="21322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1796-850D-DF9F-3DE3-0BEA77539D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6698F4-74A9-1D0E-7A30-E8ECCFCCD41B}"/>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Favicon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3EB644-E905-A2FF-9528-C61FD09A2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8872"/>
            <a:ext cx="9768314" cy="3311549"/>
          </a:xfrm>
          <a:prstGeom prst="rect">
            <a:avLst/>
          </a:prstGeom>
        </p:spPr>
      </p:pic>
      <p:pic>
        <p:nvPicPr>
          <p:cNvPr id="7" name="Picture 6">
            <a:extLst>
              <a:ext uri="{FF2B5EF4-FFF2-40B4-BE49-F238E27FC236}">
                <a16:creationId xmlns:a16="http://schemas.microsoft.com/office/drawing/2014/main" id="{33ADAA9A-B084-25AD-6273-50ED157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353" y="3870056"/>
            <a:ext cx="5999497" cy="2441844"/>
          </a:xfrm>
          <a:prstGeom prst="rect">
            <a:avLst/>
          </a:prstGeom>
        </p:spPr>
      </p:pic>
    </p:spTree>
    <p:extLst>
      <p:ext uri="{BB962C8B-B14F-4D97-AF65-F5344CB8AC3E}">
        <p14:creationId xmlns:p14="http://schemas.microsoft.com/office/powerpoint/2010/main" val="52381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4773-CAD1-76CA-E5AC-15239C4650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HTML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30612B-68B8-FCFE-6C3D-D9458A6CBEB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Responsive</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7DC29E-F803-AE45-80E7-5EEE3E6AB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31" y="2559125"/>
            <a:ext cx="8801507" cy="451360"/>
          </a:xfrm>
          <a:prstGeom prst="rect">
            <a:avLst/>
          </a:prstGeom>
        </p:spPr>
      </p:pic>
      <p:pic>
        <p:nvPicPr>
          <p:cNvPr id="7" name="Picture 6">
            <a:extLst>
              <a:ext uri="{FF2B5EF4-FFF2-40B4-BE49-F238E27FC236}">
                <a16:creationId xmlns:a16="http://schemas.microsoft.com/office/drawing/2014/main" id="{D5E881C2-D19E-441F-A8C9-A3A3750B7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191" y="3010485"/>
            <a:ext cx="6324360" cy="3699154"/>
          </a:xfrm>
          <a:prstGeom prst="rect">
            <a:avLst/>
          </a:prstGeom>
        </p:spPr>
      </p:pic>
    </p:spTree>
    <p:extLst>
      <p:ext uri="{BB962C8B-B14F-4D97-AF65-F5344CB8AC3E}">
        <p14:creationId xmlns:p14="http://schemas.microsoft.com/office/powerpoint/2010/main" val="90431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CE7B-B976-5FB3-D7C1-80FDF0FD1C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44AB81-B0C6-1230-FF67-7DB8714AE5FE}"/>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CSS (Cascading Style Sheets) is a styling language used to describe the presentation and layout of HTML documents. </a:t>
            </a:r>
          </a:p>
          <a:p>
            <a:r>
              <a:rPr lang="en-US" dirty="0">
                <a:latin typeface="Times New Roman" panose="02020603050405020304" pitchFamily="18" charset="0"/>
                <a:cs typeface="Times New Roman" panose="02020603050405020304" pitchFamily="18" charset="0"/>
              </a:rPr>
              <a:t>It allows you to control the appearance of web pages, making them visually appealing and engaging. </a:t>
            </a:r>
          </a:p>
          <a:p>
            <a:r>
              <a:rPr lang="en-US" dirty="0">
                <a:latin typeface="Times New Roman" panose="02020603050405020304" pitchFamily="18" charset="0"/>
                <a:cs typeface="Times New Roman" panose="02020603050405020304" pitchFamily="18" charset="0"/>
              </a:rPr>
              <a:t>Example of CSS used:</a:t>
            </a:r>
          </a:p>
          <a:p>
            <a:pPr marL="0" indent="0">
              <a:buNone/>
            </a:pPr>
            <a:r>
              <a:rPr lang="en-IN" b="0" i="0" dirty="0">
                <a:solidFill>
                  <a:srgbClr val="A52A2A"/>
                </a:solidFill>
                <a:effectLst/>
                <a:latin typeface="Consolas" panose="020B0609020204030204" pitchFamily="49" charset="0"/>
              </a:rPr>
              <a:t>	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lightblue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br>
              <a:rPr lang="en-IN" dirty="0"/>
            </a:br>
            <a:r>
              <a:rPr lang="en-IN" dirty="0"/>
              <a:t>	</a:t>
            </a:r>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white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br>
              <a:rPr lang="en-IN" dirty="0"/>
            </a:br>
            <a:r>
              <a:rPr lang="en-IN" dirty="0"/>
              <a:t>	</a:t>
            </a: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font-family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verdana</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8006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E566-FF76-C40E-E3C1-0C7B7CEDED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3AE3A-E404-5DC2-634F-7DA4D23F602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Types of CSS</a:t>
            </a:r>
          </a:p>
          <a:p>
            <a:pPr marL="0" indent="0">
              <a:buNone/>
            </a:pPr>
            <a:r>
              <a:rPr lang="en-US" b="1" dirty="0">
                <a:latin typeface="Times New Roman" panose="02020603050405020304" pitchFamily="18" charset="0"/>
                <a:cs typeface="Times New Roman" panose="02020603050405020304" pitchFamily="18" charset="0"/>
              </a:rPr>
              <a:t>1. Inline CSS:</a:t>
            </a:r>
          </a:p>
          <a:p>
            <a:pPr marL="0" indent="0">
              <a:buNone/>
            </a:pPr>
            <a:r>
              <a:rPr lang="en-US" dirty="0">
                <a:latin typeface="Times New Roman" panose="02020603050405020304" pitchFamily="18" charset="0"/>
                <a:cs typeface="Times New Roman" panose="02020603050405020304" pitchFamily="18" charset="0"/>
              </a:rPr>
              <a:t>- Apply styles directly to individual HTML elements using the `style` attribute.</a:t>
            </a:r>
          </a:p>
          <a:p>
            <a:pPr marL="0" indent="0">
              <a:buNone/>
            </a:pPr>
            <a:r>
              <a:rPr lang="en-US" dirty="0">
                <a:latin typeface="Times New Roman" panose="02020603050405020304" pitchFamily="18" charset="0"/>
                <a:cs typeface="Times New Roman" panose="02020603050405020304" pitchFamily="18" charset="0"/>
              </a:rPr>
              <a:t>- Example:</a:t>
            </a:r>
          </a:p>
          <a:p>
            <a:pPr marL="0" indent="0">
              <a:buNone/>
            </a:pPr>
            <a:r>
              <a:rPr lang="en-US" dirty="0">
                <a:latin typeface="Times New Roman" panose="02020603050405020304" pitchFamily="18" charset="0"/>
                <a:cs typeface="Times New Roman" panose="02020603050405020304" pitchFamily="18" charset="0"/>
              </a:rPr>
              <a:t>&lt;p style="color: blue; font-size: 18px;"&gt;This is a paragraph with inline CSS.&lt;/p&gt;</a:t>
            </a:r>
          </a:p>
        </p:txBody>
      </p:sp>
    </p:spTree>
    <p:extLst>
      <p:ext uri="{BB962C8B-B14F-4D97-AF65-F5344CB8AC3E}">
        <p14:creationId xmlns:p14="http://schemas.microsoft.com/office/powerpoint/2010/main" val="2824338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13F6-1A36-EFAF-EA4E-A99D5776006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4C36DF-7F97-F567-E2DA-98DE51D6ED8E}"/>
              </a:ext>
            </a:extLst>
          </p:cNvPr>
          <p:cNvSpPr>
            <a:spLocks noGrp="1"/>
          </p:cNvSpPr>
          <p:nvPr>
            <p:ph idx="1"/>
          </p:nvPr>
        </p:nvSpPr>
        <p:spPr>
          <a:xfrm>
            <a:off x="838200" y="1406770"/>
            <a:ext cx="10515600" cy="519097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Types of CSS</a:t>
            </a:r>
          </a:p>
          <a:p>
            <a:pPr marL="0" indent="0">
              <a:buNone/>
            </a:pPr>
            <a:r>
              <a:rPr lang="en-US" b="1" dirty="0">
                <a:latin typeface="Times New Roman" panose="02020603050405020304" pitchFamily="18" charset="0"/>
                <a:cs typeface="Times New Roman" panose="02020603050405020304" pitchFamily="18" charset="0"/>
              </a:rPr>
              <a:t>2. Internal CSS:</a:t>
            </a:r>
          </a:p>
          <a:p>
            <a:pPr marL="0" indent="0">
              <a:buNone/>
            </a:pPr>
            <a:r>
              <a:rPr lang="en-US" dirty="0">
                <a:latin typeface="Times New Roman" panose="02020603050405020304" pitchFamily="18" charset="0"/>
                <a:cs typeface="Times New Roman" panose="02020603050405020304" pitchFamily="18" charset="0"/>
              </a:rPr>
              <a:t>- Define styles within the `&lt;style&gt;` tags in the `&lt;head&gt;` section of an HTML document.</a:t>
            </a:r>
          </a:p>
          <a:p>
            <a:pPr marL="0" indent="0">
              <a:buNone/>
            </a:pPr>
            <a:r>
              <a:rPr lang="en-US" dirty="0"/>
              <a:t>&lt;head&gt;</a:t>
            </a:r>
          </a:p>
          <a:p>
            <a:pPr marL="0" indent="0">
              <a:buNone/>
            </a:pPr>
            <a:r>
              <a:rPr lang="en-US" dirty="0"/>
              <a:t>  &lt;style&gt;</a:t>
            </a:r>
          </a:p>
          <a:p>
            <a:pPr marL="0" indent="0">
              <a:buNone/>
            </a:pPr>
            <a:r>
              <a:rPr lang="en-US" dirty="0"/>
              <a:t>    p {</a:t>
            </a:r>
          </a:p>
          <a:p>
            <a:pPr marL="0" indent="0">
              <a:buNone/>
            </a:pPr>
            <a:r>
              <a:rPr lang="en-US" dirty="0"/>
              <a:t>      color: blue;</a:t>
            </a:r>
          </a:p>
          <a:p>
            <a:pPr marL="0" indent="0">
              <a:buNone/>
            </a:pPr>
            <a:r>
              <a:rPr lang="en-US" dirty="0"/>
              <a:t>      font-size: 18px;</a:t>
            </a:r>
          </a:p>
          <a:p>
            <a:pPr marL="0" indent="0">
              <a:buNone/>
            </a:pPr>
            <a:r>
              <a:rPr lang="en-US" dirty="0"/>
              <a:t>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&lt;p&gt;This is a paragraph with internal CSS.&lt;/p&gt;</a:t>
            </a:r>
          </a:p>
          <a:p>
            <a:pPr marL="0" indent="0">
              <a:buNone/>
            </a:pPr>
            <a:r>
              <a:rPr lang="en-US" dirty="0"/>
              <a:t>&lt;/body&gt;</a:t>
            </a:r>
          </a:p>
          <a:p>
            <a:pPr marL="0" indent="0">
              <a:buNone/>
            </a:pPr>
            <a:endParaRPr lang="en-IN" dirty="0"/>
          </a:p>
        </p:txBody>
      </p:sp>
    </p:spTree>
    <p:extLst>
      <p:ext uri="{BB962C8B-B14F-4D97-AF65-F5344CB8AC3E}">
        <p14:creationId xmlns:p14="http://schemas.microsoft.com/office/powerpoint/2010/main" val="3178037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539E-5BF7-1299-5938-AB37A8C782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EEE168-E883-7B5A-93F2-2622B2AD2D11}"/>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Types of CSS</a:t>
            </a:r>
          </a:p>
          <a:p>
            <a:pPr marL="0" indent="0">
              <a:buNone/>
            </a:pPr>
            <a:r>
              <a:rPr lang="en-US" b="1" dirty="0">
                <a:latin typeface="Times New Roman" panose="02020603050405020304" pitchFamily="18" charset="0"/>
                <a:cs typeface="Times New Roman" panose="02020603050405020304" pitchFamily="18" charset="0"/>
              </a:rPr>
              <a:t>3. External CSS</a:t>
            </a:r>
          </a:p>
          <a:p>
            <a:pPr marL="0" indent="0">
              <a:buNone/>
            </a:pPr>
            <a:r>
              <a:rPr lang="en-US" dirty="0">
                <a:latin typeface="Times New Roman" panose="02020603050405020304" pitchFamily="18" charset="0"/>
                <a:cs typeface="Times New Roman" panose="02020603050405020304" pitchFamily="18" charset="0"/>
              </a:rPr>
              <a:t>- Create a separate CSS file with a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extension and link it to an HTML document using the `&lt;link&gt;` tag.</a:t>
            </a:r>
          </a:p>
          <a:p>
            <a:pPr marL="0" indent="0">
              <a:buNone/>
            </a:pPr>
            <a:r>
              <a:rPr lang="en-US" dirty="0">
                <a:latin typeface="Times New Roman" panose="02020603050405020304" pitchFamily="18" charset="0"/>
                <a:cs typeface="Times New Roman" panose="02020603050405020304" pitchFamily="18" charset="0"/>
              </a:rPr>
              <a:t>- Example:</a:t>
            </a:r>
          </a:p>
          <a:p>
            <a:pPr marL="0" indent="0">
              <a:buNone/>
            </a:pPr>
            <a:r>
              <a:rPr lang="en-US" dirty="0">
                <a:latin typeface="Times New Roman" panose="02020603050405020304" pitchFamily="18" charset="0"/>
                <a:cs typeface="Times New Roman" panose="02020603050405020304" pitchFamily="18" charset="0"/>
              </a:rPr>
              <a:t>&lt;head&gt;</a:t>
            </a:r>
          </a:p>
          <a:p>
            <a:pPr marL="0" indent="0">
              <a:buNone/>
            </a:pPr>
            <a:r>
              <a:rPr lang="en-US" dirty="0">
                <a:latin typeface="Times New Roman" panose="02020603050405020304" pitchFamily="18" charset="0"/>
                <a:cs typeface="Times New Roman" panose="02020603050405020304" pitchFamily="18" charset="0"/>
              </a:rPr>
              <a:t>  &lt;link </a:t>
            </a:r>
            <a:r>
              <a:rPr lang="en-US" dirty="0" err="1">
                <a:latin typeface="Times New Roman" panose="02020603050405020304" pitchFamily="18" charset="0"/>
                <a:cs typeface="Times New Roman" panose="02020603050405020304" pitchFamily="18" charset="0"/>
              </a:rPr>
              <a:t>rel</a:t>
            </a:r>
            <a:r>
              <a:rPr lang="en-US" dirty="0">
                <a:latin typeface="Times New Roman" panose="02020603050405020304" pitchFamily="18" charset="0"/>
                <a:cs typeface="Times New Roman" panose="02020603050405020304" pitchFamily="18" charset="0"/>
              </a:rPr>
              <a:t>="stylesheet"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="styles.css"&gt;</a:t>
            </a:r>
          </a:p>
          <a:p>
            <a:pPr marL="0" indent="0">
              <a:buNone/>
            </a:pPr>
            <a:r>
              <a:rPr lang="en-US" dirty="0">
                <a:latin typeface="Times New Roman" panose="02020603050405020304" pitchFamily="18" charset="0"/>
                <a:cs typeface="Times New Roman" panose="02020603050405020304" pitchFamily="18" charset="0"/>
              </a:rPr>
              <a:t>&lt;/head&gt;</a:t>
            </a: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  &lt;p&gt;This is a paragraph with external CSS.&lt;/p&gt;</a:t>
            </a: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Assuming the CSS file is named "styles.css" and located in the same directory as your HTML file.</a:t>
            </a:r>
          </a:p>
          <a:p>
            <a:pPr marL="0" indent="0">
              <a:buNone/>
            </a:pPr>
            <a:endParaRPr lang="en-IN" dirty="0"/>
          </a:p>
        </p:txBody>
      </p:sp>
    </p:spTree>
    <p:extLst>
      <p:ext uri="{BB962C8B-B14F-4D97-AF65-F5344CB8AC3E}">
        <p14:creationId xmlns:p14="http://schemas.microsoft.com/office/powerpoint/2010/main" val="606834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1. Simple Selectors:</a:t>
            </a:r>
          </a:p>
          <a:p>
            <a:pPr marL="0" indent="0">
              <a:buNone/>
            </a:pPr>
            <a:r>
              <a:rPr lang="en-US" dirty="0">
                <a:latin typeface="Times New Roman" panose="02020603050405020304" pitchFamily="18" charset="0"/>
                <a:cs typeface="Times New Roman" panose="02020603050405020304" pitchFamily="18" charset="0"/>
              </a:rPr>
              <a:t> - Element Selector: Targets elements by their tag name.</a:t>
            </a:r>
          </a:p>
          <a:p>
            <a:pPr marL="0" indent="0">
              <a:buNone/>
            </a:pPr>
            <a:r>
              <a:rPr lang="en-US" dirty="0">
                <a:latin typeface="Times New Roman" panose="02020603050405020304" pitchFamily="18" charset="0"/>
                <a:cs typeface="Times New Roman" panose="02020603050405020304" pitchFamily="18" charset="0"/>
              </a:rPr>
              <a:t>     Example: `p { color: blue; }` targets all `&lt;p&gt;` elements.</a:t>
            </a:r>
          </a:p>
          <a:p>
            <a:pPr marL="0" indent="0">
              <a:buNone/>
            </a:pPr>
            <a:r>
              <a:rPr lang="en-US" dirty="0">
                <a:latin typeface="Times New Roman" panose="02020603050405020304" pitchFamily="18" charset="0"/>
                <a:cs typeface="Times New Roman" panose="02020603050405020304" pitchFamily="18" charset="0"/>
              </a:rPr>
              <a:t>   - Class Selector: Targets elements with a specific class attribute.</a:t>
            </a:r>
          </a:p>
          <a:p>
            <a:pPr marL="0" indent="0">
              <a:buNone/>
            </a:pPr>
            <a:r>
              <a:rPr lang="en-US" dirty="0">
                <a:latin typeface="Times New Roman" panose="02020603050405020304" pitchFamily="18" charset="0"/>
                <a:cs typeface="Times New Roman" panose="02020603050405020304" pitchFamily="18" charset="0"/>
              </a:rPr>
              <a:t>     Example: `.highlight { background-color: yellow; }` targets elements with `class="highlight"`.</a:t>
            </a:r>
          </a:p>
          <a:p>
            <a:pPr marL="0" indent="0">
              <a:buNone/>
            </a:pPr>
            <a:r>
              <a:rPr lang="en-US" dirty="0">
                <a:latin typeface="Times New Roman" panose="02020603050405020304" pitchFamily="18" charset="0"/>
                <a:cs typeface="Times New Roman" panose="02020603050405020304" pitchFamily="18" charset="0"/>
              </a:rPr>
              <a:t>   - ID Selector: Targets elements with a specific id attribute.</a:t>
            </a:r>
          </a:p>
          <a:p>
            <a:pPr marL="0" indent="0">
              <a:buNone/>
            </a:pPr>
            <a:r>
              <a:rPr lang="en-US" dirty="0">
                <a:latin typeface="Times New Roman" panose="02020603050405020304" pitchFamily="18" charset="0"/>
                <a:cs typeface="Times New Roman" panose="02020603050405020304" pitchFamily="18" charset="0"/>
              </a:rPr>
              <a:t>     Example: `#logo { width: 200px; }` targets an element with `id="logo"`.</a:t>
            </a:r>
          </a:p>
          <a:p>
            <a:endParaRPr lang="en-IN" dirty="0"/>
          </a:p>
        </p:txBody>
      </p:sp>
    </p:spTree>
    <p:extLst>
      <p:ext uri="{BB962C8B-B14F-4D97-AF65-F5344CB8AC3E}">
        <p14:creationId xmlns:p14="http://schemas.microsoft.com/office/powerpoint/2010/main" val="5144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BCC0-3DC3-A5CF-C300-AED8E67848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Browser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BC9641-8547-FD0A-AFF1-33E02C6CDB92}"/>
              </a:ext>
            </a:extLst>
          </p:cNvPr>
          <p:cNvSpPr>
            <a:spLocks noGrp="1"/>
          </p:cNvSpPr>
          <p:nvPr>
            <p:ph idx="1"/>
          </p:nvPr>
        </p:nvSpPr>
        <p:spPr/>
        <p:txBody>
          <a:bodyPr>
            <a:normAutofit fontScale="85000" lnSpcReduction="10000"/>
          </a:bodyPr>
          <a:lstStyle/>
          <a:p>
            <a:pPr marL="0" indent="0">
              <a:buNone/>
            </a:pPr>
            <a:r>
              <a:rPr lang="en-IN" dirty="0">
                <a:latin typeface="Times New Roman" panose="02020603050405020304" pitchFamily="18" charset="0"/>
                <a:cs typeface="Times New Roman" panose="02020603050405020304" pitchFamily="18" charset="0"/>
              </a:rPr>
              <a:t>- A browser is a software application for accessing and interacting with the internet.</a:t>
            </a:r>
          </a:p>
          <a:p>
            <a:pPr marL="0" indent="0">
              <a:buNone/>
            </a:pPr>
            <a:r>
              <a:rPr lang="en-IN" dirty="0">
                <a:latin typeface="Times New Roman" panose="02020603050405020304" pitchFamily="18" charset="0"/>
                <a:cs typeface="Times New Roman" panose="02020603050405020304" pitchFamily="18" charset="0"/>
              </a:rPr>
              <a:t>- It provides a graphical user interface (GUI) to navigate and display web pages.</a:t>
            </a:r>
          </a:p>
          <a:p>
            <a:pPr marL="0" indent="0">
              <a:buNone/>
            </a:pPr>
            <a:r>
              <a:rPr lang="en-IN" dirty="0">
                <a:latin typeface="Times New Roman" panose="02020603050405020304" pitchFamily="18" charset="0"/>
                <a:cs typeface="Times New Roman" panose="02020603050405020304" pitchFamily="18" charset="0"/>
              </a:rPr>
              <a:t>- Examples include Google Chrome, Mozilla Firefox, Safari, and Microsoft Edge.</a:t>
            </a:r>
          </a:p>
          <a:p>
            <a:pPr marL="0" indent="0">
              <a:buNone/>
            </a:pPr>
            <a:r>
              <a:rPr lang="en-IN" dirty="0">
                <a:latin typeface="Times New Roman" panose="02020603050405020304" pitchFamily="18" charset="0"/>
                <a:cs typeface="Times New Roman" panose="02020603050405020304" pitchFamily="18" charset="0"/>
              </a:rPr>
              <a:t>- Browsers use rendering engines to interpret and display web content, such as HTML, CSS, and JavaScript.</a:t>
            </a:r>
          </a:p>
          <a:p>
            <a:pPr marL="0" indent="0">
              <a:buNone/>
            </a:pPr>
            <a:r>
              <a:rPr lang="en-IN" dirty="0">
                <a:latin typeface="Times New Roman" panose="02020603050405020304" pitchFamily="18" charset="0"/>
                <a:cs typeface="Times New Roman" panose="02020603050405020304" pitchFamily="18" charset="0"/>
              </a:rPr>
              <a:t>- They support features like tabbed browsing, bookmarks, and search functionality.</a:t>
            </a:r>
          </a:p>
          <a:p>
            <a:pPr marL="0" indent="0">
              <a:buNone/>
            </a:pPr>
            <a:r>
              <a:rPr lang="en-IN" dirty="0">
                <a:latin typeface="Times New Roman" panose="02020603050405020304" pitchFamily="18" charset="0"/>
                <a:cs typeface="Times New Roman" panose="02020603050405020304" pitchFamily="18" charset="0"/>
              </a:rPr>
              <a:t>- Security features protect against malicious websites and maintain user privacy.</a:t>
            </a:r>
          </a:p>
          <a:p>
            <a:pPr marL="0" indent="0">
              <a:buNone/>
            </a:pPr>
            <a:r>
              <a:rPr lang="en-IN" dirty="0">
                <a:latin typeface="Times New Roman" panose="02020603050405020304" pitchFamily="18" charset="0"/>
                <a:cs typeface="Times New Roman" panose="02020603050405020304" pitchFamily="18" charset="0"/>
              </a:rPr>
              <a:t>- Extensions and add-ons enhance browser functionality (e.g., ad blockers, password managers).</a:t>
            </a:r>
          </a:p>
          <a:p>
            <a:pPr marL="0" indent="0">
              <a:buNone/>
            </a:pPr>
            <a:r>
              <a:rPr lang="en-IN" dirty="0">
                <a:latin typeface="Times New Roman" panose="02020603050405020304" pitchFamily="18" charset="0"/>
                <a:cs typeface="Times New Roman" panose="02020603050405020304" pitchFamily="18" charset="0"/>
              </a:rPr>
              <a:t>- Browsers are available on multiple platforms, including Windows, macOS, Linux, Android, and iOS.</a:t>
            </a:r>
          </a:p>
        </p:txBody>
      </p:sp>
    </p:spTree>
    <p:extLst>
      <p:ext uri="{BB962C8B-B14F-4D97-AF65-F5344CB8AC3E}">
        <p14:creationId xmlns:p14="http://schemas.microsoft.com/office/powerpoint/2010/main" val="381873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2. Nested Selectors:</a:t>
            </a:r>
          </a:p>
          <a:p>
            <a:pPr marL="0" indent="0">
              <a:buNone/>
            </a:pPr>
            <a:r>
              <a:rPr lang="en-US" dirty="0">
                <a:latin typeface="Times New Roman" panose="02020603050405020304" pitchFamily="18" charset="0"/>
                <a:cs typeface="Times New Roman" panose="02020603050405020304" pitchFamily="18" charset="0"/>
              </a:rPr>
              <a:t>   - Descendant Selector: Targets elements that are descendants of a specific parent element.</a:t>
            </a:r>
          </a:p>
          <a:p>
            <a:pPr marL="0" indent="0">
              <a:buNone/>
            </a:pPr>
            <a:r>
              <a:rPr lang="en-US" dirty="0">
                <a:latin typeface="Times New Roman" panose="02020603050405020304" pitchFamily="18" charset="0"/>
                <a:cs typeface="Times New Roman" panose="02020603050405020304" pitchFamily="18" charset="0"/>
              </a:rPr>
              <a:t>     Example: `div p { color: blue; }` targets `&lt;p&gt;` elements inside a `&lt;div&gt;`.</a:t>
            </a:r>
          </a:p>
          <a:p>
            <a:pPr marL="0" indent="0">
              <a:buNone/>
            </a:pPr>
            <a:r>
              <a:rPr lang="en-US" dirty="0">
                <a:latin typeface="Times New Roman" panose="02020603050405020304" pitchFamily="18" charset="0"/>
                <a:cs typeface="Times New Roman" panose="02020603050405020304" pitchFamily="18" charset="0"/>
              </a:rPr>
              <a:t>   - Child Selector: Targets elements that are direct children of a specific parent element.</a:t>
            </a:r>
          </a:p>
          <a:p>
            <a:pPr marL="0" indent="0">
              <a:buNone/>
            </a:pPr>
            <a:r>
              <a:rPr lang="en-US" dirty="0">
                <a:latin typeface="Times New Roman" panose="02020603050405020304" pitchFamily="18" charset="0"/>
                <a:cs typeface="Times New Roman" panose="02020603050405020304" pitchFamily="18" charset="0"/>
              </a:rPr>
              <a:t>     Example: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&gt; li { font-weight: bold; }` targets `&lt;li&gt;` elements that are direct children of `&lt;</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&gt;`.</a:t>
            </a:r>
          </a:p>
          <a:p>
            <a:endParaRPr lang="en-IN" dirty="0"/>
          </a:p>
        </p:txBody>
      </p:sp>
    </p:spTree>
    <p:extLst>
      <p:ext uri="{BB962C8B-B14F-4D97-AF65-F5344CB8AC3E}">
        <p14:creationId xmlns:p14="http://schemas.microsoft.com/office/powerpoint/2010/main" val="20961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3. Combinator Selectors:</a:t>
            </a:r>
          </a:p>
          <a:p>
            <a:pPr marL="0" indent="0">
              <a:buNone/>
            </a:pPr>
            <a:r>
              <a:rPr lang="en-US" dirty="0">
                <a:latin typeface="Times New Roman" panose="02020603050405020304" pitchFamily="18" charset="0"/>
                <a:cs typeface="Times New Roman" panose="02020603050405020304" pitchFamily="18" charset="0"/>
              </a:rPr>
              <a:t>   - Adjacent Sibling Selector: Targets an element that immediately follows another element.</a:t>
            </a:r>
          </a:p>
          <a:p>
            <a:pPr marL="0" indent="0">
              <a:buNone/>
            </a:pPr>
            <a:r>
              <a:rPr lang="en-US" dirty="0">
                <a:latin typeface="Times New Roman" panose="02020603050405020304" pitchFamily="18" charset="0"/>
                <a:cs typeface="Times New Roman" panose="02020603050405020304" pitchFamily="18" charset="0"/>
              </a:rPr>
              <a:t>     Example: `h2 + p { color: red; }` targets a `&lt;p&gt;` element that directly follows an `&lt;h2&gt;`.</a:t>
            </a:r>
          </a:p>
          <a:p>
            <a:pPr marL="0" indent="0">
              <a:buNone/>
            </a:pPr>
            <a:r>
              <a:rPr lang="en-US" dirty="0">
                <a:latin typeface="Times New Roman" panose="02020603050405020304" pitchFamily="18" charset="0"/>
                <a:cs typeface="Times New Roman" panose="02020603050405020304" pitchFamily="18" charset="0"/>
              </a:rPr>
              <a:t>   - General Sibling Selector: Targets elements that follow a specific element.</a:t>
            </a:r>
          </a:p>
          <a:p>
            <a:pPr marL="0" indent="0">
              <a:buNone/>
            </a:pPr>
            <a:r>
              <a:rPr lang="en-US" dirty="0">
                <a:latin typeface="Times New Roman" panose="02020603050405020304" pitchFamily="18" charset="0"/>
                <a:cs typeface="Times New Roman" panose="02020603050405020304" pitchFamily="18" charset="0"/>
              </a:rPr>
              <a:t>     Example: `h2 ~ p { color: red; }` targets `&lt;p&gt;` elements that follow an `&lt;h2&gt;`.</a:t>
            </a:r>
          </a:p>
          <a:p>
            <a:endParaRPr lang="en-IN" dirty="0"/>
          </a:p>
        </p:txBody>
      </p:sp>
    </p:spTree>
    <p:extLst>
      <p:ext uri="{BB962C8B-B14F-4D97-AF65-F5344CB8AC3E}">
        <p14:creationId xmlns:p14="http://schemas.microsoft.com/office/powerpoint/2010/main" val="44362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4. Pseudo-Class Selectors:</a:t>
            </a:r>
          </a:p>
          <a:p>
            <a:pPr marL="0" indent="0">
              <a:buNone/>
            </a:pPr>
            <a:r>
              <a:rPr lang="en-US" dirty="0">
                <a:latin typeface="Times New Roman" panose="02020603050405020304" pitchFamily="18" charset="0"/>
                <a:cs typeface="Times New Roman" panose="02020603050405020304" pitchFamily="18" charset="0"/>
              </a:rPr>
              <a:t>   - Targets elements based on a specific state or interaction.</a:t>
            </a:r>
          </a:p>
          <a:p>
            <a:pPr marL="0" indent="0">
              <a:buNone/>
            </a:pPr>
            <a:r>
              <a:rPr lang="en-US" dirty="0">
                <a:latin typeface="Times New Roman" panose="02020603050405020304" pitchFamily="18" charset="0"/>
                <a:cs typeface="Times New Roman" panose="02020603050405020304" pitchFamily="18" charset="0"/>
              </a:rPr>
              <a:t>   - Example: `</a:t>
            </a:r>
            <a:r>
              <a:rPr lang="en-US" dirty="0" err="1">
                <a:latin typeface="Times New Roman" panose="02020603050405020304" pitchFamily="18" charset="0"/>
                <a:cs typeface="Times New Roman" panose="02020603050405020304" pitchFamily="18" charset="0"/>
              </a:rPr>
              <a:t>a:hover</a:t>
            </a:r>
            <a:r>
              <a:rPr lang="en-US" dirty="0">
                <a:latin typeface="Times New Roman" panose="02020603050405020304" pitchFamily="18" charset="0"/>
                <a:cs typeface="Times New Roman" panose="02020603050405020304" pitchFamily="18" charset="0"/>
              </a:rPr>
              <a:t> { color: red; }` targets `&lt;a&gt;` elements when hovered over by the mouse.</a:t>
            </a:r>
          </a:p>
          <a:p>
            <a:pPr marL="0" indent="0">
              <a:buNone/>
            </a:pPr>
            <a:endParaRPr lang="en-IN" dirty="0"/>
          </a:p>
        </p:txBody>
      </p:sp>
    </p:spTree>
    <p:extLst>
      <p:ext uri="{BB962C8B-B14F-4D97-AF65-F5344CB8AC3E}">
        <p14:creationId xmlns:p14="http://schemas.microsoft.com/office/powerpoint/2010/main" val="335891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5. Pseudo-Element Selectors:</a:t>
            </a:r>
          </a:p>
          <a:p>
            <a:pPr marL="0" indent="0">
              <a:buNone/>
            </a:pPr>
            <a:r>
              <a:rPr lang="en-US" dirty="0">
                <a:latin typeface="Times New Roman" panose="02020603050405020304" pitchFamily="18" charset="0"/>
                <a:cs typeface="Times New Roman" panose="02020603050405020304" pitchFamily="18" charset="0"/>
              </a:rPr>
              <a:t>   - Targets specific parts of an element's content.</a:t>
            </a:r>
          </a:p>
          <a:p>
            <a:pPr marL="0" indent="0">
              <a:buNone/>
            </a:pPr>
            <a:r>
              <a:rPr lang="en-US" dirty="0">
                <a:latin typeface="Times New Roman" panose="02020603050405020304" pitchFamily="18" charset="0"/>
                <a:cs typeface="Times New Roman" panose="02020603050405020304" pitchFamily="18" charset="0"/>
              </a:rPr>
              <a:t>   - Example: `p::first-line { font-weight: bold; }` targets the first line of `&lt;p&gt;` elements.</a:t>
            </a:r>
          </a:p>
          <a:p>
            <a:pPr marL="0" indent="0">
              <a:buNone/>
            </a:pPr>
            <a:endParaRPr lang="en-IN" dirty="0"/>
          </a:p>
        </p:txBody>
      </p:sp>
    </p:spTree>
    <p:extLst>
      <p:ext uri="{BB962C8B-B14F-4D97-AF65-F5344CB8AC3E}">
        <p14:creationId xmlns:p14="http://schemas.microsoft.com/office/powerpoint/2010/main" val="40877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Selectors:</a:t>
            </a:r>
          </a:p>
          <a:p>
            <a:pPr marL="0" indent="0">
              <a:buNone/>
            </a:pPr>
            <a:r>
              <a:rPr lang="en-US" b="1" dirty="0">
                <a:latin typeface="Times New Roman" panose="02020603050405020304" pitchFamily="18" charset="0"/>
                <a:cs typeface="Times New Roman" panose="02020603050405020304" pitchFamily="18" charset="0"/>
              </a:rPr>
              <a:t>6. Attribute Selectors:</a:t>
            </a:r>
          </a:p>
          <a:p>
            <a:pPr marL="0" indent="0">
              <a:buNone/>
            </a:pPr>
            <a:r>
              <a:rPr lang="en-US" dirty="0">
                <a:latin typeface="Times New Roman" panose="02020603050405020304" pitchFamily="18" charset="0"/>
                <a:cs typeface="Times New Roman" panose="02020603050405020304" pitchFamily="18" charset="0"/>
              </a:rPr>
              <a:t>   - Targets elements based on their attributes and attribute values.</a:t>
            </a:r>
          </a:p>
          <a:p>
            <a:pPr marL="0" indent="0">
              <a:buNone/>
            </a:pPr>
            <a:r>
              <a:rPr lang="en-US" dirty="0">
                <a:latin typeface="Times New Roman" panose="02020603050405020304" pitchFamily="18" charset="0"/>
                <a:cs typeface="Times New Roman" panose="02020603050405020304" pitchFamily="18" charset="0"/>
              </a:rPr>
              <a:t>   - Example: `input[type="text"] { border: 1px solid black; }` targets `&lt;input&gt;` elements with `type="text"`.</a:t>
            </a:r>
          </a:p>
          <a:p>
            <a:pPr marL="0" indent="0">
              <a:buNone/>
            </a:pPr>
            <a:endParaRPr lang="en-IN" dirty="0"/>
          </a:p>
        </p:txBody>
      </p:sp>
    </p:spTree>
    <p:extLst>
      <p:ext uri="{BB962C8B-B14F-4D97-AF65-F5344CB8AC3E}">
        <p14:creationId xmlns:p14="http://schemas.microsoft.com/office/powerpoint/2010/main" val="343265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6BB-5CB6-E680-E1E2-D9AF8A675C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459A2-768F-9BBD-6E99-68DBA67454B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BOX MODEL:</a:t>
            </a:r>
          </a:p>
          <a:p>
            <a:pPr marL="0" indent="0">
              <a:buNone/>
            </a:pPr>
            <a:r>
              <a:rPr lang="en-US" dirty="0">
                <a:latin typeface="Times New Roman" panose="02020603050405020304" pitchFamily="18" charset="0"/>
                <a:cs typeface="Times New Roman" panose="02020603050405020304" pitchFamily="18" charset="0"/>
              </a:rPr>
              <a:t>- The box model describes how elements are rendered on the web page, including their content, padding, borders, and margins.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CFA25F-B5C2-7FA6-3390-F0493FDA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298" y="3266269"/>
            <a:ext cx="4157543" cy="3373681"/>
          </a:xfrm>
          <a:prstGeom prst="rect">
            <a:avLst/>
          </a:prstGeom>
        </p:spPr>
      </p:pic>
    </p:spTree>
    <p:extLst>
      <p:ext uri="{BB962C8B-B14F-4D97-AF65-F5344CB8AC3E}">
        <p14:creationId xmlns:p14="http://schemas.microsoft.com/office/powerpoint/2010/main" val="123043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A2BF2-0056-2D65-3162-6199ED8BC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46" y="376297"/>
            <a:ext cx="8028235" cy="5725564"/>
          </a:xfrm>
          <a:prstGeom prst="rect">
            <a:avLst/>
          </a:prstGeom>
        </p:spPr>
      </p:pic>
      <p:pic>
        <p:nvPicPr>
          <p:cNvPr id="5" name="Picture 4">
            <a:extLst>
              <a:ext uri="{FF2B5EF4-FFF2-40B4-BE49-F238E27FC236}">
                <a16:creationId xmlns:a16="http://schemas.microsoft.com/office/drawing/2014/main" id="{3CC45893-D4DC-2C06-3A1A-2EB3E5645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208" y="601380"/>
            <a:ext cx="6742046" cy="2999950"/>
          </a:xfrm>
          <a:prstGeom prst="rect">
            <a:avLst/>
          </a:prstGeom>
        </p:spPr>
      </p:pic>
    </p:spTree>
    <p:extLst>
      <p:ext uri="{BB962C8B-B14F-4D97-AF65-F5344CB8AC3E}">
        <p14:creationId xmlns:p14="http://schemas.microsoft.com/office/powerpoint/2010/main" val="2021206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BDF9-A5DE-CF19-0C3C-302A11D51815}"/>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ECF4959F-14D4-C6CF-A446-CCE1F372D54C}"/>
              </a:ext>
            </a:extLst>
          </p:cNvPr>
          <p:cNvSpPr>
            <a:spLocks noGrp="1"/>
          </p:cNvSpPr>
          <p:nvPr>
            <p:ph idx="1"/>
          </p:nvPr>
        </p:nvSpPr>
        <p:spPr/>
        <p:txBody>
          <a:bodyPr>
            <a:normAutofit fontScale="92500" lnSpcReduction="10000"/>
          </a:bodyPr>
          <a:lstStyle/>
          <a:p>
            <a:r>
              <a:rPr lang="en-IN" dirty="0"/>
              <a:t>Typography:</a:t>
            </a:r>
          </a:p>
          <a:p>
            <a:pPr marL="0" indent="0">
              <a:buNone/>
            </a:pPr>
            <a:r>
              <a:rPr lang="en-IN" dirty="0"/>
              <a:t>- CSS allows you to style text, including properties like font size, font family, </a:t>
            </a:r>
            <a:r>
              <a:rPr lang="en-IN" dirty="0" err="1"/>
              <a:t>color</a:t>
            </a:r>
            <a:r>
              <a:rPr lang="en-IN" dirty="0"/>
              <a:t>, and text alignment.</a:t>
            </a:r>
          </a:p>
          <a:p>
            <a:pPr marL="0" indent="0">
              <a:buNone/>
            </a:pPr>
            <a:r>
              <a:rPr lang="en-IN" dirty="0"/>
              <a:t>- Example:</a:t>
            </a:r>
          </a:p>
          <a:p>
            <a:pPr marL="0" indent="0">
              <a:buNone/>
            </a:pPr>
            <a:r>
              <a:rPr lang="en-IN" dirty="0"/>
              <a:t>h1 {</a:t>
            </a:r>
          </a:p>
          <a:p>
            <a:pPr marL="0" indent="0">
              <a:buNone/>
            </a:pPr>
            <a:r>
              <a:rPr lang="en-IN" dirty="0"/>
              <a:t>  font-size: 24px;</a:t>
            </a:r>
          </a:p>
          <a:p>
            <a:pPr marL="0" indent="0">
              <a:buNone/>
            </a:pPr>
            <a:r>
              <a:rPr lang="en-IN" dirty="0"/>
              <a:t>  font-family: Arial, sans-serif;</a:t>
            </a:r>
          </a:p>
          <a:p>
            <a:pPr marL="0" indent="0">
              <a:buNone/>
            </a:pPr>
            <a:r>
              <a:rPr lang="en-IN" dirty="0"/>
              <a:t>  </a:t>
            </a:r>
            <a:r>
              <a:rPr lang="en-IN" dirty="0" err="1"/>
              <a:t>color</a:t>
            </a:r>
            <a:r>
              <a:rPr lang="en-IN" dirty="0"/>
              <a:t>: #333;</a:t>
            </a:r>
          </a:p>
          <a:p>
            <a:pPr marL="0" indent="0">
              <a:buNone/>
            </a:pPr>
            <a:r>
              <a:rPr lang="en-IN" dirty="0"/>
              <a:t>  text-align: </a:t>
            </a:r>
            <a:r>
              <a:rPr lang="en-IN" dirty="0" err="1"/>
              <a:t>center</a:t>
            </a:r>
            <a:r>
              <a:rPr lang="en-IN" dirty="0"/>
              <a:t>;</a:t>
            </a:r>
          </a:p>
          <a:p>
            <a:pPr marL="0" indent="0">
              <a:buNone/>
            </a:pPr>
            <a:r>
              <a:rPr lang="en-IN" dirty="0"/>
              <a:t>}</a:t>
            </a:r>
          </a:p>
        </p:txBody>
      </p:sp>
    </p:spTree>
    <p:extLst>
      <p:ext uri="{BB962C8B-B14F-4D97-AF65-F5344CB8AC3E}">
        <p14:creationId xmlns:p14="http://schemas.microsoft.com/office/powerpoint/2010/main" val="3366982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3F31-85B2-2FA3-9B5D-0DCA6A56FB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03A6F7-1FD2-ABFC-777E-77A4010ABD46}"/>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Layout:</a:t>
            </a:r>
          </a:p>
          <a:p>
            <a:pPr marL="0" indent="0">
              <a:buNone/>
            </a:pPr>
            <a:r>
              <a:rPr lang="en-IN" dirty="0">
                <a:latin typeface="Times New Roman" panose="02020603050405020304" pitchFamily="18" charset="0"/>
                <a:cs typeface="Times New Roman" panose="02020603050405020304" pitchFamily="18" charset="0"/>
              </a:rPr>
              <a:t>- CSS provides techniques for controlling the layout of web pages, such as using flexbox or CSS grid.</a:t>
            </a:r>
          </a:p>
          <a:p>
            <a:pPr marL="0" indent="0">
              <a:buNone/>
            </a:pPr>
            <a:r>
              <a:rPr lang="en-IN" dirty="0">
                <a:latin typeface="Times New Roman" panose="02020603050405020304" pitchFamily="18" charset="0"/>
                <a:cs typeface="Times New Roman" panose="02020603050405020304" pitchFamily="18" charset="0"/>
              </a:rPr>
              <a:t>- Example:</a:t>
            </a:r>
          </a:p>
          <a:p>
            <a:pPr marL="0" indent="0">
              <a:buNone/>
            </a:pPr>
            <a:r>
              <a:rPr lang="en-IN" dirty="0">
                <a:latin typeface="Times New Roman" panose="02020603050405020304" pitchFamily="18" charset="0"/>
                <a:cs typeface="Times New Roman" panose="02020603050405020304" pitchFamily="18" charset="0"/>
              </a:rPr>
              <a:t>.container {</a:t>
            </a:r>
          </a:p>
          <a:p>
            <a:pPr marL="0" indent="0">
              <a:buNone/>
            </a:pPr>
            <a:r>
              <a:rPr lang="en-IN" dirty="0">
                <a:latin typeface="Times New Roman" panose="02020603050405020304" pitchFamily="18" charset="0"/>
                <a:cs typeface="Times New Roman" panose="02020603050405020304" pitchFamily="18" charset="0"/>
              </a:rPr>
              <a:t>  display: flex;</a:t>
            </a:r>
          </a:p>
          <a:p>
            <a:pPr marL="0" indent="0">
              <a:buNone/>
            </a:pPr>
            <a:r>
              <a:rPr lang="en-IN" dirty="0">
                <a:latin typeface="Times New Roman" panose="02020603050405020304" pitchFamily="18" charset="0"/>
                <a:cs typeface="Times New Roman" panose="02020603050405020304" pitchFamily="18" charset="0"/>
              </a:rPr>
              <a:t>  justify-content: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align-items: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576147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16D2-3BD0-1C62-C4AF-3F72AA28F7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F5A749-34A1-141F-0E10-87BA1A3B78C3}"/>
              </a:ext>
            </a:extLst>
          </p:cNvPr>
          <p:cNvSpPr>
            <a:spLocks noGrp="1"/>
          </p:cNvSpPr>
          <p:nvPr>
            <p:ph idx="1"/>
          </p:nvPr>
        </p:nvSpPr>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Media Queries:</a:t>
            </a:r>
          </a:p>
          <a:p>
            <a:pPr marL="0" indent="0">
              <a:buNone/>
            </a:pPr>
            <a:r>
              <a:rPr lang="en-IN" dirty="0">
                <a:latin typeface="Times New Roman" panose="02020603050405020304" pitchFamily="18" charset="0"/>
                <a:cs typeface="Times New Roman" panose="02020603050405020304" pitchFamily="18" charset="0"/>
              </a:rPr>
              <a:t>- Media queries allow you to apply different styles based on different screen sizes or devices.</a:t>
            </a:r>
          </a:p>
          <a:p>
            <a:pPr marL="0" indent="0">
              <a:buNone/>
            </a:pPr>
            <a:r>
              <a:rPr lang="en-IN" dirty="0">
                <a:latin typeface="Times New Roman" panose="02020603050405020304" pitchFamily="18" charset="0"/>
                <a:cs typeface="Times New Roman" panose="02020603050405020304" pitchFamily="18" charset="0"/>
              </a:rPr>
              <a:t>- Example:</a:t>
            </a:r>
          </a:p>
          <a:p>
            <a:pPr marL="0" indent="0">
              <a:buNone/>
            </a:pPr>
            <a:r>
              <a:rPr lang="en-IN" dirty="0">
                <a:latin typeface="Times New Roman" panose="02020603050405020304" pitchFamily="18" charset="0"/>
                <a:cs typeface="Times New Roman" panose="02020603050405020304" pitchFamily="18" charset="0"/>
              </a:rPr>
              <a:t>@media (max-width: 768px) {</a:t>
            </a:r>
          </a:p>
          <a:p>
            <a:pPr marL="0" indent="0">
              <a:buNone/>
            </a:pPr>
            <a:r>
              <a:rPr lang="en-IN" dirty="0">
                <a:latin typeface="Times New Roman" panose="02020603050405020304" pitchFamily="18" charset="0"/>
                <a:cs typeface="Times New Roman" panose="02020603050405020304" pitchFamily="18" charset="0"/>
              </a:rPr>
              <a:t>  /* Styles for screens with a maximum width of 768px */</a:t>
            </a:r>
          </a:p>
          <a:p>
            <a:pPr marL="0" indent="0">
              <a:buNone/>
            </a:pPr>
            <a:r>
              <a:rPr lang="en-IN" dirty="0">
                <a:latin typeface="Times New Roman" panose="02020603050405020304" pitchFamily="18" charset="0"/>
                <a:cs typeface="Times New Roman" panose="02020603050405020304" pitchFamily="18" charset="0"/>
              </a:rPr>
              <a:t>  .container {</a:t>
            </a:r>
          </a:p>
          <a:p>
            <a:pPr marL="0" indent="0">
              <a:buNone/>
            </a:pPr>
            <a:r>
              <a:rPr lang="en-IN" dirty="0">
                <a:latin typeface="Times New Roman" panose="02020603050405020304" pitchFamily="18" charset="0"/>
                <a:cs typeface="Times New Roman" panose="02020603050405020304" pitchFamily="18" charset="0"/>
              </a:rPr>
              <a:t>    flex-direction: column;</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71904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2EB7-34BE-C566-5ADE-528BFE532542}"/>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00E9C1-06A0-1B05-EEA5-4DD0994F4870}"/>
              </a:ext>
            </a:extLst>
          </p:cNvPr>
          <p:cNvSpPr>
            <a:spLocks noGrp="1"/>
          </p:cNvSpPr>
          <p:nvPr>
            <p:ph idx="1"/>
          </p:nvPr>
        </p:nvSpPr>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short for Visual Studio Code, is a popular source code editor developed by Microsoft. It is lightweight, highly customizable, and supports a wide range of programming languages and frameworks. Here's a brief introduction to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and how to install it: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Introduction:</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is a free and open-source source code editor.</a:t>
            </a:r>
          </a:p>
          <a:p>
            <a:pPr marL="0" indent="0">
              <a:buNone/>
            </a:pPr>
            <a:r>
              <a:rPr lang="en-US" dirty="0">
                <a:latin typeface="Times New Roman" panose="02020603050405020304" pitchFamily="18" charset="0"/>
                <a:cs typeface="Times New Roman" panose="02020603050405020304" pitchFamily="18" charset="0"/>
              </a:rPr>
              <a:t>- It provides a modern and feature-rich environment for coding, debugging, and version control integration.</a:t>
            </a:r>
          </a:p>
          <a:p>
            <a:pPr marL="0" indent="0">
              <a:buNone/>
            </a:pPr>
            <a:r>
              <a:rPr lang="en-US" dirty="0">
                <a:latin typeface="Times New Roman" panose="02020603050405020304" pitchFamily="18" charset="0"/>
                <a:cs typeface="Times New Roman" panose="02020603050405020304" pitchFamily="18" charset="0"/>
              </a:rPr>
              <a:t>- It offers a wide range of extensions that enhance its functionality, allowing users to customize their development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897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09A7-0EB1-EF10-C847-6B85763EF8E0}"/>
              </a:ext>
            </a:extLst>
          </p:cNvPr>
          <p:cNvSpPr>
            <a:spLocks noGrp="1"/>
          </p:cNvSpPr>
          <p:nvPr>
            <p:ph type="title"/>
          </p:nvPr>
        </p:nvSpPr>
        <p:spPr>
          <a:xfrm>
            <a:off x="725658" y="2883242"/>
            <a:ext cx="10515600"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First Objective: </a:t>
            </a:r>
            <a:r>
              <a:rPr lang="en-US" dirty="0">
                <a:latin typeface="Times New Roman" panose="02020603050405020304" pitchFamily="18" charset="0"/>
                <a:cs typeface="Times New Roman" panose="02020603050405020304" pitchFamily="18" charset="0"/>
              </a:rPr>
              <a:t>To create a structure of a 				         home page with HTML &amp; CSS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13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1A02-361A-60DA-A568-4086F0FCD6CE}"/>
              </a:ext>
            </a:extLst>
          </p:cNvPr>
          <p:cNvSpPr>
            <a:spLocks noGrp="1"/>
          </p:cNvSpPr>
          <p:nvPr>
            <p:ph type="title"/>
          </p:nvPr>
        </p:nvSpPr>
        <p:spPr>
          <a:xfrm>
            <a:off x="4533826" y="2766218"/>
            <a:ext cx="3124347" cy="1325563"/>
          </a:xfrm>
        </p:spPr>
        <p:txBody>
          <a:bodyPr/>
          <a:lstStyle/>
          <a:p>
            <a:r>
              <a:rPr lang="en-US" b="1" dirty="0">
                <a:latin typeface="Times New Roman" panose="02020603050405020304" pitchFamily="18" charset="0"/>
                <a:cs typeface="Times New Roman" panose="02020603050405020304" pitchFamily="18" charset="0"/>
              </a:rPr>
              <a:t>&lt; thanks / &gt;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73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F4F0-AD20-E1EE-B448-1E281B3EB38A}"/>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VScode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81B047-FC11-BC70-F392-1621BE60537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Installation:</a:t>
            </a:r>
          </a:p>
          <a:p>
            <a:pPr marL="0" indent="0">
              <a:buNone/>
            </a:pPr>
            <a:r>
              <a:rPr lang="en-US" dirty="0">
                <a:latin typeface="Times New Roman" panose="02020603050405020304" pitchFamily="18" charset="0"/>
                <a:cs typeface="Times New Roman" panose="02020603050405020304" pitchFamily="18" charset="0"/>
              </a:rPr>
              <a:t>1. Visit the official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website at https://code.visualstudio.com.</a:t>
            </a:r>
          </a:p>
          <a:p>
            <a:pPr marL="0" indent="0">
              <a:buNone/>
            </a:pPr>
            <a:r>
              <a:rPr lang="en-US" dirty="0">
                <a:latin typeface="Times New Roman" panose="02020603050405020304" pitchFamily="18" charset="0"/>
                <a:cs typeface="Times New Roman" panose="02020603050405020304" pitchFamily="18" charset="0"/>
              </a:rPr>
              <a:t>2. Choose the appropriate version for your operating system (Windows, macOS, or Linux) and click on the download link.</a:t>
            </a:r>
          </a:p>
          <a:p>
            <a:pPr marL="0" indent="0">
              <a:buNone/>
            </a:pPr>
            <a:r>
              <a:rPr lang="en-US" dirty="0">
                <a:latin typeface="Times New Roman" panose="02020603050405020304" pitchFamily="18" charset="0"/>
                <a:cs typeface="Times New Roman" panose="02020603050405020304" pitchFamily="18" charset="0"/>
              </a:rPr>
              <a:t>3. Once the download is complete, run the installer file.</a:t>
            </a:r>
          </a:p>
          <a:p>
            <a:pPr marL="0" indent="0">
              <a:buNone/>
            </a:pPr>
            <a:r>
              <a:rPr lang="en-US" dirty="0">
                <a:latin typeface="Times New Roman" panose="02020603050405020304" pitchFamily="18" charset="0"/>
                <a:cs typeface="Times New Roman" panose="02020603050405020304" pitchFamily="18" charset="0"/>
              </a:rPr>
              <a:t>4. Follow the on-screen instructions to complete the installation process.</a:t>
            </a:r>
          </a:p>
          <a:p>
            <a:pPr marL="0" indent="0">
              <a:buNone/>
            </a:pPr>
            <a:r>
              <a:rPr lang="en-US" dirty="0">
                <a:latin typeface="Times New Roman" panose="02020603050405020304" pitchFamily="18" charset="0"/>
                <a:cs typeface="Times New Roman" panose="02020603050405020304" pitchFamily="18" charset="0"/>
              </a:rPr>
              <a:t>5. After installation, launch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and you're ready to start coding.</a:t>
            </a:r>
          </a:p>
          <a:p>
            <a:endParaRPr lang="en-IN" dirty="0"/>
          </a:p>
        </p:txBody>
      </p:sp>
    </p:spTree>
    <p:extLst>
      <p:ext uri="{BB962C8B-B14F-4D97-AF65-F5344CB8AC3E}">
        <p14:creationId xmlns:p14="http://schemas.microsoft.com/office/powerpoint/2010/main" val="419163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7CBE-59B9-03C4-5BC5-6E7CAAD80AF0}"/>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VScode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D5D776-E063-2DA0-410A-D29B6F4117DD}"/>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Languages Supported:</a:t>
            </a:r>
          </a:p>
          <a:p>
            <a:pPr marL="0" indent="0">
              <a:buNone/>
            </a:pPr>
            <a:r>
              <a:rPr lang="en-US" dirty="0">
                <a:latin typeface="Times New Roman" panose="02020603050405020304" pitchFamily="18" charset="0"/>
                <a:cs typeface="Times New Roman" panose="02020603050405020304" pitchFamily="18" charset="0"/>
              </a:rPr>
              <a:t>- JavaScript</a:t>
            </a:r>
          </a:p>
          <a:p>
            <a:pPr marL="0" indent="0">
              <a:buNone/>
            </a:pPr>
            <a:r>
              <a:rPr lang="en-US" dirty="0">
                <a:latin typeface="Times New Roman" panose="02020603050405020304" pitchFamily="18" charset="0"/>
                <a:cs typeface="Times New Roman" panose="02020603050405020304" pitchFamily="18" charset="0"/>
              </a:rPr>
              <a:t>- Python</a:t>
            </a:r>
          </a:p>
          <a:p>
            <a:pPr marL="0" indent="0">
              <a:buNone/>
            </a:pPr>
            <a:r>
              <a:rPr lang="en-US" dirty="0">
                <a:latin typeface="Times New Roman" panose="02020603050405020304" pitchFamily="18" charset="0"/>
                <a:cs typeface="Times New Roman" panose="02020603050405020304" pitchFamily="18" charset="0"/>
              </a:rPr>
              <a:t>- C++</a:t>
            </a:r>
          </a:p>
          <a:p>
            <a:pPr marL="0" indent="0">
              <a:buNone/>
            </a:pPr>
            <a:r>
              <a:rPr lang="en-US" dirty="0">
                <a:latin typeface="Times New Roman" panose="02020603050405020304" pitchFamily="18" charset="0"/>
                <a:cs typeface="Times New Roman" panose="02020603050405020304" pitchFamily="18" charset="0"/>
              </a:rPr>
              <a:t>- Java</a:t>
            </a:r>
          </a:p>
          <a:p>
            <a:pPr marL="0" indent="0">
              <a:buNone/>
            </a:pPr>
            <a:r>
              <a:rPr lang="en-US" dirty="0">
                <a:latin typeface="Times New Roman" panose="02020603050405020304" pitchFamily="18" charset="0"/>
                <a:cs typeface="Times New Roman" panose="02020603050405020304" pitchFamily="18" charset="0"/>
              </a:rPr>
              <a:t>- HTML/CSS</a:t>
            </a:r>
          </a:p>
          <a:p>
            <a:pPr marL="0" indent="0">
              <a:buNone/>
            </a:pPr>
            <a:r>
              <a:rPr lang="en-US" dirty="0">
                <a:latin typeface="Times New Roman" panose="02020603050405020304" pitchFamily="18" charset="0"/>
                <a:cs typeface="Times New Roman" panose="02020603050405020304" pitchFamily="18" charset="0"/>
              </a:rPr>
              <a:t>- PHP</a:t>
            </a:r>
          </a:p>
          <a:p>
            <a:pPr marL="0" indent="0">
              <a:buNone/>
            </a:pPr>
            <a:r>
              <a:rPr lang="en-US" dirty="0">
                <a:latin typeface="Times New Roman" panose="02020603050405020304" pitchFamily="18" charset="0"/>
                <a:cs typeface="Times New Roman" panose="02020603050405020304" pitchFamily="18" charset="0"/>
              </a:rPr>
              <a:t>- Ruby</a:t>
            </a:r>
          </a:p>
          <a:p>
            <a:pPr marL="0" indent="0">
              <a:buNone/>
            </a:pPr>
            <a:r>
              <a:rPr lang="en-US" dirty="0">
                <a:latin typeface="Times New Roman" panose="02020603050405020304" pitchFamily="18" charset="0"/>
                <a:cs typeface="Times New Roman" panose="02020603050405020304" pitchFamily="18" charset="0"/>
              </a:rPr>
              <a:t>- Go</a:t>
            </a:r>
          </a:p>
          <a:p>
            <a:pPr marL="0" indent="0">
              <a:buNone/>
            </a:pPr>
            <a:r>
              <a:rPr lang="en-US" dirty="0">
                <a:latin typeface="Times New Roman" panose="02020603050405020304" pitchFamily="18" charset="0"/>
                <a:cs typeface="Times New Roman" panose="02020603050405020304" pitchFamily="18" charset="0"/>
              </a:rPr>
              <a:t>- TypeScript</a:t>
            </a:r>
          </a:p>
          <a:p>
            <a:pPr marL="0" indent="0">
              <a:buNone/>
            </a:pPr>
            <a:r>
              <a:rPr lang="en-US" dirty="0">
                <a:latin typeface="Times New Roman" panose="02020603050405020304" pitchFamily="18" charset="0"/>
                <a:cs typeface="Times New Roman" panose="02020603050405020304" pitchFamily="18" charset="0"/>
              </a:rPr>
              <a:t>- Rust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96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1524-BE57-7BCA-19EA-3B9E23562601}"/>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VScode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51F7D6-014D-384A-EAB9-5C7BFC46F62C}"/>
              </a:ext>
            </a:extLst>
          </p:cNvPr>
          <p:cNvSpPr>
            <a:spLocks noGrp="1"/>
          </p:cNvSpPr>
          <p:nvPr>
            <p:ph idx="1"/>
          </p:nvPr>
        </p:nvSpPr>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Benefits:</a:t>
            </a:r>
          </a:p>
          <a:p>
            <a:endParaRPr lang="en-US"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 Integrated Development Environment (IDE) with a lightweight and customizable interface.</a:t>
            </a:r>
          </a:p>
          <a:p>
            <a:pPr marL="0" indent="0">
              <a:buNone/>
            </a:pPr>
            <a:r>
              <a:rPr lang="en-US" sz="3400" dirty="0">
                <a:latin typeface="Times New Roman" panose="02020603050405020304" pitchFamily="18" charset="0"/>
                <a:cs typeface="Times New Roman" panose="02020603050405020304" pitchFamily="18" charset="0"/>
              </a:rPr>
              <a:t>- Supports a wide range of programming languages and frameworks.</a:t>
            </a:r>
          </a:p>
          <a:p>
            <a:pPr marL="0" indent="0">
              <a:buNone/>
            </a:pPr>
            <a:r>
              <a:rPr lang="en-US" sz="3400" dirty="0">
                <a:latin typeface="Times New Roman" panose="02020603050405020304" pitchFamily="18" charset="0"/>
                <a:cs typeface="Times New Roman" panose="02020603050405020304" pitchFamily="18" charset="0"/>
              </a:rPr>
              <a:t>- Offers a rich set of features, including code editing, debugging, version control, and terminal access.</a:t>
            </a:r>
          </a:p>
          <a:p>
            <a:pPr marL="0" indent="0">
              <a:buNone/>
            </a:pPr>
            <a:r>
              <a:rPr lang="en-US" sz="3400" dirty="0">
                <a:latin typeface="Times New Roman" panose="02020603050405020304" pitchFamily="18" charset="0"/>
                <a:cs typeface="Times New Roman" panose="02020603050405020304" pitchFamily="18" charset="0"/>
              </a:rPr>
              <a:t>- Provides powerful code navigation and search capabilities.</a:t>
            </a:r>
          </a:p>
          <a:p>
            <a:pPr marL="0" indent="0">
              <a:buNone/>
            </a:pPr>
            <a:r>
              <a:rPr lang="en-US" sz="3400" dirty="0">
                <a:latin typeface="Times New Roman" panose="02020603050405020304" pitchFamily="18" charset="0"/>
                <a:cs typeface="Times New Roman" panose="02020603050405020304" pitchFamily="18" charset="0"/>
              </a:rPr>
              <a:t>- Offers a vast collection of extensions to enhance functionality and support specific workflows.</a:t>
            </a:r>
          </a:p>
          <a:p>
            <a:pPr marL="0" indent="0">
              <a:buNone/>
            </a:pPr>
            <a:r>
              <a:rPr lang="en-US" sz="3400" dirty="0">
                <a:latin typeface="Times New Roman" panose="02020603050405020304" pitchFamily="18" charset="0"/>
                <a:cs typeface="Times New Roman" panose="02020603050405020304" pitchFamily="18" charset="0"/>
              </a:rPr>
              <a:t>- Enables collaboration through Live Share, allowing real-time code editing and sharing.</a:t>
            </a:r>
          </a:p>
          <a:p>
            <a:pPr marL="0" indent="0">
              <a:buNone/>
            </a:pPr>
            <a:r>
              <a:rPr lang="en-US" sz="3400" dirty="0">
                <a:latin typeface="Times New Roman" panose="02020603050405020304" pitchFamily="18" charset="0"/>
                <a:cs typeface="Times New Roman" panose="02020603050405020304" pitchFamily="18" charset="0"/>
              </a:rPr>
              <a:t>- Cross-platform compatibility, available for Windows, macOS, and Linux.</a:t>
            </a:r>
          </a:p>
          <a:p>
            <a:pPr marL="0" indent="0">
              <a:buNone/>
            </a:pPr>
            <a:r>
              <a:rPr lang="en-US" sz="3400" dirty="0">
                <a:latin typeface="Times New Roman" panose="02020603050405020304" pitchFamily="18" charset="0"/>
                <a:cs typeface="Times New Roman" panose="02020603050405020304" pitchFamily="18" charset="0"/>
              </a:rPr>
              <a:t>- Regular updates and a large and active community contribute to ongoing improvements and support.</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0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DA02-50C6-8EF4-83C1-F4671E8C4D25}"/>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Xampp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5574BC-568A-1AEE-00CB-3592D0B3503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XAMPP is an open-source software package that provides a local development environment for building web applications. It stands for cross-platform (X), Apache (A), MariaDB/MySQL (M), PHP (P), and Perl (P). Here's a brief introduction and installation guide for XAMPP:</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XAMPP combines all the necessary components required to run a web server on your local machine, making it easier to develop and test web applications offline. It includes the Apache web server, MySQL or MariaDB database, PHP scripting language, and Perl programming language.</a:t>
            </a:r>
          </a:p>
          <a:p>
            <a:endParaRPr lang="en-IN" dirty="0"/>
          </a:p>
        </p:txBody>
      </p:sp>
    </p:spTree>
    <p:extLst>
      <p:ext uri="{BB962C8B-B14F-4D97-AF65-F5344CB8AC3E}">
        <p14:creationId xmlns:p14="http://schemas.microsoft.com/office/powerpoint/2010/main" val="101066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1BB-CD60-A2B7-AB12-BA6F89BA1BDE}"/>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Xampp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66C679-9FE2-B3FD-6820-AC560B808D8F}"/>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Installation:</a:t>
            </a:r>
          </a:p>
          <a:p>
            <a:pPr marL="0" indent="0">
              <a:buNone/>
            </a:pPr>
            <a:r>
              <a:rPr lang="en-US" sz="2400" dirty="0">
                <a:latin typeface="Times New Roman" panose="02020603050405020304" pitchFamily="18" charset="0"/>
                <a:cs typeface="Times New Roman" panose="02020603050405020304" pitchFamily="18" charset="0"/>
              </a:rPr>
              <a:t>1. Download XAMPP: Visit the official Apache Friends website (https://www.apachefriends.org) and download the appropriate version of XAMPP for your operating system (Windows, macOS, or Linux).</a:t>
            </a:r>
          </a:p>
          <a:p>
            <a:pPr marL="0" indent="0">
              <a:buNone/>
            </a:pPr>
            <a:r>
              <a:rPr lang="en-US" sz="2400" dirty="0">
                <a:latin typeface="Times New Roman" panose="02020603050405020304" pitchFamily="18" charset="0"/>
                <a:cs typeface="Times New Roman" panose="02020603050405020304" pitchFamily="18" charset="0"/>
              </a:rPr>
              <a:t>2. Run the Installer: Locate the downloaded installer file and run it. Follow the installation wizard's instructions to proceed.</a:t>
            </a:r>
          </a:p>
          <a:p>
            <a:pPr marL="0" indent="0">
              <a:buNone/>
            </a:pPr>
            <a:r>
              <a:rPr lang="en-US" sz="2400" dirty="0">
                <a:latin typeface="Times New Roman" panose="02020603050405020304" pitchFamily="18" charset="0"/>
                <a:cs typeface="Times New Roman" panose="02020603050405020304" pitchFamily="18" charset="0"/>
              </a:rPr>
              <a:t>3. Select Components: During the installation process, you can choose which components to install. By default, Apache, MySQL/MariaDB, PHP, and phpMyAdmin (a tool for managing databases) are selected. You can keep the default selection or customize it based on your needs.</a:t>
            </a:r>
          </a:p>
          <a:p>
            <a:pPr marL="0" indent="0">
              <a:buNone/>
            </a:pPr>
            <a:r>
              <a:rPr lang="en-US" sz="2400" dirty="0">
                <a:latin typeface="Times New Roman" panose="02020603050405020304" pitchFamily="18" charset="0"/>
                <a:cs typeface="Times New Roman" panose="02020603050405020304" pitchFamily="18" charset="0"/>
              </a:rPr>
              <a:t>4. Choose Installation Folder: Select the folder where you want to install XAMPP. The default installation path is usually fine, but you can choose a different location if desired.</a:t>
            </a:r>
          </a:p>
          <a:p>
            <a:endParaRPr lang="en-IN" dirty="0"/>
          </a:p>
        </p:txBody>
      </p:sp>
    </p:spTree>
    <p:extLst>
      <p:ext uri="{BB962C8B-B14F-4D97-AF65-F5344CB8AC3E}">
        <p14:creationId xmlns:p14="http://schemas.microsoft.com/office/powerpoint/2010/main" val="2078696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2589</Words>
  <Application>Microsoft Office PowerPoint</Application>
  <PresentationFormat>Widescreen</PresentationFormat>
  <Paragraphs>261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Consolas</vt:lpstr>
      <vt:lpstr>Times New Roman</vt:lpstr>
      <vt:lpstr>Office Theme</vt:lpstr>
      <vt:lpstr>PowerPoint Presentation</vt:lpstr>
      <vt:lpstr>Content Day 3</vt:lpstr>
      <vt:lpstr>Browser</vt:lpstr>
      <vt:lpstr>VScode </vt:lpstr>
      <vt:lpstr>VScode</vt:lpstr>
      <vt:lpstr>VScode</vt:lpstr>
      <vt:lpstr>VScode</vt:lpstr>
      <vt:lpstr>Xampp</vt:lpstr>
      <vt:lpstr>Xampp</vt:lpstr>
      <vt:lpstr>Xampp</vt:lpstr>
      <vt:lpstr>HTML</vt:lpstr>
      <vt:lpstr>HTML</vt:lpstr>
      <vt:lpstr>HTML (Code Structure)</vt:lpstr>
      <vt:lpstr>HTML</vt:lpstr>
      <vt:lpstr>HTML</vt:lpstr>
      <vt:lpstr>HTML</vt:lpstr>
      <vt:lpstr>PowerPoint Presentation</vt:lpstr>
      <vt:lpstr>HTML</vt:lpstr>
      <vt:lpstr>HTML</vt:lpstr>
      <vt:lpstr>PowerPoint Presentation</vt:lpstr>
      <vt:lpstr>HTML</vt:lpstr>
      <vt:lpstr>PowerPoint Presentation</vt:lpstr>
      <vt:lpstr>HTML</vt:lpstr>
      <vt:lpstr>HTML</vt:lpstr>
      <vt:lpstr>CSS</vt:lpstr>
      <vt:lpstr>CSS</vt:lpstr>
      <vt:lpstr>CSS</vt:lpstr>
      <vt:lpstr>CSS</vt:lpstr>
      <vt:lpstr>CSS</vt:lpstr>
      <vt:lpstr>CSS</vt:lpstr>
      <vt:lpstr>CSS</vt:lpstr>
      <vt:lpstr>CSS</vt:lpstr>
      <vt:lpstr>CSS</vt:lpstr>
      <vt:lpstr>CSS</vt:lpstr>
      <vt:lpstr>CSS</vt:lpstr>
      <vt:lpstr>PowerPoint Presentation</vt:lpstr>
      <vt:lpstr>CSS</vt:lpstr>
      <vt:lpstr>CSS</vt:lpstr>
      <vt:lpstr>CSS</vt:lpstr>
      <vt:lpstr>First Objective: To create a structure of a              home page with HTML &amp; CSS</vt:lpstr>
      <vt:lpstr>&lt; thanks /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2</cp:revision>
  <dcterms:created xsi:type="dcterms:W3CDTF">2023-07-10T20:32:01Z</dcterms:created>
  <dcterms:modified xsi:type="dcterms:W3CDTF">2023-07-11T12:53:09Z</dcterms:modified>
</cp:coreProperties>
</file>