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57" r:id="rId3"/>
    <p:sldId id="258" r:id="rId4"/>
    <p:sldId id="259" r:id="rId5"/>
    <p:sldId id="275" r:id="rId6"/>
    <p:sldId id="274" r:id="rId7"/>
    <p:sldId id="273" r:id="rId8"/>
    <p:sldId id="272" r:id="rId9"/>
    <p:sldId id="271" r:id="rId10"/>
    <p:sldId id="270" r:id="rId11"/>
    <p:sldId id="269" r:id="rId12"/>
    <p:sldId id="268" r:id="rId13"/>
    <p:sldId id="267" r:id="rId14"/>
    <p:sldId id="266" r:id="rId15"/>
    <p:sldId id="265" r:id="rId16"/>
    <p:sldId id="264" r:id="rId17"/>
    <p:sldId id="262" r:id="rId18"/>
    <p:sldId id="263" r:id="rId19"/>
    <p:sldId id="276" r:id="rId20"/>
    <p:sldId id="261" r:id="rId21"/>
    <p:sldId id="260" r:id="rId22"/>
    <p:sldId id="277" r:id="rId23"/>
    <p:sldId id="278" r:id="rId24"/>
    <p:sldId id="280" r:id="rId25"/>
    <p:sldId id="281" r:id="rId26"/>
    <p:sldId id="282" r:id="rId27"/>
    <p:sldId id="283" r:id="rId28"/>
    <p:sldId id="284" r:id="rId29"/>
    <p:sldId id="308" r:id="rId30"/>
    <p:sldId id="285" r:id="rId31"/>
    <p:sldId id="286" r:id="rId32"/>
    <p:sldId id="287" r:id="rId33"/>
    <p:sldId id="293" r:id="rId34"/>
    <p:sldId id="292" r:id="rId35"/>
    <p:sldId id="291" r:id="rId36"/>
    <p:sldId id="290" r:id="rId37"/>
    <p:sldId id="296" r:id="rId38"/>
    <p:sldId id="295" r:id="rId39"/>
    <p:sldId id="294" r:id="rId40"/>
    <p:sldId id="289" r:id="rId41"/>
    <p:sldId id="288" r:id="rId42"/>
    <p:sldId id="297" r:id="rId43"/>
    <p:sldId id="298" r:id="rId44"/>
    <p:sldId id="299" r:id="rId45"/>
    <p:sldId id="300" r:id="rId46"/>
    <p:sldId id="301" r:id="rId47"/>
    <p:sldId id="305" r:id="rId48"/>
    <p:sldId id="30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FE9F-E953-CFE2-6AA9-7E3FFD6CB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8A87E4-DD54-EAC1-33AE-7040354B03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F90C70-7F49-8A4F-9BD1-EBBCF424869E}"/>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5" name="Footer Placeholder 4">
            <a:extLst>
              <a:ext uri="{FF2B5EF4-FFF2-40B4-BE49-F238E27FC236}">
                <a16:creationId xmlns:a16="http://schemas.microsoft.com/office/drawing/2014/main" id="{C5DAB82E-D471-28EB-D806-025ED2C874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039F46-6E30-2227-D58D-C3A439C13AB7}"/>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103429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19B3-A87A-C88A-0BC1-C389CA63F3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90E32D-1C1E-AFE5-A4F5-F8F6AC697C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F525E-DFEA-DCBC-951A-FE04A11D2329}"/>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5" name="Footer Placeholder 4">
            <a:extLst>
              <a:ext uri="{FF2B5EF4-FFF2-40B4-BE49-F238E27FC236}">
                <a16:creationId xmlns:a16="http://schemas.microsoft.com/office/drawing/2014/main" id="{AD02BBD9-6A5E-1267-892A-1A61AB81BC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800CD-BBD0-2321-4755-E1D5E9EF0A9D}"/>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218855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F5822-9757-F236-B048-3D1196D281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3104CD-BE75-34D7-4345-6F0229049C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5F9FC-153C-6553-8B91-4DD848068F03}"/>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5" name="Footer Placeholder 4">
            <a:extLst>
              <a:ext uri="{FF2B5EF4-FFF2-40B4-BE49-F238E27FC236}">
                <a16:creationId xmlns:a16="http://schemas.microsoft.com/office/drawing/2014/main" id="{E8964D40-6379-478A-11E5-AFA72040E1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1F001-D5D7-8C0D-91C2-AE3CECB17CFD}"/>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199858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6A7A-CFBB-7571-0428-C5FC8281A3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2C8B8B-98BF-CD0B-990B-C2F994AAA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0457B-C8CD-A86B-2DB0-00B512CCD2D7}"/>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5" name="Footer Placeholder 4">
            <a:extLst>
              <a:ext uri="{FF2B5EF4-FFF2-40B4-BE49-F238E27FC236}">
                <a16:creationId xmlns:a16="http://schemas.microsoft.com/office/drawing/2014/main" id="{F44D1B9F-B7C7-B65B-1C0E-13362FA3F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90283B-B973-DF0E-90F4-8B11D97E27CF}"/>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284831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3C37-E888-128C-D533-94E9EEDB0B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0E6555-898D-475E-DDFB-027E4AD82D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5197F-0ADC-2C8D-A44C-D99E46A491D3}"/>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5" name="Footer Placeholder 4">
            <a:extLst>
              <a:ext uri="{FF2B5EF4-FFF2-40B4-BE49-F238E27FC236}">
                <a16:creationId xmlns:a16="http://schemas.microsoft.com/office/drawing/2014/main" id="{997B35CB-8922-3FD0-C2C0-A744655C6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8FB501-1517-3258-936E-6ADFA9ACB8BE}"/>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238197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DF43-425A-EFA6-7E22-3907F9D971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8FFC7F-DBC2-1FA0-6D92-0BFEF89A81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B1580C-1716-FDF3-7A63-ED7BD7B80A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7BA90-2A02-D25E-DE2B-675D22D620FE}"/>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6" name="Footer Placeholder 5">
            <a:extLst>
              <a:ext uri="{FF2B5EF4-FFF2-40B4-BE49-F238E27FC236}">
                <a16:creationId xmlns:a16="http://schemas.microsoft.com/office/drawing/2014/main" id="{A3020E24-6C6C-AF25-A6EA-D271220244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14466-5DFA-DDAB-3F50-F76D343DE9CB}"/>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265794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28DD-B47D-9575-4067-6DDE106B8D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9C679C-4F1D-3297-B043-E258031BA9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E9E952-505B-7E28-734E-3E71BC5E84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1F1A07-57CC-BE73-8A38-6752D65B64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463E5-2ACD-6A70-209E-A5A21D6A6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B6A83A-71DB-D843-BCAE-E6443311AC99}"/>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8" name="Footer Placeholder 7">
            <a:extLst>
              <a:ext uri="{FF2B5EF4-FFF2-40B4-BE49-F238E27FC236}">
                <a16:creationId xmlns:a16="http://schemas.microsoft.com/office/drawing/2014/main" id="{A852A980-0F97-BC95-3B19-F2EA718D8B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332E00-7A20-88E1-CDD6-5F5111A9D265}"/>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238145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CCCD-B8BB-EE06-96C9-2EAD2575D3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D6EBD1-720E-60DE-119B-5FDF435F8F18}"/>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4" name="Footer Placeholder 3">
            <a:extLst>
              <a:ext uri="{FF2B5EF4-FFF2-40B4-BE49-F238E27FC236}">
                <a16:creationId xmlns:a16="http://schemas.microsoft.com/office/drawing/2014/main" id="{98DEA12F-6B94-B10A-0F9E-936E6BF952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48EE12-56EB-02C3-73CE-0AA31B181C6B}"/>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285042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F9D472-FC37-DA25-A1B8-FFB07E030202}"/>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3" name="Footer Placeholder 2">
            <a:extLst>
              <a:ext uri="{FF2B5EF4-FFF2-40B4-BE49-F238E27FC236}">
                <a16:creationId xmlns:a16="http://schemas.microsoft.com/office/drawing/2014/main" id="{1BCDA37E-BB39-3A2C-A4D5-13E239F9CF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9A59CB-9667-42EB-815B-2DDB29B5823A}"/>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340962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86E9-8F8E-F129-2A67-874632575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6B7BFB-8992-5C2A-4C54-541F120E3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853488-DAD5-4390-0FA9-197005606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29A1A-E9A1-52C7-7BE8-20521DFD18C7}"/>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6" name="Footer Placeholder 5">
            <a:extLst>
              <a:ext uri="{FF2B5EF4-FFF2-40B4-BE49-F238E27FC236}">
                <a16:creationId xmlns:a16="http://schemas.microsoft.com/office/drawing/2014/main" id="{F2A80EA6-C214-54D8-2BE4-33134AB695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8AAB1-CAE3-49D2-BEDA-F654F4B0490A}"/>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329041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CE59-177C-C143-20BB-3763B2BA8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43A72C-7F82-7893-A8BB-DB5BFA2E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3124F2-2D9D-E92C-CA87-242D8A796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92D81-4B5A-DB3D-A308-5932ADAF7271}"/>
              </a:ext>
            </a:extLst>
          </p:cNvPr>
          <p:cNvSpPr>
            <a:spLocks noGrp="1"/>
          </p:cNvSpPr>
          <p:nvPr>
            <p:ph type="dt" sz="half" idx="10"/>
          </p:nvPr>
        </p:nvSpPr>
        <p:spPr/>
        <p:txBody>
          <a:bodyPr/>
          <a:lstStyle/>
          <a:p>
            <a:fld id="{28C9F01C-65B2-4BF5-A875-3B018BCA7B4F}" type="datetimeFigureOut">
              <a:rPr lang="en-IN" smtClean="0"/>
              <a:t>17-07-2023</a:t>
            </a:fld>
            <a:endParaRPr lang="en-IN"/>
          </a:p>
        </p:txBody>
      </p:sp>
      <p:sp>
        <p:nvSpPr>
          <p:cNvPr id="6" name="Footer Placeholder 5">
            <a:extLst>
              <a:ext uri="{FF2B5EF4-FFF2-40B4-BE49-F238E27FC236}">
                <a16:creationId xmlns:a16="http://schemas.microsoft.com/office/drawing/2014/main" id="{56A24DF4-236D-6715-1B1A-5D3D72D589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34889-E174-4578-CD0D-67FD417F4BBF}"/>
              </a:ext>
            </a:extLst>
          </p:cNvPr>
          <p:cNvSpPr>
            <a:spLocks noGrp="1"/>
          </p:cNvSpPr>
          <p:nvPr>
            <p:ph type="sldNum" sz="quarter" idx="12"/>
          </p:nvPr>
        </p:nvSpPr>
        <p:spPr/>
        <p:txBody>
          <a:bodyPr/>
          <a:lstStyle/>
          <a:p>
            <a:fld id="{3439773D-F612-44B5-BCFD-6B640A2209E1}" type="slidenum">
              <a:rPr lang="en-IN" smtClean="0"/>
              <a:t>‹#›</a:t>
            </a:fld>
            <a:endParaRPr lang="en-IN"/>
          </a:p>
        </p:txBody>
      </p:sp>
    </p:spTree>
    <p:extLst>
      <p:ext uri="{BB962C8B-B14F-4D97-AF65-F5344CB8AC3E}">
        <p14:creationId xmlns:p14="http://schemas.microsoft.com/office/powerpoint/2010/main" val="277217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79650A-1163-74EC-262C-F6A65D5E7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C934E6-44FA-1F95-F1A7-5F3388A71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EE06B0-21A2-CF9C-AEC8-AF2F96049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9F01C-65B2-4BF5-A875-3B018BCA7B4F}" type="datetimeFigureOut">
              <a:rPr lang="en-IN" smtClean="0"/>
              <a:t>17-07-2023</a:t>
            </a:fld>
            <a:endParaRPr lang="en-IN"/>
          </a:p>
        </p:txBody>
      </p:sp>
      <p:sp>
        <p:nvSpPr>
          <p:cNvPr id="5" name="Footer Placeholder 4">
            <a:extLst>
              <a:ext uri="{FF2B5EF4-FFF2-40B4-BE49-F238E27FC236}">
                <a16:creationId xmlns:a16="http://schemas.microsoft.com/office/drawing/2014/main" id="{99EA5F15-B8AC-BEB6-FCF1-52156D516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302E2F-9BE7-D487-5B7E-D2218A12C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9773D-F612-44B5-BCFD-6B640A2209E1}" type="slidenum">
              <a:rPr lang="en-IN" smtClean="0"/>
              <a:t>‹#›</a:t>
            </a:fld>
            <a:endParaRPr lang="en-IN"/>
          </a:p>
        </p:txBody>
      </p:sp>
    </p:spTree>
    <p:extLst>
      <p:ext uri="{BB962C8B-B14F-4D97-AF65-F5344CB8AC3E}">
        <p14:creationId xmlns:p14="http://schemas.microsoft.com/office/powerpoint/2010/main" val="132922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6FFB82-8DCD-B0CC-82C9-1F569D8E2F3B}"/>
              </a:ext>
            </a:extLst>
          </p:cNvPr>
          <p:cNvSpPr txBox="1">
            <a:spLocks/>
          </p:cNvSpPr>
          <p:nvPr/>
        </p:nvSpPr>
        <p:spPr>
          <a:xfrm>
            <a:off x="1524000" y="835167"/>
            <a:ext cx="9144000" cy="124506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ea typeface="Calibri" panose="020F0502020204030204" pitchFamily="34" charset="0"/>
              </a:rPr>
              <a:t>Website and Application Development for Vegetable Market Logs</a:t>
            </a:r>
            <a:endParaRPr lang="en-IN" sz="3600" dirty="0"/>
          </a:p>
        </p:txBody>
      </p:sp>
      <p:sp>
        <p:nvSpPr>
          <p:cNvPr id="7" name="Subtitle 2">
            <a:extLst>
              <a:ext uri="{FF2B5EF4-FFF2-40B4-BE49-F238E27FC236}">
                <a16:creationId xmlns:a16="http://schemas.microsoft.com/office/drawing/2014/main" id="{BDDD381C-DFFA-36C3-2EA4-F01A3CC79AF9}"/>
              </a:ext>
            </a:extLst>
          </p:cNvPr>
          <p:cNvSpPr txBox="1">
            <a:spLocks/>
          </p:cNvSpPr>
          <p:nvPr/>
        </p:nvSpPr>
        <p:spPr>
          <a:xfrm>
            <a:off x="1312984" y="4435982"/>
            <a:ext cx="9144000" cy="242201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Times New Roman" panose="02020603050405020304" pitchFamily="18" charset="0"/>
                <a:cs typeface="Times New Roman" panose="02020603050405020304" pitchFamily="18" charset="0"/>
              </a:rPr>
              <a:t>Project Manager and Mentor</a:t>
            </a:r>
            <a:r>
              <a:rPr lang="en-US" dirty="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cs typeface="Times New Roman" panose="02020603050405020304" pitchFamily="18" charset="0"/>
              </a:rPr>
              <a:t>Mr. Yuvraj Joshi</a:t>
            </a:r>
          </a:p>
          <a:p>
            <a:pPr marL="0" indent="0" algn="ctr">
              <a:buNone/>
            </a:pPr>
            <a:r>
              <a:rPr lang="en-US" dirty="0">
                <a:latin typeface="Times New Roman" panose="02020603050405020304" pitchFamily="18" charset="0"/>
                <a:cs typeface="Times New Roman" panose="02020603050405020304" pitchFamily="18" charset="0"/>
              </a:rPr>
              <a:t>Assistant Professor,</a:t>
            </a:r>
          </a:p>
          <a:p>
            <a:pPr marL="0" indent="0" algn="ctr">
              <a:buNone/>
            </a:pPr>
            <a:r>
              <a:rPr lang="en-US" dirty="0">
                <a:latin typeface="Times New Roman" panose="02020603050405020304" pitchFamily="18" charset="0"/>
                <a:cs typeface="Times New Roman" panose="02020603050405020304" pitchFamily="18" charset="0"/>
              </a:rPr>
              <a:t>Department of Computer Science &amp; Engineering</a:t>
            </a:r>
          </a:p>
          <a:p>
            <a:pPr marL="0" indent="0" algn="ctr">
              <a:buNone/>
            </a:pPr>
            <a:r>
              <a:rPr lang="en-US" dirty="0">
                <a:latin typeface="Times New Roman" panose="02020603050405020304" pitchFamily="18" charset="0"/>
                <a:cs typeface="Times New Roman" panose="02020603050405020304" pitchFamily="18" charset="0"/>
              </a:rPr>
              <a:t>Graphic Era Deemed to be University, Dehradun,</a:t>
            </a:r>
          </a:p>
          <a:p>
            <a:pPr marL="0" indent="0" algn="ctr">
              <a:buNone/>
            </a:pPr>
            <a:r>
              <a:rPr lang="en-US" dirty="0">
                <a:latin typeface="Times New Roman" panose="02020603050405020304" pitchFamily="18" charset="0"/>
                <a:cs typeface="Times New Roman" panose="02020603050405020304" pitchFamily="18" charset="0"/>
              </a:rPr>
              <a:t>Uttarakhand, India (248002)</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1A6270-906A-863A-8C57-7D38E14B125E}"/>
              </a:ext>
            </a:extLst>
          </p:cNvPr>
          <p:cNvSpPr txBox="1"/>
          <p:nvPr/>
        </p:nvSpPr>
        <p:spPr>
          <a:xfrm>
            <a:off x="1524000" y="239150"/>
            <a:ext cx="8721969" cy="769441"/>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Internship Project</a:t>
            </a:r>
          </a:p>
          <a:p>
            <a:pPr algn="ctr"/>
            <a:r>
              <a:rPr lang="en-US" sz="2000" dirty="0">
                <a:latin typeface="Times New Roman" panose="02020603050405020304" pitchFamily="18" charset="0"/>
                <a:cs typeface="Times New Roman" panose="02020603050405020304" pitchFamily="18" charset="0"/>
              </a:rPr>
              <a:t>on</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B1D749E-C5B1-5D8A-0F4E-1C11FA56A7CF}"/>
              </a:ext>
            </a:extLst>
          </p:cNvPr>
          <p:cNvPicPr/>
          <p:nvPr/>
        </p:nvPicPr>
        <p:blipFill>
          <a:blip r:embed="rId2"/>
          <a:stretch>
            <a:fillRect/>
          </a:stretch>
        </p:blipFill>
        <p:spPr>
          <a:xfrm>
            <a:off x="4731433" y="2163977"/>
            <a:ext cx="2307102" cy="2188259"/>
          </a:xfrm>
          <a:prstGeom prst="rect">
            <a:avLst/>
          </a:prstGeom>
        </p:spPr>
      </p:pic>
    </p:spTree>
    <p:extLst>
      <p:ext uri="{BB962C8B-B14F-4D97-AF65-F5344CB8AC3E}">
        <p14:creationId xmlns:p14="http://schemas.microsoft.com/office/powerpoint/2010/main" val="101511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(Examples)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a:xfrm>
            <a:off x="838200" y="1825625"/>
            <a:ext cx="10515600" cy="4667250"/>
          </a:xfrm>
        </p:spPr>
        <p:txBody>
          <a:bodyPr>
            <a:normAutofit fontScale="700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2. Matching Any Character:</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const regex = /./;</a:t>
            </a:r>
          </a:p>
          <a:p>
            <a:pPr marL="0" indent="0">
              <a:lnSpc>
                <a:spcPct val="12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 true</a:t>
            </a:r>
          </a:p>
          <a:p>
            <a:pPr marL="0" indent="0">
              <a:lnSpc>
                <a:spcPct val="12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("123")); // true</a:t>
            </a:r>
          </a:p>
          <a:p>
            <a:pPr marL="0" indent="0">
              <a:lnSpc>
                <a:spcPct val="12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 // false</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The dot `.` in a regular expression matches any single character (except for line breaks). In this example, the regular expression `/./` matches any character present in the string. The first two test cases return `true` because "</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and "123" contain at least one character. The third test case returns `false` because the empty string does not contain any characters.</a:t>
            </a:r>
          </a:p>
          <a:p>
            <a:pPr marL="0" indent="0">
              <a:lnSpc>
                <a:spcPct val="120000"/>
              </a:lnSpc>
              <a:buNone/>
            </a:pPr>
            <a:endParaRPr lang="en-IN" dirty="0"/>
          </a:p>
        </p:txBody>
      </p:sp>
    </p:spTree>
    <p:extLst>
      <p:ext uri="{BB962C8B-B14F-4D97-AF65-F5344CB8AC3E}">
        <p14:creationId xmlns:p14="http://schemas.microsoft.com/office/powerpoint/2010/main" val="246327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(Examples)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a:xfrm>
            <a:off x="838200" y="1825625"/>
            <a:ext cx="10515600" cy="4667250"/>
          </a:xfrm>
        </p:spPr>
        <p:txBody>
          <a:bodyPr>
            <a:normAutofit fontScale="775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3. Matching a Character Set:</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const regex = /[</a:t>
            </a:r>
            <a:r>
              <a:rPr lang="en-US" dirty="0" err="1">
                <a:latin typeface="Times New Roman" panose="02020603050405020304" pitchFamily="18" charset="0"/>
                <a:cs typeface="Times New Roman" panose="02020603050405020304" pitchFamily="18" charset="0"/>
              </a:rPr>
              <a:t>aeiou</a:t>
            </a:r>
            <a:r>
              <a:rPr lang="en-US" dirty="0">
                <a:latin typeface="Times New Roman" panose="02020603050405020304" pitchFamily="18" charset="0"/>
                <a:cs typeface="Times New Roman" panose="02020603050405020304" pitchFamily="18" charset="0"/>
              </a:rPr>
              <a:t>]/;</a:t>
            </a:r>
          </a:p>
          <a:p>
            <a:pPr marL="0" indent="0">
              <a:lnSpc>
                <a:spcPct val="12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("hello")); // true</a:t>
            </a:r>
          </a:p>
          <a:p>
            <a:pPr marL="0" indent="0">
              <a:lnSpc>
                <a:spcPct val="12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wrld</a:t>
            </a:r>
            <a:r>
              <a:rPr lang="en-US" dirty="0">
                <a:latin typeface="Times New Roman" panose="02020603050405020304" pitchFamily="18" charset="0"/>
                <a:cs typeface="Times New Roman" panose="02020603050405020304" pitchFamily="18" charset="0"/>
              </a:rPr>
              <a:t>")); // false</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The character set `[</a:t>
            </a:r>
            <a:r>
              <a:rPr lang="en-US" dirty="0" err="1">
                <a:latin typeface="Times New Roman" panose="02020603050405020304" pitchFamily="18" charset="0"/>
                <a:cs typeface="Times New Roman" panose="02020603050405020304" pitchFamily="18" charset="0"/>
              </a:rPr>
              <a:t>aeiou</a:t>
            </a:r>
            <a:r>
              <a:rPr lang="en-US" dirty="0">
                <a:latin typeface="Times New Roman" panose="02020603050405020304" pitchFamily="18" charset="0"/>
                <a:cs typeface="Times New Roman" panose="02020603050405020304" pitchFamily="18" charset="0"/>
              </a:rPr>
              <a:t>]` matches any one character that is either 'a', 'e',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 or 'u'. It allows you to specify a set of characters from which the regex can match. In this example, the regular expression `/[</a:t>
            </a:r>
            <a:r>
              <a:rPr lang="en-US" dirty="0" err="1">
                <a:latin typeface="Times New Roman" panose="02020603050405020304" pitchFamily="18" charset="0"/>
                <a:cs typeface="Times New Roman" panose="02020603050405020304" pitchFamily="18" charset="0"/>
              </a:rPr>
              <a:t>aeiou</a:t>
            </a:r>
            <a:r>
              <a:rPr lang="en-US" dirty="0">
                <a:latin typeface="Times New Roman" panose="02020603050405020304" pitchFamily="18" charset="0"/>
                <a:cs typeface="Times New Roman" panose="02020603050405020304" pitchFamily="18" charset="0"/>
              </a:rPr>
              <a:t>]/` matches the first vowel encountered in the string. The first test case returns `true` because "hello" contains the vowel 'e'. The second test case returns `false` because "world" does not contain any of the specified vowels.</a:t>
            </a:r>
          </a:p>
          <a:p>
            <a:pPr marL="0" indent="0">
              <a:lnSpc>
                <a:spcPct val="120000"/>
              </a:lnSpc>
              <a:buNone/>
            </a:pPr>
            <a:endParaRPr lang="en-IN" dirty="0"/>
          </a:p>
        </p:txBody>
      </p:sp>
    </p:spTree>
    <p:extLst>
      <p:ext uri="{BB962C8B-B14F-4D97-AF65-F5344CB8AC3E}">
        <p14:creationId xmlns:p14="http://schemas.microsoft.com/office/powerpoint/2010/main" val="36906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(Examples)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a:xfrm>
            <a:off x="838200" y="1825625"/>
            <a:ext cx="10515600" cy="4667250"/>
          </a:xfrm>
        </p:spPr>
        <p:txBody>
          <a:bodyPr>
            <a:normAutofit fontScale="85000" lnSpcReduction="20000"/>
          </a:bodyPr>
          <a:lstStyle/>
          <a:p>
            <a:pPr marL="0" indent="0">
              <a:lnSpc>
                <a:spcPct val="110000"/>
              </a:lnSpc>
              <a:buNone/>
            </a:pPr>
            <a:r>
              <a:rPr lang="en-US" b="1" dirty="0">
                <a:latin typeface="Times New Roman" panose="02020603050405020304" pitchFamily="18" charset="0"/>
                <a:cs typeface="Times New Roman" panose="02020603050405020304" pitchFamily="18" charset="0"/>
              </a:rPr>
              <a:t>4. Matching a Range of Characters:</a:t>
            </a:r>
          </a:p>
          <a:p>
            <a:pPr marL="0" indent="0">
              <a:lnSpc>
                <a:spcPct val="110000"/>
              </a:lnSpc>
              <a:buNone/>
            </a:pPr>
            <a:r>
              <a:rPr lang="en-US" dirty="0">
                <a:latin typeface="Times New Roman" panose="02020603050405020304" pitchFamily="18" charset="0"/>
                <a:cs typeface="Times New Roman" panose="02020603050405020304" pitchFamily="18" charset="0"/>
              </a:rPr>
              <a:t>   </a:t>
            </a:r>
          </a:p>
          <a:p>
            <a:pPr marL="0" indent="0">
              <a:lnSpc>
                <a:spcPct val="110000"/>
              </a:lnSpc>
              <a:buNone/>
            </a:pPr>
            <a:r>
              <a:rPr lang="en-US" dirty="0">
                <a:latin typeface="Times New Roman" panose="02020603050405020304" pitchFamily="18" charset="0"/>
                <a:cs typeface="Times New Roman" panose="02020603050405020304" pitchFamily="18" charset="0"/>
              </a:rPr>
              <a:t>   const regex = /[0-9]/;</a:t>
            </a:r>
          </a:p>
          <a:p>
            <a:pPr marL="0" indent="0">
              <a:lnSpc>
                <a:spcPct val="11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("abc123")); // true</a:t>
            </a:r>
          </a:p>
          <a:p>
            <a:pPr marL="0" indent="0">
              <a:lnSpc>
                <a:spcPct val="11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xyz</a:t>
            </a:r>
            <a:r>
              <a:rPr lang="en-US" dirty="0">
                <a:latin typeface="Times New Roman" panose="02020603050405020304" pitchFamily="18" charset="0"/>
                <a:cs typeface="Times New Roman" panose="02020603050405020304" pitchFamily="18" charset="0"/>
              </a:rPr>
              <a:t>")); // false</a:t>
            </a:r>
          </a:p>
          <a:p>
            <a:pPr marL="0" indent="0">
              <a:lnSpc>
                <a:spcPct val="110000"/>
              </a:lnSpc>
              <a:buNone/>
            </a:pPr>
            <a:r>
              <a:rPr lang="en-US" dirty="0">
                <a:latin typeface="Times New Roman" panose="02020603050405020304" pitchFamily="18" charset="0"/>
                <a:cs typeface="Times New Roman" panose="02020603050405020304" pitchFamily="18" charset="0"/>
              </a:rPr>
              <a:t>   </a:t>
            </a:r>
          </a:p>
          <a:p>
            <a:pPr marL="0" indent="0">
              <a:lnSpc>
                <a:spcPct val="110000"/>
              </a:lnSpc>
              <a:buNone/>
            </a:pPr>
            <a:r>
              <a:rPr lang="en-US" dirty="0">
                <a:latin typeface="Times New Roman" panose="02020603050405020304" pitchFamily="18" charset="0"/>
                <a:cs typeface="Times New Roman" panose="02020603050405020304" pitchFamily="18" charset="0"/>
              </a:rPr>
              <a:t>   The character range `[0-9]` matches any digit from 0 to 9. It allows you to match a single character within a specified range. In this example, the regular expression `/[0-9]/` matches the first digit encountered in the string. The first test case returns `true` because "abc123" contains the digit '1'. The second test case returns `false` because "</a:t>
            </a:r>
            <a:r>
              <a:rPr lang="en-US" dirty="0" err="1">
                <a:latin typeface="Times New Roman" panose="02020603050405020304" pitchFamily="18" charset="0"/>
                <a:cs typeface="Times New Roman" panose="02020603050405020304" pitchFamily="18" charset="0"/>
              </a:rPr>
              <a:t>xyz</a:t>
            </a:r>
            <a:r>
              <a:rPr lang="en-US" dirty="0">
                <a:latin typeface="Times New Roman" panose="02020603050405020304" pitchFamily="18" charset="0"/>
                <a:cs typeface="Times New Roman" panose="02020603050405020304" pitchFamily="18" charset="0"/>
              </a:rPr>
              <a:t>" does not contain any digits.</a:t>
            </a:r>
          </a:p>
          <a:p>
            <a:pPr marL="0" indent="0">
              <a:lnSpc>
                <a:spcPct val="110000"/>
              </a:lnSpc>
              <a:buNone/>
            </a:pPr>
            <a:endParaRPr lang="en-IN" dirty="0"/>
          </a:p>
        </p:txBody>
      </p:sp>
    </p:spTree>
    <p:extLst>
      <p:ext uri="{BB962C8B-B14F-4D97-AF65-F5344CB8AC3E}">
        <p14:creationId xmlns:p14="http://schemas.microsoft.com/office/powerpoint/2010/main" val="285058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(Examples)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a:xfrm>
            <a:off x="838200" y="1825625"/>
            <a:ext cx="10515600" cy="4667250"/>
          </a:xfrm>
        </p:spPr>
        <p:txBody>
          <a:bodyPr>
            <a:normAutofit fontScale="85000" lnSpcReduction="10000"/>
          </a:bodyPr>
          <a:lstStyle/>
          <a:p>
            <a:pPr marL="0" indent="0">
              <a:lnSpc>
                <a:spcPct val="110000"/>
              </a:lnSpc>
              <a:buNone/>
            </a:pPr>
            <a:r>
              <a:rPr lang="en-US" b="1" dirty="0">
                <a:latin typeface="Times New Roman" panose="02020603050405020304" pitchFamily="18" charset="0"/>
                <a:cs typeface="Times New Roman" panose="02020603050405020304" pitchFamily="18" charset="0"/>
              </a:rPr>
              <a:t>5. Matching Repetitions:</a:t>
            </a:r>
          </a:p>
          <a:p>
            <a:pPr marL="0" indent="0">
              <a:lnSpc>
                <a:spcPct val="110000"/>
              </a:lnSpc>
              <a:buNone/>
            </a:pPr>
            <a:r>
              <a:rPr lang="en-US" dirty="0">
                <a:latin typeface="Times New Roman" panose="02020603050405020304" pitchFamily="18" charset="0"/>
                <a:cs typeface="Times New Roman" panose="02020603050405020304" pitchFamily="18" charset="0"/>
              </a:rPr>
              <a:t>   </a:t>
            </a:r>
          </a:p>
          <a:p>
            <a:pPr marL="0" indent="0">
              <a:lnSpc>
                <a:spcPct val="110000"/>
              </a:lnSpc>
              <a:buNone/>
            </a:pPr>
            <a:r>
              <a:rPr lang="en-US" dirty="0">
                <a:latin typeface="Times New Roman" panose="02020603050405020304" pitchFamily="18" charset="0"/>
                <a:cs typeface="Times New Roman" panose="02020603050405020304" pitchFamily="18" charset="0"/>
              </a:rPr>
              <a:t>   const regex = /a+/;</a:t>
            </a:r>
          </a:p>
          <a:p>
            <a:pPr marL="0" indent="0">
              <a:lnSpc>
                <a:spcPct val="11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 true</a:t>
            </a:r>
          </a:p>
          <a:p>
            <a:pPr marL="0" indent="0">
              <a:lnSpc>
                <a:spcPct val="11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bcd</a:t>
            </a:r>
            <a:r>
              <a:rPr lang="en-US" dirty="0">
                <a:latin typeface="Times New Roman" panose="02020603050405020304" pitchFamily="18" charset="0"/>
                <a:cs typeface="Times New Roman" panose="02020603050405020304" pitchFamily="18" charset="0"/>
              </a:rPr>
              <a:t>")); // false</a:t>
            </a:r>
          </a:p>
          <a:p>
            <a:pPr marL="0" indent="0">
              <a:lnSpc>
                <a:spcPct val="110000"/>
              </a:lnSpc>
              <a:buNone/>
            </a:pPr>
            <a:r>
              <a:rPr lang="en-US" dirty="0">
                <a:latin typeface="Times New Roman" panose="02020603050405020304" pitchFamily="18" charset="0"/>
                <a:cs typeface="Times New Roman" panose="02020603050405020304" pitchFamily="18" charset="0"/>
              </a:rPr>
              <a:t>   </a:t>
            </a:r>
          </a:p>
          <a:p>
            <a:pPr marL="0" indent="0">
              <a:lnSpc>
                <a:spcPct val="110000"/>
              </a:lnSpc>
              <a:buNone/>
            </a:pPr>
            <a:r>
              <a:rPr lang="en-US" dirty="0">
                <a:latin typeface="Times New Roman" panose="02020603050405020304" pitchFamily="18" charset="0"/>
                <a:cs typeface="Times New Roman" panose="02020603050405020304" pitchFamily="18" charset="0"/>
              </a:rPr>
              <a:t>   The `+` quantifier matches one or more occurrences of the preceding character or group. In this example, the regular expression `/a+/` matches one or more 'a' characters. The first test case returns `true` because "</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contains one 'a'. The second test case returns `false` because "</a:t>
            </a:r>
            <a:r>
              <a:rPr lang="en-US" dirty="0" err="1">
                <a:latin typeface="Times New Roman" panose="02020603050405020304" pitchFamily="18" charset="0"/>
                <a:cs typeface="Times New Roman" panose="02020603050405020304" pitchFamily="18" charset="0"/>
              </a:rPr>
              <a:t>bcd</a:t>
            </a:r>
            <a:r>
              <a:rPr lang="en-US" dirty="0">
                <a:latin typeface="Times New Roman" panose="02020603050405020304" pitchFamily="18" charset="0"/>
                <a:cs typeface="Times New Roman" panose="02020603050405020304" pitchFamily="18" charset="0"/>
              </a:rPr>
              <a:t>" does not contain any 'a' characters.</a:t>
            </a:r>
          </a:p>
          <a:p>
            <a:pPr marL="0" indent="0">
              <a:buNone/>
            </a:pPr>
            <a:endParaRPr lang="en-IN" dirty="0"/>
          </a:p>
        </p:txBody>
      </p:sp>
    </p:spTree>
    <p:extLst>
      <p:ext uri="{BB962C8B-B14F-4D97-AF65-F5344CB8AC3E}">
        <p14:creationId xmlns:p14="http://schemas.microsoft.com/office/powerpoint/2010/main" val="3800490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(Examples)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a:xfrm>
            <a:off x="838200" y="1825625"/>
            <a:ext cx="10515600" cy="4667250"/>
          </a:xfrm>
        </p:spPr>
        <p:txBody>
          <a:bodyPr>
            <a:normAutofit fontScale="775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6. Matching Word Boundaries:</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const regex = /\</a:t>
            </a:r>
            <a:r>
              <a:rPr lang="en-US" dirty="0" err="1">
                <a:latin typeface="Times New Roman" panose="02020603050405020304" pitchFamily="18" charset="0"/>
                <a:cs typeface="Times New Roman" panose="02020603050405020304" pitchFamily="18" charset="0"/>
              </a:rPr>
              <a:t>bcat</a:t>
            </a:r>
            <a:r>
              <a:rPr lang="en-US" dirty="0">
                <a:latin typeface="Times New Roman" panose="02020603050405020304" pitchFamily="18" charset="0"/>
                <a:cs typeface="Times New Roman" panose="02020603050405020304" pitchFamily="18" charset="0"/>
              </a:rPr>
              <a:t>\b/;</a:t>
            </a:r>
          </a:p>
          <a:p>
            <a:pPr marL="0" indent="0">
              <a:lnSpc>
                <a:spcPct val="12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("cat")); // true</a:t>
            </a:r>
          </a:p>
          <a:p>
            <a:pPr marL="0" indent="0">
              <a:lnSpc>
                <a:spcPct val="12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("scatter")); // false</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The `\b` boundary asserts that the match must occur on a word boundary. It allows you to match whole words. In this example, the regular expression `/\</a:t>
            </a:r>
            <a:r>
              <a:rPr lang="en-US" dirty="0" err="1">
                <a:latin typeface="Times New Roman" panose="02020603050405020304" pitchFamily="18" charset="0"/>
                <a:cs typeface="Times New Roman" panose="02020603050405020304" pitchFamily="18" charset="0"/>
              </a:rPr>
              <a:t>bcat</a:t>
            </a:r>
            <a:r>
              <a:rPr lang="en-US" dirty="0">
                <a:latin typeface="Times New Roman" panose="02020603050405020304" pitchFamily="18" charset="0"/>
                <a:cs typeface="Times New Roman" panose="02020603050405020304" pitchFamily="18" charset="0"/>
              </a:rPr>
              <a:t>\b/` matches the exact word "cat," but it does not match words that contain "cat" as a substring. The first test case returns `true` because "cat" is an exact match. The second test case returns `false` because "scatter" contains "cat" as part of the word, but not as a standalone word.</a:t>
            </a:r>
          </a:p>
          <a:p>
            <a:pPr marL="0" indent="0">
              <a:buNone/>
            </a:pPr>
            <a:endParaRPr lang="en-IN" dirty="0"/>
          </a:p>
        </p:txBody>
      </p:sp>
    </p:spTree>
    <p:extLst>
      <p:ext uri="{BB962C8B-B14F-4D97-AF65-F5344CB8AC3E}">
        <p14:creationId xmlns:p14="http://schemas.microsoft.com/office/powerpoint/2010/main" val="2722225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JavaScript (JS) is preferred and its popularity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p:txBody>
          <a:bodyPr/>
          <a:lstStyle/>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1. Versatility: </a:t>
            </a:r>
            <a:r>
              <a:rPr lang="en-US" dirty="0">
                <a:latin typeface="Times New Roman" panose="02020603050405020304" pitchFamily="18" charset="0"/>
                <a:cs typeface="Times New Roman" panose="02020603050405020304" pitchFamily="18" charset="0"/>
              </a:rPr>
              <a:t>JS is a versatile programming language that can be used for both front-end and back-end development. It runs in web browsers, making it the primary language for creating interactive and dynamic web applications.</a:t>
            </a:r>
          </a:p>
          <a:p>
            <a:pPr>
              <a:lnSpc>
                <a:spcPct val="100000"/>
              </a:lnSpc>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2. Ubiquity: </a:t>
            </a:r>
            <a:r>
              <a:rPr lang="en-US" dirty="0">
                <a:latin typeface="Times New Roman" panose="02020603050405020304" pitchFamily="18" charset="0"/>
                <a:cs typeface="Times New Roman" panose="02020603050405020304" pitchFamily="18" charset="0"/>
              </a:rPr>
              <a:t>JavaScript is supported by all modern web browsers, making it universally accessible to users across different platforms and devices. This widespread adoption has contributed to its popularity.</a:t>
            </a:r>
          </a:p>
          <a:p>
            <a:pPr>
              <a:lnSpc>
                <a:spcPct val="100000"/>
              </a:lnSpc>
            </a:pPr>
            <a:endParaRPr lang="en-IN" dirty="0"/>
          </a:p>
        </p:txBody>
      </p:sp>
    </p:spTree>
    <p:extLst>
      <p:ext uri="{BB962C8B-B14F-4D97-AF65-F5344CB8AC3E}">
        <p14:creationId xmlns:p14="http://schemas.microsoft.com/office/powerpoint/2010/main" val="147589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JavaScript (JS) is preferred and its popularity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p:txBody>
          <a:bodyPr>
            <a:normAutofit lnSpcReduction="10000"/>
          </a:bodyPr>
          <a:lstStyle/>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3. Ease of Learning</a:t>
            </a:r>
            <a:r>
              <a:rPr lang="en-US" dirty="0">
                <a:latin typeface="Times New Roman" panose="02020603050405020304" pitchFamily="18" charset="0"/>
                <a:cs typeface="Times New Roman" panose="02020603050405020304" pitchFamily="18" charset="0"/>
              </a:rPr>
              <a:t>: JavaScript has a relatively low entry barrier, making it accessible to beginners. Its syntax is similar to other popular programming languages, such as C and Java, which helps developers transition and learn JS quickly.</a:t>
            </a:r>
          </a:p>
          <a:p>
            <a:pPr>
              <a:lnSpc>
                <a:spcPct val="100000"/>
              </a:lnSpc>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4. Large Developer Community: </a:t>
            </a:r>
            <a:r>
              <a:rPr lang="en-US" dirty="0">
                <a:latin typeface="Times New Roman" panose="02020603050405020304" pitchFamily="18" charset="0"/>
                <a:cs typeface="Times New Roman" panose="02020603050405020304" pitchFamily="18" charset="0"/>
              </a:rPr>
              <a:t>JavaScript has a vast and active developer community. This means there are abundant resources, libraries, and frameworks available to assist developers in solving problems and accelerating the development process.</a:t>
            </a:r>
          </a:p>
          <a:p>
            <a:pPr>
              <a:lnSpc>
                <a:spcPct val="100000"/>
              </a:lnSpc>
            </a:pPr>
            <a:endParaRPr lang="en-IN" dirty="0"/>
          </a:p>
        </p:txBody>
      </p:sp>
    </p:spTree>
    <p:extLst>
      <p:ext uri="{BB962C8B-B14F-4D97-AF65-F5344CB8AC3E}">
        <p14:creationId xmlns:p14="http://schemas.microsoft.com/office/powerpoint/2010/main" val="893463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JavaScript (JS) is preferred and its popularity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p:txBody>
          <a:bodyPr>
            <a:normAutofit fontScale="92500" lnSpcReduction="20000"/>
          </a:bodyPr>
          <a:lstStyle/>
          <a:p>
            <a:pPr marL="0" indent="0">
              <a:lnSpc>
                <a:spcPct val="110000"/>
              </a:lnSpc>
              <a:buNone/>
            </a:pPr>
            <a:endParaRPr lang="en-US" b="1" dirty="0">
              <a:latin typeface="Times New Roman" panose="02020603050405020304" pitchFamily="18" charset="0"/>
              <a:cs typeface="Times New Roman" panose="02020603050405020304" pitchFamily="18" charset="0"/>
            </a:endParaRPr>
          </a:p>
          <a:p>
            <a:pPr marL="0" indent="0">
              <a:lnSpc>
                <a:spcPct val="110000"/>
              </a:lnSpc>
              <a:buNone/>
            </a:pPr>
            <a:r>
              <a:rPr lang="en-US" b="1" dirty="0">
                <a:latin typeface="Times New Roman" panose="02020603050405020304" pitchFamily="18" charset="0"/>
                <a:cs typeface="Times New Roman" panose="02020603050405020304" pitchFamily="18" charset="0"/>
              </a:rPr>
              <a:t>5. Front-End Interactivity: </a:t>
            </a:r>
            <a:r>
              <a:rPr lang="en-US" dirty="0">
                <a:latin typeface="Times New Roman" panose="02020603050405020304" pitchFamily="18" charset="0"/>
                <a:cs typeface="Times New Roman" panose="02020603050405020304" pitchFamily="18" charset="0"/>
              </a:rPr>
              <a:t>JS enables dynamic content updates, interactivity, and enhanced user experiences on the front end. With frameworks like React and Angular, developers can build complex and interactive user interfaces efficiently.</a:t>
            </a: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marL="0" indent="0">
              <a:lnSpc>
                <a:spcPct val="110000"/>
              </a:lnSpc>
              <a:buNone/>
            </a:pPr>
            <a:r>
              <a:rPr lang="en-US" b="1" dirty="0">
                <a:latin typeface="Times New Roman" panose="02020603050405020304" pitchFamily="18" charset="0"/>
                <a:cs typeface="Times New Roman" panose="02020603050405020304" pitchFamily="18" charset="0"/>
              </a:rPr>
              <a:t>6. Server-Side Development: </a:t>
            </a:r>
            <a:r>
              <a:rPr lang="en-US" dirty="0">
                <a:latin typeface="Times New Roman" panose="02020603050405020304" pitchFamily="18" charset="0"/>
                <a:cs typeface="Times New Roman" panose="02020603050405020304" pitchFamily="18" charset="0"/>
              </a:rPr>
              <a:t>With the introduction of Node.js, JavaScript can be used for server-side development as well. This allows developers to use a single language for both front-end and back-end, leading to increased productivity and code reusability.</a:t>
            </a:r>
          </a:p>
          <a:p>
            <a:pPr marL="0" indent="0">
              <a:lnSpc>
                <a:spcPct val="110000"/>
              </a:lnSpc>
              <a:buNone/>
            </a:pPr>
            <a:endParaRPr lang="en-IN" dirty="0"/>
          </a:p>
        </p:txBody>
      </p:sp>
    </p:spTree>
    <p:extLst>
      <p:ext uri="{BB962C8B-B14F-4D97-AF65-F5344CB8AC3E}">
        <p14:creationId xmlns:p14="http://schemas.microsoft.com/office/powerpoint/2010/main" val="4263152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JavaScript (JS) is preferred and its popularity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p:txBody>
          <a:bodyPr>
            <a:normAutofit fontScale="92500" lnSpcReduction="10000"/>
          </a:bodyPr>
          <a:lstStyle/>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7. Frameworks and Libraries: </a:t>
            </a:r>
            <a:r>
              <a:rPr lang="en-US" dirty="0">
                <a:latin typeface="Times New Roman" panose="02020603050405020304" pitchFamily="18" charset="0"/>
                <a:cs typeface="Times New Roman" panose="02020603050405020304" pitchFamily="18" charset="0"/>
              </a:rPr>
              <a:t>JavaScript has a wide range of frameworks and libraries, such as React, Angular, Vue.js, and Express.js, which provide powerful tools and features for web development. These frameworks simplify complex tasks and speed up the development process.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8. Continuous Improvement: </a:t>
            </a:r>
            <a:r>
              <a:rPr lang="en-US" dirty="0">
                <a:latin typeface="Times New Roman" panose="02020603050405020304" pitchFamily="18" charset="0"/>
                <a:cs typeface="Times New Roman" panose="02020603050405020304" pitchFamily="18" charset="0"/>
              </a:rPr>
              <a:t>JavaScript has evolved significantly over the years. Regular updates and new language features keep JS relevant and adaptable to modern development needs. This continuous improvement ensures that JavaScript remains a popular choice for developers.</a:t>
            </a:r>
          </a:p>
          <a:p>
            <a:pPr marL="0" indent="0">
              <a:lnSpc>
                <a:spcPct val="100000"/>
              </a:lnSpc>
              <a:buNone/>
            </a:pPr>
            <a:endParaRPr lang="en-IN" dirty="0"/>
          </a:p>
        </p:txBody>
      </p:sp>
    </p:spTree>
    <p:extLst>
      <p:ext uri="{BB962C8B-B14F-4D97-AF65-F5344CB8AC3E}">
        <p14:creationId xmlns:p14="http://schemas.microsoft.com/office/powerpoint/2010/main" val="1376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p:txBody>
          <a:bodyPr/>
          <a:lstStyle/>
          <a:p>
            <a:pPr>
              <a:lnSpc>
                <a:spcPct val="100000"/>
              </a:lnSpc>
            </a:pPr>
            <a:r>
              <a:rPr lang="en-US" dirty="0">
                <a:latin typeface="Times New Roman" panose="02020603050405020304" pitchFamily="18" charset="0"/>
                <a:cs typeface="Times New Roman" panose="02020603050405020304" pitchFamily="18" charset="0"/>
              </a:rPr>
              <a:t>Node.js is a runtime environment that allows developers to run JavaScript code outside of a web browser, enabling server-side development. Here are the key points explaining Node.js, its emergence, and its impact on web development:</a:t>
            </a: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1. JavaScript Runtime: </a:t>
            </a:r>
            <a:r>
              <a:rPr lang="en-US" dirty="0">
                <a:latin typeface="Times New Roman" panose="02020603050405020304" pitchFamily="18" charset="0"/>
                <a:cs typeface="Times New Roman" panose="02020603050405020304" pitchFamily="18" charset="0"/>
              </a:rPr>
              <a:t>Node.js provides a JavaScript runtime environment built on the V8 JavaScript engine, which was developed by Google for use in the Chrome web browser. It allows developers to execute JavaScript code on the server side.</a:t>
            </a:r>
          </a:p>
          <a:p>
            <a:pPr marL="0" indent="0">
              <a:lnSpc>
                <a:spcPct val="100000"/>
              </a:lnSpc>
              <a:buNone/>
            </a:pPr>
            <a:endParaRPr lang="en-IN" dirty="0"/>
          </a:p>
        </p:txBody>
      </p:sp>
    </p:spTree>
    <p:extLst>
      <p:ext uri="{BB962C8B-B14F-4D97-AF65-F5344CB8AC3E}">
        <p14:creationId xmlns:p14="http://schemas.microsoft.com/office/powerpoint/2010/main" val="319198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CFFF-98BF-CB67-449D-9E4D663694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 Day 5</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3F987A-5B1B-E2B6-4ECD-7E47094D379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JS Reg-Ex (Regular Expression)</a:t>
            </a:r>
          </a:p>
          <a:p>
            <a:r>
              <a:rPr lang="en-US" dirty="0">
                <a:latin typeface="Times New Roman" panose="02020603050405020304" pitchFamily="18" charset="0"/>
                <a:cs typeface="Times New Roman" panose="02020603050405020304" pitchFamily="18" charset="0"/>
              </a:rPr>
              <a:t>JS Reg-Ex (Examples)</a:t>
            </a:r>
          </a:p>
          <a:p>
            <a:r>
              <a:rPr lang="en-US" dirty="0">
                <a:latin typeface="Times New Roman" panose="02020603050405020304" pitchFamily="18" charset="0"/>
                <a:cs typeface="Times New Roman" panose="02020603050405020304" pitchFamily="18" charset="0"/>
              </a:rPr>
              <a:t>JavaScript (JS) is preferred and its popularity</a:t>
            </a:r>
          </a:p>
          <a:p>
            <a:r>
              <a:rPr lang="en-US" dirty="0">
                <a:latin typeface="Times New Roman" panose="02020603050405020304" pitchFamily="18" charset="0"/>
                <a:cs typeface="Times New Roman" panose="02020603050405020304" pitchFamily="18" charset="0"/>
              </a:rPr>
              <a:t>Node JS</a:t>
            </a:r>
          </a:p>
          <a:p>
            <a:r>
              <a:rPr lang="en-US" dirty="0">
                <a:latin typeface="Times New Roman" panose="02020603050405020304" pitchFamily="18" charset="0"/>
                <a:cs typeface="Times New Roman" panose="02020603050405020304" pitchFamily="18" charset="0"/>
              </a:rPr>
              <a:t>Node JS (working)</a:t>
            </a:r>
          </a:p>
          <a:p>
            <a:r>
              <a:rPr lang="en-US" dirty="0">
                <a:latin typeface="Times New Roman" panose="02020603050405020304" pitchFamily="18" charset="0"/>
                <a:cs typeface="Times New Roman" panose="02020603050405020304" pitchFamily="18" charset="0"/>
              </a:rPr>
              <a:t>Node JS vs Other REs</a:t>
            </a:r>
          </a:p>
          <a:p>
            <a:r>
              <a:rPr lang="en-US" b="0" i="0" dirty="0">
                <a:solidFill>
                  <a:srgbClr val="1C1D1F"/>
                </a:solidFill>
                <a:effectLst/>
                <a:latin typeface="Times New Roman" panose="02020603050405020304" pitchFamily="18" charset="0"/>
                <a:cs typeface="Times New Roman" panose="02020603050405020304" pitchFamily="18" charset="0"/>
              </a:rPr>
              <a:t>Installing Node.js and Setting Up a Dev Environment</a:t>
            </a:r>
          </a:p>
          <a:p>
            <a:r>
              <a:rPr lang="en-US" dirty="0">
                <a:latin typeface="Times New Roman" panose="02020603050405020304" pitchFamily="18" charset="0"/>
                <a:cs typeface="Times New Roman" panose="02020603050405020304" pitchFamily="18" charset="0"/>
              </a:rPr>
              <a:t>Getting Started with Node JS</a:t>
            </a:r>
            <a:endParaRPr lang="en-US" b="0" i="0" dirty="0">
              <a:solidFill>
                <a:srgbClr val="1C1D1F"/>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5756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p:txBody>
          <a:bodyPr>
            <a:normAutofit fontScale="92500" lnSpcReduction="10000"/>
          </a:bodyPr>
          <a:lstStyle/>
          <a:p>
            <a:pPr marL="0" indent="0">
              <a:lnSpc>
                <a:spcPct val="110000"/>
              </a:lnSpc>
              <a:buNone/>
            </a:pPr>
            <a:r>
              <a:rPr lang="en-US" b="1" dirty="0">
                <a:latin typeface="Times New Roman" panose="02020603050405020304" pitchFamily="18" charset="0"/>
                <a:cs typeface="Times New Roman" panose="02020603050405020304" pitchFamily="18" charset="0"/>
              </a:rPr>
              <a:t>2. Event-Driven and Non-Blocking I/O: </a:t>
            </a:r>
            <a:r>
              <a:rPr lang="en-US" dirty="0">
                <a:latin typeface="Times New Roman" panose="02020603050405020304" pitchFamily="18" charset="0"/>
                <a:cs typeface="Times New Roman" panose="02020603050405020304" pitchFamily="18" charset="0"/>
              </a:rPr>
              <a:t>Node.js is designed to be event-driven and non-blocking, meaning it can handle a large number of concurrent connections efficiently. This architecture allows for scalable and high-performance applications, making it ideal for handling real-time applications, APIs, and streaming data.</a:t>
            </a: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marL="0" indent="0">
              <a:lnSpc>
                <a:spcPct val="110000"/>
              </a:lnSpc>
              <a:buNone/>
            </a:pPr>
            <a:r>
              <a:rPr lang="en-US" b="1" dirty="0">
                <a:latin typeface="Times New Roman" panose="02020603050405020304" pitchFamily="18" charset="0"/>
                <a:cs typeface="Times New Roman" panose="02020603050405020304" pitchFamily="18" charset="0"/>
              </a:rPr>
              <a:t>3. Emergence: </a:t>
            </a:r>
            <a:r>
              <a:rPr lang="en-US" dirty="0">
                <a:latin typeface="Times New Roman" panose="02020603050405020304" pitchFamily="18" charset="0"/>
                <a:cs typeface="Times New Roman" panose="02020603050405020304" pitchFamily="18" charset="0"/>
              </a:rPr>
              <a:t>Node.js was created by Ryan Dahl in 2009. He aimed to develop a server-side technology that could provide high scalability and handle concurrent connections effectively. Dahl took the V8 engine and built a lightweight, event-driven framework around it, resulting in Node.js.</a:t>
            </a:r>
          </a:p>
          <a:p>
            <a:pPr marL="0" indent="0">
              <a:buNone/>
            </a:pPr>
            <a:endParaRPr lang="en-IN" dirty="0"/>
          </a:p>
        </p:txBody>
      </p:sp>
    </p:spTree>
    <p:extLst>
      <p:ext uri="{BB962C8B-B14F-4D97-AF65-F5344CB8AC3E}">
        <p14:creationId xmlns:p14="http://schemas.microsoft.com/office/powerpoint/2010/main" val="3949510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0B92-0FB3-2559-43C0-94A6E876D9C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A4E521-895D-FC15-CB0D-25975D5DAA4D}"/>
              </a:ext>
            </a:extLst>
          </p:cNvPr>
          <p:cNvSpPr>
            <a:spLocks noGrp="1"/>
          </p:cNvSpPr>
          <p:nvPr>
            <p:ph idx="1"/>
          </p:nvPr>
        </p:nvSpPr>
        <p:spPr/>
        <p:txBody>
          <a:bodyPr>
            <a:normAutofit fontScale="775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4. Single-Language Development: </a:t>
            </a:r>
            <a:r>
              <a:rPr lang="en-US" dirty="0">
                <a:latin typeface="Times New Roman" panose="02020603050405020304" pitchFamily="18" charset="0"/>
                <a:cs typeface="Times New Roman" panose="02020603050405020304" pitchFamily="18" charset="0"/>
              </a:rPr>
              <a:t>Prior to Node.js, JavaScript was primarily used for front-end development in web browsers. Node.js introduced the concept of using JavaScript on the server side, allowing developers to use a single language (JavaScript) for both client-side and server-side development. This greatly simplified the development process and improved code reusability.</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Times New Roman" panose="02020603050405020304" pitchFamily="18" charset="0"/>
                <a:cs typeface="Times New Roman" panose="02020603050405020304" pitchFamily="18" charset="0"/>
              </a:rPr>
              <a:t>5. NPM (Node Package Manager): </a:t>
            </a:r>
            <a:r>
              <a:rPr lang="en-US" dirty="0">
                <a:latin typeface="Times New Roman" panose="02020603050405020304" pitchFamily="18" charset="0"/>
                <a:cs typeface="Times New Roman" panose="02020603050405020304" pitchFamily="18" charset="0"/>
              </a:rPr>
              <a:t>Node.js comes with the powerful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package manager, which is one of its key strengths.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allows developers to easily install, manage, and share reusable JavaScript libraries and frameworks, significantly accelerating the development process. The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registry hosts thousands of open-source packages, making it a valuable resource for developers.</a:t>
            </a:r>
          </a:p>
          <a:p>
            <a:pPr marL="0" indent="0">
              <a:buNone/>
            </a:pPr>
            <a:endParaRPr lang="en-IN" dirty="0"/>
          </a:p>
        </p:txBody>
      </p:sp>
    </p:spTree>
    <p:extLst>
      <p:ext uri="{BB962C8B-B14F-4D97-AF65-F5344CB8AC3E}">
        <p14:creationId xmlns:p14="http://schemas.microsoft.com/office/powerpoint/2010/main" val="1102814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7CFE-5799-A41B-50D5-AC15D5B9346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185BB4-1AAB-3299-1BFC-FC0293141FE1}"/>
              </a:ext>
            </a:extLst>
          </p:cNvPr>
          <p:cNvSpPr>
            <a:spLocks noGrp="1"/>
          </p:cNvSpPr>
          <p:nvPr>
            <p:ph idx="1"/>
          </p:nvPr>
        </p:nvSpPr>
        <p:spPr/>
        <p:txBody>
          <a:bodyPr>
            <a:normAutofit fontScale="92500" lnSpcReduction="10000"/>
          </a:bodyPr>
          <a:lstStyle/>
          <a:p>
            <a:pPr marL="0" indent="0">
              <a:lnSpc>
                <a:spcPct val="110000"/>
              </a:lnSpc>
              <a:buNone/>
            </a:pPr>
            <a:r>
              <a:rPr lang="en-US" b="1" dirty="0">
                <a:latin typeface="Times New Roman" panose="02020603050405020304" pitchFamily="18" charset="0"/>
                <a:cs typeface="Times New Roman" panose="02020603050405020304" pitchFamily="18" charset="0"/>
              </a:rPr>
              <a:t>6. Microservices and APIs: </a:t>
            </a:r>
            <a:r>
              <a:rPr lang="en-US" dirty="0">
                <a:latin typeface="Times New Roman" panose="02020603050405020304" pitchFamily="18" charset="0"/>
                <a:cs typeface="Times New Roman" panose="02020603050405020304" pitchFamily="18" charset="0"/>
              </a:rPr>
              <a:t>Node.js is well-suited for building microservices and developing RESTful APIs. Its lightweight and efficient nature, combined with its non-blocking I/O capabilities, make it an excellent choice for creating scalable and performant backend systems.</a:t>
            </a:r>
          </a:p>
          <a:p>
            <a:pPr marL="0" indent="0">
              <a:lnSpc>
                <a:spcPct val="110000"/>
              </a:lnSpc>
              <a:buNone/>
            </a:pPr>
            <a:endParaRPr lang="en-US" b="1" dirty="0">
              <a:latin typeface="Times New Roman" panose="02020603050405020304" pitchFamily="18" charset="0"/>
              <a:cs typeface="Times New Roman" panose="02020603050405020304" pitchFamily="18" charset="0"/>
            </a:endParaRPr>
          </a:p>
          <a:p>
            <a:pPr marL="0" indent="0">
              <a:lnSpc>
                <a:spcPct val="110000"/>
              </a:lnSpc>
              <a:buNone/>
            </a:pPr>
            <a:r>
              <a:rPr lang="en-US" b="1" dirty="0">
                <a:latin typeface="Times New Roman" panose="02020603050405020304" pitchFamily="18" charset="0"/>
                <a:cs typeface="Times New Roman" panose="02020603050405020304" pitchFamily="18" charset="0"/>
              </a:rPr>
              <a:t>7. Real-time Applications: </a:t>
            </a:r>
            <a:r>
              <a:rPr lang="en-US" dirty="0">
                <a:latin typeface="Times New Roman" panose="02020603050405020304" pitchFamily="18" charset="0"/>
                <a:cs typeface="Times New Roman" panose="02020603050405020304" pitchFamily="18" charset="0"/>
              </a:rPr>
              <a:t>Node.js excels in handling real-time applications that require bidirectional communication, such as chat applications, collaborative tools, and gaming platforms. Its event-driven architecture and support for </a:t>
            </a:r>
            <a:r>
              <a:rPr lang="en-US" dirty="0" err="1">
                <a:latin typeface="Times New Roman" panose="02020603050405020304" pitchFamily="18" charset="0"/>
                <a:cs typeface="Times New Roman" panose="02020603050405020304" pitchFamily="18" charset="0"/>
              </a:rPr>
              <a:t>WebSockets</a:t>
            </a:r>
            <a:r>
              <a:rPr lang="en-US" dirty="0">
                <a:latin typeface="Times New Roman" panose="02020603050405020304" pitchFamily="18" charset="0"/>
                <a:cs typeface="Times New Roman" panose="02020603050405020304" pitchFamily="18" charset="0"/>
              </a:rPr>
              <a:t> enable developers to build responsive and interactive real-time applications.</a:t>
            </a:r>
          </a:p>
          <a:p>
            <a:pPr marL="0" indent="0">
              <a:buNone/>
            </a:pPr>
            <a:endParaRPr lang="en-IN" dirty="0"/>
          </a:p>
        </p:txBody>
      </p:sp>
    </p:spTree>
    <p:extLst>
      <p:ext uri="{BB962C8B-B14F-4D97-AF65-F5344CB8AC3E}">
        <p14:creationId xmlns:p14="http://schemas.microsoft.com/office/powerpoint/2010/main" val="166169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EEF5-10C4-D97F-E10A-11C14F9724E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590D81-E412-EC73-39E4-A1EBB44E520C}"/>
              </a:ext>
            </a:extLst>
          </p:cNvPr>
          <p:cNvSpPr>
            <a:spLocks noGrp="1"/>
          </p:cNvSpPr>
          <p:nvPr>
            <p:ph idx="1"/>
          </p:nvPr>
        </p:nvSpPr>
        <p:spPr/>
        <p:txBody>
          <a:bodyPr>
            <a:normAutofit fontScale="92500" lnSpcReduction="10000"/>
          </a:bodyPr>
          <a:lstStyle/>
          <a:p>
            <a:pPr marL="0" indent="0">
              <a:lnSpc>
                <a:spcPct val="110000"/>
              </a:lnSpc>
              <a:buNone/>
            </a:pPr>
            <a:r>
              <a:rPr lang="en-US" b="1" dirty="0">
                <a:latin typeface="Times New Roman" panose="02020603050405020304" pitchFamily="18" charset="0"/>
                <a:cs typeface="Times New Roman" panose="02020603050405020304" pitchFamily="18" charset="0"/>
              </a:rPr>
              <a:t>8. Large and Active Community: </a:t>
            </a:r>
            <a:r>
              <a:rPr lang="en-US" dirty="0">
                <a:latin typeface="Times New Roman" panose="02020603050405020304" pitchFamily="18" charset="0"/>
                <a:cs typeface="Times New Roman" panose="02020603050405020304" pitchFamily="18" charset="0"/>
              </a:rPr>
              <a:t>Node.js has a vibrant and active developer community. This community contributes to the growth and improvement of Node.js by creating and maintaining numerous libraries, frameworks, and tools. The availability of a wide range of resources and support fosters innovation and simplifies the development process.</a:t>
            </a: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marL="0" indent="0">
              <a:lnSpc>
                <a:spcPct val="110000"/>
              </a:lnSpc>
              <a:buNone/>
            </a:pPr>
            <a:r>
              <a:rPr lang="en-US" dirty="0">
                <a:latin typeface="Times New Roman" panose="02020603050405020304" pitchFamily="18" charset="0"/>
                <a:cs typeface="Times New Roman" panose="02020603050405020304" pitchFamily="18" charset="0"/>
              </a:rPr>
              <a:t>Node.js has revolutionized web development by allowing JavaScript to be used on the server side. Its scalability, high performance, and single-language development have made it a popular choice for building fast, efficient, and real-time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22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B702-478D-494A-D96D-D1A7DC4198E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 (Working)</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F28E4B-A098-2DDE-5576-BDB3E0DC4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226" y="1690688"/>
            <a:ext cx="9503547" cy="4762573"/>
          </a:xfrm>
          <a:prstGeom prst="rect">
            <a:avLst/>
          </a:prstGeom>
        </p:spPr>
      </p:pic>
    </p:spTree>
    <p:extLst>
      <p:ext uri="{BB962C8B-B14F-4D97-AF65-F5344CB8AC3E}">
        <p14:creationId xmlns:p14="http://schemas.microsoft.com/office/powerpoint/2010/main" val="1596829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B702-478D-494A-D96D-D1A7DC4198E6}"/>
              </a:ext>
            </a:extLst>
          </p:cNvPr>
          <p:cNvSpPr>
            <a:spLocks noGrp="1"/>
          </p:cNvSpPr>
          <p:nvPr>
            <p:ph type="title"/>
          </p:nvPr>
        </p:nvSpPr>
        <p:spPr>
          <a:xfrm>
            <a:off x="261425" y="2630024"/>
            <a:ext cx="10515600" cy="1325563"/>
          </a:xfrm>
        </p:spPr>
        <p:txBody>
          <a:bodyPr/>
          <a:lstStyle/>
          <a:p>
            <a:r>
              <a:rPr lang="en-US" b="1" dirty="0">
                <a:latin typeface="Times New Roman" panose="02020603050405020304" pitchFamily="18" charset="0"/>
                <a:cs typeface="Times New Roman" panose="02020603050405020304" pitchFamily="18" charset="0"/>
              </a:rPr>
              <a:t>Node JS (Working)</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C76B59-6346-2179-1F5E-64F846612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0" y="0"/>
            <a:ext cx="6888480" cy="6888480"/>
          </a:xfrm>
          <a:prstGeom prst="rect">
            <a:avLst/>
          </a:prstGeom>
        </p:spPr>
      </p:pic>
    </p:spTree>
    <p:extLst>
      <p:ext uri="{BB962C8B-B14F-4D97-AF65-F5344CB8AC3E}">
        <p14:creationId xmlns:p14="http://schemas.microsoft.com/office/powerpoint/2010/main" val="942326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A302-D791-ECD4-9AA6-B9779DA7E6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 (Working)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FE2771-FFED-DEBE-4E9B-47D0C46140DB}"/>
              </a:ext>
            </a:extLst>
          </p:cNvPr>
          <p:cNvSpPr>
            <a:spLocks noGrp="1"/>
          </p:cNvSpPr>
          <p:nvPr>
            <p:ph idx="1"/>
          </p:nvPr>
        </p:nvSpPr>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Node.js is a single-threaded, event-driven runtime environment that handles requests asynchronously and uses non-blocking I/O operations. Its working can be summarized as follows: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1. Node.js accepts client requests and sends responses.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2.  It handles requests with a single thread, using the concept of threads to perform I/O operations.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939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1DB3-8603-9510-AD98-52BAE9AA351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 (Working)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301EA0-2434-F438-5C95-744CC1F44A96}"/>
              </a:ext>
            </a:extLst>
          </p:cNvPr>
          <p:cNvSpPr>
            <a:spLocks noGrp="1"/>
          </p:cNvSpPr>
          <p:nvPr>
            <p:ph idx="1"/>
          </p:nvPr>
        </p:nvSpPr>
        <p:spPr/>
        <p:txBody>
          <a:bodyPr>
            <a:normAutofit lnSpcReduction="10000"/>
          </a:bodyPr>
          <a:lstStyle/>
          <a:p>
            <a:pPr marL="0" indent="0">
              <a:lnSpc>
                <a:spcPct val="100000"/>
              </a:lnSpc>
              <a:buNone/>
            </a:pPr>
            <a:r>
              <a:rPr lang="en-US" dirty="0">
                <a:latin typeface="Times New Roman" panose="02020603050405020304" pitchFamily="18" charset="0"/>
                <a:cs typeface="Times New Roman" panose="02020603050405020304" pitchFamily="18" charset="0"/>
              </a:rPr>
              <a:t>3. Non-blocking I/O allows Node.js to handle multiple requests without blocking the thread for a single request.</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4. Asynchronous execution involves executing callback functions when a response is received, allowing the event loop to continue processing other requests.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5. Node.js utilizes the </a:t>
            </a:r>
            <a:r>
              <a:rPr lang="en-US" dirty="0" err="1">
                <a:latin typeface="Times New Roman" panose="02020603050405020304" pitchFamily="18" charset="0"/>
                <a:cs typeface="Times New Roman" panose="02020603050405020304" pitchFamily="18" charset="0"/>
              </a:rPr>
              <a:t>Libuv</a:t>
            </a:r>
            <a:r>
              <a:rPr lang="en-US" dirty="0">
                <a:latin typeface="Times New Roman" panose="02020603050405020304" pitchFamily="18" charset="0"/>
                <a:cs typeface="Times New Roman" panose="02020603050405020304" pitchFamily="18" charset="0"/>
              </a:rPr>
              <a:t> library, which provides asynchronous I/O and event loop functionality.</a:t>
            </a:r>
          </a:p>
        </p:txBody>
      </p:sp>
    </p:spTree>
    <p:extLst>
      <p:ext uri="{BB962C8B-B14F-4D97-AF65-F5344CB8AC3E}">
        <p14:creationId xmlns:p14="http://schemas.microsoft.com/office/powerpoint/2010/main" val="2798817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52A1-2789-A1ED-14FF-E8C24508346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 (Working)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91DC8-A91E-4786-0BFE-3715145B5AD8}"/>
              </a:ext>
            </a:extLst>
          </p:cNvPr>
          <p:cNvSpPr>
            <a:spLocks noGrp="1"/>
          </p:cNvSpPr>
          <p:nvPr>
            <p:ph idx="1"/>
          </p:nvPr>
        </p:nvSpPr>
        <p:spPr>
          <a:xfrm>
            <a:off x="838200" y="1825625"/>
            <a:ext cx="10515600" cy="4667250"/>
          </a:xfrm>
        </p:spPr>
        <p:txBody>
          <a:bodyPr>
            <a:normAutofit fontScale="85000" lnSpcReduction="20000"/>
          </a:bodyPr>
          <a:lstStyle/>
          <a:p>
            <a:pPr marL="0" indent="0">
              <a:lnSpc>
                <a:spcPct val="110000"/>
              </a:lnSpc>
              <a:buNone/>
            </a:pPr>
            <a:r>
              <a:rPr lang="en-US" dirty="0">
                <a:latin typeface="Times New Roman" panose="02020603050405020304" pitchFamily="18" charset="0"/>
                <a:cs typeface="Times New Roman" panose="02020603050405020304" pitchFamily="18" charset="0"/>
              </a:rPr>
              <a:t>6. The event loop is responsible for executing callbacks and handling network I/O, while the event queue stores incoming events.</a:t>
            </a: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marL="0" indent="0">
              <a:lnSpc>
                <a:spcPct val="110000"/>
              </a:lnSpc>
              <a:buNone/>
            </a:pPr>
            <a:r>
              <a:rPr lang="en-US" dirty="0">
                <a:latin typeface="Times New Roman" panose="02020603050405020304" pitchFamily="18" charset="0"/>
                <a:cs typeface="Times New Roman" panose="02020603050405020304" pitchFamily="18" charset="0"/>
              </a:rPr>
              <a:t>7. The thread pool, maintained internally by Node.js, is used for blocking requests, allowing concurrent processing.</a:t>
            </a: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marL="0" indent="0">
              <a:lnSpc>
                <a:spcPct val="110000"/>
              </a:lnSpc>
              <a:buNone/>
            </a:pPr>
            <a:r>
              <a:rPr lang="en-US" dirty="0">
                <a:latin typeface="Times New Roman" panose="02020603050405020304" pitchFamily="18" charset="0"/>
                <a:cs typeface="Times New Roman" panose="02020603050405020304" pitchFamily="18" charset="0"/>
              </a:rPr>
              <a:t>8. The size of the thread pool can be adjusted as needed.</a:t>
            </a: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marL="0" indent="0">
              <a:lnSpc>
                <a:spcPct val="110000"/>
              </a:lnSpc>
              <a:buNone/>
            </a:pPr>
            <a:r>
              <a:rPr lang="en-US" dirty="0">
                <a:latin typeface="Times New Roman" panose="02020603050405020304" pitchFamily="18" charset="0"/>
                <a:cs typeface="Times New Roman" panose="02020603050405020304" pitchFamily="18" charset="0"/>
              </a:rPr>
              <a:t>Node.js leverages asynchronous and non-blocking I/O to efficiently handle concurrent requests with a single thread, while utilizing a thread pool for blocking operations.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570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2E5BF5-80EB-EBB1-4A06-15DAE8549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168" y="0"/>
            <a:ext cx="8668389" cy="6858000"/>
          </a:xfrm>
          <a:prstGeom prst="rect">
            <a:avLst/>
          </a:prstGeom>
        </p:spPr>
      </p:pic>
    </p:spTree>
    <p:extLst>
      <p:ext uri="{BB962C8B-B14F-4D97-AF65-F5344CB8AC3E}">
        <p14:creationId xmlns:p14="http://schemas.microsoft.com/office/powerpoint/2010/main" val="8245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0597-327D-44D0-59A8-50610BC7D55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(Regular Expression)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8CCAD9-A9CE-EC55-1916-0A1D24D6DA73}"/>
              </a:ext>
            </a:extLst>
          </p:cNvPr>
          <p:cNvSpPr>
            <a:spLocks noGrp="1"/>
          </p:cNvSpPr>
          <p:nvPr>
            <p:ph idx="1"/>
          </p:nvPr>
        </p:nvSpPr>
        <p:spPr/>
        <p:txBody>
          <a:bodyPr/>
          <a:lstStyle/>
          <a:p>
            <a:pPr>
              <a:lnSpc>
                <a:spcPct val="100000"/>
              </a:lnSpc>
            </a:pPr>
            <a:r>
              <a:rPr lang="en-US" dirty="0">
                <a:latin typeface="Times New Roman" panose="02020603050405020304" pitchFamily="18" charset="0"/>
                <a:cs typeface="Times New Roman" panose="02020603050405020304" pitchFamily="18" charset="0"/>
              </a:rPr>
              <a:t>Regular expressions are defined using a combination of characters and special symbols called metacharacters. Here are the commonly used regular expression notations in JavaScript:</a:t>
            </a:r>
          </a:p>
          <a:p>
            <a:pPr>
              <a:lnSpc>
                <a:spcPct val="100000"/>
              </a:lnSpc>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1. Literal Characters:</a:t>
            </a:r>
          </a:p>
          <a:p>
            <a:pPr marL="0" indent="0">
              <a:lnSpc>
                <a:spcPct val="100000"/>
              </a:lnSpc>
              <a:buNone/>
            </a:pPr>
            <a:r>
              <a:rPr lang="en-US" dirty="0">
                <a:latin typeface="Times New Roman" panose="02020603050405020304" pitchFamily="18" charset="0"/>
                <a:cs typeface="Times New Roman" panose="02020603050405020304" pitchFamily="18" charset="0"/>
              </a:rPr>
              <a:t>Literal characters represent themselves in a regular expression. For example, the regular expression `/hello/` matches the literal string "hello".</a:t>
            </a:r>
          </a:p>
          <a:p>
            <a:pPr>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886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 vs Other REs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p:txBody>
          <a:bodyPr/>
          <a:lstStyle/>
          <a:p>
            <a:pPr marL="0" indent="0">
              <a:buNone/>
            </a:pPr>
            <a:endParaRPr lang="en-US" dirty="0"/>
          </a:p>
          <a:p>
            <a:r>
              <a:rPr lang="en-US" dirty="0">
                <a:latin typeface="Times New Roman" panose="02020603050405020304" pitchFamily="18" charset="0"/>
                <a:cs typeface="Times New Roman" panose="02020603050405020304" pitchFamily="18" charset="0"/>
              </a:rPr>
              <a:t>Comparing Node.js with other runtime environments depends on specific use cases and requirements.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While Node.js has its strengths, it may not always be the best choice for every scenario.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070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 vs Other REs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1. Node.js vs. Traditional Server-Side Languages (e.g., PHP, Ruby, Python):</a:t>
            </a:r>
          </a:p>
          <a:p>
            <a:pPr marL="0" indent="0">
              <a:lnSpc>
                <a:spcPct val="100000"/>
              </a:lnSpc>
              <a:buNone/>
            </a:pPr>
            <a:r>
              <a:rPr lang="en-US" dirty="0">
                <a:latin typeface="Times New Roman" panose="02020603050405020304" pitchFamily="18" charset="0"/>
                <a:cs typeface="Times New Roman" panose="02020603050405020304" pitchFamily="18" charset="0"/>
              </a:rPr>
              <a:t>   - Node.js excels in handling concurrent connections and real-time applications due to its non-blocking, event-driven architecture.</a:t>
            </a:r>
          </a:p>
          <a:p>
            <a:pPr marL="0" indent="0">
              <a:lnSpc>
                <a:spcPct val="100000"/>
              </a:lnSpc>
              <a:buNone/>
            </a:pPr>
            <a:r>
              <a:rPr lang="en-US" dirty="0">
                <a:latin typeface="Times New Roman" panose="02020603050405020304" pitchFamily="18" charset="0"/>
                <a:cs typeface="Times New Roman" panose="02020603050405020304" pitchFamily="18" charset="0"/>
              </a:rPr>
              <a:t>   - Traditional server-side languages often rely on blocking I/O, making them better suited for CPU-intensive tasks or applications with synchronous operations.</a:t>
            </a:r>
          </a:p>
          <a:p>
            <a:pPr marL="0" indent="0">
              <a:lnSpc>
                <a:spcPct val="100000"/>
              </a:lnSpc>
              <a:buNone/>
            </a:pPr>
            <a:r>
              <a:rPr lang="en-US" dirty="0">
                <a:latin typeface="Times New Roman" panose="02020603050405020304" pitchFamily="18" charset="0"/>
                <a:cs typeface="Times New Roman" panose="02020603050405020304" pitchFamily="18" charset="0"/>
              </a:rPr>
              <a:t>   - Node.js is well-suited for applications requiring high scalability, real-time communication, and microservices architecture.</a:t>
            </a: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047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 vs Other REs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2. Node.js vs. Java Virtual Machine (JVM) Languages (e.g., Java, Scala, Kotlin):</a:t>
            </a:r>
          </a:p>
          <a:p>
            <a:pPr marL="0" indent="0">
              <a:buNone/>
            </a:pPr>
            <a:r>
              <a:rPr lang="en-US" dirty="0">
                <a:latin typeface="Times New Roman" panose="02020603050405020304" pitchFamily="18" charset="0"/>
                <a:cs typeface="Times New Roman" panose="02020603050405020304" pitchFamily="18" charset="0"/>
              </a:rPr>
              <a:t>   - JVM languages provide strong static typing and have a mature ecosystem with extensive libraries and frameworks.</a:t>
            </a:r>
          </a:p>
          <a:p>
            <a:pPr marL="0" indent="0">
              <a:buNone/>
            </a:pPr>
            <a:r>
              <a:rPr lang="en-US" dirty="0">
                <a:latin typeface="Times New Roman" panose="02020603050405020304" pitchFamily="18" charset="0"/>
                <a:cs typeface="Times New Roman" panose="02020603050405020304" pitchFamily="18" charset="0"/>
              </a:rPr>
              <a:t>   - Node.js offers a lightweight runtime, faster startup times, and simpler development due to its single-language (JavaScript) approach.</a:t>
            </a:r>
          </a:p>
          <a:p>
            <a:pPr marL="0" indent="0">
              <a:buNone/>
            </a:pPr>
            <a:r>
              <a:rPr lang="en-US" dirty="0">
                <a:latin typeface="Times New Roman" panose="02020603050405020304" pitchFamily="18" charset="0"/>
                <a:cs typeface="Times New Roman" panose="02020603050405020304" pitchFamily="18" charset="0"/>
              </a:rPr>
              <a:t>   - JVM languages are suitable for large enterprise applications, while Node.js is often preferred for building fast, scalable web applications and APIs.</a:t>
            </a:r>
          </a:p>
          <a:p>
            <a:pPr marL="0" indent="0">
              <a:buNone/>
            </a:pPr>
            <a:endParaRPr lang="en-US" dirty="0"/>
          </a:p>
        </p:txBody>
      </p:sp>
    </p:spTree>
    <p:extLst>
      <p:ext uri="{BB962C8B-B14F-4D97-AF65-F5344CB8AC3E}">
        <p14:creationId xmlns:p14="http://schemas.microsoft.com/office/powerpoint/2010/main" val="1435397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 vs Other REs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3. Node.js vs. .NET Runtime (C#, F#):</a:t>
            </a:r>
          </a:p>
          <a:p>
            <a:pPr marL="0" indent="0">
              <a:lnSpc>
                <a:spcPct val="100000"/>
              </a:lnSpc>
              <a:buNone/>
            </a:pPr>
            <a:r>
              <a:rPr lang="en-US" dirty="0">
                <a:latin typeface="Times New Roman" panose="02020603050405020304" pitchFamily="18" charset="0"/>
                <a:cs typeface="Times New Roman" panose="02020603050405020304" pitchFamily="18" charset="0"/>
              </a:rPr>
              <a:t>   - The .NET runtime provides strong typing, a rich ecosystem, and seamless integration with Microsoft technologies.</a:t>
            </a:r>
          </a:p>
          <a:p>
            <a:pPr marL="0" indent="0">
              <a:lnSpc>
                <a:spcPct val="100000"/>
              </a:lnSpc>
              <a:buNone/>
            </a:pPr>
            <a:r>
              <a:rPr lang="en-US" dirty="0">
                <a:latin typeface="Times New Roman" panose="02020603050405020304" pitchFamily="18" charset="0"/>
                <a:cs typeface="Times New Roman" panose="02020603050405020304" pitchFamily="18" charset="0"/>
              </a:rPr>
              <a:t>   - Node.js offers a lightweight runtime, platform independence, and a larger developer community.</a:t>
            </a:r>
          </a:p>
          <a:p>
            <a:pPr marL="0" indent="0">
              <a:lnSpc>
                <a:spcPct val="100000"/>
              </a:lnSpc>
              <a:buNone/>
            </a:pPr>
            <a:r>
              <a:rPr lang="en-US" dirty="0">
                <a:latin typeface="Times New Roman" panose="02020603050405020304" pitchFamily="18" charset="0"/>
                <a:cs typeface="Times New Roman" panose="02020603050405020304" pitchFamily="18" charset="0"/>
              </a:rPr>
              <a:t>   - Node.js is commonly used for building lightweight web servers, microservices, and real-time applications, while .NET is preferred for Windows-based enterprise applications and services.</a:t>
            </a:r>
          </a:p>
          <a:p>
            <a:pPr marL="0" indent="0">
              <a:buNone/>
            </a:pPr>
            <a:endParaRPr lang="en-US" dirty="0"/>
          </a:p>
        </p:txBody>
      </p:sp>
    </p:spTree>
    <p:extLst>
      <p:ext uri="{BB962C8B-B14F-4D97-AF65-F5344CB8AC3E}">
        <p14:creationId xmlns:p14="http://schemas.microsoft.com/office/powerpoint/2010/main" val="74518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 vs Other REs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a:xfrm>
            <a:off x="838200" y="1825625"/>
            <a:ext cx="10515600" cy="4884664"/>
          </a:xfrm>
        </p:spPr>
        <p:txBody>
          <a:bodyPr>
            <a:normAutofit fontScale="77500" lnSpcReduction="20000"/>
          </a:bodyPr>
          <a:lstStyle/>
          <a:p>
            <a:pPr marL="0" indent="0">
              <a:lnSpc>
                <a:spcPct val="110000"/>
              </a:lnSpc>
              <a:buNone/>
            </a:pPr>
            <a:r>
              <a:rPr lang="en-US" b="1" dirty="0">
                <a:latin typeface="Times New Roman" panose="02020603050405020304" pitchFamily="18" charset="0"/>
                <a:cs typeface="Times New Roman" panose="02020603050405020304" pitchFamily="18" charset="0"/>
              </a:rPr>
              <a:t>4. Node.js vs. Python Runtime (e.g., Django, Flask):</a:t>
            </a:r>
          </a:p>
          <a:p>
            <a:pPr algn="l">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Node.js is known for its high scalability and performance in handling concurrent requests due to its non-blocking I/O and event-driven architecture. Python, on the other hand, is generally considered more suitable for CPU-intensive tasks and data science applications.</a:t>
            </a:r>
          </a:p>
          <a:p>
            <a:pPr algn="l">
              <a:lnSpc>
                <a:spcPct val="110000"/>
              </a:lnSpc>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Node.js has a large ecosystem of modules and packages available through </a:t>
            </a:r>
            <a:r>
              <a:rPr lang="en-US" b="0" i="0" dirty="0" err="1">
                <a:effectLst/>
                <a:latin typeface="Times New Roman" panose="02020603050405020304" pitchFamily="18" charset="0"/>
                <a:cs typeface="Times New Roman" panose="02020603050405020304" pitchFamily="18" charset="0"/>
              </a:rPr>
              <a:t>npm</a:t>
            </a:r>
            <a:r>
              <a:rPr lang="en-US" b="0" i="0" dirty="0">
                <a:effectLst/>
                <a:latin typeface="Times New Roman" panose="02020603050405020304" pitchFamily="18" charset="0"/>
                <a:cs typeface="Times New Roman" panose="02020603050405020304" pitchFamily="18" charset="0"/>
              </a:rPr>
              <a:t>, which facilitates rapid development and simplifies package management. Python has a mature ecosystem with libraries like NumPy and Pandas that are widely used in scientific computing and data analysis.</a:t>
            </a:r>
          </a:p>
          <a:p>
            <a:pPr algn="l">
              <a:lnSpc>
                <a:spcPct val="110000"/>
              </a:lnSpc>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Node.js is predominantly used for web applications and APIs, while Python is popular for a wide range of applications, including web development, data analysis, machine learning, and scripting.</a:t>
            </a:r>
          </a:p>
          <a:p>
            <a:pPr marL="0" indent="0">
              <a:lnSpc>
                <a:spcPct val="11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365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 JS vs Other REs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a:xfrm>
            <a:off x="838200" y="1825624"/>
            <a:ext cx="10515600" cy="4856529"/>
          </a:xfrm>
        </p:spPr>
        <p:txBody>
          <a:bodyPr>
            <a:normAutofit fontScale="700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5. Node.js vs. Java (Spring Boot):</a:t>
            </a:r>
            <a:endParaRPr lang="en-US" dirty="0">
              <a:latin typeface="Times New Roman" panose="02020603050405020304" pitchFamily="18" charset="0"/>
              <a:cs typeface="Times New Roman" panose="02020603050405020304" pitchFamily="18" charset="0"/>
            </a:endParaRPr>
          </a:p>
          <a:p>
            <a:pPr>
              <a:lnSpc>
                <a:spcPct val="120000"/>
              </a:lnSpc>
              <a:buFontTx/>
              <a:buChar char="-"/>
            </a:pPr>
            <a:r>
              <a:rPr lang="en-US" dirty="0">
                <a:latin typeface="Times New Roman" panose="02020603050405020304" pitchFamily="18" charset="0"/>
                <a:cs typeface="Times New Roman" panose="02020603050405020304" pitchFamily="18" charset="0"/>
              </a:rPr>
              <a:t>Node.js provides a lightweight runtime and is well-suited for developing lightweight, real-time applications. Java, particularly with Spring Boot, is preferred for enterprise-level applications that require robustness, scalability, and extensive libraries for building complex systems.</a:t>
            </a:r>
          </a:p>
          <a:p>
            <a:pPr>
              <a:lnSpc>
                <a:spcPct val="120000"/>
              </a:lnSpc>
              <a:buFontTx/>
              <a:buChar char="-"/>
            </a:pPr>
            <a:endParaRPr lang="en-US" dirty="0">
              <a:latin typeface="Times New Roman" panose="02020603050405020304" pitchFamily="18" charset="0"/>
              <a:cs typeface="Times New Roman" panose="02020603050405020304" pitchFamily="18" charset="0"/>
            </a:endParaRPr>
          </a:p>
          <a:p>
            <a:pPr>
              <a:lnSpc>
                <a:spcPct val="120000"/>
              </a:lnSpc>
              <a:buFontTx/>
              <a:buChar char="-"/>
            </a:pPr>
            <a:r>
              <a:rPr lang="en-US" dirty="0">
                <a:latin typeface="Times New Roman" panose="02020603050405020304" pitchFamily="18" charset="0"/>
                <a:cs typeface="Times New Roman" panose="02020603050405020304" pitchFamily="18" charset="0"/>
              </a:rPr>
              <a:t>Node.js has a fast startup time and is efficient in handling I/O-intensive tasks, while Java's Just-in-Time (JIT) compilation and static typing provide performance benefits for CPU-bound tasks.</a:t>
            </a:r>
          </a:p>
          <a:p>
            <a:pPr>
              <a:lnSpc>
                <a:spcPct val="120000"/>
              </a:lnSpc>
              <a:buFontTx/>
              <a:buChar char="-"/>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dirty="0">
                <a:latin typeface="Times New Roman" panose="02020603050405020304" pitchFamily="18" charset="0"/>
                <a:cs typeface="Times New Roman" panose="02020603050405020304" pitchFamily="18" charset="0"/>
              </a:rPr>
              <a:t>- Java has a mature ecosystem and a strong emphasis on enterprise features like security, transaction management, and integrations with existing systems, making it a popular choice for large-scale applications. Node.js, on the other hand, is favored for its simplicity, developer productivity, and ease of use.</a:t>
            </a:r>
          </a:p>
        </p:txBody>
      </p:sp>
    </p:spTree>
    <p:extLst>
      <p:ext uri="{BB962C8B-B14F-4D97-AF65-F5344CB8AC3E}">
        <p14:creationId xmlns:p14="http://schemas.microsoft.com/office/powerpoint/2010/main" val="2290757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normAutofit/>
          </a:bodyPr>
          <a:lstStyle/>
          <a:p>
            <a:pPr algn="l"/>
            <a:r>
              <a:rPr lang="en-US" b="1" i="0" dirty="0">
                <a:solidFill>
                  <a:srgbClr val="1C1D1F"/>
                </a:solidFill>
                <a:effectLst/>
                <a:latin typeface="Times New Roman" panose="02020603050405020304" pitchFamily="18" charset="0"/>
                <a:cs typeface="Times New Roman" panose="02020603050405020304" pitchFamily="18" charset="0"/>
              </a:rPr>
              <a:t>Installing Node.js and Setting Up a Dev Environment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1. Download Node.js:</a:t>
            </a:r>
          </a:p>
          <a:p>
            <a:pPr marL="0" indent="0">
              <a:lnSpc>
                <a:spcPct val="100000"/>
              </a:lnSpc>
              <a:buNone/>
            </a:pPr>
            <a:r>
              <a:rPr lang="en-US" dirty="0">
                <a:latin typeface="Times New Roman" panose="02020603050405020304" pitchFamily="18" charset="0"/>
                <a:cs typeface="Times New Roman" panose="02020603050405020304" pitchFamily="18" charset="0"/>
              </a:rPr>
              <a:t>   - Visit the official Node.js website at https://nodejs.org.</a:t>
            </a:r>
          </a:p>
          <a:p>
            <a:pPr marL="0" indent="0">
              <a:lnSpc>
                <a:spcPct val="100000"/>
              </a:lnSpc>
              <a:buNone/>
            </a:pPr>
            <a:r>
              <a:rPr lang="en-US" dirty="0">
                <a:latin typeface="Times New Roman" panose="02020603050405020304" pitchFamily="18" charset="0"/>
                <a:cs typeface="Times New Roman" panose="02020603050405020304" pitchFamily="18" charset="0"/>
              </a:rPr>
              <a:t>   - Click on the "Downloads" button to access the downloads page.</a:t>
            </a:r>
          </a:p>
          <a:p>
            <a:pPr marL="0" indent="0">
              <a:lnSpc>
                <a:spcPct val="100000"/>
              </a:lnSpc>
              <a:buNone/>
            </a:pPr>
            <a:r>
              <a:rPr lang="en-US" dirty="0">
                <a:latin typeface="Times New Roman" panose="02020603050405020304" pitchFamily="18" charset="0"/>
                <a:cs typeface="Times New Roman" panose="02020603050405020304" pitchFamily="18" charset="0"/>
              </a:rPr>
              <a:t>   - Choose the appropriate version for your operating system (Windows, macOS, or Linux).</a:t>
            </a:r>
          </a:p>
          <a:p>
            <a:pPr marL="0" indent="0">
              <a:lnSpc>
                <a:spcPct val="100000"/>
              </a:lnSpc>
              <a:buNone/>
            </a:pPr>
            <a:r>
              <a:rPr lang="en-US" dirty="0">
                <a:latin typeface="Times New Roman" panose="02020603050405020304" pitchFamily="18" charset="0"/>
                <a:cs typeface="Times New Roman" panose="02020603050405020304" pitchFamily="18" charset="0"/>
              </a:rPr>
              <a:t>   - Select the recommended version or choose a specific version if required.</a:t>
            </a:r>
          </a:p>
          <a:p>
            <a:pPr marL="0" indent="0">
              <a:buNone/>
            </a:pPr>
            <a:endParaRPr lang="en-US" dirty="0"/>
          </a:p>
        </p:txBody>
      </p:sp>
    </p:spTree>
    <p:extLst>
      <p:ext uri="{BB962C8B-B14F-4D97-AF65-F5344CB8AC3E}">
        <p14:creationId xmlns:p14="http://schemas.microsoft.com/office/powerpoint/2010/main" val="2083046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normAutofit fontScale="90000"/>
          </a:bodyPr>
          <a:lstStyle/>
          <a:p>
            <a:pPr algn="l">
              <a:lnSpc>
                <a:spcPct val="100000"/>
              </a:lnSpc>
            </a:pPr>
            <a:r>
              <a:rPr lang="en-US" b="1" i="0" dirty="0">
                <a:solidFill>
                  <a:srgbClr val="1C1D1F"/>
                </a:solidFill>
                <a:effectLst/>
                <a:latin typeface="Times New Roman" panose="02020603050405020304" pitchFamily="18" charset="0"/>
                <a:cs typeface="Times New Roman" panose="02020603050405020304" pitchFamily="18" charset="0"/>
              </a:rPr>
              <a:t>Installing Node.js and Setting Up a Dev Environment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p:txBody>
          <a:bodyPr/>
          <a:lstStyle/>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2. Run the Installer:</a:t>
            </a:r>
          </a:p>
          <a:p>
            <a:pPr marL="0" indent="0">
              <a:lnSpc>
                <a:spcPct val="100000"/>
              </a:lnSpc>
              <a:buNone/>
            </a:pPr>
            <a:r>
              <a:rPr lang="en-US" dirty="0">
                <a:latin typeface="Times New Roman" panose="02020603050405020304" pitchFamily="18" charset="0"/>
                <a:cs typeface="Times New Roman" panose="02020603050405020304" pitchFamily="18" charset="0"/>
              </a:rPr>
              <a:t>   - Once the Node.js installation file is downloaded, run the installer.</a:t>
            </a:r>
          </a:p>
          <a:p>
            <a:pPr marL="0" indent="0">
              <a:lnSpc>
                <a:spcPct val="100000"/>
              </a:lnSpc>
              <a:buNone/>
            </a:pPr>
            <a:r>
              <a:rPr lang="en-US" dirty="0">
                <a:latin typeface="Times New Roman" panose="02020603050405020304" pitchFamily="18" charset="0"/>
                <a:cs typeface="Times New Roman" panose="02020603050405020304" pitchFamily="18" charset="0"/>
              </a:rPr>
              <a:t>   - Follow the instructions provided by the installer.</a:t>
            </a:r>
          </a:p>
          <a:p>
            <a:pPr marL="0" indent="0">
              <a:lnSpc>
                <a:spcPct val="100000"/>
              </a:lnSpc>
              <a:buNone/>
            </a:pPr>
            <a:r>
              <a:rPr lang="en-US" dirty="0">
                <a:latin typeface="Times New Roman" panose="02020603050405020304" pitchFamily="18" charset="0"/>
                <a:cs typeface="Times New Roman" panose="02020603050405020304" pitchFamily="18" charset="0"/>
              </a:rPr>
              <a:t>   - Choose the default installation settings or customize them based on your preferences.</a:t>
            </a:r>
          </a:p>
          <a:p>
            <a:pPr marL="0" indent="0">
              <a:lnSpc>
                <a:spcPct val="100000"/>
              </a:lnSpc>
              <a:buNone/>
            </a:pPr>
            <a:endParaRPr lang="en-US" dirty="0"/>
          </a:p>
        </p:txBody>
      </p:sp>
    </p:spTree>
    <p:extLst>
      <p:ext uri="{BB962C8B-B14F-4D97-AF65-F5344CB8AC3E}">
        <p14:creationId xmlns:p14="http://schemas.microsoft.com/office/powerpoint/2010/main" val="1231787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normAutofit/>
          </a:bodyPr>
          <a:lstStyle/>
          <a:p>
            <a:pPr algn="l"/>
            <a:r>
              <a:rPr lang="en-US" b="1" i="0" dirty="0">
                <a:solidFill>
                  <a:srgbClr val="1C1D1F"/>
                </a:solidFill>
                <a:effectLst/>
                <a:latin typeface="Times New Roman" panose="02020603050405020304" pitchFamily="18" charset="0"/>
                <a:cs typeface="Times New Roman" panose="02020603050405020304" pitchFamily="18" charset="0"/>
              </a:rPr>
              <a:t>Installing Node.js and Setting Up a Dev Environment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p:txBody>
          <a:bodyPr>
            <a:normAutofit fontScale="92500" lnSpcReduction="10000"/>
          </a:bodyPr>
          <a:lstStyle/>
          <a:p>
            <a:pPr marL="0" indent="0">
              <a:lnSpc>
                <a:spcPct val="110000"/>
              </a:lnSpc>
              <a:buNone/>
            </a:pPr>
            <a:endParaRPr lang="en-US" b="1" dirty="0">
              <a:latin typeface="Times New Roman" panose="02020603050405020304" pitchFamily="18" charset="0"/>
              <a:cs typeface="Times New Roman" panose="02020603050405020304" pitchFamily="18" charset="0"/>
            </a:endParaRPr>
          </a:p>
          <a:p>
            <a:pPr marL="0" indent="0">
              <a:lnSpc>
                <a:spcPct val="110000"/>
              </a:lnSpc>
              <a:buNone/>
            </a:pPr>
            <a:r>
              <a:rPr lang="en-US" b="1" dirty="0">
                <a:latin typeface="Times New Roman" panose="02020603050405020304" pitchFamily="18" charset="0"/>
                <a:cs typeface="Times New Roman" panose="02020603050405020304" pitchFamily="18" charset="0"/>
              </a:rPr>
              <a:t>3. Verify the Installation:</a:t>
            </a:r>
          </a:p>
          <a:p>
            <a:pPr marL="0" indent="0">
              <a:lnSpc>
                <a:spcPct val="110000"/>
              </a:lnSpc>
              <a:buNone/>
            </a:pPr>
            <a:r>
              <a:rPr lang="en-US" dirty="0">
                <a:latin typeface="Times New Roman" panose="02020603050405020304" pitchFamily="18" charset="0"/>
                <a:cs typeface="Times New Roman" panose="02020603050405020304" pitchFamily="18" charset="0"/>
              </a:rPr>
              <a:t>   - After the installation is complete, open a terminal or command prompt.</a:t>
            </a:r>
          </a:p>
          <a:p>
            <a:pPr marL="0" indent="0">
              <a:lnSpc>
                <a:spcPct val="110000"/>
              </a:lnSpc>
              <a:buNone/>
            </a:pPr>
            <a:r>
              <a:rPr lang="en-US" dirty="0">
                <a:latin typeface="Times New Roman" panose="02020603050405020304" pitchFamily="18" charset="0"/>
                <a:cs typeface="Times New Roman" panose="02020603050405020304" pitchFamily="18" charset="0"/>
              </a:rPr>
              <a:t>   - Type the following command to check the installed Node.js version:</a:t>
            </a:r>
          </a:p>
          <a:p>
            <a:pPr marL="0" indent="0">
              <a:lnSpc>
                <a:spcPct val="110000"/>
              </a:lnSpc>
              <a:buNone/>
            </a:pPr>
            <a:r>
              <a:rPr lang="en-US" dirty="0">
                <a:latin typeface="Times New Roman" panose="02020603050405020304" pitchFamily="18" charset="0"/>
                <a:cs typeface="Times New Roman" panose="02020603050405020304" pitchFamily="18" charset="0"/>
              </a:rPr>
              <a:t>     </a:t>
            </a:r>
          </a:p>
          <a:p>
            <a:pPr marL="0" indent="0">
              <a:lnSpc>
                <a:spcPct val="110000"/>
              </a:lnSpc>
              <a:buNone/>
            </a:pPr>
            <a:r>
              <a:rPr lang="en-US" dirty="0">
                <a:solidFill>
                  <a:schemeClr val="accent1">
                    <a:lumMod val="75000"/>
                  </a:schemeClr>
                </a:solidFill>
                <a:latin typeface="Times New Roman" panose="02020603050405020304" pitchFamily="18" charset="0"/>
                <a:cs typeface="Times New Roman" panose="02020603050405020304" pitchFamily="18" charset="0"/>
              </a:rPr>
              <a:t>     node -v</a:t>
            </a:r>
          </a:p>
          <a:p>
            <a:pPr marL="0" indent="0">
              <a:lnSpc>
                <a:spcPct val="110000"/>
              </a:lnSpc>
              <a:buNone/>
            </a:pPr>
            <a:r>
              <a:rPr lang="en-US" dirty="0">
                <a:latin typeface="Times New Roman" panose="02020603050405020304" pitchFamily="18" charset="0"/>
                <a:cs typeface="Times New Roman" panose="02020603050405020304" pitchFamily="18" charset="0"/>
              </a:rPr>
              <a:t>     </a:t>
            </a:r>
          </a:p>
          <a:p>
            <a:pPr marL="0" indent="0">
              <a:lnSpc>
                <a:spcPct val="110000"/>
              </a:lnSpc>
              <a:buNone/>
            </a:pPr>
            <a:r>
              <a:rPr lang="en-US" dirty="0">
                <a:latin typeface="Times New Roman" panose="02020603050405020304" pitchFamily="18" charset="0"/>
                <a:cs typeface="Times New Roman" panose="02020603050405020304" pitchFamily="18" charset="0"/>
              </a:rPr>
              <a:t>   - If the version number is displayed, Node.js is successfully installed.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792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normAutofit/>
          </a:bodyPr>
          <a:lstStyle/>
          <a:p>
            <a:pPr algn="l"/>
            <a:r>
              <a:rPr lang="en-US" b="1" i="0" dirty="0">
                <a:solidFill>
                  <a:srgbClr val="1C1D1F"/>
                </a:solidFill>
                <a:effectLst/>
                <a:latin typeface="Times New Roman" panose="02020603050405020304" pitchFamily="18" charset="0"/>
                <a:cs typeface="Times New Roman" panose="02020603050405020304" pitchFamily="18" charset="0"/>
              </a:rPr>
              <a:t>Installing Node.js and Setting Up a Dev Environment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p:txBody>
          <a:bodyPr/>
          <a:lstStyle/>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4. Install a Code Editor:</a:t>
            </a:r>
          </a:p>
          <a:p>
            <a:pPr marL="0" indent="0">
              <a:lnSpc>
                <a:spcPct val="100000"/>
              </a:lnSpc>
              <a:buNone/>
            </a:pPr>
            <a:r>
              <a:rPr lang="en-US" dirty="0">
                <a:latin typeface="Times New Roman" panose="02020603050405020304" pitchFamily="18" charset="0"/>
                <a:cs typeface="Times New Roman" panose="02020603050405020304" pitchFamily="18" charset="0"/>
              </a:rPr>
              <a:t>- Choose a code editor that suits your preferences. Some popular options include Visual Studio Code, Sublime Text, Atom, or WebStorm.</a:t>
            </a:r>
          </a:p>
          <a:p>
            <a:pPr marL="0" indent="0">
              <a:lnSpc>
                <a:spcPct val="100000"/>
              </a:lnSpc>
              <a:buNone/>
            </a:pPr>
            <a:r>
              <a:rPr lang="en-US" dirty="0">
                <a:latin typeface="Times New Roman" panose="02020603050405020304" pitchFamily="18" charset="0"/>
                <a:cs typeface="Times New Roman" panose="02020603050405020304" pitchFamily="18" charset="0"/>
              </a:rPr>
              <a:t>- Download and install the code editor from the respective website.</a:t>
            </a:r>
          </a:p>
          <a:p>
            <a:pPr marL="0" indent="0">
              <a:lnSpc>
                <a:spcPct val="100000"/>
              </a:lnSpc>
              <a:buNone/>
            </a:pPr>
            <a:r>
              <a:rPr lang="en-US" dirty="0">
                <a:latin typeface="Times New Roman" panose="02020603050405020304" pitchFamily="18" charset="0"/>
                <a:cs typeface="Times New Roman" panose="02020603050405020304" pitchFamily="18" charset="0"/>
              </a:rPr>
              <a:t>- Follow the installation instructions provided by the code editor.</a:t>
            </a: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49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(Regular Expression)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a:xfrm>
            <a:off x="838200" y="1825625"/>
            <a:ext cx="10515600" cy="4898732"/>
          </a:xfrm>
        </p:spPr>
        <p:txBody>
          <a:bodyPr>
            <a:normAutofit fontScale="775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2. Metacharacters:</a:t>
            </a:r>
          </a:p>
          <a:p>
            <a:pPr marL="0" indent="0">
              <a:lnSpc>
                <a:spcPct val="120000"/>
              </a:lnSpc>
              <a:buNone/>
            </a:pPr>
            <a:r>
              <a:rPr lang="en-US" dirty="0">
                <a:latin typeface="Times New Roman" panose="02020603050405020304" pitchFamily="18" charset="0"/>
                <a:cs typeface="Times New Roman" panose="02020603050405020304" pitchFamily="18" charset="0"/>
              </a:rPr>
              <a:t>   Metacharacters have special meanings and are used to define patterns in regular expressions. Some common metacharacters are:</a:t>
            </a:r>
          </a:p>
          <a:p>
            <a:pPr marL="0" indent="0">
              <a:lnSpc>
                <a:spcPct val="120000"/>
              </a:lnSpc>
              <a:buNone/>
            </a:pPr>
            <a:r>
              <a:rPr lang="en-US" dirty="0">
                <a:latin typeface="Times New Roman" panose="02020603050405020304" pitchFamily="18" charset="0"/>
                <a:cs typeface="Times New Roman" panose="02020603050405020304" pitchFamily="18" charset="0"/>
              </a:rPr>
              <a:t>   - `.` (dot): Matches any single character except for line breaks.</a:t>
            </a:r>
          </a:p>
          <a:p>
            <a:pPr marL="0" indent="0">
              <a:lnSpc>
                <a:spcPct val="120000"/>
              </a:lnSpc>
              <a:buNone/>
            </a:pPr>
            <a:r>
              <a:rPr lang="en-US" dirty="0">
                <a:latin typeface="Times New Roman" panose="02020603050405020304" pitchFamily="18" charset="0"/>
                <a:cs typeface="Times New Roman" panose="02020603050405020304" pitchFamily="18" charset="0"/>
              </a:rPr>
              <a:t>   - `|` (pipe): Acts as an OR operator, matching either the expression before or after the pipe.</a:t>
            </a:r>
          </a:p>
          <a:p>
            <a:pPr marL="0" indent="0">
              <a:lnSpc>
                <a:spcPct val="120000"/>
              </a:lnSpc>
              <a:buNone/>
            </a:pPr>
            <a:r>
              <a:rPr lang="en-US" dirty="0">
                <a:latin typeface="Times New Roman" panose="02020603050405020304" pitchFamily="18" charset="0"/>
                <a:cs typeface="Times New Roman" panose="02020603050405020304" pitchFamily="18" charset="0"/>
              </a:rPr>
              <a:t>   - `[ ]` (square brackets): Defines a character set, matching any one character from within the brackets.</a:t>
            </a:r>
          </a:p>
          <a:p>
            <a:pPr marL="0" indent="0">
              <a:lnSpc>
                <a:spcPct val="120000"/>
              </a:lnSpc>
              <a:buNone/>
            </a:pPr>
            <a:r>
              <a:rPr lang="en-US" dirty="0">
                <a:latin typeface="Times New Roman" panose="02020603050405020304" pitchFamily="18" charset="0"/>
                <a:cs typeface="Times New Roman" panose="02020603050405020304" pitchFamily="18" charset="0"/>
              </a:rPr>
              <a:t>   - `[^ ]` (caret within square brackets): Defines a negated character set, matching any character not in the brackets.</a:t>
            </a:r>
          </a:p>
          <a:p>
            <a:pPr marL="0" indent="0">
              <a:lnSpc>
                <a:spcPct val="120000"/>
              </a:lnSpc>
              <a:buNone/>
            </a:pPr>
            <a:r>
              <a:rPr lang="en-US" dirty="0">
                <a:latin typeface="Times New Roman" panose="02020603050405020304" pitchFamily="18" charset="0"/>
                <a:cs typeface="Times New Roman" panose="02020603050405020304" pitchFamily="18" charset="0"/>
              </a:rPr>
              <a:t>   - `\` (backslash): Escapes a metacharacter, treating it as a literal character. For example, `\.`, `\[`, etc.</a:t>
            </a:r>
          </a:p>
          <a:p>
            <a:pPr marL="0" indent="0">
              <a:lnSpc>
                <a:spcPct val="120000"/>
              </a:lnSpc>
              <a:buNone/>
            </a:pPr>
            <a:endParaRPr lang="en-IN" dirty="0"/>
          </a:p>
        </p:txBody>
      </p:sp>
    </p:spTree>
    <p:extLst>
      <p:ext uri="{BB962C8B-B14F-4D97-AF65-F5344CB8AC3E}">
        <p14:creationId xmlns:p14="http://schemas.microsoft.com/office/powerpoint/2010/main" val="955192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normAutofit/>
          </a:bodyPr>
          <a:lstStyle/>
          <a:p>
            <a:pPr algn="l"/>
            <a:r>
              <a:rPr lang="en-US" b="1" i="0" dirty="0">
                <a:solidFill>
                  <a:srgbClr val="1C1D1F"/>
                </a:solidFill>
                <a:effectLst/>
                <a:latin typeface="Times New Roman" panose="02020603050405020304" pitchFamily="18" charset="0"/>
                <a:cs typeface="Times New Roman" panose="02020603050405020304" pitchFamily="18" charset="0"/>
              </a:rPr>
              <a:t>Installing Node.js and Setting Up a Dev Environment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p:txBody>
          <a:bodyPr>
            <a:normAutofit fontScale="92500"/>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lnSpc>
                <a:spcPct val="110000"/>
              </a:lnSpc>
              <a:buNone/>
            </a:pPr>
            <a:r>
              <a:rPr lang="en-US" b="1" dirty="0">
                <a:latin typeface="Times New Roman" panose="02020603050405020304" pitchFamily="18" charset="0"/>
                <a:cs typeface="Times New Roman" panose="02020603050405020304" pitchFamily="18" charset="0"/>
              </a:rPr>
              <a:t>5. Create a Project Directory:</a:t>
            </a:r>
          </a:p>
          <a:p>
            <a:pPr marL="0" indent="0">
              <a:lnSpc>
                <a:spcPct val="110000"/>
              </a:lnSpc>
              <a:buNone/>
            </a:pPr>
            <a:r>
              <a:rPr lang="en-US" dirty="0">
                <a:latin typeface="Times New Roman" panose="02020603050405020304" pitchFamily="18" charset="0"/>
                <a:cs typeface="Times New Roman" panose="02020603050405020304" pitchFamily="18" charset="0"/>
              </a:rPr>
              <a:t>   - Choose a directory where you want to create your Node.js project.</a:t>
            </a:r>
          </a:p>
          <a:p>
            <a:pPr marL="0" indent="0">
              <a:lnSpc>
                <a:spcPct val="110000"/>
              </a:lnSpc>
              <a:buNone/>
            </a:pPr>
            <a:r>
              <a:rPr lang="en-US" dirty="0">
                <a:latin typeface="Times New Roman" panose="02020603050405020304" pitchFamily="18" charset="0"/>
                <a:cs typeface="Times New Roman" panose="02020603050405020304" pitchFamily="18" charset="0"/>
              </a:rPr>
              <a:t>   - Open a terminal or command prompt.</a:t>
            </a:r>
          </a:p>
          <a:p>
            <a:pPr marL="0" indent="0">
              <a:lnSpc>
                <a:spcPct val="110000"/>
              </a:lnSpc>
              <a:buNone/>
            </a:pPr>
            <a:r>
              <a:rPr lang="en-US" dirty="0">
                <a:latin typeface="Times New Roman" panose="02020603050405020304" pitchFamily="18" charset="0"/>
                <a:cs typeface="Times New Roman" panose="02020603050405020304" pitchFamily="18" charset="0"/>
              </a:rPr>
              <a:t>   - Navigate to the desired directory using the `cd` command. For example:</a:t>
            </a:r>
          </a:p>
          <a:p>
            <a:pPr marL="0" indent="0">
              <a:lnSpc>
                <a:spcPct val="110000"/>
              </a:lnSpc>
              <a:buNone/>
            </a:pPr>
            <a:r>
              <a:rPr lang="en-US" dirty="0">
                <a:latin typeface="Times New Roman" panose="02020603050405020304" pitchFamily="18" charset="0"/>
                <a:cs typeface="Times New Roman" panose="02020603050405020304" pitchFamily="18" charset="0"/>
              </a:rPr>
              <a:t>     </a:t>
            </a:r>
          </a:p>
          <a:p>
            <a:pPr marL="0" indent="0">
              <a:lnSpc>
                <a:spcPct val="110000"/>
              </a:lnSpc>
              <a:buNone/>
            </a:pPr>
            <a:r>
              <a:rPr lang="en-US" dirty="0">
                <a:latin typeface="Times New Roman" panose="02020603050405020304" pitchFamily="18" charset="0"/>
                <a:cs typeface="Times New Roman" panose="02020603050405020304" pitchFamily="18" charset="0"/>
              </a:rPr>
              <a:t>     </a:t>
            </a:r>
            <a:r>
              <a:rPr lang="en-US" dirty="0">
                <a:solidFill>
                  <a:schemeClr val="accent1">
                    <a:lumMod val="75000"/>
                  </a:schemeClr>
                </a:solidFill>
                <a:latin typeface="Times New Roman" panose="02020603050405020304" pitchFamily="18" charset="0"/>
                <a:cs typeface="Times New Roman" panose="02020603050405020304" pitchFamily="18" charset="0"/>
              </a:rPr>
              <a:t>cd /path/to/project-directory</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906937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38F-A54B-70E9-88F9-DE4160ECE044}"/>
              </a:ext>
            </a:extLst>
          </p:cNvPr>
          <p:cNvSpPr>
            <a:spLocks noGrp="1"/>
          </p:cNvSpPr>
          <p:nvPr>
            <p:ph type="title"/>
          </p:nvPr>
        </p:nvSpPr>
        <p:spPr/>
        <p:txBody>
          <a:bodyPr/>
          <a:lstStyle/>
          <a:p>
            <a:r>
              <a:rPr lang="en-US" b="1" i="0" dirty="0">
                <a:solidFill>
                  <a:srgbClr val="1C1D1F"/>
                </a:solidFill>
                <a:effectLst/>
                <a:latin typeface="Times New Roman" panose="02020603050405020304" pitchFamily="18" charset="0"/>
                <a:cs typeface="Times New Roman" panose="02020603050405020304" pitchFamily="18" charset="0"/>
              </a:rPr>
              <a:t>Installing Node.js and Setting Up a Dev Environment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E8AC8E-6BF2-A7F4-7CF0-1D522B2D3907}"/>
              </a:ext>
            </a:extLst>
          </p:cNvPr>
          <p:cNvSpPr>
            <a:spLocks noGrp="1"/>
          </p:cNvSpPr>
          <p:nvPr>
            <p:ph idx="1"/>
          </p:nvPr>
        </p:nvSpPr>
        <p:spPr/>
        <p:txBody>
          <a:bodyPr>
            <a:normAutofit lnSpcReduction="10000"/>
          </a:bodyPr>
          <a:lstStyle/>
          <a:p>
            <a:pPr marL="0" indent="0">
              <a:lnSpc>
                <a:spcPct val="100000"/>
              </a:lnSpc>
              <a:buNone/>
            </a:pPr>
            <a:r>
              <a:rPr lang="en-US" b="1" dirty="0">
                <a:latin typeface="Times New Roman" panose="02020603050405020304" pitchFamily="18" charset="0"/>
                <a:cs typeface="Times New Roman" panose="02020603050405020304" pitchFamily="18" charset="0"/>
              </a:rPr>
              <a:t>6. Initialize a Node.js Project:</a:t>
            </a:r>
          </a:p>
          <a:p>
            <a:pPr marL="0" indent="0">
              <a:lnSpc>
                <a:spcPct val="100000"/>
              </a:lnSpc>
              <a:buNone/>
            </a:pPr>
            <a:r>
              <a:rPr lang="en-US" dirty="0">
                <a:latin typeface="Times New Roman" panose="02020603050405020304" pitchFamily="18" charset="0"/>
                <a:cs typeface="Times New Roman" panose="02020603050405020304" pitchFamily="18" charset="0"/>
              </a:rPr>
              <a:t>   - In the terminal, run the following command to initialize a new Node.js project:</a:t>
            </a: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npm</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init</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   - Follow the prompts to provide information about your project (e.g., package name, version, entry point).</a:t>
            </a:r>
          </a:p>
          <a:p>
            <a:pPr marL="0" indent="0">
              <a:lnSpc>
                <a:spcPct val="100000"/>
              </a:lnSpc>
              <a:buNone/>
            </a:pPr>
            <a:r>
              <a:rPr lang="en-US" dirty="0">
                <a:latin typeface="Times New Roman" panose="02020603050405020304" pitchFamily="18" charset="0"/>
                <a:cs typeface="Times New Roman" panose="02020603050405020304" pitchFamily="18" charset="0"/>
              </a:rPr>
              <a:t>   - Press enter or specify default options for fields that are not required.</a:t>
            </a:r>
          </a:p>
          <a:p>
            <a:pPr marL="0" indent="0">
              <a:buNone/>
            </a:pPr>
            <a:endParaRPr lang="en-US" dirty="0"/>
          </a:p>
        </p:txBody>
      </p:sp>
    </p:spTree>
    <p:extLst>
      <p:ext uri="{BB962C8B-B14F-4D97-AF65-F5344CB8AC3E}">
        <p14:creationId xmlns:p14="http://schemas.microsoft.com/office/powerpoint/2010/main" val="2223590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9CF5-678A-ABDB-930D-DC1EDB0C3194}"/>
              </a:ext>
            </a:extLst>
          </p:cNvPr>
          <p:cNvSpPr>
            <a:spLocks noGrp="1"/>
          </p:cNvSpPr>
          <p:nvPr>
            <p:ph type="title"/>
          </p:nvPr>
        </p:nvSpPr>
        <p:spPr/>
        <p:txBody>
          <a:bodyPr/>
          <a:lstStyle/>
          <a:p>
            <a:r>
              <a:rPr lang="en-US" b="1" i="0" dirty="0">
                <a:solidFill>
                  <a:srgbClr val="1C1D1F"/>
                </a:solidFill>
                <a:effectLst/>
                <a:latin typeface="Times New Roman" panose="02020603050405020304" pitchFamily="18" charset="0"/>
                <a:cs typeface="Times New Roman" panose="02020603050405020304" pitchFamily="18" charset="0"/>
              </a:rPr>
              <a:t>Installing Node.js and Setting Up a Dev Environment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8E4266-7769-E5A7-451C-48E4A9AA774D}"/>
              </a:ext>
            </a:extLst>
          </p:cNvPr>
          <p:cNvSpPr>
            <a:spLocks noGrp="1"/>
          </p:cNvSpPr>
          <p:nvPr>
            <p:ph idx="1"/>
          </p:nvPr>
        </p:nvSpPr>
        <p:spPr>
          <a:xfrm>
            <a:off x="838200" y="1825624"/>
            <a:ext cx="10515600" cy="5032375"/>
          </a:xfrm>
        </p:spPr>
        <p:txBody>
          <a:bodyPr>
            <a:normAutofit fontScale="700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7. Install Dependencies:</a:t>
            </a:r>
          </a:p>
          <a:p>
            <a:pPr marL="0" indent="0">
              <a:lnSpc>
                <a:spcPct val="120000"/>
              </a:lnSpc>
              <a:buNone/>
            </a:pPr>
            <a:r>
              <a:rPr lang="en-US" dirty="0">
                <a:latin typeface="Times New Roman" panose="02020603050405020304" pitchFamily="18" charset="0"/>
                <a:cs typeface="Times New Roman" panose="02020603050405020304" pitchFamily="18" charset="0"/>
              </a:rPr>
              <a:t>   - Once the project is initialized, you can start installing dependencies required for your project.</a:t>
            </a:r>
          </a:p>
          <a:p>
            <a:pPr marL="0" indent="0">
              <a:lnSpc>
                <a:spcPct val="120000"/>
              </a:lnSpc>
              <a:buNone/>
            </a:pPr>
            <a:r>
              <a:rPr lang="en-US" dirty="0">
                <a:latin typeface="Times New Roman" panose="02020603050405020304" pitchFamily="18" charset="0"/>
                <a:cs typeface="Times New Roman" panose="02020603050405020304" pitchFamily="18" charset="0"/>
              </a:rPr>
              <a:t>   - Use the following command to install a package/module globally:</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npm</a:t>
            </a:r>
            <a:r>
              <a:rPr lang="en-US" dirty="0">
                <a:solidFill>
                  <a:schemeClr val="accent1">
                    <a:lumMod val="75000"/>
                  </a:schemeClr>
                </a:solidFill>
                <a:latin typeface="Times New Roman" panose="02020603050405020304" pitchFamily="18" charset="0"/>
                <a:cs typeface="Times New Roman" panose="02020603050405020304" pitchFamily="18" charset="0"/>
              </a:rPr>
              <a:t> install -g package-name</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 Alternatively, to install a package/module locally and save it as a dependency in your project's `</a:t>
            </a:r>
            <a:r>
              <a:rPr lang="en-US" dirty="0" err="1">
                <a:latin typeface="Times New Roman" panose="02020603050405020304" pitchFamily="18" charset="0"/>
                <a:cs typeface="Times New Roman" panose="02020603050405020304" pitchFamily="18" charset="0"/>
              </a:rPr>
              <a:t>package.json</a:t>
            </a:r>
            <a:r>
              <a:rPr lang="en-US" dirty="0">
                <a:latin typeface="Times New Roman" panose="02020603050405020304" pitchFamily="18" charset="0"/>
                <a:cs typeface="Times New Roman" panose="02020603050405020304" pitchFamily="18" charset="0"/>
              </a:rPr>
              <a:t>` file, use:</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npm</a:t>
            </a:r>
            <a:r>
              <a:rPr lang="en-US" dirty="0">
                <a:solidFill>
                  <a:schemeClr val="accent1">
                    <a:lumMod val="75000"/>
                  </a:schemeClr>
                </a:solidFill>
                <a:latin typeface="Times New Roman" panose="02020603050405020304" pitchFamily="18" charset="0"/>
                <a:cs typeface="Times New Roman" panose="02020603050405020304" pitchFamily="18" charset="0"/>
              </a:rPr>
              <a:t> install package-name</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endParaRPr lang="en-IN" dirty="0"/>
          </a:p>
        </p:txBody>
      </p:sp>
    </p:spTree>
    <p:extLst>
      <p:ext uri="{BB962C8B-B14F-4D97-AF65-F5344CB8AC3E}">
        <p14:creationId xmlns:p14="http://schemas.microsoft.com/office/powerpoint/2010/main" val="4204399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0881-C49C-E4E5-C5C1-05C37311793D}"/>
              </a:ext>
            </a:extLst>
          </p:cNvPr>
          <p:cNvSpPr>
            <a:spLocks noGrp="1"/>
          </p:cNvSpPr>
          <p:nvPr>
            <p:ph type="title"/>
          </p:nvPr>
        </p:nvSpPr>
        <p:spPr/>
        <p:txBody>
          <a:bodyPr/>
          <a:lstStyle/>
          <a:p>
            <a:r>
              <a:rPr lang="en-US" b="1" i="0" dirty="0">
                <a:solidFill>
                  <a:srgbClr val="1C1D1F"/>
                </a:solidFill>
                <a:effectLst/>
                <a:latin typeface="Times New Roman" panose="02020603050405020304" pitchFamily="18" charset="0"/>
                <a:cs typeface="Times New Roman" panose="02020603050405020304" pitchFamily="18" charset="0"/>
              </a:rPr>
              <a:t>Installing Node.js and Setting Up a Dev Environment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63AAA3-30F1-6663-4320-75BCED378363}"/>
              </a:ext>
            </a:extLst>
          </p:cNvPr>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8. Start Coding:</a:t>
            </a:r>
          </a:p>
          <a:p>
            <a:pPr marL="0" indent="0">
              <a:buNone/>
            </a:pPr>
            <a:r>
              <a:rPr lang="en-US" dirty="0">
                <a:latin typeface="Times New Roman" panose="02020603050405020304" pitchFamily="18" charset="0"/>
                <a:cs typeface="Times New Roman" panose="02020603050405020304" pitchFamily="18" charset="0"/>
              </a:rPr>
              <a:t>   - Open your chosen code editor and navigate to your project directory.</a:t>
            </a:r>
          </a:p>
          <a:p>
            <a:pPr marL="0" indent="0">
              <a:buNone/>
            </a:pPr>
            <a:r>
              <a:rPr lang="en-US" dirty="0">
                <a:latin typeface="Times New Roman" panose="02020603050405020304" pitchFamily="18" charset="0"/>
                <a:cs typeface="Times New Roman" panose="02020603050405020304" pitchFamily="18" charset="0"/>
              </a:rPr>
              <a:t>   - Begin coding your Node.js application by creating or editing JavaScript files.</a:t>
            </a:r>
          </a:p>
          <a:p>
            <a:pPr marL="0" indent="0">
              <a:buNone/>
            </a:pPr>
            <a:r>
              <a:rPr lang="en-US" dirty="0">
                <a:latin typeface="Times New Roman" panose="02020603050405020304" pitchFamily="18" charset="0"/>
                <a:cs typeface="Times New Roman" panose="02020603050405020304" pitchFamily="18" charset="0"/>
              </a:rPr>
              <a:t>   - Use the installed dependencies/modules in your code as required.</a:t>
            </a:r>
          </a:p>
          <a:p>
            <a:pPr marL="0" indent="0">
              <a:buNone/>
            </a:pPr>
            <a:endParaRPr lang="en-IN" dirty="0"/>
          </a:p>
        </p:txBody>
      </p:sp>
    </p:spTree>
    <p:extLst>
      <p:ext uri="{BB962C8B-B14F-4D97-AF65-F5344CB8AC3E}">
        <p14:creationId xmlns:p14="http://schemas.microsoft.com/office/powerpoint/2010/main" val="1021508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047F-B188-D80F-AB5A-51DE9A5E9B7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Getting Started with Node 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FE9222-F530-9212-D899-14776B3B4281}"/>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1. Create a Project Directory:</a:t>
            </a:r>
          </a:p>
          <a:p>
            <a:pPr marL="0" indent="0">
              <a:buNone/>
            </a:pPr>
            <a:r>
              <a:rPr lang="en-US" dirty="0">
                <a:latin typeface="Times New Roman" panose="02020603050405020304" pitchFamily="18" charset="0"/>
                <a:cs typeface="Times New Roman" panose="02020603050405020304" pitchFamily="18" charset="0"/>
              </a:rPr>
              <a:t>   - Choose a directory where you want to create your Node.js project.</a:t>
            </a:r>
          </a:p>
          <a:p>
            <a:pPr marL="0" indent="0">
              <a:buNone/>
            </a:pPr>
            <a:r>
              <a:rPr lang="en-US" dirty="0">
                <a:latin typeface="Times New Roman" panose="02020603050405020304" pitchFamily="18" charset="0"/>
                <a:cs typeface="Times New Roman" panose="02020603050405020304" pitchFamily="18" charset="0"/>
              </a:rPr>
              <a:t>   - Open a terminal or command prompt.</a:t>
            </a:r>
          </a:p>
          <a:p>
            <a:pPr marL="0" indent="0">
              <a:buNone/>
            </a:pPr>
            <a:r>
              <a:rPr lang="en-US" dirty="0">
                <a:latin typeface="Times New Roman" panose="02020603050405020304" pitchFamily="18" charset="0"/>
                <a:cs typeface="Times New Roman" panose="02020603050405020304" pitchFamily="18" charset="0"/>
              </a:rPr>
              <a:t>   - Navigate to the desired directory using the `cd` command. For example: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accent1">
                    <a:lumMod val="75000"/>
                  </a:schemeClr>
                </a:solidFill>
                <a:latin typeface="Times New Roman" panose="02020603050405020304" pitchFamily="18" charset="0"/>
                <a:cs typeface="Times New Roman" panose="02020603050405020304" pitchFamily="18" charset="0"/>
              </a:rPr>
              <a:t>cd /path/to/project-directory</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201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047F-B188-D80F-AB5A-51DE9A5E9B7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Getting Started with Node 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FE9222-F530-9212-D899-14776B3B4281}"/>
              </a:ext>
            </a:extLst>
          </p:cNvPr>
          <p:cNvSpPr>
            <a:spLocks noGrp="1"/>
          </p:cNvSpPr>
          <p:nvPr>
            <p:ph idx="1"/>
          </p:nvPr>
        </p:nvSpPr>
        <p:spPr/>
        <p:txBody>
          <a:bodyPr>
            <a:normAutofit lnSpcReduction="10000"/>
          </a:bodyPr>
          <a:lstStyle/>
          <a:p>
            <a:pPr marL="0" indent="0">
              <a:lnSpc>
                <a:spcPct val="100000"/>
              </a:lnSpc>
              <a:buNone/>
            </a:pPr>
            <a:r>
              <a:rPr lang="en-US" b="1" dirty="0">
                <a:latin typeface="Times New Roman" panose="02020603050405020304" pitchFamily="18" charset="0"/>
                <a:cs typeface="Times New Roman" panose="02020603050405020304" pitchFamily="18" charset="0"/>
              </a:rPr>
              <a:t>2. Initialize a Node.js Project:</a:t>
            </a:r>
          </a:p>
          <a:p>
            <a:pPr marL="0" indent="0">
              <a:lnSpc>
                <a:spcPct val="100000"/>
              </a:lnSpc>
              <a:buNone/>
            </a:pPr>
            <a:r>
              <a:rPr lang="en-US" dirty="0">
                <a:latin typeface="Times New Roman" panose="02020603050405020304" pitchFamily="18" charset="0"/>
                <a:cs typeface="Times New Roman" panose="02020603050405020304" pitchFamily="18" charset="0"/>
              </a:rPr>
              <a:t>   - In the terminal, run the following command to initialize a new Node.js project:</a:t>
            </a: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npm</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init</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   - Follow the prompts to provide information about your project (e.g., package name, version, entry point).</a:t>
            </a:r>
          </a:p>
          <a:p>
            <a:pPr marL="0" indent="0">
              <a:lnSpc>
                <a:spcPct val="100000"/>
              </a:lnSpc>
              <a:buNone/>
            </a:pPr>
            <a:r>
              <a:rPr lang="en-US" dirty="0">
                <a:latin typeface="Times New Roman" panose="02020603050405020304" pitchFamily="18" charset="0"/>
                <a:cs typeface="Times New Roman" panose="02020603050405020304" pitchFamily="18" charset="0"/>
              </a:rPr>
              <a:t>   - Press enter or specify default options for fields that are not required.</a:t>
            </a:r>
          </a:p>
          <a:p>
            <a:pPr marL="0" indent="0">
              <a:lnSpc>
                <a:spcPct val="100000"/>
              </a:lnSpc>
              <a:buNone/>
            </a:pPr>
            <a:endParaRPr lang="en-IN" dirty="0"/>
          </a:p>
        </p:txBody>
      </p:sp>
    </p:spTree>
    <p:extLst>
      <p:ext uri="{BB962C8B-B14F-4D97-AF65-F5344CB8AC3E}">
        <p14:creationId xmlns:p14="http://schemas.microsoft.com/office/powerpoint/2010/main" val="3608725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047F-B188-D80F-AB5A-51DE9A5E9B7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Getting Started with Node 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FE9222-F530-9212-D899-14776B3B4281}"/>
              </a:ext>
            </a:extLst>
          </p:cNvPr>
          <p:cNvSpPr>
            <a:spLocks noGrp="1"/>
          </p:cNvSpPr>
          <p:nvPr>
            <p:ph idx="1"/>
          </p:nvPr>
        </p:nvSpPr>
        <p:spPr>
          <a:xfrm>
            <a:off x="838200" y="1825624"/>
            <a:ext cx="10515600" cy="4856529"/>
          </a:xfrm>
        </p:spPr>
        <p:txBody>
          <a:bodyPr>
            <a:normAutofit fontScale="775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3. Create a JavaScript File:</a:t>
            </a:r>
          </a:p>
          <a:p>
            <a:pPr marL="0" indent="0">
              <a:lnSpc>
                <a:spcPct val="120000"/>
              </a:lnSpc>
              <a:buNone/>
            </a:pPr>
            <a:r>
              <a:rPr lang="en-US" dirty="0">
                <a:latin typeface="Times New Roman" panose="02020603050405020304" pitchFamily="18" charset="0"/>
                <a:cs typeface="Times New Roman" panose="02020603050405020304" pitchFamily="18" charset="0"/>
              </a:rPr>
              <a:t>   - In your project directory, create a new file with a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 extension. For example, `index.js`.</a:t>
            </a:r>
          </a:p>
          <a:p>
            <a:pPr marL="0" indent="0">
              <a:lnSpc>
                <a:spcPct val="120000"/>
              </a:lnSpc>
              <a:buNone/>
            </a:pPr>
            <a:r>
              <a:rPr lang="en-US" dirty="0">
                <a:latin typeface="Times New Roman" panose="02020603050405020304" pitchFamily="18" charset="0"/>
                <a:cs typeface="Times New Roman" panose="02020603050405020304" pitchFamily="18" charset="0"/>
              </a:rPr>
              <a:t>   - Open the file in a text editor or IDE of your choice.</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Times New Roman" panose="02020603050405020304" pitchFamily="18" charset="0"/>
                <a:cs typeface="Times New Roman" panose="02020603050405020304" pitchFamily="18" charset="0"/>
              </a:rPr>
              <a:t>4. Write Your First Node.js Program:</a:t>
            </a:r>
          </a:p>
          <a:p>
            <a:pPr marL="0" indent="0">
              <a:lnSpc>
                <a:spcPct val="120000"/>
              </a:lnSpc>
              <a:buNone/>
            </a:pPr>
            <a:r>
              <a:rPr lang="en-US" dirty="0">
                <a:latin typeface="Times New Roman" panose="02020603050405020304" pitchFamily="18" charset="0"/>
                <a:cs typeface="Times New Roman" panose="02020603050405020304" pitchFamily="18" charset="0"/>
              </a:rPr>
              <a:t>   - In the `index.js` file, you can write your Node.js program. Let's start with a simple "Hello, World!" example.</a:t>
            </a:r>
          </a:p>
          <a:p>
            <a:pPr marL="0" indent="0">
              <a:lnSpc>
                <a:spcPct val="120000"/>
              </a:lnSpc>
              <a:buNone/>
            </a:pPr>
            <a:r>
              <a:rPr lang="en-US" dirty="0">
                <a:latin typeface="Times New Roman" panose="02020603050405020304" pitchFamily="18" charset="0"/>
                <a:cs typeface="Times New Roman" panose="02020603050405020304" pitchFamily="18" charset="0"/>
              </a:rPr>
              <a:t>   - Add the following code to your `index.js` file:</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a:t>
            </a:r>
            <a:r>
              <a:rPr lang="en-US" dirty="0">
                <a:solidFill>
                  <a:schemeClr val="accent1">
                    <a:lumMod val="75000"/>
                  </a:schemeClr>
                </a:solidFill>
                <a:latin typeface="Times New Roman" panose="02020603050405020304" pitchFamily="18" charset="0"/>
                <a:cs typeface="Times New Roman" panose="02020603050405020304" pitchFamily="18" charset="0"/>
              </a:rPr>
              <a:t>console.log("Hello, World!");</a:t>
            </a: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134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047F-B188-D80F-AB5A-51DE9A5E9B7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Getting Started with Node 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FE9222-F530-9212-D899-14776B3B4281}"/>
              </a:ext>
            </a:extLst>
          </p:cNvPr>
          <p:cNvSpPr>
            <a:spLocks noGrp="1"/>
          </p:cNvSpPr>
          <p:nvPr>
            <p:ph idx="1"/>
          </p:nvPr>
        </p:nvSpPr>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5. Save the File:</a:t>
            </a:r>
          </a:p>
          <a:p>
            <a:pPr marL="0" indent="0">
              <a:buNone/>
            </a:pPr>
            <a:r>
              <a:rPr lang="en-US" dirty="0">
                <a:latin typeface="Times New Roman" panose="02020603050405020304" pitchFamily="18" charset="0"/>
                <a:cs typeface="Times New Roman" panose="02020603050405020304" pitchFamily="18" charset="0"/>
              </a:rPr>
              <a:t>   - Save the `index.js` file in your project directory.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6. Run the Node.js Program:</a:t>
            </a:r>
          </a:p>
          <a:p>
            <a:pPr marL="0" indent="0">
              <a:buNone/>
            </a:pPr>
            <a:r>
              <a:rPr lang="en-US" dirty="0">
                <a:latin typeface="Times New Roman" panose="02020603050405020304" pitchFamily="18" charset="0"/>
                <a:cs typeface="Times New Roman" panose="02020603050405020304" pitchFamily="18" charset="0"/>
              </a:rPr>
              <a:t>   - In the terminal, navigate to your project directory.</a:t>
            </a:r>
          </a:p>
          <a:p>
            <a:pPr marL="0" indent="0">
              <a:buNone/>
            </a:pPr>
            <a:r>
              <a:rPr lang="en-US" dirty="0">
                <a:latin typeface="Times New Roman" panose="02020603050405020304" pitchFamily="18" charset="0"/>
                <a:cs typeface="Times New Roman" panose="02020603050405020304" pitchFamily="18" charset="0"/>
              </a:rPr>
              <a:t>   - Run the following command to execute your Node.js program:</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accent1">
                    <a:lumMod val="75000"/>
                  </a:schemeClr>
                </a:solidFill>
                <a:latin typeface="Times New Roman" panose="02020603050405020304" pitchFamily="18" charset="0"/>
                <a:cs typeface="Times New Roman" panose="02020603050405020304" pitchFamily="18" charset="0"/>
              </a:rPr>
              <a:t>node index.js</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7. Observe the Output:</a:t>
            </a:r>
          </a:p>
          <a:p>
            <a:pPr marL="0" indent="0">
              <a:buNone/>
            </a:pPr>
            <a:r>
              <a:rPr lang="en-US" dirty="0">
                <a:latin typeface="Times New Roman" panose="02020603050405020304" pitchFamily="18" charset="0"/>
                <a:cs typeface="Times New Roman" panose="02020603050405020304" pitchFamily="18" charset="0"/>
              </a:rPr>
              <a:t>   - After running the command, you should see the output "Hello, World!" displayed in the terminal.</a:t>
            </a:r>
          </a:p>
          <a:p>
            <a:pPr marL="0" indent="0">
              <a:buNone/>
            </a:pPr>
            <a:endParaRPr lang="en-IN" dirty="0"/>
          </a:p>
        </p:txBody>
      </p:sp>
    </p:spTree>
    <p:extLst>
      <p:ext uri="{BB962C8B-B14F-4D97-AF65-F5344CB8AC3E}">
        <p14:creationId xmlns:p14="http://schemas.microsoft.com/office/powerpoint/2010/main" val="963922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261C-DCFD-888D-9255-E9A49A6AC528}"/>
              </a:ext>
            </a:extLst>
          </p:cNvPr>
          <p:cNvSpPr>
            <a:spLocks noGrp="1"/>
          </p:cNvSpPr>
          <p:nvPr>
            <p:ph type="title"/>
          </p:nvPr>
        </p:nvSpPr>
        <p:spPr>
          <a:xfrm>
            <a:off x="4686593" y="2766218"/>
            <a:ext cx="2818814" cy="1325563"/>
          </a:xfrm>
        </p:spPr>
        <p:txBody>
          <a:bodyPr/>
          <a:lstStyle/>
          <a:p>
            <a:r>
              <a:rPr lang="en-US" b="1" dirty="0">
                <a:latin typeface="Times New Roman" panose="02020603050405020304" pitchFamily="18" charset="0"/>
                <a:cs typeface="Times New Roman" panose="02020603050405020304" pitchFamily="18" charset="0"/>
              </a:rPr>
              <a:t>&lt;thanks/&gt;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47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(Regular Expression)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a:xfrm>
            <a:off x="838200" y="1825625"/>
            <a:ext cx="10515600" cy="4667250"/>
          </a:xfrm>
        </p:spPr>
        <p:txBody>
          <a:bodyPr>
            <a:normAutofit fontScale="92500"/>
          </a:bodyPr>
          <a:lstStyle/>
          <a:p>
            <a:pPr marL="0" indent="0">
              <a:lnSpc>
                <a:spcPct val="110000"/>
              </a:lnSpc>
              <a:buNone/>
            </a:pPr>
            <a:r>
              <a:rPr lang="en-US" b="1" dirty="0">
                <a:latin typeface="Times New Roman" panose="02020603050405020304" pitchFamily="18" charset="0"/>
                <a:cs typeface="Times New Roman" panose="02020603050405020304" pitchFamily="18" charset="0"/>
              </a:rPr>
              <a:t>3. Character Classes:</a:t>
            </a:r>
          </a:p>
          <a:p>
            <a:pPr marL="0" indent="0">
              <a:lnSpc>
                <a:spcPct val="110000"/>
              </a:lnSpc>
              <a:buNone/>
            </a:pPr>
            <a:r>
              <a:rPr lang="en-US" dirty="0">
                <a:latin typeface="Times New Roman" panose="02020603050405020304" pitchFamily="18" charset="0"/>
                <a:cs typeface="Times New Roman" panose="02020603050405020304" pitchFamily="18" charset="0"/>
              </a:rPr>
              <a:t>   Character classes allow you to match specific groups of characters. Some common character classes are:</a:t>
            </a:r>
          </a:p>
          <a:p>
            <a:pPr marL="0" indent="0">
              <a:lnSpc>
                <a:spcPct val="110000"/>
              </a:lnSpc>
              <a:buNone/>
            </a:pPr>
            <a:r>
              <a:rPr lang="en-US" dirty="0">
                <a:latin typeface="Times New Roman" panose="02020603050405020304" pitchFamily="18" charset="0"/>
                <a:cs typeface="Times New Roman" panose="02020603050405020304" pitchFamily="18" charset="0"/>
              </a:rPr>
              <a:t>   - `\d`: Matches any digit character (0-9).</a:t>
            </a:r>
          </a:p>
          <a:p>
            <a:pPr marL="0" indent="0">
              <a:lnSpc>
                <a:spcPct val="110000"/>
              </a:lnSpc>
              <a:buNone/>
            </a:pPr>
            <a:r>
              <a:rPr lang="en-US" dirty="0">
                <a:latin typeface="Times New Roman" panose="02020603050405020304" pitchFamily="18" charset="0"/>
                <a:cs typeface="Times New Roman" panose="02020603050405020304" pitchFamily="18" charset="0"/>
              </a:rPr>
              <a:t>   - `\w`: Matches any alphanumeric character (a-z, A-Z, 0-9, and underscore `_`).</a:t>
            </a:r>
          </a:p>
          <a:p>
            <a:pPr marL="0" indent="0">
              <a:lnSpc>
                <a:spcPct val="110000"/>
              </a:lnSpc>
              <a:buNone/>
            </a:pPr>
            <a:r>
              <a:rPr lang="en-US" dirty="0">
                <a:latin typeface="Times New Roman" panose="02020603050405020304" pitchFamily="18" charset="0"/>
                <a:cs typeface="Times New Roman" panose="02020603050405020304" pitchFamily="18" charset="0"/>
              </a:rPr>
              <a:t>   - `\s`: Matches any whitespace character (space, tab, newline, etc.).</a:t>
            </a:r>
          </a:p>
          <a:p>
            <a:pPr marL="0" indent="0">
              <a:lnSpc>
                <a:spcPct val="110000"/>
              </a:lnSpc>
              <a:buNone/>
            </a:pPr>
            <a:r>
              <a:rPr lang="en-US" dirty="0">
                <a:latin typeface="Times New Roman" panose="02020603050405020304" pitchFamily="18" charset="0"/>
                <a:cs typeface="Times New Roman" panose="02020603050405020304" pitchFamily="18" charset="0"/>
              </a:rPr>
              <a:t>   - `\D`, `\W`, `\S`: Negated versions of `\d`, `\w`, `\s` respectively (matching any character that is not a digit, alphanumeric, or whitespace).</a:t>
            </a:r>
          </a:p>
          <a:p>
            <a:pPr marL="0" indent="0">
              <a:lnSpc>
                <a:spcPct val="110000"/>
              </a:lnSpc>
              <a:buNone/>
            </a:pPr>
            <a:endParaRPr lang="en-IN" dirty="0"/>
          </a:p>
        </p:txBody>
      </p:sp>
    </p:spTree>
    <p:extLst>
      <p:ext uri="{BB962C8B-B14F-4D97-AF65-F5344CB8AC3E}">
        <p14:creationId xmlns:p14="http://schemas.microsoft.com/office/powerpoint/2010/main" val="61335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(Regular Expression)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a:xfrm>
            <a:off x="838200" y="1825625"/>
            <a:ext cx="10515600" cy="4667250"/>
          </a:xfrm>
        </p:spPr>
        <p:txBody>
          <a:bodyPr>
            <a:normAutofit fontScale="850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4. Quantifiers:</a:t>
            </a:r>
          </a:p>
          <a:p>
            <a:pPr marL="0" indent="0">
              <a:lnSpc>
                <a:spcPct val="120000"/>
              </a:lnSpc>
              <a:buNone/>
            </a:pPr>
            <a:r>
              <a:rPr lang="en-US" dirty="0">
                <a:latin typeface="Times New Roman" panose="02020603050405020304" pitchFamily="18" charset="0"/>
                <a:cs typeface="Times New Roman" panose="02020603050405020304" pitchFamily="18" charset="0"/>
              </a:rPr>
              <a:t>   Quantifiers specify the number of times a character or group can occur. Some common quantifiers are:</a:t>
            </a:r>
          </a:p>
          <a:p>
            <a:pPr marL="0" indent="0">
              <a:lnSpc>
                <a:spcPct val="120000"/>
              </a:lnSpc>
              <a:buNone/>
            </a:pPr>
            <a:r>
              <a:rPr lang="en-US" dirty="0">
                <a:latin typeface="Times New Roman" panose="02020603050405020304" pitchFamily="18" charset="0"/>
                <a:cs typeface="Times New Roman" panose="02020603050405020304" pitchFamily="18" charset="0"/>
              </a:rPr>
              <a:t>   - `*`: Matches zero or more occurrences of the preceding character or group.</a:t>
            </a:r>
          </a:p>
          <a:p>
            <a:pPr marL="0" indent="0">
              <a:lnSpc>
                <a:spcPct val="120000"/>
              </a:lnSpc>
              <a:buNone/>
            </a:pPr>
            <a:r>
              <a:rPr lang="en-US" dirty="0">
                <a:latin typeface="Times New Roman" panose="02020603050405020304" pitchFamily="18" charset="0"/>
                <a:cs typeface="Times New Roman" panose="02020603050405020304" pitchFamily="18" charset="0"/>
              </a:rPr>
              <a:t>   - `+`: Matches one or more occurrences of the preceding character or group.</a:t>
            </a:r>
          </a:p>
          <a:p>
            <a:pPr marL="0" indent="0">
              <a:lnSpc>
                <a:spcPct val="120000"/>
              </a:lnSpc>
              <a:buNone/>
            </a:pPr>
            <a:r>
              <a:rPr lang="en-US" dirty="0">
                <a:latin typeface="Times New Roman" panose="02020603050405020304" pitchFamily="18" charset="0"/>
                <a:cs typeface="Times New Roman" panose="02020603050405020304" pitchFamily="18" charset="0"/>
              </a:rPr>
              <a:t>   - `?`: Matches zero or one occurrence of the preceding character or group.</a:t>
            </a:r>
          </a:p>
          <a:p>
            <a:pPr marL="0" indent="0">
              <a:lnSpc>
                <a:spcPct val="120000"/>
              </a:lnSpc>
              <a:buNone/>
            </a:pPr>
            <a:r>
              <a:rPr lang="en-US" dirty="0">
                <a:latin typeface="Times New Roman" panose="02020603050405020304" pitchFamily="18" charset="0"/>
                <a:cs typeface="Times New Roman" panose="02020603050405020304" pitchFamily="18" charset="0"/>
              </a:rPr>
              <a:t>   - `{n}`: Matches exactly n occurrences of the preceding character or group.</a:t>
            </a:r>
          </a:p>
          <a:p>
            <a:pPr marL="0" indent="0">
              <a:lnSpc>
                <a:spcPct val="120000"/>
              </a:lnSpc>
              <a:buNone/>
            </a:pPr>
            <a:r>
              <a:rPr lang="en-US" dirty="0">
                <a:latin typeface="Times New Roman" panose="02020603050405020304" pitchFamily="18" charset="0"/>
                <a:cs typeface="Times New Roman" panose="02020603050405020304" pitchFamily="18" charset="0"/>
              </a:rPr>
              <a:t>   - `{n,}`: Matches n or more occurrences of the preceding character or group.</a:t>
            </a:r>
          </a:p>
          <a:p>
            <a:pPr marL="0" indent="0">
              <a:lnSpc>
                <a:spcPct val="120000"/>
              </a:lnSpc>
              <a:buNone/>
            </a:pP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n,m</a:t>
            </a:r>
            <a:r>
              <a:rPr lang="en-US" dirty="0">
                <a:latin typeface="Times New Roman" panose="02020603050405020304" pitchFamily="18" charset="0"/>
                <a:cs typeface="Times New Roman" panose="02020603050405020304" pitchFamily="18" charset="0"/>
              </a:rPr>
              <a:t>}`: Matches between n and m occurrences of the preceding character or group.</a:t>
            </a:r>
          </a:p>
          <a:p>
            <a:pPr marL="0" indent="0">
              <a:lnSpc>
                <a:spcPct val="120000"/>
              </a:lnSpc>
              <a:buNone/>
            </a:pPr>
            <a:endParaRPr lang="en-IN" dirty="0"/>
          </a:p>
        </p:txBody>
      </p:sp>
    </p:spTree>
    <p:extLst>
      <p:ext uri="{BB962C8B-B14F-4D97-AF65-F5344CB8AC3E}">
        <p14:creationId xmlns:p14="http://schemas.microsoft.com/office/powerpoint/2010/main" val="4189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(Regular Expression)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p:txBody>
          <a:bodyP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5. Anchors:</a:t>
            </a:r>
          </a:p>
          <a:p>
            <a:pPr marL="0" indent="0">
              <a:lnSpc>
                <a:spcPct val="100000"/>
              </a:lnSpc>
              <a:buNone/>
            </a:pPr>
            <a:r>
              <a:rPr lang="en-US" dirty="0">
                <a:latin typeface="Times New Roman" panose="02020603050405020304" pitchFamily="18" charset="0"/>
                <a:cs typeface="Times New Roman" panose="02020603050405020304" pitchFamily="18" charset="0"/>
              </a:rPr>
              <a:t>   Anchors are used to match a specific position within a string. Some common anchors are:</a:t>
            </a:r>
          </a:p>
          <a:p>
            <a:pPr marL="0" indent="0">
              <a:lnSpc>
                <a:spcPct val="100000"/>
              </a:lnSpc>
              <a:buNone/>
            </a:pPr>
            <a:r>
              <a:rPr lang="en-US" dirty="0">
                <a:latin typeface="Times New Roman" panose="02020603050405020304" pitchFamily="18" charset="0"/>
                <a:cs typeface="Times New Roman" panose="02020603050405020304" pitchFamily="18" charset="0"/>
              </a:rPr>
              <a:t>   - `^`: Matches the start of a string.</a:t>
            </a:r>
          </a:p>
          <a:p>
            <a:pPr marL="0" indent="0">
              <a:lnSpc>
                <a:spcPct val="100000"/>
              </a:lnSpc>
              <a:buNone/>
            </a:pPr>
            <a:r>
              <a:rPr lang="en-US" dirty="0">
                <a:latin typeface="Times New Roman" panose="02020603050405020304" pitchFamily="18" charset="0"/>
                <a:cs typeface="Times New Roman" panose="02020603050405020304" pitchFamily="18" charset="0"/>
              </a:rPr>
              <a:t>   - `$`: Matches the end of a string.</a:t>
            </a:r>
          </a:p>
          <a:p>
            <a:pPr marL="0" indent="0">
              <a:lnSpc>
                <a:spcPct val="100000"/>
              </a:lnSpc>
              <a:buNone/>
            </a:pPr>
            <a:r>
              <a:rPr lang="en-US" dirty="0">
                <a:latin typeface="Times New Roman" panose="02020603050405020304" pitchFamily="18" charset="0"/>
                <a:cs typeface="Times New Roman" panose="02020603050405020304" pitchFamily="18" charset="0"/>
              </a:rPr>
              <a:t>   - `\b`: Matches a word boundary.</a:t>
            </a:r>
          </a:p>
          <a:p>
            <a:pPr marL="0" indent="0">
              <a:lnSpc>
                <a:spcPct val="100000"/>
              </a:lnSpc>
              <a:buNone/>
            </a:pPr>
            <a:r>
              <a:rPr lang="en-US" dirty="0">
                <a:latin typeface="Times New Roman" panose="02020603050405020304" pitchFamily="18" charset="0"/>
                <a:cs typeface="Times New Roman" panose="02020603050405020304" pitchFamily="18" charset="0"/>
              </a:rPr>
              <a:t>   - `\B`: Matches a position that is not a word boundary.</a:t>
            </a:r>
          </a:p>
          <a:p>
            <a:pPr marL="0" indent="0">
              <a:lnSpc>
                <a:spcPct val="100000"/>
              </a:lnSpc>
              <a:buNone/>
            </a:pPr>
            <a:endParaRPr lang="en-IN" dirty="0"/>
          </a:p>
        </p:txBody>
      </p:sp>
    </p:spTree>
    <p:extLst>
      <p:ext uri="{BB962C8B-B14F-4D97-AF65-F5344CB8AC3E}">
        <p14:creationId xmlns:p14="http://schemas.microsoft.com/office/powerpoint/2010/main" val="124581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(Regular Expression)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p:txBody>
          <a:bodyPr/>
          <a:lstStyle/>
          <a:p>
            <a:pPr marL="0" indent="0">
              <a:lnSpc>
                <a:spcPct val="100000"/>
              </a:lnSpc>
              <a:buNone/>
            </a:pPr>
            <a:endParaRPr lang="en-US" dirty="0"/>
          </a:p>
          <a:p>
            <a:pPr marL="0" indent="0">
              <a:lnSpc>
                <a:spcPct val="100000"/>
              </a:lnSpc>
              <a:buNone/>
            </a:pPr>
            <a:r>
              <a:rPr lang="en-US" b="1" dirty="0">
                <a:latin typeface="Times New Roman" panose="02020603050405020304" pitchFamily="18" charset="0"/>
                <a:cs typeface="Times New Roman" panose="02020603050405020304" pitchFamily="18" charset="0"/>
              </a:rPr>
              <a:t>6. Groups and Capturing:</a:t>
            </a:r>
          </a:p>
          <a:p>
            <a:pPr marL="0" indent="0">
              <a:lnSpc>
                <a:spcPct val="100000"/>
              </a:lnSpc>
              <a:buNone/>
            </a:pPr>
            <a:r>
              <a:rPr lang="en-US" dirty="0">
                <a:latin typeface="Times New Roman" panose="02020603050405020304" pitchFamily="18" charset="0"/>
                <a:cs typeface="Times New Roman" panose="02020603050405020304" pitchFamily="18" charset="0"/>
              </a:rPr>
              <a:t>   Groups are used to create subexpressions and capture parts of a string. They are denoted by parentheses `( )`. Capturing groups allow you to extract specific parts of a matched string. For example, `(</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captures the sequence "</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as a group.</a:t>
            </a:r>
          </a:p>
          <a:p>
            <a:pPr marL="0" indent="0">
              <a:lnSpc>
                <a:spcPct val="100000"/>
              </a:lnSpc>
              <a:buNone/>
            </a:pPr>
            <a:endParaRPr lang="en-US" dirty="0"/>
          </a:p>
          <a:p>
            <a:pPr marL="0" indent="0">
              <a:lnSpc>
                <a:spcPct val="100000"/>
              </a:lnSpc>
              <a:buNone/>
            </a:pPr>
            <a:endParaRPr lang="en-IN" dirty="0"/>
          </a:p>
        </p:txBody>
      </p:sp>
    </p:spTree>
    <p:extLst>
      <p:ext uri="{BB962C8B-B14F-4D97-AF65-F5344CB8AC3E}">
        <p14:creationId xmlns:p14="http://schemas.microsoft.com/office/powerpoint/2010/main" val="56119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2D7-8467-2EFB-E53C-1E45D1C4C0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JS Reg-Ex (Examples)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D59CE-93E7-54BB-BC95-352FB6F4EBA1}"/>
              </a:ext>
            </a:extLst>
          </p:cNvPr>
          <p:cNvSpPr>
            <a:spLocks noGrp="1"/>
          </p:cNvSpPr>
          <p:nvPr>
            <p:ph idx="1"/>
          </p:nvPr>
        </p:nvSpPr>
        <p:spPr>
          <a:xfrm>
            <a:off x="838200" y="1825625"/>
            <a:ext cx="10515600" cy="4667250"/>
          </a:xfrm>
        </p:spPr>
        <p:txBody>
          <a:bodyPr>
            <a:normAutofit fontScale="700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1. Matching a Literal String:</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const regex = /hello/;</a:t>
            </a:r>
          </a:p>
          <a:p>
            <a:pPr marL="0" indent="0">
              <a:lnSpc>
                <a:spcPct val="12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("hello world")); // true</a:t>
            </a:r>
          </a:p>
          <a:p>
            <a:pPr marL="0" indent="0">
              <a:lnSpc>
                <a:spcPct val="120000"/>
              </a:lnSpc>
              <a:buNone/>
            </a:pPr>
            <a:r>
              <a:rPr lang="en-US" dirty="0">
                <a:latin typeface="Times New Roman" panose="02020603050405020304" pitchFamily="18" charset="0"/>
                <a:cs typeface="Times New Roman" panose="02020603050405020304" pitchFamily="18" charset="0"/>
              </a:rPr>
              <a:t>   console.log(</a:t>
            </a:r>
            <a:r>
              <a:rPr lang="en-US" dirty="0" err="1">
                <a:latin typeface="Times New Roman" panose="02020603050405020304" pitchFamily="18" charset="0"/>
                <a:cs typeface="Times New Roman" panose="02020603050405020304" pitchFamily="18" charset="0"/>
              </a:rPr>
              <a:t>regex.test</a:t>
            </a:r>
            <a:r>
              <a:rPr lang="en-US" dirty="0">
                <a:latin typeface="Times New Roman" panose="02020603050405020304" pitchFamily="18" charset="0"/>
                <a:cs typeface="Times New Roman" panose="02020603050405020304" pitchFamily="18" charset="0"/>
              </a:rPr>
              <a:t>("hi there")); // false</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In this example, the regular expression `/hello/` matches the literal string "hello". The regex is enclosed between two forward slashes `/` to indicate that it is a regular expression literal. The `test()` method is then used to check if the regex matches a given string. In the first test case, the string "hello world" contains the word "hello," so the regex test returns `true`. In the second test case, the string "hi there" does not contain "hello," so the regex test returns `false`.</a:t>
            </a:r>
          </a:p>
          <a:p>
            <a:pPr marL="0" indent="0">
              <a:lnSpc>
                <a:spcPct val="120000"/>
              </a:lnSpc>
              <a:buNone/>
            </a:pPr>
            <a:endParaRPr lang="en-IN" dirty="0"/>
          </a:p>
        </p:txBody>
      </p:sp>
    </p:spTree>
    <p:extLst>
      <p:ext uri="{BB962C8B-B14F-4D97-AF65-F5344CB8AC3E}">
        <p14:creationId xmlns:p14="http://schemas.microsoft.com/office/powerpoint/2010/main" val="776122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4222</Words>
  <Application>Microsoft Office PowerPoint</Application>
  <PresentationFormat>Widescreen</PresentationFormat>
  <Paragraphs>305</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 New Roman</vt:lpstr>
      <vt:lpstr>Office Theme</vt:lpstr>
      <vt:lpstr>PowerPoint Presentation</vt:lpstr>
      <vt:lpstr>Content Day 5</vt:lpstr>
      <vt:lpstr>JS Reg-Ex (Regular Expression)</vt:lpstr>
      <vt:lpstr>JS Reg-Ex (Regular Expression)</vt:lpstr>
      <vt:lpstr>JS Reg-Ex (Regular Expression)</vt:lpstr>
      <vt:lpstr>JS Reg-Ex (Regular Expression)</vt:lpstr>
      <vt:lpstr>JS Reg-Ex (Regular Expression)</vt:lpstr>
      <vt:lpstr>JS Reg-Ex (Regular Expression)</vt:lpstr>
      <vt:lpstr>JS Reg-Ex (Examples)</vt:lpstr>
      <vt:lpstr>JS Reg-Ex (Examples)</vt:lpstr>
      <vt:lpstr>JS Reg-Ex (Examples)</vt:lpstr>
      <vt:lpstr>JS Reg-Ex (Examples)</vt:lpstr>
      <vt:lpstr>JS Reg-Ex (Examples)</vt:lpstr>
      <vt:lpstr>JS Reg-Ex (Examples)</vt:lpstr>
      <vt:lpstr>JavaScript (JS) is preferred and its popularity</vt:lpstr>
      <vt:lpstr>JavaScript (JS) is preferred and its popularity</vt:lpstr>
      <vt:lpstr>JavaScript (JS) is preferred and its popularity</vt:lpstr>
      <vt:lpstr>JavaScript (JS) is preferred and its popularity</vt:lpstr>
      <vt:lpstr>Node JS</vt:lpstr>
      <vt:lpstr>Node JS</vt:lpstr>
      <vt:lpstr>Node JS</vt:lpstr>
      <vt:lpstr>Node JS</vt:lpstr>
      <vt:lpstr>Node JS</vt:lpstr>
      <vt:lpstr>Node JS (Working)</vt:lpstr>
      <vt:lpstr>Node JS (Working)</vt:lpstr>
      <vt:lpstr>Node JS (Working)</vt:lpstr>
      <vt:lpstr>Node JS (Working)</vt:lpstr>
      <vt:lpstr>Node JS (Working)</vt:lpstr>
      <vt:lpstr>PowerPoint Presentation</vt:lpstr>
      <vt:lpstr>Node JS vs Other REs</vt:lpstr>
      <vt:lpstr>Node JS vs Other REs</vt:lpstr>
      <vt:lpstr>Node JS vs Other REs</vt:lpstr>
      <vt:lpstr>Node JS vs Other REs</vt:lpstr>
      <vt:lpstr>Node JS vs Other REs</vt:lpstr>
      <vt:lpstr>Node JS vs Other REs</vt:lpstr>
      <vt:lpstr>Installing Node.js and Setting Up a Dev Environment</vt:lpstr>
      <vt:lpstr>Installing Node.js and Setting Up a Dev Environment</vt:lpstr>
      <vt:lpstr>Installing Node.js and Setting Up a Dev Environment</vt:lpstr>
      <vt:lpstr>Installing Node.js and Setting Up a Dev Environment</vt:lpstr>
      <vt:lpstr>Installing Node.js and Setting Up a Dev Environment</vt:lpstr>
      <vt:lpstr>Installing Node.js and Setting Up a Dev Environment</vt:lpstr>
      <vt:lpstr>Installing Node.js and Setting Up a Dev Environment</vt:lpstr>
      <vt:lpstr>Installing Node.js and Setting Up a Dev Environment</vt:lpstr>
      <vt:lpstr>Getting Started with Node JS</vt:lpstr>
      <vt:lpstr>Getting Started with Node JS</vt:lpstr>
      <vt:lpstr>Getting Started with Node JS</vt:lpstr>
      <vt:lpstr>Getting Started with Node JS</vt:lpstr>
      <vt:lpstr>&lt;thanks/&gt;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Yuvraj Joshi</dc:creator>
  <cp:lastModifiedBy>Mr. Yuvraj Joshi</cp:lastModifiedBy>
  <cp:revision>4</cp:revision>
  <dcterms:created xsi:type="dcterms:W3CDTF">2023-07-17T05:24:02Z</dcterms:created>
  <dcterms:modified xsi:type="dcterms:W3CDTF">2023-07-17T13:35:29Z</dcterms:modified>
</cp:coreProperties>
</file>