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308" r:id="rId3"/>
    <p:sldId id="309" r:id="rId4"/>
    <p:sldId id="310" r:id="rId5"/>
    <p:sldId id="311" r:id="rId6"/>
    <p:sldId id="312" r:id="rId7"/>
    <p:sldId id="313" r:id="rId8"/>
    <p:sldId id="349" r:id="rId9"/>
    <p:sldId id="314" r:id="rId10"/>
    <p:sldId id="315" r:id="rId11"/>
    <p:sldId id="316" r:id="rId12"/>
    <p:sldId id="318" r:id="rId13"/>
    <p:sldId id="317"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5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844CD-BB50-7C42-7CFD-EBBA609197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BA8725-A218-DB0C-590D-196E978EF9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050F93-79C9-F772-32CF-51AB97F3EB4C}"/>
              </a:ext>
            </a:extLst>
          </p:cNvPr>
          <p:cNvSpPr>
            <a:spLocks noGrp="1"/>
          </p:cNvSpPr>
          <p:nvPr>
            <p:ph type="dt" sz="half" idx="10"/>
          </p:nvPr>
        </p:nvSpPr>
        <p:spPr/>
        <p:txBody>
          <a:bodyPr/>
          <a:lstStyle/>
          <a:p>
            <a:fld id="{8E0F4AAB-A45A-44BF-9F72-C8A73D54A8C3}" type="datetimeFigureOut">
              <a:rPr lang="en-IN" smtClean="0"/>
              <a:t>19-07-2023</a:t>
            </a:fld>
            <a:endParaRPr lang="en-IN"/>
          </a:p>
        </p:txBody>
      </p:sp>
      <p:sp>
        <p:nvSpPr>
          <p:cNvPr id="5" name="Footer Placeholder 4">
            <a:extLst>
              <a:ext uri="{FF2B5EF4-FFF2-40B4-BE49-F238E27FC236}">
                <a16:creationId xmlns:a16="http://schemas.microsoft.com/office/drawing/2014/main" id="{40719711-A7AD-79C7-A2E3-B16C0AC93D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93E60E-4C5C-AE4F-C933-4705E802B4BE}"/>
              </a:ext>
            </a:extLst>
          </p:cNvPr>
          <p:cNvSpPr>
            <a:spLocks noGrp="1"/>
          </p:cNvSpPr>
          <p:nvPr>
            <p:ph type="sldNum" sz="quarter" idx="12"/>
          </p:nvPr>
        </p:nvSpPr>
        <p:spPr/>
        <p:txBody>
          <a:bodyPr/>
          <a:lstStyle/>
          <a:p>
            <a:fld id="{2E760A17-4FDA-4E94-BAC4-99DDFE93E55D}" type="slidenum">
              <a:rPr lang="en-IN" smtClean="0"/>
              <a:t>‹#›</a:t>
            </a:fld>
            <a:endParaRPr lang="en-IN"/>
          </a:p>
        </p:txBody>
      </p:sp>
    </p:spTree>
    <p:extLst>
      <p:ext uri="{BB962C8B-B14F-4D97-AF65-F5344CB8AC3E}">
        <p14:creationId xmlns:p14="http://schemas.microsoft.com/office/powerpoint/2010/main" val="3177840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AAE7-6F71-DE98-0E46-91FCFE9703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4D0463-E812-622D-1EE2-834857A633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689A1E-17DC-E462-4D32-E13009053246}"/>
              </a:ext>
            </a:extLst>
          </p:cNvPr>
          <p:cNvSpPr>
            <a:spLocks noGrp="1"/>
          </p:cNvSpPr>
          <p:nvPr>
            <p:ph type="dt" sz="half" idx="10"/>
          </p:nvPr>
        </p:nvSpPr>
        <p:spPr/>
        <p:txBody>
          <a:bodyPr/>
          <a:lstStyle/>
          <a:p>
            <a:fld id="{8E0F4AAB-A45A-44BF-9F72-C8A73D54A8C3}" type="datetimeFigureOut">
              <a:rPr lang="en-IN" smtClean="0"/>
              <a:t>19-07-2023</a:t>
            </a:fld>
            <a:endParaRPr lang="en-IN"/>
          </a:p>
        </p:txBody>
      </p:sp>
      <p:sp>
        <p:nvSpPr>
          <p:cNvPr id="5" name="Footer Placeholder 4">
            <a:extLst>
              <a:ext uri="{FF2B5EF4-FFF2-40B4-BE49-F238E27FC236}">
                <a16:creationId xmlns:a16="http://schemas.microsoft.com/office/drawing/2014/main" id="{589A7E4C-606F-3EF3-CC0A-3019EDF629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2BB0E9-BE89-309A-12D2-B16550F95019}"/>
              </a:ext>
            </a:extLst>
          </p:cNvPr>
          <p:cNvSpPr>
            <a:spLocks noGrp="1"/>
          </p:cNvSpPr>
          <p:nvPr>
            <p:ph type="sldNum" sz="quarter" idx="12"/>
          </p:nvPr>
        </p:nvSpPr>
        <p:spPr/>
        <p:txBody>
          <a:bodyPr/>
          <a:lstStyle/>
          <a:p>
            <a:fld id="{2E760A17-4FDA-4E94-BAC4-99DDFE93E55D}" type="slidenum">
              <a:rPr lang="en-IN" smtClean="0"/>
              <a:t>‹#›</a:t>
            </a:fld>
            <a:endParaRPr lang="en-IN"/>
          </a:p>
        </p:txBody>
      </p:sp>
    </p:spTree>
    <p:extLst>
      <p:ext uri="{BB962C8B-B14F-4D97-AF65-F5344CB8AC3E}">
        <p14:creationId xmlns:p14="http://schemas.microsoft.com/office/powerpoint/2010/main" val="361991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A50B7F-D268-9B75-0B3F-5B17D7AD04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CB59F3-E1E3-1AFC-4C0D-69CBFF0596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0C8FDF-11F2-C85E-5EC1-3BD2724826F8}"/>
              </a:ext>
            </a:extLst>
          </p:cNvPr>
          <p:cNvSpPr>
            <a:spLocks noGrp="1"/>
          </p:cNvSpPr>
          <p:nvPr>
            <p:ph type="dt" sz="half" idx="10"/>
          </p:nvPr>
        </p:nvSpPr>
        <p:spPr/>
        <p:txBody>
          <a:bodyPr/>
          <a:lstStyle/>
          <a:p>
            <a:fld id="{8E0F4AAB-A45A-44BF-9F72-C8A73D54A8C3}" type="datetimeFigureOut">
              <a:rPr lang="en-IN" smtClean="0"/>
              <a:t>19-07-2023</a:t>
            </a:fld>
            <a:endParaRPr lang="en-IN"/>
          </a:p>
        </p:txBody>
      </p:sp>
      <p:sp>
        <p:nvSpPr>
          <p:cNvPr id="5" name="Footer Placeholder 4">
            <a:extLst>
              <a:ext uri="{FF2B5EF4-FFF2-40B4-BE49-F238E27FC236}">
                <a16:creationId xmlns:a16="http://schemas.microsoft.com/office/drawing/2014/main" id="{212A69E9-D430-D432-262B-07D1905D37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B63E07-6B22-4442-C6A3-A12C545E3D52}"/>
              </a:ext>
            </a:extLst>
          </p:cNvPr>
          <p:cNvSpPr>
            <a:spLocks noGrp="1"/>
          </p:cNvSpPr>
          <p:nvPr>
            <p:ph type="sldNum" sz="quarter" idx="12"/>
          </p:nvPr>
        </p:nvSpPr>
        <p:spPr/>
        <p:txBody>
          <a:bodyPr/>
          <a:lstStyle/>
          <a:p>
            <a:fld id="{2E760A17-4FDA-4E94-BAC4-99DDFE93E55D}" type="slidenum">
              <a:rPr lang="en-IN" smtClean="0"/>
              <a:t>‹#›</a:t>
            </a:fld>
            <a:endParaRPr lang="en-IN"/>
          </a:p>
        </p:txBody>
      </p:sp>
    </p:spTree>
    <p:extLst>
      <p:ext uri="{BB962C8B-B14F-4D97-AF65-F5344CB8AC3E}">
        <p14:creationId xmlns:p14="http://schemas.microsoft.com/office/powerpoint/2010/main" val="2434865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85A0-B8AD-6660-CBF9-75C47BB2EC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64CA7E-F1E5-63D0-9BD3-EE5219D100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097453-815E-A039-5394-EED335639FA9}"/>
              </a:ext>
            </a:extLst>
          </p:cNvPr>
          <p:cNvSpPr>
            <a:spLocks noGrp="1"/>
          </p:cNvSpPr>
          <p:nvPr>
            <p:ph type="dt" sz="half" idx="10"/>
          </p:nvPr>
        </p:nvSpPr>
        <p:spPr/>
        <p:txBody>
          <a:bodyPr/>
          <a:lstStyle/>
          <a:p>
            <a:fld id="{8E0F4AAB-A45A-44BF-9F72-C8A73D54A8C3}" type="datetimeFigureOut">
              <a:rPr lang="en-IN" smtClean="0"/>
              <a:t>19-07-2023</a:t>
            </a:fld>
            <a:endParaRPr lang="en-IN"/>
          </a:p>
        </p:txBody>
      </p:sp>
      <p:sp>
        <p:nvSpPr>
          <p:cNvPr id="5" name="Footer Placeholder 4">
            <a:extLst>
              <a:ext uri="{FF2B5EF4-FFF2-40B4-BE49-F238E27FC236}">
                <a16:creationId xmlns:a16="http://schemas.microsoft.com/office/drawing/2014/main" id="{AB382F41-47A5-7956-7EA2-61E8DCDCB5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CA9D64-E35F-5837-0BF9-E8024FB867B6}"/>
              </a:ext>
            </a:extLst>
          </p:cNvPr>
          <p:cNvSpPr>
            <a:spLocks noGrp="1"/>
          </p:cNvSpPr>
          <p:nvPr>
            <p:ph type="sldNum" sz="quarter" idx="12"/>
          </p:nvPr>
        </p:nvSpPr>
        <p:spPr/>
        <p:txBody>
          <a:bodyPr/>
          <a:lstStyle/>
          <a:p>
            <a:fld id="{2E760A17-4FDA-4E94-BAC4-99DDFE93E55D}" type="slidenum">
              <a:rPr lang="en-IN" smtClean="0"/>
              <a:t>‹#›</a:t>
            </a:fld>
            <a:endParaRPr lang="en-IN"/>
          </a:p>
        </p:txBody>
      </p:sp>
    </p:spTree>
    <p:extLst>
      <p:ext uri="{BB962C8B-B14F-4D97-AF65-F5344CB8AC3E}">
        <p14:creationId xmlns:p14="http://schemas.microsoft.com/office/powerpoint/2010/main" val="3677050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82C14-0176-7377-2738-99D468998F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D1E87F-2907-EDAA-875F-3597C2283B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3F6575-6940-0DCF-279F-BF613CE1B175}"/>
              </a:ext>
            </a:extLst>
          </p:cNvPr>
          <p:cNvSpPr>
            <a:spLocks noGrp="1"/>
          </p:cNvSpPr>
          <p:nvPr>
            <p:ph type="dt" sz="half" idx="10"/>
          </p:nvPr>
        </p:nvSpPr>
        <p:spPr/>
        <p:txBody>
          <a:bodyPr/>
          <a:lstStyle/>
          <a:p>
            <a:fld id="{8E0F4AAB-A45A-44BF-9F72-C8A73D54A8C3}" type="datetimeFigureOut">
              <a:rPr lang="en-IN" smtClean="0"/>
              <a:t>19-07-2023</a:t>
            </a:fld>
            <a:endParaRPr lang="en-IN"/>
          </a:p>
        </p:txBody>
      </p:sp>
      <p:sp>
        <p:nvSpPr>
          <p:cNvPr id="5" name="Footer Placeholder 4">
            <a:extLst>
              <a:ext uri="{FF2B5EF4-FFF2-40B4-BE49-F238E27FC236}">
                <a16:creationId xmlns:a16="http://schemas.microsoft.com/office/drawing/2014/main" id="{7160AFA5-69A5-E712-B2D8-3046670173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A31A52-38E9-9083-A523-B3AC5A30D77D}"/>
              </a:ext>
            </a:extLst>
          </p:cNvPr>
          <p:cNvSpPr>
            <a:spLocks noGrp="1"/>
          </p:cNvSpPr>
          <p:nvPr>
            <p:ph type="sldNum" sz="quarter" idx="12"/>
          </p:nvPr>
        </p:nvSpPr>
        <p:spPr/>
        <p:txBody>
          <a:bodyPr/>
          <a:lstStyle/>
          <a:p>
            <a:fld id="{2E760A17-4FDA-4E94-BAC4-99DDFE93E55D}" type="slidenum">
              <a:rPr lang="en-IN" smtClean="0"/>
              <a:t>‹#›</a:t>
            </a:fld>
            <a:endParaRPr lang="en-IN"/>
          </a:p>
        </p:txBody>
      </p:sp>
    </p:spTree>
    <p:extLst>
      <p:ext uri="{BB962C8B-B14F-4D97-AF65-F5344CB8AC3E}">
        <p14:creationId xmlns:p14="http://schemas.microsoft.com/office/powerpoint/2010/main" val="647673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20C9-62D2-269E-CCD1-9C8DCA0D1C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0E7FBD-4CD6-409B-7C2C-7920B81783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8EBC64-9042-412A-9E55-EE10298D8A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959772-A5BA-91F1-5186-89849FEAA360}"/>
              </a:ext>
            </a:extLst>
          </p:cNvPr>
          <p:cNvSpPr>
            <a:spLocks noGrp="1"/>
          </p:cNvSpPr>
          <p:nvPr>
            <p:ph type="dt" sz="half" idx="10"/>
          </p:nvPr>
        </p:nvSpPr>
        <p:spPr/>
        <p:txBody>
          <a:bodyPr/>
          <a:lstStyle/>
          <a:p>
            <a:fld id="{8E0F4AAB-A45A-44BF-9F72-C8A73D54A8C3}" type="datetimeFigureOut">
              <a:rPr lang="en-IN" smtClean="0"/>
              <a:t>19-07-2023</a:t>
            </a:fld>
            <a:endParaRPr lang="en-IN"/>
          </a:p>
        </p:txBody>
      </p:sp>
      <p:sp>
        <p:nvSpPr>
          <p:cNvPr id="6" name="Footer Placeholder 5">
            <a:extLst>
              <a:ext uri="{FF2B5EF4-FFF2-40B4-BE49-F238E27FC236}">
                <a16:creationId xmlns:a16="http://schemas.microsoft.com/office/drawing/2014/main" id="{95B75DE6-D61D-2E9F-488A-A9BAC74BAA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4C9601-5CA5-1BF3-E1BB-C2DC31805B0C}"/>
              </a:ext>
            </a:extLst>
          </p:cNvPr>
          <p:cNvSpPr>
            <a:spLocks noGrp="1"/>
          </p:cNvSpPr>
          <p:nvPr>
            <p:ph type="sldNum" sz="quarter" idx="12"/>
          </p:nvPr>
        </p:nvSpPr>
        <p:spPr/>
        <p:txBody>
          <a:bodyPr/>
          <a:lstStyle/>
          <a:p>
            <a:fld id="{2E760A17-4FDA-4E94-BAC4-99DDFE93E55D}" type="slidenum">
              <a:rPr lang="en-IN" smtClean="0"/>
              <a:t>‹#›</a:t>
            </a:fld>
            <a:endParaRPr lang="en-IN"/>
          </a:p>
        </p:txBody>
      </p:sp>
    </p:spTree>
    <p:extLst>
      <p:ext uri="{BB962C8B-B14F-4D97-AF65-F5344CB8AC3E}">
        <p14:creationId xmlns:p14="http://schemas.microsoft.com/office/powerpoint/2010/main" val="259698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AEFBB-7B84-A65A-DD23-CF68764171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CA53D3-3562-1AA7-F6BE-740C311A72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D72A30-8557-00FA-AED0-CA0C88B6F9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24C5EC-1160-859B-387B-0B9F085984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3DAC47-B392-B6BA-616F-101D10F5BA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7EB571-4EA7-76C5-F793-BFB9E0492991}"/>
              </a:ext>
            </a:extLst>
          </p:cNvPr>
          <p:cNvSpPr>
            <a:spLocks noGrp="1"/>
          </p:cNvSpPr>
          <p:nvPr>
            <p:ph type="dt" sz="half" idx="10"/>
          </p:nvPr>
        </p:nvSpPr>
        <p:spPr/>
        <p:txBody>
          <a:bodyPr/>
          <a:lstStyle/>
          <a:p>
            <a:fld id="{8E0F4AAB-A45A-44BF-9F72-C8A73D54A8C3}" type="datetimeFigureOut">
              <a:rPr lang="en-IN" smtClean="0"/>
              <a:t>19-07-2023</a:t>
            </a:fld>
            <a:endParaRPr lang="en-IN"/>
          </a:p>
        </p:txBody>
      </p:sp>
      <p:sp>
        <p:nvSpPr>
          <p:cNvPr id="8" name="Footer Placeholder 7">
            <a:extLst>
              <a:ext uri="{FF2B5EF4-FFF2-40B4-BE49-F238E27FC236}">
                <a16:creationId xmlns:a16="http://schemas.microsoft.com/office/drawing/2014/main" id="{0EB94ABA-85EF-BD84-F3A3-CD0B296D15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AEB7BA-664C-0BFB-690B-A0136B327B5F}"/>
              </a:ext>
            </a:extLst>
          </p:cNvPr>
          <p:cNvSpPr>
            <a:spLocks noGrp="1"/>
          </p:cNvSpPr>
          <p:nvPr>
            <p:ph type="sldNum" sz="quarter" idx="12"/>
          </p:nvPr>
        </p:nvSpPr>
        <p:spPr/>
        <p:txBody>
          <a:bodyPr/>
          <a:lstStyle/>
          <a:p>
            <a:fld id="{2E760A17-4FDA-4E94-BAC4-99DDFE93E55D}" type="slidenum">
              <a:rPr lang="en-IN" smtClean="0"/>
              <a:t>‹#›</a:t>
            </a:fld>
            <a:endParaRPr lang="en-IN"/>
          </a:p>
        </p:txBody>
      </p:sp>
    </p:spTree>
    <p:extLst>
      <p:ext uri="{BB962C8B-B14F-4D97-AF65-F5344CB8AC3E}">
        <p14:creationId xmlns:p14="http://schemas.microsoft.com/office/powerpoint/2010/main" val="4125247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83EA3-A372-B005-EA8F-57EA153E83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8ABAE7-13C7-C467-5F92-3F12E665E877}"/>
              </a:ext>
            </a:extLst>
          </p:cNvPr>
          <p:cNvSpPr>
            <a:spLocks noGrp="1"/>
          </p:cNvSpPr>
          <p:nvPr>
            <p:ph type="dt" sz="half" idx="10"/>
          </p:nvPr>
        </p:nvSpPr>
        <p:spPr/>
        <p:txBody>
          <a:bodyPr/>
          <a:lstStyle/>
          <a:p>
            <a:fld id="{8E0F4AAB-A45A-44BF-9F72-C8A73D54A8C3}" type="datetimeFigureOut">
              <a:rPr lang="en-IN" smtClean="0"/>
              <a:t>19-07-2023</a:t>
            </a:fld>
            <a:endParaRPr lang="en-IN"/>
          </a:p>
        </p:txBody>
      </p:sp>
      <p:sp>
        <p:nvSpPr>
          <p:cNvPr id="4" name="Footer Placeholder 3">
            <a:extLst>
              <a:ext uri="{FF2B5EF4-FFF2-40B4-BE49-F238E27FC236}">
                <a16:creationId xmlns:a16="http://schemas.microsoft.com/office/drawing/2014/main" id="{1075D424-B208-27F2-3F20-0AEED4293C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77F7DC-F174-206F-303A-5CD679B72DF8}"/>
              </a:ext>
            </a:extLst>
          </p:cNvPr>
          <p:cNvSpPr>
            <a:spLocks noGrp="1"/>
          </p:cNvSpPr>
          <p:nvPr>
            <p:ph type="sldNum" sz="quarter" idx="12"/>
          </p:nvPr>
        </p:nvSpPr>
        <p:spPr/>
        <p:txBody>
          <a:bodyPr/>
          <a:lstStyle/>
          <a:p>
            <a:fld id="{2E760A17-4FDA-4E94-BAC4-99DDFE93E55D}" type="slidenum">
              <a:rPr lang="en-IN" smtClean="0"/>
              <a:t>‹#›</a:t>
            </a:fld>
            <a:endParaRPr lang="en-IN"/>
          </a:p>
        </p:txBody>
      </p:sp>
    </p:spTree>
    <p:extLst>
      <p:ext uri="{BB962C8B-B14F-4D97-AF65-F5344CB8AC3E}">
        <p14:creationId xmlns:p14="http://schemas.microsoft.com/office/powerpoint/2010/main" val="388271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D1AB36-776D-1D61-0779-D67AE9C95962}"/>
              </a:ext>
            </a:extLst>
          </p:cNvPr>
          <p:cNvSpPr>
            <a:spLocks noGrp="1"/>
          </p:cNvSpPr>
          <p:nvPr>
            <p:ph type="dt" sz="half" idx="10"/>
          </p:nvPr>
        </p:nvSpPr>
        <p:spPr/>
        <p:txBody>
          <a:bodyPr/>
          <a:lstStyle/>
          <a:p>
            <a:fld id="{8E0F4AAB-A45A-44BF-9F72-C8A73D54A8C3}" type="datetimeFigureOut">
              <a:rPr lang="en-IN" smtClean="0"/>
              <a:t>19-07-2023</a:t>
            </a:fld>
            <a:endParaRPr lang="en-IN"/>
          </a:p>
        </p:txBody>
      </p:sp>
      <p:sp>
        <p:nvSpPr>
          <p:cNvPr id="3" name="Footer Placeholder 2">
            <a:extLst>
              <a:ext uri="{FF2B5EF4-FFF2-40B4-BE49-F238E27FC236}">
                <a16:creationId xmlns:a16="http://schemas.microsoft.com/office/drawing/2014/main" id="{33DC5DD1-6661-EF0B-A688-D2B4B6FFA0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7AC413-D02F-8ED5-02F3-123A58C1BDDC}"/>
              </a:ext>
            </a:extLst>
          </p:cNvPr>
          <p:cNvSpPr>
            <a:spLocks noGrp="1"/>
          </p:cNvSpPr>
          <p:nvPr>
            <p:ph type="sldNum" sz="quarter" idx="12"/>
          </p:nvPr>
        </p:nvSpPr>
        <p:spPr/>
        <p:txBody>
          <a:bodyPr/>
          <a:lstStyle/>
          <a:p>
            <a:fld id="{2E760A17-4FDA-4E94-BAC4-99DDFE93E55D}" type="slidenum">
              <a:rPr lang="en-IN" smtClean="0"/>
              <a:t>‹#›</a:t>
            </a:fld>
            <a:endParaRPr lang="en-IN"/>
          </a:p>
        </p:txBody>
      </p:sp>
    </p:spTree>
    <p:extLst>
      <p:ext uri="{BB962C8B-B14F-4D97-AF65-F5344CB8AC3E}">
        <p14:creationId xmlns:p14="http://schemas.microsoft.com/office/powerpoint/2010/main" val="32715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1ED7-43CA-3ACD-07AC-8822F5D5F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1E359F-D239-CCA8-CFAD-5859C27C96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B982CF-60DA-9721-785C-226D470DA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1BBDF-D67B-FF5D-B4D5-34BB10491F0D}"/>
              </a:ext>
            </a:extLst>
          </p:cNvPr>
          <p:cNvSpPr>
            <a:spLocks noGrp="1"/>
          </p:cNvSpPr>
          <p:nvPr>
            <p:ph type="dt" sz="half" idx="10"/>
          </p:nvPr>
        </p:nvSpPr>
        <p:spPr/>
        <p:txBody>
          <a:bodyPr/>
          <a:lstStyle/>
          <a:p>
            <a:fld id="{8E0F4AAB-A45A-44BF-9F72-C8A73D54A8C3}" type="datetimeFigureOut">
              <a:rPr lang="en-IN" smtClean="0"/>
              <a:t>19-07-2023</a:t>
            </a:fld>
            <a:endParaRPr lang="en-IN"/>
          </a:p>
        </p:txBody>
      </p:sp>
      <p:sp>
        <p:nvSpPr>
          <p:cNvPr id="6" name="Footer Placeholder 5">
            <a:extLst>
              <a:ext uri="{FF2B5EF4-FFF2-40B4-BE49-F238E27FC236}">
                <a16:creationId xmlns:a16="http://schemas.microsoft.com/office/drawing/2014/main" id="{D487BAD4-0A86-3FC5-1351-2A294C077A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D9FD9D-C969-2943-0D41-525119976578}"/>
              </a:ext>
            </a:extLst>
          </p:cNvPr>
          <p:cNvSpPr>
            <a:spLocks noGrp="1"/>
          </p:cNvSpPr>
          <p:nvPr>
            <p:ph type="sldNum" sz="quarter" idx="12"/>
          </p:nvPr>
        </p:nvSpPr>
        <p:spPr/>
        <p:txBody>
          <a:bodyPr/>
          <a:lstStyle/>
          <a:p>
            <a:fld id="{2E760A17-4FDA-4E94-BAC4-99DDFE93E55D}" type="slidenum">
              <a:rPr lang="en-IN" smtClean="0"/>
              <a:t>‹#›</a:t>
            </a:fld>
            <a:endParaRPr lang="en-IN"/>
          </a:p>
        </p:txBody>
      </p:sp>
    </p:spTree>
    <p:extLst>
      <p:ext uri="{BB962C8B-B14F-4D97-AF65-F5344CB8AC3E}">
        <p14:creationId xmlns:p14="http://schemas.microsoft.com/office/powerpoint/2010/main" val="341237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F3A4-4B84-10A9-F4B3-1D058FDCCD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DC8558-11F3-664A-AE98-342BAFC5D7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61491D-026E-C9E0-7476-72F2BD6117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170EAB-48B0-882F-3936-646C352EA220}"/>
              </a:ext>
            </a:extLst>
          </p:cNvPr>
          <p:cNvSpPr>
            <a:spLocks noGrp="1"/>
          </p:cNvSpPr>
          <p:nvPr>
            <p:ph type="dt" sz="half" idx="10"/>
          </p:nvPr>
        </p:nvSpPr>
        <p:spPr/>
        <p:txBody>
          <a:bodyPr/>
          <a:lstStyle/>
          <a:p>
            <a:fld id="{8E0F4AAB-A45A-44BF-9F72-C8A73D54A8C3}" type="datetimeFigureOut">
              <a:rPr lang="en-IN" smtClean="0"/>
              <a:t>19-07-2023</a:t>
            </a:fld>
            <a:endParaRPr lang="en-IN"/>
          </a:p>
        </p:txBody>
      </p:sp>
      <p:sp>
        <p:nvSpPr>
          <p:cNvPr id="6" name="Footer Placeholder 5">
            <a:extLst>
              <a:ext uri="{FF2B5EF4-FFF2-40B4-BE49-F238E27FC236}">
                <a16:creationId xmlns:a16="http://schemas.microsoft.com/office/drawing/2014/main" id="{BAC08193-840B-7BF0-E6A3-364275B4E7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828EF9-27FC-AE71-B788-5F634697E765}"/>
              </a:ext>
            </a:extLst>
          </p:cNvPr>
          <p:cNvSpPr>
            <a:spLocks noGrp="1"/>
          </p:cNvSpPr>
          <p:nvPr>
            <p:ph type="sldNum" sz="quarter" idx="12"/>
          </p:nvPr>
        </p:nvSpPr>
        <p:spPr/>
        <p:txBody>
          <a:bodyPr/>
          <a:lstStyle/>
          <a:p>
            <a:fld id="{2E760A17-4FDA-4E94-BAC4-99DDFE93E55D}" type="slidenum">
              <a:rPr lang="en-IN" smtClean="0"/>
              <a:t>‹#›</a:t>
            </a:fld>
            <a:endParaRPr lang="en-IN"/>
          </a:p>
        </p:txBody>
      </p:sp>
    </p:spTree>
    <p:extLst>
      <p:ext uri="{BB962C8B-B14F-4D97-AF65-F5344CB8AC3E}">
        <p14:creationId xmlns:p14="http://schemas.microsoft.com/office/powerpoint/2010/main" val="2783903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09663-8BDF-6265-D6D2-112D029249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52E234-E6B6-18CB-4FC9-949C459C0C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7D8E53-D81E-DB14-BB00-908FD08DB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0F4AAB-A45A-44BF-9F72-C8A73D54A8C3}" type="datetimeFigureOut">
              <a:rPr lang="en-IN" smtClean="0"/>
              <a:t>19-07-2023</a:t>
            </a:fld>
            <a:endParaRPr lang="en-IN"/>
          </a:p>
        </p:txBody>
      </p:sp>
      <p:sp>
        <p:nvSpPr>
          <p:cNvPr id="5" name="Footer Placeholder 4">
            <a:extLst>
              <a:ext uri="{FF2B5EF4-FFF2-40B4-BE49-F238E27FC236}">
                <a16:creationId xmlns:a16="http://schemas.microsoft.com/office/drawing/2014/main" id="{74D703A0-50E0-3190-0BB9-ACDC548A71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355A2DE-C4DC-8D52-9779-25ABFBEE4A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760A17-4FDA-4E94-BAC4-99DDFE93E55D}" type="slidenum">
              <a:rPr lang="en-IN" smtClean="0"/>
              <a:t>‹#›</a:t>
            </a:fld>
            <a:endParaRPr lang="en-IN"/>
          </a:p>
        </p:txBody>
      </p:sp>
    </p:spTree>
    <p:extLst>
      <p:ext uri="{BB962C8B-B14F-4D97-AF65-F5344CB8AC3E}">
        <p14:creationId xmlns:p14="http://schemas.microsoft.com/office/powerpoint/2010/main" val="2519652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6FFB82-8DCD-B0CC-82C9-1F569D8E2F3B}"/>
              </a:ext>
            </a:extLst>
          </p:cNvPr>
          <p:cNvSpPr txBox="1">
            <a:spLocks/>
          </p:cNvSpPr>
          <p:nvPr/>
        </p:nvSpPr>
        <p:spPr>
          <a:xfrm>
            <a:off x="1524000" y="835167"/>
            <a:ext cx="9144000" cy="124506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latin typeface="Times New Roman" panose="02020603050405020304" pitchFamily="18" charset="0"/>
                <a:ea typeface="Calibri" panose="020F0502020204030204" pitchFamily="34" charset="0"/>
              </a:rPr>
              <a:t>Website and Application Development for Vegetable Market Logs</a:t>
            </a:r>
            <a:endParaRPr lang="en-IN" sz="3600" dirty="0"/>
          </a:p>
        </p:txBody>
      </p:sp>
      <p:sp>
        <p:nvSpPr>
          <p:cNvPr id="7" name="Subtitle 2">
            <a:extLst>
              <a:ext uri="{FF2B5EF4-FFF2-40B4-BE49-F238E27FC236}">
                <a16:creationId xmlns:a16="http://schemas.microsoft.com/office/drawing/2014/main" id="{BDDD381C-DFFA-36C3-2EA4-F01A3CC79AF9}"/>
              </a:ext>
            </a:extLst>
          </p:cNvPr>
          <p:cNvSpPr txBox="1">
            <a:spLocks/>
          </p:cNvSpPr>
          <p:nvPr/>
        </p:nvSpPr>
        <p:spPr>
          <a:xfrm>
            <a:off x="1312984" y="4435982"/>
            <a:ext cx="9144000" cy="242201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latin typeface="Times New Roman" panose="02020603050405020304" pitchFamily="18" charset="0"/>
                <a:cs typeface="Times New Roman" panose="02020603050405020304" pitchFamily="18" charset="0"/>
              </a:rPr>
              <a:t>Project Manager and Mentor</a:t>
            </a:r>
            <a:r>
              <a:rPr lang="en-US" dirty="0">
                <a:latin typeface="Times New Roman" panose="02020603050405020304" pitchFamily="18" charset="0"/>
                <a:cs typeface="Times New Roman" panose="02020603050405020304" pitchFamily="18" charset="0"/>
              </a:rPr>
              <a:t>:</a:t>
            </a:r>
          </a:p>
          <a:p>
            <a:pPr marL="0" indent="0" algn="ctr">
              <a:buNone/>
            </a:pPr>
            <a:r>
              <a:rPr lang="en-US" dirty="0">
                <a:latin typeface="Times New Roman" panose="02020603050405020304" pitchFamily="18" charset="0"/>
                <a:cs typeface="Times New Roman" panose="02020603050405020304" pitchFamily="18" charset="0"/>
              </a:rPr>
              <a:t>Mr. Yuvraj Joshi</a:t>
            </a:r>
          </a:p>
          <a:p>
            <a:pPr marL="0" indent="0" algn="ctr">
              <a:buNone/>
            </a:pPr>
            <a:r>
              <a:rPr lang="en-US" dirty="0">
                <a:latin typeface="Times New Roman" panose="02020603050405020304" pitchFamily="18" charset="0"/>
                <a:cs typeface="Times New Roman" panose="02020603050405020304" pitchFamily="18" charset="0"/>
              </a:rPr>
              <a:t>Assistant Professor,</a:t>
            </a:r>
          </a:p>
          <a:p>
            <a:pPr marL="0" indent="0" algn="ctr">
              <a:buNone/>
            </a:pPr>
            <a:r>
              <a:rPr lang="en-US" dirty="0">
                <a:latin typeface="Times New Roman" panose="02020603050405020304" pitchFamily="18" charset="0"/>
                <a:cs typeface="Times New Roman" panose="02020603050405020304" pitchFamily="18" charset="0"/>
              </a:rPr>
              <a:t>Department of Computer Science &amp; Engineering</a:t>
            </a:r>
          </a:p>
          <a:p>
            <a:pPr marL="0" indent="0" algn="ctr">
              <a:buNone/>
            </a:pPr>
            <a:r>
              <a:rPr lang="en-US" dirty="0">
                <a:latin typeface="Times New Roman" panose="02020603050405020304" pitchFamily="18" charset="0"/>
                <a:cs typeface="Times New Roman" panose="02020603050405020304" pitchFamily="18" charset="0"/>
              </a:rPr>
              <a:t>Graphic Era Deemed to be University, Dehradun,</a:t>
            </a:r>
          </a:p>
          <a:p>
            <a:pPr marL="0" indent="0" algn="ctr">
              <a:buNone/>
            </a:pPr>
            <a:r>
              <a:rPr lang="en-US" dirty="0">
                <a:latin typeface="Times New Roman" panose="02020603050405020304" pitchFamily="18" charset="0"/>
                <a:cs typeface="Times New Roman" panose="02020603050405020304" pitchFamily="18" charset="0"/>
              </a:rPr>
              <a:t>Uttarakhand, India (248002)</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B1A6270-906A-863A-8C57-7D38E14B125E}"/>
              </a:ext>
            </a:extLst>
          </p:cNvPr>
          <p:cNvSpPr txBox="1"/>
          <p:nvPr/>
        </p:nvSpPr>
        <p:spPr>
          <a:xfrm>
            <a:off x="1524000" y="239150"/>
            <a:ext cx="8721969" cy="769441"/>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Internship Project</a:t>
            </a:r>
          </a:p>
          <a:p>
            <a:pPr algn="ctr"/>
            <a:r>
              <a:rPr lang="en-US" sz="2000" dirty="0">
                <a:latin typeface="Times New Roman" panose="02020603050405020304" pitchFamily="18" charset="0"/>
                <a:cs typeface="Times New Roman" panose="02020603050405020304" pitchFamily="18" charset="0"/>
              </a:rPr>
              <a:t>on</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B1D749E-C5B1-5D8A-0F4E-1C11FA56A7CF}"/>
              </a:ext>
            </a:extLst>
          </p:cNvPr>
          <p:cNvPicPr/>
          <p:nvPr/>
        </p:nvPicPr>
        <p:blipFill>
          <a:blip r:embed="rId2"/>
          <a:stretch>
            <a:fillRect/>
          </a:stretch>
        </p:blipFill>
        <p:spPr>
          <a:xfrm>
            <a:off x="4731433" y="2163977"/>
            <a:ext cx="2307102" cy="2188259"/>
          </a:xfrm>
          <a:prstGeom prst="rect">
            <a:avLst/>
          </a:prstGeom>
        </p:spPr>
      </p:pic>
    </p:spTree>
    <p:extLst>
      <p:ext uri="{BB962C8B-B14F-4D97-AF65-F5344CB8AC3E}">
        <p14:creationId xmlns:p14="http://schemas.microsoft.com/office/powerpoint/2010/main" val="101511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74BA-7F11-0682-BA16-4CCCC105182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ES6 Advantages</a:t>
            </a:r>
          </a:p>
        </p:txBody>
      </p:sp>
      <p:sp>
        <p:nvSpPr>
          <p:cNvPr id="3" name="Content Placeholder 2">
            <a:extLst>
              <a:ext uri="{FF2B5EF4-FFF2-40B4-BE49-F238E27FC236}">
                <a16:creationId xmlns:a16="http://schemas.microsoft.com/office/drawing/2014/main" id="{E9250876-9C67-FEAE-666D-AA9C55718D29}"/>
              </a:ext>
            </a:extLst>
          </p:cNvPr>
          <p:cNvSpPr>
            <a:spLocks noGrp="1"/>
          </p:cNvSpPr>
          <p:nvPr>
            <p:ph idx="1"/>
          </p:nvPr>
        </p:nvSpPr>
        <p:spPr/>
        <p:txBody>
          <a:bodyPr>
            <a:normAutofit fontScale="92500" lnSpcReduction="20000"/>
          </a:bodyPr>
          <a:lstStyle/>
          <a:p>
            <a:pPr>
              <a:lnSpc>
                <a:spcPct val="110000"/>
              </a:lnSpc>
              <a:buFontTx/>
              <a:buChar char="-"/>
            </a:pPr>
            <a:r>
              <a:rPr lang="en-US" b="1" dirty="0">
                <a:latin typeface="Times New Roman" panose="02020603050405020304" pitchFamily="18" charset="0"/>
                <a:cs typeface="Times New Roman" panose="02020603050405020304" pitchFamily="18" charset="0"/>
              </a:rPr>
              <a:t>Modules</a:t>
            </a:r>
            <a:r>
              <a:rPr lang="en-US" dirty="0">
                <a:latin typeface="Times New Roman" panose="02020603050405020304" pitchFamily="18" charset="0"/>
                <a:cs typeface="Times New Roman" panose="02020603050405020304" pitchFamily="18" charset="0"/>
              </a:rPr>
              <a:t>: ES6 native modules provide a standardized way to organize and share code between files, improving modularity and code reuse.</a:t>
            </a:r>
          </a:p>
          <a:p>
            <a:pPr>
              <a:lnSpc>
                <a:spcPct val="110000"/>
              </a:lnSpc>
              <a:buFontTx/>
              <a:buChar char="-"/>
            </a:pPr>
            <a:endParaRPr lang="en-US" b="1" dirty="0">
              <a:latin typeface="Times New Roman" panose="02020603050405020304" pitchFamily="18" charset="0"/>
              <a:cs typeface="Times New Roman" panose="02020603050405020304" pitchFamily="18" charset="0"/>
            </a:endParaRPr>
          </a:p>
          <a:p>
            <a:pPr>
              <a:lnSpc>
                <a:spcPct val="110000"/>
              </a:lnSpc>
              <a:buFontTx/>
              <a:buChar char="-"/>
            </a:pPr>
            <a:r>
              <a:rPr lang="en-US" b="1" dirty="0">
                <a:latin typeface="Times New Roman" panose="02020603050405020304" pitchFamily="18" charset="0"/>
                <a:cs typeface="Times New Roman" panose="02020603050405020304" pitchFamily="18" charset="0"/>
              </a:rPr>
              <a:t>Promises</a:t>
            </a:r>
            <a:r>
              <a:rPr lang="en-US" dirty="0">
                <a:latin typeface="Times New Roman" panose="02020603050405020304" pitchFamily="18" charset="0"/>
                <a:cs typeface="Times New Roman" panose="02020603050405020304" pitchFamily="18" charset="0"/>
              </a:rPr>
              <a:t>: ES6 introduced native promises, which simplify asynchronous programming and provide a more elegant alternative to callbacks for handling asynchronous operations.</a:t>
            </a:r>
          </a:p>
          <a:p>
            <a:pPr>
              <a:lnSpc>
                <a:spcPct val="110000"/>
              </a:lnSpc>
              <a:buFontTx/>
              <a:buChar char="-"/>
            </a:pPr>
            <a:endParaRPr lang="en-US" b="1" dirty="0">
              <a:latin typeface="Times New Roman" panose="02020603050405020304" pitchFamily="18" charset="0"/>
              <a:cs typeface="Times New Roman" panose="02020603050405020304" pitchFamily="18" charset="0"/>
            </a:endParaRPr>
          </a:p>
          <a:p>
            <a:pPr>
              <a:lnSpc>
                <a:spcPct val="110000"/>
              </a:lnSpc>
              <a:buFontTx/>
              <a:buChar char="-"/>
            </a:pPr>
            <a:r>
              <a:rPr lang="en-US" b="1" dirty="0">
                <a:latin typeface="Times New Roman" panose="02020603050405020304" pitchFamily="18" charset="0"/>
                <a:cs typeface="Times New Roman" panose="02020603050405020304" pitchFamily="18" charset="0"/>
              </a:rPr>
              <a:t>Template Literals</a:t>
            </a:r>
            <a:r>
              <a:rPr lang="en-US" dirty="0">
                <a:latin typeface="Times New Roman" panose="02020603050405020304" pitchFamily="18" charset="0"/>
                <a:cs typeface="Times New Roman" panose="02020603050405020304" pitchFamily="18" charset="0"/>
              </a:rPr>
              <a:t>: Template literals make it easier to work with strings, allowing for string interpolation, multiline strings, and embedded expressions.</a:t>
            </a:r>
          </a:p>
        </p:txBody>
      </p:sp>
    </p:spTree>
    <p:extLst>
      <p:ext uri="{BB962C8B-B14F-4D97-AF65-F5344CB8AC3E}">
        <p14:creationId xmlns:p14="http://schemas.microsoft.com/office/powerpoint/2010/main" val="3363783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74A7-6315-7A43-6C0C-0B30F553FDA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React.js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ABE92B-FDC9-5F6D-969B-42204C000A0A}"/>
              </a:ext>
            </a:extLst>
          </p:cNvPr>
          <p:cNvSpPr>
            <a:spLocks noGrp="1"/>
          </p:cNvSpPr>
          <p:nvPr>
            <p:ph idx="1"/>
          </p:nvPr>
        </p:nvSpPr>
        <p:spPr/>
        <p:txBody>
          <a:bodyPr/>
          <a:lstStyle/>
          <a:p>
            <a:pPr marL="0" indent="0">
              <a:lnSpc>
                <a:spcPct val="100000"/>
              </a:lnSpc>
              <a:buNone/>
            </a:pPr>
            <a:r>
              <a:rPr lang="en-US" dirty="0">
                <a:latin typeface="Times New Roman" panose="02020603050405020304" pitchFamily="18" charset="0"/>
                <a:cs typeface="Times New Roman" panose="02020603050405020304" pitchFamily="18" charset="0"/>
              </a:rPr>
              <a:t> </a:t>
            </a:r>
          </a:p>
          <a:p>
            <a:pPr>
              <a:lnSpc>
                <a:spcPct val="100000"/>
              </a:lnSpc>
              <a:buFontTx/>
              <a:buChar char="-"/>
            </a:pPr>
            <a:r>
              <a:rPr lang="en-US" dirty="0">
                <a:latin typeface="Times New Roman" panose="02020603050405020304" pitchFamily="18" charset="0"/>
                <a:cs typeface="Times New Roman" panose="02020603050405020304" pitchFamily="18" charset="0"/>
              </a:rPr>
              <a:t>React.js is an open-source JavaScript library used for building user interfaces (UIs). It was developed by Facebook and is widely used for creating dynamic and interactive web applications.</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React.js follows a component-based architecture, where UIs are built by composing reusable components that manage their own state and handle data updates efficiently.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7976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3F951-B074-991B-BC50-E3A2FB126BE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React.js (Key Aspects)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E9D9D4-6717-7465-6C29-86EA1F12D0AE}"/>
              </a:ext>
            </a:extLst>
          </p:cNvPr>
          <p:cNvSpPr>
            <a:spLocks noGrp="1"/>
          </p:cNvSpPr>
          <p:nvPr>
            <p:ph idx="1"/>
          </p:nvPr>
        </p:nvSpPr>
        <p:spPr/>
        <p:txBody>
          <a:bodyPr>
            <a:normAutofit/>
          </a:bodyPr>
          <a:lstStyle/>
          <a:p>
            <a:pPr marL="0" indent="0">
              <a:lnSpc>
                <a:spcPct val="100000"/>
              </a:lnSpc>
              <a:buNone/>
            </a:pPr>
            <a:r>
              <a:rPr lang="en-US" dirty="0">
                <a:latin typeface="Times New Roman" panose="02020603050405020304" pitchFamily="18" charset="0"/>
                <a:cs typeface="Times New Roman" panose="02020603050405020304" pitchFamily="18" charset="0"/>
              </a:rPr>
              <a:t> </a:t>
            </a:r>
          </a:p>
          <a:p>
            <a:pPr>
              <a:lnSpc>
                <a:spcPct val="100000"/>
              </a:lnSpc>
              <a:buFontTx/>
              <a:buChar char="-"/>
            </a:pPr>
            <a:r>
              <a:rPr lang="en-US" b="1" dirty="0">
                <a:latin typeface="Times New Roman" panose="02020603050405020304" pitchFamily="18" charset="0"/>
                <a:cs typeface="Times New Roman" panose="02020603050405020304" pitchFamily="18" charset="0"/>
              </a:rPr>
              <a:t>Component-Based</a:t>
            </a:r>
            <a:r>
              <a:rPr lang="en-US" dirty="0">
                <a:latin typeface="Times New Roman" panose="02020603050405020304" pitchFamily="18" charset="0"/>
                <a:cs typeface="Times New Roman" panose="02020603050405020304" pitchFamily="18" charset="0"/>
              </a:rPr>
              <a:t>: React.js promotes the idea of breaking the UI into reusable components, which makes the code modular, maintainable, and encourages code reuse.</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b="1" dirty="0">
                <a:latin typeface="Times New Roman" panose="02020603050405020304" pitchFamily="18" charset="0"/>
                <a:cs typeface="Times New Roman" panose="02020603050405020304" pitchFamily="18" charset="0"/>
              </a:rPr>
              <a:t>Virtual DOM</a:t>
            </a:r>
            <a:r>
              <a:rPr lang="en-US" dirty="0">
                <a:latin typeface="Times New Roman" panose="02020603050405020304" pitchFamily="18" charset="0"/>
                <a:cs typeface="Times New Roman" panose="02020603050405020304" pitchFamily="18" charset="0"/>
              </a:rPr>
              <a:t>: React.js uses a virtual representation of the DOM (Document Object Model), which is a lightweight copy of the actual DOM. This allows React to efficiently update only the necessary parts of the UI when the underlying data changes.</a:t>
            </a:r>
          </a:p>
        </p:txBody>
      </p:sp>
    </p:spTree>
    <p:extLst>
      <p:ext uri="{BB962C8B-B14F-4D97-AF65-F5344CB8AC3E}">
        <p14:creationId xmlns:p14="http://schemas.microsoft.com/office/powerpoint/2010/main" val="533154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3F951-B074-991B-BC50-E3A2FB126BE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React.js (Key Aspects)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E9D9D4-6717-7465-6C29-86EA1F12D0AE}"/>
              </a:ext>
            </a:extLst>
          </p:cNvPr>
          <p:cNvSpPr>
            <a:spLocks noGrp="1"/>
          </p:cNvSpPr>
          <p:nvPr>
            <p:ph idx="1"/>
          </p:nvPr>
        </p:nvSpPr>
        <p:spPr/>
        <p:txBody>
          <a:bodyPr>
            <a:normAutofit lnSpcReduction="10000"/>
          </a:bodyPr>
          <a:lstStyle/>
          <a:p>
            <a:pPr marL="0" indent="0">
              <a:lnSpc>
                <a:spcPct val="100000"/>
              </a:lnSpc>
              <a:buNone/>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b="1" dirty="0">
                <a:latin typeface="Times New Roman" panose="02020603050405020304" pitchFamily="18" charset="0"/>
                <a:cs typeface="Times New Roman" panose="02020603050405020304" pitchFamily="18" charset="0"/>
              </a:rPr>
              <a:t>Data Binding</a:t>
            </a:r>
            <a:r>
              <a:rPr lang="en-US" dirty="0">
                <a:latin typeface="Times New Roman" panose="02020603050405020304" pitchFamily="18" charset="0"/>
                <a:cs typeface="Times New Roman" panose="02020603050405020304" pitchFamily="18" charset="0"/>
              </a:rPr>
              <a:t>: React.js uses one-way data binding, where data flows in a single direction. Changes in data are propagated from parent components to child components, ensuring predictable and efficient updates.</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b="1" dirty="0">
                <a:latin typeface="Times New Roman" panose="02020603050405020304" pitchFamily="18" charset="0"/>
                <a:cs typeface="Times New Roman" panose="02020603050405020304" pitchFamily="18" charset="0"/>
              </a:rPr>
              <a:t>Server-side Rendering</a:t>
            </a:r>
            <a:r>
              <a:rPr lang="en-US" dirty="0">
                <a:latin typeface="Times New Roman" panose="02020603050405020304" pitchFamily="18" charset="0"/>
                <a:cs typeface="Times New Roman" panose="02020603050405020304" pitchFamily="18" charset="0"/>
              </a:rPr>
              <a:t>: React.js supports server-side rendering, allowing components to be rendered on the server and sent to the client as HTML. This improves initial page load performance and enables better SEO.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810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194E-90E4-CEF4-AB12-573E80C8A05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Virtual DOM</a:t>
            </a:r>
          </a:p>
        </p:txBody>
      </p:sp>
      <p:sp>
        <p:nvSpPr>
          <p:cNvPr id="3" name="Content Placeholder 2">
            <a:extLst>
              <a:ext uri="{FF2B5EF4-FFF2-40B4-BE49-F238E27FC236}">
                <a16:creationId xmlns:a16="http://schemas.microsoft.com/office/drawing/2014/main" id="{20692050-B2D8-D168-E1A8-A5094D7CC503}"/>
              </a:ext>
            </a:extLst>
          </p:cNvPr>
          <p:cNvSpPr>
            <a:spLocks noGrp="1"/>
          </p:cNvSpPr>
          <p:nvPr>
            <p:ph idx="1"/>
          </p:nvPr>
        </p:nvSpPr>
        <p:spPr/>
        <p:txBody>
          <a:bodyPr/>
          <a:lstStyle/>
          <a:p>
            <a:pPr>
              <a:lnSpc>
                <a:spcPct val="100000"/>
              </a:lnSpc>
              <a:buFontTx/>
              <a:buChar char="-"/>
            </a:pPr>
            <a:r>
              <a:rPr lang="en-US" dirty="0">
                <a:latin typeface="Times New Roman" panose="02020603050405020304" pitchFamily="18" charset="0"/>
                <a:cs typeface="Times New Roman" panose="02020603050405020304" pitchFamily="18" charset="0"/>
              </a:rPr>
              <a:t>The Virtual DOM is a lightweight copy of the actual DOM maintained by React.js.</a:t>
            </a:r>
          </a:p>
          <a:p>
            <a:pPr>
              <a:lnSpc>
                <a:spcPct val="100000"/>
              </a:lnSpc>
              <a:buFontTx/>
              <a:buChar char="-"/>
            </a:pPr>
            <a:r>
              <a:rPr lang="en-US" dirty="0">
                <a:latin typeface="Times New Roman" panose="02020603050405020304" pitchFamily="18" charset="0"/>
                <a:cs typeface="Times New Roman" panose="02020603050405020304" pitchFamily="18" charset="0"/>
              </a:rPr>
              <a:t>When the state or props of a component change, React.js updates the Virtual DOM instead of directly manipulating the actual DOM.</a:t>
            </a:r>
          </a:p>
          <a:p>
            <a:pPr>
              <a:lnSpc>
                <a:spcPct val="100000"/>
              </a:lnSpc>
              <a:buFontTx/>
              <a:buChar char="-"/>
            </a:pPr>
            <a:r>
              <a:rPr lang="en-US" dirty="0">
                <a:latin typeface="Times New Roman" panose="02020603050405020304" pitchFamily="18" charset="0"/>
                <a:cs typeface="Times New Roman" panose="02020603050405020304" pitchFamily="18" charset="0"/>
              </a:rPr>
              <a:t>React then performs a diffing algorithm to identify the minimal number of changes needed to update the actual DOM.</a:t>
            </a:r>
          </a:p>
          <a:p>
            <a:pPr>
              <a:lnSpc>
                <a:spcPct val="100000"/>
              </a:lnSpc>
              <a:buFontTx/>
              <a:buChar char="-"/>
            </a:pPr>
            <a:r>
              <a:rPr lang="en-US" dirty="0">
                <a:latin typeface="Times New Roman" panose="02020603050405020304" pitchFamily="18" charset="0"/>
                <a:cs typeface="Times New Roman" panose="02020603050405020304" pitchFamily="18" charset="0"/>
              </a:rPr>
              <a:t>This approach allows React to optimize rendering and improve performance by reducing the number of actual DOM manipulations.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30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A058-8D81-E8A0-D2E1-CC882924C0E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 Binding</a:t>
            </a:r>
          </a:p>
        </p:txBody>
      </p:sp>
      <p:sp>
        <p:nvSpPr>
          <p:cNvPr id="3" name="Content Placeholder 2">
            <a:extLst>
              <a:ext uri="{FF2B5EF4-FFF2-40B4-BE49-F238E27FC236}">
                <a16:creationId xmlns:a16="http://schemas.microsoft.com/office/drawing/2014/main" id="{6F7FC97E-AD7D-FC7B-50F9-B2BDE1BDA7DE}"/>
              </a:ext>
            </a:extLst>
          </p:cNvPr>
          <p:cNvSpPr>
            <a:spLocks noGrp="1"/>
          </p:cNvSpPr>
          <p:nvPr>
            <p:ph idx="1"/>
          </p:nvPr>
        </p:nvSpPr>
        <p:spPr>
          <a:xfrm>
            <a:off x="838200" y="1825625"/>
            <a:ext cx="10515600" cy="4667250"/>
          </a:xfrm>
        </p:spPr>
        <p:txBody>
          <a:bodyPr>
            <a:normAutofit fontScale="85000" lnSpcReduction="20000"/>
          </a:bodyPr>
          <a:lstStyle/>
          <a:p>
            <a:pPr>
              <a:lnSpc>
                <a:spcPct val="120000"/>
              </a:lnSpc>
              <a:buFontTx/>
              <a:buChar char="-"/>
            </a:pPr>
            <a:r>
              <a:rPr lang="en-US" dirty="0">
                <a:latin typeface="Times New Roman" panose="02020603050405020304" pitchFamily="18" charset="0"/>
                <a:cs typeface="Times New Roman" panose="02020603050405020304" pitchFamily="18" charset="0"/>
              </a:rPr>
              <a:t>React.js follows one-way data binding, where data flows from parent components to child components.</a:t>
            </a:r>
          </a:p>
          <a:p>
            <a:pPr>
              <a:lnSpc>
                <a:spcPct val="120000"/>
              </a:lnSpc>
              <a:buFontTx/>
              <a:buChar char="-"/>
            </a:pPr>
            <a:endParaRPr lang="en-US" dirty="0">
              <a:latin typeface="Times New Roman" panose="02020603050405020304" pitchFamily="18" charset="0"/>
              <a:cs typeface="Times New Roman" panose="02020603050405020304" pitchFamily="18" charset="0"/>
            </a:endParaRPr>
          </a:p>
          <a:p>
            <a:pPr>
              <a:lnSpc>
                <a:spcPct val="120000"/>
              </a:lnSpc>
              <a:buFontTx/>
              <a:buChar char="-"/>
            </a:pPr>
            <a:r>
              <a:rPr lang="en-US" dirty="0">
                <a:latin typeface="Times New Roman" panose="02020603050405020304" pitchFamily="18" charset="0"/>
                <a:cs typeface="Times New Roman" panose="02020603050405020304" pitchFamily="18" charset="0"/>
              </a:rPr>
              <a:t>Data changes in React are typically handled through state and props.</a:t>
            </a:r>
          </a:p>
          <a:p>
            <a:pPr>
              <a:lnSpc>
                <a:spcPct val="120000"/>
              </a:lnSpc>
              <a:buFontTx/>
              <a:buChar char="-"/>
            </a:pPr>
            <a:endParaRPr lang="en-US" dirty="0">
              <a:latin typeface="Times New Roman" panose="02020603050405020304" pitchFamily="18" charset="0"/>
              <a:cs typeface="Times New Roman" panose="02020603050405020304" pitchFamily="18" charset="0"/>
            </a:endParaRPr>
          </a:p>
          <a:p>
            <a:pPr>
              <a:lnSpc>
                <a:spcPct val="120000"/>
              </a:lnSpc>
              <a:buFontTx/>
              <a:buChar char="-"/>
            </a:pPr>
            <a:r>
              <a:rPr lang="en-US" dirty="0">
                <a:latin typeface="Times New Roman" panose="02020603050405020304" pitchFamily="18" charset="0"/>
                <a:cs typeface="Times New Roman" panose="02020603050405020304" pitchFamily="18" charset="0"/>
              </a:rPr>
              <a:t>State represents the internal mutable data of a component, while props are passed from parent components to child components.</a:t>
            </a:r>
          </a:p>
          <a:p>
            <a:pPr>
              <a:lnSpc>
                <a:spcPct val="120000"/>
              </a:lnSpc>
              <a:buFontTx/>
              <a:buChar char="-"/>
            </a:pPr>
            <a:endParaRPr lang="en-US" dirty="0">
              <a:latin typeface="Times New Roman" panose="02020603050405020304" pitchFamily="18" charset="0"/>
              <a:cs typeface="Times New Roman" panose="02020603050405020304" pitchFamily="18" charset="0"/>
            </a:endParaRPr>
          </a:p>
          <a:p>
            <a:pPr>
              <a:lnSpc>
                <a:spcPct val="120000"/>
              </a:lnSpc>
              <a:buFontTx/>
              <a:buChar char="-"/>
            </a:pPr>
            <a:r>
              <a:rPr lang="en-US" dirty="0">
                <a:latin typeface="Times New Roman" panose="02020603050405020304" pitchFamily="18" charset="0"/>
                <a:cs typeface="Times New Roman" panose="02020603050405020304" pitchFamily="18" charset="0"/>
              </a:rPr>
              <a:t>When the state or props change, React re-renders the affected components, ensuring a consistent UI based on the updated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564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94ED-C467-B1E8-31E8-A50562B305C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Server-side Rendering</a:t>
            </a:r>
          </a:p>
        </p:txBody>
      </p:sp>
      <p:sp>
        <p:nvSpPr>
          <p:cNvPr id="3" name="Content Placeholder 2">
            <a:extLst>
              <a:ext uri="{FF2B5EF4-FFF2-40B4-BE49-F238E27FC236}">
                <a16:creationId xmlns:a16="http://schemas.microsoft.com/office/drawing/2014/main" id="{2A7CBB14-EEFD-1648-2541-FBA0BC46966E}"/>
              </a:ext>
            </a:extLst>
          </p:cNvPr>
          <p:cNvSpPr>
            <a:spLocks noGrp="1"/>
          </p:cNvSpPr>
          <p:nvPr>
            <p:ph idx="1"/>
          </p:nvPr>
        </p:nvSpPr>
        <p:spPr>
          <a:xfrm>
            <a:off x="838200" y="1825625"/>
            <a:ext cx="10515600" cy="4884664"/>
          </a:xfrm>
        </p:spPr>
        <p:txBody>
          <a:bodyPr>
            <a:normAutofit/>
          </a:bodyPr>
          <a:lstStyle/>
          <a:p>
            <a:pPr>
              <a:lnSpc>
                <a:spcPct val="100000"/>
              </a:lnSpc>
              <a:buFontTx/>
              <a:buChar char="-"/>
            </a:pPr>
            <a:r>
              <a:rPr lang="en-US" dirty="0">
                <a:latin typeface="Times New Roman" panose="02020603050405020304" pitchFamily="18" charset="0"/>
                <a:cs typeface="Times New Roman" panose="02020603050405020304" pitchFamily="18" charset="0"/>
              </a:rPr>
              <a:t>React.js supports server-side rendering (SSR), which allows components to be rendered on the server and sent to the client as HTML.</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SSR improves initial page load performance by delivering a pre-rendered UI to the user.</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It also helps with SEO, as search engine crawlers can easily parse the server-rendered HTML.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551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D48E3-A6F7-D92A-CB94-D06E4F0CB032}"/>
              </a:ext>
            </a:extLst>
          </p:cNvPr>
          <p:cNvSpPr>
            <a:spLocks noGrp="1"/>
          </p:cNvSpPr>
          <p:nvPr>
            <p:ph type="title"/>
          </p:nvPr>
        </p:nvSpPr>
        <p:spPr>
          <a:xfrm>
            <a:off x="838200" y="24935"/>
            <a:ext cx="10515600" cy="1325563"/>
          </a:xfrm>
        </p:spPr>
        <p:txBody>
          <a:bodyPr/>
          <a:lstStyle/>
          <a:p>
            <a:r>
              <a:rPr lang="en-IN" b="1" dirty="0">
                <a:latin typeface="Times New Roman" panose="02020603050405020304" pitchFamily="18" charset="0"/>
                <a:cs typeface="Times New Roman" panose="02020603050405020304" pitchFamily="18" charset="0"/>
              </a:rPr>
              <a:t>Working of Virtual DOM</a:t>
            </a:r>
          </a:p>
        </p:txBody>
      </p:sp>
      <p:sp>
        <p:nvSpPr>
          <p:cNvPr id="3" name="Content Placeholder 2">
            <a:extLst>
              <a:ext uri="{FF2B5EF4-FFF2-40B4-BE49-F238E27FC236}">
                <a16:creationId xmlns:a16="http://schemas.microsoft.com/office/drawing/2014/main" id="{02FFB964-9E8A-A0E5-A4E1-361043E26793}"/>
              </a:ext>
            </a:extLst>
          </p:cNvPr>
          <p:cNvSpPr>
            <a:spLocks noGrp="1"/>
          </p:cNvSpPr>
          <p:nvPr>
            <p:ph idx="1"/>
          </p:nvPr>
        </p:nvSpPr>
        <p:spPr>
          <a:xfrm>
            <a:off x="838200" y="1350498"/>
            <a:ext cx="10515600" cy="5373859"/>
          </a:xfrm>
        </p:spPr>
        <p:txBody>
          <a:bodyPr>
            <a:normAutofit fontScale="92500" lnSpcReduction="10000"/>
          </a:bodyPr>
          <a:lstStyle/>
          <a:p>
            <a:pPr>
              <a:lnSpc>
                <a:spcPct val="110000"/>
              </a:lnSpc>
              <a:buFontTx/>
              <a:buChar char="-"/>
            </a:pPr>
            <a:r>
              <a:rPr lang="en-US" dirty="0">
                <a:latin typeface="Times New Roman" panose="02020603050405020304" pitchFamily="18" charset="0"/>
                <a:cs typeface="Times New Roman" panose="02020603050405020304" pitchFamily="18" charset="0"/>
              </a:rPr>
              <a:t>When a React component's state or props change, React creates a new Virtual DOM representation of the component and its children.</a:t>
            </a:r>
          </a:p>
          <a:p>
            <a:pPr>
              <a:lnSpc>
                <a:spcPct val="110000"/>
              </a:lnSpc>
              <a:buFontTx/>
              <a:buChar char="-"/>
            </a:pPr>
            <a:endParaRPr lang="en-US" dirty="0">
              <a:latin typeface="Times New Roman" panose="02020603050405020304" pitchFamily="18" charset="0"/>
              <a:cs typeface="Times New Roman" panose="02020603050405020304" pitchFamily="18" charset="0"/>
            </a:endParaRPr>
          </a:p>
          <a:p>
            <a:pPr>
              <a:lnSpc>
                <a:spcPct val="110000"/>
              </a:lnSpc>
              <a:buFontTx/>
              <a:buChar char="-"/>
            </a:pPr>
            <a:r>
              <a:rPr lang="en-US" dirty="0">
                <a:latin typeface="Times New Roman" panose="02020603050405020304" pitchFamily="18" charset="0"/>
                <a:cs typeface="Times New Roman" panose="02020603050405020304" pitchFamily="18" charset="0"/>
              </a:rPr>
              <a:t>React then compares the new Virtual DOM with the previous one, using a diffing algorithm to identify the differences.</a:t>
            </a:r>
          </a:p>
          <a:p>
            <a:pPr>
              <a:lnSpc>
                <a:spcPct val="110000"/>
              </a:lnSpc>
              <a:buFontTx/>
              <a:buChar char="-"/>
            </a:pPr>
            <a:endParaRPr lang="en-US" dirty="0">
              <a:latin typeface="Times New Roman" panose="02020603050405020304" pitchFamily="18" charset="0"/>
              <a:cs typeface="Times New Roman" panose="02020603050405020304" pitchFamily="18" charset="0"/>
            </a:endParaRPr>
          </a:p>
          <a:p>
            <a:pPr>
              <a:lnSpc>
                <a:spcPct val="110000"/>
              </a:lnSpc>
              <a:buFontTx/>
              <a:buChar char="-"/>
            </a:pPr>
            <a:r>
              <a:rPr lang="en-US" dirty="0">
                <a:latin typeface="Times New Roman" panose="02020603050405020304" pitchFamily="18" charset="0"/>
                <a:cs typeface="Times New Roman" panose="02020603050405020304" pitchFamily="18" charset="0"/>
              </a:rPr>
              <a:t>Based on the identified differences, React computes the minimum number of changes required to update the actual DOM.</a:t>
            </a:r>
          </a:p>
          <a:p>
            <a:pPr>
              <a:lnSpc>
                <a:spcPct val="110000"/>
              </a:lnSpc>
              <a:buFontTx/>
              <a:buChar char="-"/>
            </a:pPr>
            <a:endParaRPr lang="en-US" dirty="0">
              <a:latin typeface="Times New Roman" panose="02020603050405020304" pitchFamily="18" charset="0"/>
              <a:cs typeface="Times New Roman" panose="02020603050405020304" pitchFamily="18" charset="0"/>
            </a:endParaRPr>
          </a:p>
          <a:p>
            <a:pPr>
              <a:lnSpc>
                <a:spcPct val="110000"/>
              </a:lnSpc>
              <a:buFontTx/>
              <a:buChar char="-"/>
            </a:pPr>
            <a:r>
              <a:rPr lang="en-US" dirty="0">
                <a:latin typeface="Times New Roman" panose="02020603050405020304" pitchFamily="18" charset="0"/>
                <a:cs typeface="Times New Roman" panose="02020603050405020304" pitchFamily="18" charset="0"/>
              </a:rPr>
              <a:t>Finally, React applies these changes to the actual DOM, resulting in an updated UI.</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9628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F1F3-3B18-4BF3-F095-3F31F4411FDA}"/>
              </a:ext>
            </a:extLst>
          </p:cNvPr>
          <p:cNvSpPr>
            <a:spLocks noGrp="1"/>
          </p:cNvSpPr>
          <p:nvPr>
            <p:ph type="title"/>
          </p:nvPr>
        </p:nvSpPr>
        <p:spPr>
          <a:xfrm>
            <a:off x="838200" y="18255"/>
            <a:ext cx="10515600" cy="1325563"/>
          </a:xfrm>
        </p:spPr>
        <p:txBody>
          <a:bodyPr/>
          <a:lstStyle/>
          <a:p>
            <a:r>
              <a:rPr lang="en-IN" b="1" dirty="0">
                <a:latin typeface="Times New Roman" panose="02020603050405020304" pitchFamily="18" charset="0"/>
                <a:cs typeface="Times New Roman" panose="02020603050405020304" pitchFamily="18" charset="0"/>
              </a:rPr>
              <a:t>Advantages of React.js</a:t>
            </a:r>
          </a:p>
        </p:txBody>
      </p:sp>
      <p:sp>
        <p:nvSpPr>
          <p:cNvPr id="3" name="Content Placeholder 2">
            <a:extLst>
              <a:ext uri="{FF2B5EF4-FFF2-40B4-BE49-F238E27FC236}">
                <a16:creationId xmlns:a16="http://schemas.microsoft.com/office/drawing/2014/main" id="{F002BC1B-E732-0655-E715-29D56476EF85}"/>
              </a:ext>
            </a:extLst>
          </p:cNvPr>
          <p:cNvSpPr>
            <a:spLocks noGrp="1"/>
          </p:cNvSpPr>
          <p:nvPr>
            <p:ph idx="1"/>
          </p:nvPr>
        </p:nvSpPr>
        <p:spPr>
          <a:xfrm>
            <a:off x="838200" y="1451819"/>
            <a:ext cx="10515600" cy="5387926"/>
          </a:xfrm>
        </p:spPr>
        <p:txBody>
          <a:bodyPr>
            <a:normAutofit/>
          </a:bodyPr>
          <a:lstStyle/>
          <a:p>
            <a:pPr>
              <a:lnSpc>
                <a:spcPct val="100000"/>
              </a:lnSpc>
              <a:buFontTx/>
              <a:buChar char="-"/>
            </a:pPr>
            <a:r>
              <a:rPr lang="en-US" b="1" dirty="0">
                <a:latin typeface="Times New Roman" panose="02020603050405020304" pitchFamily="18" charset="0"/>
                <a:cs typeface="Times New Roman" panose="02020603050405020304" pitchFamily="18" charset="0"/>
              </a:rPr>
              <a:t>Component Reusability</a:t>
            </a:r>
            <a:r>
              <a:rPr lang="en-US" dirty="0">
                <a:latin typeface="Times New Roman" panose="02020603050405020304" pitchFamily="18" charset="0"/>
                <a:cs typeface="Times New Roman" panose="02020603050405020304" pitchFamily="18" charset="0"/>
              </a:rPr>
              <a:t>: React.js promotes the creation of reusable components, leading to code reusability and easier maintenance.</a:t>
            </a:r>
          </a:p>
          <a:p>
            <a:pPr>
              <a:lnSpc>
                <a:spcPct val="100000"/>
              </a:lnSpc>
              <a:buFontTx/>
              <a:buChar char="-"/>
            </a:pPr>
            <a:r>
              <a:rPr lang="en-US" b="1" dirty="0">
                <a:latin typeface="Times New Roman" panose="02020603050405020304" pitchFamily="18" charset="0"/>
                <a:cs typeface="Times New Roman" panose="02020603050405020304" pitchFamily="18" charset="0"/>
              </a:rPr>
              <a:t>Virtual DOM</a:t>
            </a:r>
            <a:r>
              <a:rPr lang="en-US" dirty="0">
                <a:latin typeface="Times New Roman" panose="02020603050405020304" pitchFamily="18" charset="0"/>
                <a:cs typeface="Times New Roman" panose="02020603050405020304" pitchFamily="18" charset="0"/>
              </a:rPr>
              <a:t>: The use of a Virtual DOM allows React to efficiently update the UI, resulting in better performance.</a:t>
            </a:r>
          </a:p>
          <a:p>
            <a:pPr>
              <a:lnSpc>
                <a:spcPct val="100000"/>
              </a:lnSpc>
              <a:buFontTx/>
              <a:buChar char="-"/>
            </a:pPr>
            <a:r>
              <a:rPr lang="en-US" b="1" dirty="0">
                <a:latin typeface="Times New Roman" panose="02020603050405020304" pitchFamily="18" charset="0"/>
                <a:cs typeface="Times New Roman" panose="02020603050405020304" pitchFamily="18" charset="0"/>
              </a:rPr>
              <a:t>One-Way Data Binding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React's</a:t>
            </a:r>
            <a:r>
              <a:rPr lang="en-US" dirty="0">
                <a:latin typeface="Times New Roman" panose="02020603050405020304" pitchFamily="18" charset="0"/>
                <a:cs typeface="Times New Roman" panose="02020603050405020304" pitchFamily="18" charset="0"/>
              </a:rPr>
              <a:t> one-way data binding ensures predictable data flow and reduces the likelihood of bugs.</a:t>
            </a:r>
          </a:p>
          <a:p>
            <a:pPr>
              <a:lnSpc>
                <a:spcPct val="100000"/>
              </a:lnSpc>
              <a:buFontTx/>
              <a:buChar char="-"/>
            </a:pPr>
            <a:r>
              <a:rPr lang="en-US" b="1" dirty="0">
                <a:latin typeface="Times New Roman" panose="02020603050405020304" pitchFamily="18" charset="0"/>
                <a:cs typeface="Times New Roman" panose="02020603050405020304" pitchFamily="18" charset="0"/>
              </a:rPr>
              <a:t>Server-side Rendering</a:t>
            </a:r>
            <a:r>
              <a:rPr lang="en-US" dirty="0">
                <a:latin typeface="Times New Roman" panose="02020603050405020304" pitchFamily="18" charset="0"/>
                <a:cs typeface="Times New Roman" panose="02020603050405020304" pitchFamily="18" charset="0"/>
              </a:rPr>
              <a:t>: React supports server-side rendering, providing faster initial page loads and better SEO.</a:t>
            </a:r>
          </a:p>
          <a:p>
            <a:pPr>
              <a:lnSpc>
                <a:spcPct val="100000"/>
              </a:lnSpc>
              <a:buFontTx/>
              <a:buChar char="-"/>
            </a:pPr>
            <a:r>
              <a:rPr lang="en-US" b="1" dirty="0">
                <a:latin typeface="Times New Roman" panose="02020603050405020304" pitchFamily="18" charset="0"/>
                <a:cs typeface="Times New Roman" panose="02020603050405020304" pitchFamily="18" charset="0"/>
              </a:rPr>
              <a:t>Strong Community and Ecosystem</a:t>
            </a:r>
            <a:r>
              <a:rPr lang="en-US" dirty="0">
                <a:latin typeface="Times New Roman" panose="02020603050405020304" pitchFamily="18" charset="0"/>
                <a:cs typeface="Times New Roman" panose="02020603050405020304" pitchFamily="18" charset="0"/>
              </a:rPr>
              <a:t>: React has a large and active community, providing extensive support, libraries, and tools.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268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0B6EF-C87B-F007-8C27-DFBA8B41F323}"/>
              </a:ext>
            </a:extLst>
          </p:cNvPr>
          <p:cNvSpPr>
            <a:spLocks noGrp="1"/>
          </p:cNvSpPr>
          <p:nvPr>
            <p:ph type="title"/>
          </p:nvPr>
        </p:nvSpPr>
        <p:spPr>
          <a:xfrm>
            <a:off x="838200" y="18255"/>
            <a:ext cx="10515600" cy="1325563"/>
          </a:xfrm>
        </p:spPr>
        <p:txBody>
          <a:bodyPr/>
          <a:lstStyle/>
          <a:p>
            <a:r>
              <a:rPr lang="en-IN" b="1" dirty="0">
                <a:latin typeface="Times New Roman" panose="02020603050405020304" pitchFamily="18" charset="0"/>
                <a:cs typeface="Times New Roman" panose="02020603050405020304" pitchFamily="18" charset="0"/>
              </a:rPr>
              <a:t>Applications of React.js</a:t>
            </a:r>
          </a:p>
        </p:txBody>
      </p:sp>
      <p:sp>
        <p:nvSpPr>
          <p:cNvPr id="3" name="Content Placeholder 2">
            <a:extLst>
              <a:ext uri="{FF2B5EF4-FFF2-40B4-BE49-F238E27FC236}">
                <a16:creationId xmlns:a16="http://schemas.microsoft.com/office/drawing/2014/main" id="{BD95E872-FB83-4954-5497-5FB39724C237}"/>
              </a:ext>
            </a:extLst>
          </p:cNvPr>
          <p:cNvSpPr>
            <a:spLocks noGrp="1"/>
          </p:cNvSpPr>
          <p:nvPr>
            <p:ph idx="1"/>
          </p:nvPr>
        </p:nvSpPr>
        <p:spPr>
          <a:xfrm>
            <a:off x="838200" y="1395548"/>
            <a:ext cx="10515600" cy="5444197"/>
          </a:xfrm>
        </p:spPr>
        <p:txBody>
          <a:bodyPr/>
          <a:lstStyle/>
          <a:p>
            <a:pPr>
              <a:lnSpc>
                <a:spcPct val="100000"/>
              </a:lnSpc>
              <a:buFontTx/>
              <a:buChar char="-"/>
            </a:pPr>
            <a:r>
              <a:rPr lang="en-US" b="1" dirty="0">
                <a:latin typeface="Times New Roman" panose="02020603050405020304" pitchFamily="18" charset="0"/>
                <a:cs typeface="Times New Roman" panose="02020603050405020304" pitchFamily="18" charset="0"/>
              </a:rPr>
              <a:t>Single-page Applications (SPAs)</a:t>
            </a:r>
            <a:r>
              <a:rPr lang="en-US" dirty="0">
                <a:latin typeface="Times New Roman" panose="02020603050405020304" pitchFamily="18" charset="0"/>
                <a:cs typeface="Times New Roman" panose="02020603050405020304" pitchFamily="18" charset="0"/>
              </a:rPr>
              <a:t>: React is commonly used to build SPAs where the UI is dynamic and requires frequent updates.</a:t>
            </a:r>
          </a:p>
          <a:p>
            <a:pPr>
              <a:lnSpc>
                <a:spcPct val="100000"/>
              </a:lnSpc>
              <a:buFontTx/>
              <a:buChar char="-"/>
            </a:pPr>
            <a:r>
              <a:rPr lang="en-US" b="1" dirty="0">
                <a:latin typeface="Times New Roman" panose="02020603050405020304" pitchFamily="18" charset="0"/>
                <a:cs typeface="Times New Roman" panose="02020603050405020304" pitchFamily="18" charset="0"/>
              </a:rPr>
              <a:t>Web Applications</a:t>
            </a:r>
            <a:r>
              <a:rPr lang="en-US" dirty="0">
                <a:latin typeface="Times New Roman" panose="02020603050405020304" pitchFamily="18" charset="0"/>
                <a:cs typeface="Times New Roman" panose="02020603050405020304" pitchFamily="18" charset="0"/>
              </a:rPr>
              <a:t>: React is suitable for building various types of web applications, ranging from small to large-scale projects.</a:t>
            </a:r>
          </a:p>
          <a:p>
            <a:pPr>
              <a:lnSpc>
                <a:spcPct val="100000"/>
              </a:lnSpc>
              <a:buFontTx/>
              <a:buChar char="-"/>
            </a:pPr>
            <a:r>
              <a:rPr lang="en-US" b="1" dirty="0">
                <a:latin typeface="Times New Roman" panose="02020603050405020304" pitchFamily="18" charset="0"/>
                <a:cs typeface="Times New Roman" panose="02020603050405020304" pitchFamily="18" charset="0"/>
              </a:rPr>
              <a:t>Mobile Applications</a:t>
            </a:r>
            <a:r>
              <a:rPr lang="en-US" dirty="0">
                <a:latin typeface="Times New Roman" panose="02020603050405020304" pitchFamily="18" charset="0"/>
                <a:cs typeface="Times New Roman" panose="02020603050405020304" pitchFamily="18" charset="0"/>
              </a:rPr>
              <a:t>: React Native, a framework built on top of React, allows developers to build cross-platform mobile applications using JavaScript.</a:t>
            </a:r>
          </a:p>
          <a:p>
            <a:pPr>
              <a:lnSpc>
                <a:spcPct val="100000"/>
              </a:lnSpc>
              <a:buFontTx/>
              <a:buChar char="-"/>
            </a:pPr>
            <a:r>
              <a:rPr lang="en-US" b="1" dirty="0">
                <a:latin typeface="Times New Roman" panose="02020603050405020304" pitchFamily="18" charset="0"/>
                <a:cs typeface="Times New Roman" panose="02020603050405020304" pitchFamily="18" charset="0"/>
              </a:rPr>
              <a:t>UI Components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React's</a:t>
            </a:r>
            <a:r>
              <a:rPr lang="en-US" dirty="0">
                <a:latin typeface="Times New Roman" panose="02020603050405020304" pitchFamily="18" charset="0"/>
                <a:cs typeface="Times New Roman" panose="02020603050405020304" pitchFamily="18" charset="0"/>
              </a:rPr>
              <a:t> component-based architecture makes it ideal for creating reusable UI components that can be integrated into different projects.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80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74BA-7F11-0682-BA16-4CCCC105182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ES5 vs ES6</a:t>
            </a:r>
          </a:p>
        </p:txBody>
      </p:sp>
      <p:sp>
        <p:nvSpPr>
          <p:cNvPr id="3" name="Content Placeholder 2">
            <a:extLst>
              <a:ext uri="{FF2B5EF4-FFF2-40B4-BE49-F238E27FC236}">
                <a16:creationId xmlns:a16="http://schemas.microsoft.com/office/drawing/2014/main" id="{E9250876-9C67-FEAE-666D-AA9C55718D29}"/>
              </a:ext>
            </a:extLst>
          </p:cNvPr>
          <p:cNvSpPr>
            <a:spLocks noGrp="1"/>
          </p:cNvSpPr>
          <p:nvPr>
            <p:ph idx="1"/>
          </p:nvPr>
        </p:nvSpPr>
        <p:spPr/>
        <p:txBody>
          <a:bodyPr/>
          <a:lstStyle/>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ES5 (ECMAScript 5) and ES6 (ECMAScript 2015, also known as ES2015) are different versions of the ECMAScript standard, which is the specification that JavaScript follows. ES6 introduced several new features and syntax improvements over ES5.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2326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A0D0-8E24-53E8-D265-F96D94B2A2C3}"/>
              </a:ext>
            </a:extLst>
          </p:cNvPr>
          <p:cNvSpPr>
            <a:spLocks noGrp="1"/>
          </p:cNvSpPr>
          <p:nvPr>
            <p:ph type="title"/>
          </p:nvPr>
        </p:nvSpPr>
        <p:spPr>
          <a:xfrm>
            <a:off x="838200" y="0"/>
            <a:ext cx="10515600" cy="1325563"/>
          </a:xfrm>
        </p:spPr>
        <p:txBody>
          <a:bodyPr/>
          <a:lstStyle/>
          <a:p>
            <a:r>
              <a:rPr lang="en-IN" b="1" dirty="0">
                <a:latin typeface="Times New Roman" panose="02020603050405020304" pitchFamily="18" charset="0"/>
                <a:cs typeface="Times New Roman" panose="02020603050405020304" pitchFamily="18" charset="0"/>
              </a:rPr>
              <a:t>React.js Installation</a:t>
            </a:r>
          </a:p>
        </p:txBody>
      </p:sp>
      <p:sp>
        <p:nvSpPr>
          <p:cNvPr id="3" name="Content Placeholder 2">
            <a:extLst>
              <a:ext uri="{FF2B5EF4-FFF2-40B4-BE49-F238E27FC236}">
                <a16:creationId xmlns:a16="http://schemas.microsoft.com/office/drawing/2014/main" id="{AAB73387-C304-96DA-E41C-2E7D384C4471}"/>
              </a:ext>
            </a:extLst>
          </p:cNvPr>
          <p:cNvSpPr>
            <a:spLocks noGrp="1"/>
          </p:cNvSpPr>
          <p:nvPr>
            <p:ph idx="1"/>
          </p:nvPr>
        </p:nvSpPr>
        <p:spPr>
          <a:xfrm>
            <a:off x="838200" y="1041009"/>
            <a:ext cx="10515600" cy="5816991"/>
          </a:xfrm>
        </p:spPr>
        <p:txBody>
          <a:bodyPr>
            <a:normAutofit lnSpcReduction="10000"/>
          </a:bodyPr>
          <a:lstStyle/>
          <a:p>
            <a:pPr>
              <a:lnSpc>
                <a:spcPct val="110000"/>
              </a:lnSpc>
              <a:buFontTx/>
              <a:buChar char="-"/>
            </a:pPr>
            <a:r>
              <a:rPr lang="en-US" dirty="0">
                <a:latin typeface="Times New Roman" panose="02020603050405020304" pitchFamily="18" charset="0"/>
                <a:cs typeface="Times New Roman" panose="02020603050405020304" pitchFamily="18" charset="0"/>
              </a:rPr>
              <a:t>To install React.js, you need to have Node.js and </a:t>
            </a:r>
            <a:r>
              <a:rPr lang="en-US" dirty="0" err="1">
                <a:latin typeface="Times New Roman" panose="02020603050405020304" pitchFamily="18" charset="0"/>
                <a:cs typeface="Times New Roman" panose="02020603050405020304" pitchFamily="18" charset="0"/>
              </a:rPr>
              <a:t>npm</a:t>
            </a:r>
            <a:r>
              <a:rPr lang="en-US" dirty="0">
                <a:latin typeface="Times New Roman" panose="02020603050405020304" pitchFamily="18" charset="0"/>
                <a:cs typeface="Times New Roman" panose="02020603050405020304" pitchFamily="18" charset="0"/>
              </a:rPr>
              <a:t> (Node Package Manager) installed on your machine.</a:t>
            </a:r>
          </a:p>
          <a:p>
            <a:pPr>
              <a:lnSpc>
                <a:spcPct val="110000"/>
              </a:lnSpc>
              <a:buFontTx/>
              <a:buChar char="-"/>
            </a:pPr>
            <a:r>
              <a:rPr lang="en-US" dirty="0">
                <a:latin typeface="Times New Roman" panose="02020603050405020304" pitchFamily="18" charset="0"/>
                <a:cs typeface="Times New Roman" panose="02020603050405020304" pitchFamily="18" charset="0"/>
              </a:rPr>
              <a:t>You can create a new React project using the Create React App (CRA) command-line tool. Open a terminal and run:</a:t>
            </a:r>
          </a:p>
          <a:p>
            <a:pPr marL="0" indent="0">
              <a:lnSpc>
                <a:spcPct val="110000"/>
              </a:lnSpc>
              <a:buNone/>
            </a:pPr>
            <a:r>
              <a:rPr lang="en-US" dirty="0">
                <a:latin typeface="Times New Roman" panose="02020603050405020304" pitchFamily="18" charset="0"/>
                <a:cs typeface="Times New Roman" panose="02020603050405020304" pitchFamily="18" charset="0"/>
              </a:rPr>
              <a:t>     </a:t>
            </a:r>
          </a:p>
          <a:p>
            <a:pPr marL="0" indent="0">
              <a:lnSpc>
                <a:spcPct val="11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npx</a:t>
            </a:r>
            <a:r>
              <a:rPr lang="en-US" dirty="0">
                <a:latin typeface="Times New Roman" panose="02020603050405020304" pitchFamily="18" charset="0"/>
                <a:cs typeface="Times New Roman" panose="02020603050405020304" pitchFamily="18" charset="0"/>
              </a:rPr>
              <a:t> create-react-app my-app</a:t>
            </a:r>
          </a:p>
          <a:p>
            <a:pPr marL="0" indent="0">
              <a:lnSpc>
                <a:spcPct val="110000"/>
              </a:lnSpc>
              <a:buNone/>
            </a:pPr>
            <a:r>
              <a:rPr lang="en-US" dirty="0">
                <a:latin typeface="Times New Roman" panose="02020603050405020304" pitchFamily="18" charset="0"/>
                <a:cs typeface="Times New Roman" panose="02020603050405020304" pitchFamily="18" charset="0"/>
              </a:rPr>
              <a:t>     cd my-app</a:t>
            </a:r>
          </a:p>
          <a:p>
            <a:pPr marL="0" indent="0">
              <a:lnSpc>
                <a:spcPct val="11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npm</a:t>
            </a:r>
            <a:r>
              <a:rPr lang="en-US" dirty="0">
                <a:latin typeface="Times New Roman" panose="02020603050405020304" pitchFamily="18" charset="0"/>
                <a:cs typeface="Times New Roman" panose="02020603050405020304" pitchFamily="18" charset="0"/>
              </a:rPr>
              <a:t> start</a:t>
            </a:r>
          </a:p>
          <a:p>
            <a:pPr marL="0" indent="0">
              <a:lnSpc>
                <a:spcPct val="110000"/>
              </a:lnSpc>
              <a:buNone/>
            </a:pPr>
            <a:endParaRPr lang="en-US" dirty="0">
              <a:latin typeface="Times New Roman" panose="02020603050405020304" pitchFamily="18" charset="0"/>
              <a:cs typeface="Times New Roman" panose="02020603050405020304" pitchFamily="18" charset="0"/>
            </a:endParaRPr>
          </a:p>
          <a:p>
            <a:pPr marL="0" indent="0">
              <a:lnSpc>
                <a:spcPct val="110000"/>
              </a:lnSpc>
              <a:buNone/>
            </a:pPr>
            <a:r>
              <a:rPr lang="en-US" dirty="0">
                <a:latin typeface="Times New Roman" panose="02020603050405020304" pitchFamily="18" charset="0"/>
                <a:cs typeface="Times New Roman" panose="02020603050405020304" pitchFamily="18" charset="0"/>
              </a:rPr>
              <a:t>- This will create a new React project in the "my-app" directory and start the development server.</a:t>
            </a:r>
          </a:p>
          <a:p>
            <a:pPr marL="0" indent="0">
              <a:lnSpc>
                <a:spcPct val="110000"/>
              </a:lnSpc>
              <a:buNone/>
            </a:pPr>
            <a:endParaRPr lang="en-IN" dirty="0"/>
          </a:p>
        </p:txBody>
      </p:sp>
    </p:spTree>
    <p:extLst>
      <p:ext uri="{BB962C8B-B14F-4D97-AF65-F5344CB8AC3E}">
        <p14:creationId xmlns:p14="http://schemas.microsoft.com/office/powerpoint/2010/main" val="2168592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CA53-9B7C-4241-00E9-139617225123}"/>
              </a:ext>
            </a:extLst>
          </p:cNvPr>
          <p:cNvSpPr>
            <a:spLocks noGrp="1"/>
          </p:cNvSpPr>
          <p:nvPr>
            <p:ph type="title"/>
          </p:nvPr>
        </p:nvSpPr>
        <p:spPr>
          <a:xfrm>
            <a:off x="838200" y="-323556"/>
            <a:ext cx="10515600" cy="1649120"/>
          </a:xfrm>
        </p:spPr>
        <p:txBody>
          <a:bodyPr/>
          <a:lstStyle/>
          <a:p>
            <a:r>
              <a:rPr lang="en-IN" b="1" dirty="0">
                <a:latin typeface="Times New Roman" panose="02020603050405020304" pitchFamily="18" charset="0"/>
                <a:cs typeface="Times New Roman" panose="02020603050405020304" pitchFamily="18" charset="0"/>
              </a:rPr>
              <a:t>React.js Fundamentals</a:t>
            </a:r>
          </a:p>
        </p:txBody>
      </p:sp>
      <p:sp>
        <p:nvSpPr>
          <p:cNvPr id="3" name="Content Placeholder 2">
            <a:extLst>
              <a:ext uri="{FF2B5EF4-FFF2-40B4-BE49-F238E27FC236}">
                <a16:creationId xmlns:a16="http://schemas.microsoft.com/office/drawing/2014/main" id="{75F274B2-EB44-81E8-3BF3-C27E64B4976E}"/>
              </a:ext>
            </a:extLst>
          </p:cNvPr>
          <p:cNvSpPr>
            <a:spLocks noGrp="1"/>
          </p:cNvSpPr>
          <p:nvPr>
            <p:ph idx="1"/>
          </p:nvPr>
        </p:nvSpPr>
        <p:spPr>
          <a:xfrm>
            <a:off x="838200" y="858129"/>
            <a:ext cx="10515600" cy="5999871"/>
          </a:xfrm>
        </p:spPr>
        <p:txBody>
          <a:bodyPr>
            <a:normAutofit fontScale="70000" lnSpcReduction="20000"/>
          </a:bodyPr>
          <a:lstStyle/>
          <a:p>
            <a:pPr>
              <a:lnSpc>
                <a:spcPct val="120000"/>
              </a:lnSpc>
              <a:buFontTx/>
              <a:buChar char="-"/>
            </a:pPr>
            <a:r>
              <a:rPr lang="en-IN" b="1" dirty="0">
                <a:latin typeface="Times New Roman" panose="02020603050405020304" pitchFamily="18" charset="0"/>
                <a:cs typeface="Times New Roman" panose="02020603050405020304" pitchFamily="18" charset="0"/>
              </a:rPr>
              <a:t>JSX</a:t>
            </a:r>
            <a:r>
              <a:rPr lang="en-IN" dirty="0">
                <a:latin typeface="Times New Roman" panose="02020603050405020304" pitchFamily="18" charset="0"/>
                <a:cs typeface="Times New Roman" panose="02020603050405020304" pitchFamily="18" charset="0"/>
              </a:rPr>
              <a:t>: JSX (JavaScript XML) is an extension to JavaScript syntax that allows you to write HTML-like code within JavaScript.</a:t>
            </a:r>
          </a:p>
          <a:p>
            <a:pPr>
              <a:lnSpc>
                <a:spcPct val="120000"/>
              </a:lnSpc>
              <a:buFontTx/>
              <a:buChar char="-"/>
            </a:pPr>
            <a:r>
              <a:rPr lang="en-IN" b="1" dirty="0">
                <a:latin typeface="Times New Roman" panose="02020603050405020304" pitchFamily="18" charset="0"/>
                <a:cs typeface="Times New Roman" panose="02020603050405020304" pitchFamily="18" charset="0"/>
              </a:rPr>
              <a:t>Regular JSX</a:t>
            </a:r>
            <a:r>
              <a:rPr lang="en-IN" dirty="0">
                <a:latin typeface="Times New Roman" panose="02020603050405020304" pitchFamily="18" charset="0"/>
                <a:cs typeface="Times New Roman" panose="02020603050405020304" pitchFamily="18" charset="0"/>
              </a:rPr>
              <a:t>:</a:t>
            </a:r>
          </a:p>
          <a:p>
            <a:pPr marL="0" indent="0">
              <a:lnSpc>
                <a:spcPct val="120000"/>
              </a:lnSpc>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element = &lt;h1&gt;Hello, World!&lt;/h1&gt;;</a:t>
            </a:r>
          </a:p>
          <a:p>
            <a:pPr marL="0" indent="0">
              <a:lnSpc>
                <a:spcPct val="120000"/>
              </a:lnSpc>
              <a:buNone/>
            </a:pPr>
            <a:r>
              <a:rPr lang="en-IN" dirty="0">
                <a:latin typeface="Times New Roman" panose="02020603050405020304" pitchFamily="18" charset="0"/>
                <a:cs typeface="Times New Roman" panose="02020603050405020304" pitchFamily="18" charset="0"/>
              </a:rPr>
              <a:t> - </a:t>
            </a:r>
            <a:r>
              <a:rPr lang="en-IN" b="1" dirty="0">
                <a:latin typeface="Times New Roman" panose="02020603050405020304" pitchFamily="18" charset="0"/>
                <a:cs typeface="Times New Roman" panose="02020603050405020304" pitchFamily="18" charset="0"/>
              </a:rPr>
              <a:t>JSX Nested Elements</a:t>
            </a:r>
            <a:r>
              <a:rPr lang="en-IN" dirty="0">
                <a:latin typeface="Times New Roman" panose="02020603050405020304" pitchFamily="18" charset="0"/>
                <a:cs typeface="Times New Roman" panose="02020603050405020304" pitchFamily="18" charset="0"/>
              </a:rPr>
              <a:t>:</a:t>
            </a:r>
          </a:p>
          <a:p>
            <a:pPr marL="0" indent="0">
              <a:lnSpc>
                <a:spcPct val="120000"/>
              </a:lnSpc>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element = (</a:t>
            </a:r>
          </a:p>
          <a:p>
            <a:pPr marL="0" indent="0">
              <a:lnSpc>
                <a:spcPct val="120000"/>
              </a:lnSpc>
              <a:buNone/>
            </a:pPr>
            <a:r>
              <a:rPr lang="en-IN" dirty="0">
                <a:latin typeface="Times New Roman" panose="02020603050405020304" pitchFamily="18" charset="0"/>
                <a:cs typeface="Times New Roman" panose="02020603050405020304" pitchFamily="18" charset="0"/>
              </a:rPr>
              <a:t>        &lt;div&gt;</a:t>
            </a:r>
          </a:p>
          <a:p>
            <a:pPr marL="0" indent="0">
              <a:lnSpc>
                <a:spcPct val="120000"/>
              </a:lnSpc>
              <a:buNone/>
            </a:pPr>
            <a:r>
              <a:rPr lang="en-IN" dirty="0">
                <a:latin typeface="Times New Roman" panose="02020603050405020304" pitchFamily="18" charset="0"/>
                <a:cs typeface="Times New Roman" panose="02020603050405020304" pitchFamily="18" charset="0"/>
              </a:rPr>
              <a:t>          &lt;h1&gt;Title&lt;/h1&gt;</a:t>
            </a:r>
          </a:p>
          <a:p>
            <a:pPr marL="0" indent="0">
              <a:lnSpc>
                <a:spcPct val="120000"/>
              </a:lnSpc>
              <a:buNone/>
            </a:pPr>
            <a:r>
              <a:rPr lang="en-IN" dirty="0">
                <a:latin typeface="Times New Roman" panose="02020603050405020304" pitchFamily="18" charset="0"/>
                <a:cs typeface="Times New Roman" panose="02020603050405020304" pitchFamily="18" charset="0"/>
              </a:rPr>
              <a:t>          &lt;p&gt;Paragraph&lt;/p&gt;</a:t>
            </a:r>
          </a:p>
          <a:p>
            <a:pPr marL="0" indent="0">
              <a:lnSpc>
                <a:spcPct val="120000"/>
              </a:lnSpc>
              <a:buNone/>
            </a:pPr>
            <a:r>
              <a:rPr lang="en-IN" dirty="0">
                <a:latin typeface="Times New Roman" panose="02020603050405020304" pitchFamily="18" charset="0"/>
                <a:cs typeface="Times New Roman" panose="02020603050405020304" pitchFamily="18" charset="0"/>
              </a:rPr>
              <a:t>        &lt;/div&gt;</a:t>
            </a:r>
          </a:p>
          <a:p>
            <a:pPr marL="0" indent="0">
              <a:lnSpc>
                <a:spcPct val="120000"/>
              </a:lnSpc>
              <a:buNone/>
            </a:pPr>
            <a:r>
              <a:rPr lang="en-IN" dirty="0">
                <a:latin typeface="Times New Roman" panose="02020603050405020304" pitchFamily="18" charset="0"/>
                <a:cs typeface="Times New Roman" panose="02020603050405020304" pitchFamily="18" charset="0"/>
              </a:rPr>
              <a:t>      );</a:t>
            </a:r>
          </a:p>
          <a:p>
            <a:pPr marL="0" indent="0">
              <a:lnSpc>
                <a:spcPct val="120000"/>
              </a:lnSpc>
              <a:buNone/>
            </a:pPr>
            <a:r>
              <a:rPr lang="en-IN" dirty="0">
                <a:latin typeface="Times New Roman" panose="02020603050405020304" pitchFamily="18" charset="0"/>
                <a:cs typeface="Times New Roman" panose="02020603050405020304" pitchFamily="18" charset="0"/>
              </a:rPr>
              <a:t> - </a:t>
            </a:r>
            <a:r>
              <a:rPr lang="en-IN" b="1" dirty="0">
                <a:latin typeface="Times New Roman" panose="02020603050405020304" pitchFamily="18" charset="0"/>
                <a:cs typeface="Times New Roman" panose="02020603050405020304" pitchFamily="18" charset="0"/>
              </a:rPr>
              <a:t>Embedding JavaScript</a:t>
            </a:r>
            <a:r>
              <a:rPr lang="en-IN" dirty="0">
                <a:latin typeface="Times New Roman" panose="02020603050405020304" pitchFamily="18" charset="0"/>
                <a:cs typeface="Times New Roman" panose="02020603050405020304" pitchFamily="18" charset="0"/>
              </a:rPr>
              <a:t>:</a:t>
            </a:r>
          </a:p>
          <a:p>
            <a:pPr marL="0" indent="0">
              <a:lnSpc>
                <a:spcPct val="120000"/>
              </a:lnSpc>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name = 'John';</a:t>
            </a:r>
          </a:p>
          <a:p>
            <a:pPr marL="0" indent="0">
              <a:lnSpc>
                <a:spcPct val="120000"/>
              </a:lnSpc>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element = &lt;h1&gt;Hello, {name}!&lt;/h1&gt;;</a:t>
            </a:r>
          </a:p>
        </p:txBody>
      </p:sp>
    </p:spTree>
    <p:extLst>
      <p:ext uri="{BB962C8B-B14F-4D97-AF65-F5344CB8AC3E}">
        <p14:creationId xmlns:p14="http://schemas.microsoft.com/office/powerpoint/2010/main" val="3332067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37A0-92CB-ECC5-1E7F-6078BA93D5EA}"/>
              </a:ext>
            </a:extLst>
          </p:cNvPr>
          <p:cNvSpPr>
            <a:spLocks noGrp="1"/>
          </p:cNvSpPr>
          <p:nvPr>
            <p:ph type="title"/>
          </p:nvPr>
        </p:nvSpPr>
        <p:spPr>
          <a:xfrm>
            <a:off x="838200" y="0"/>
            <a:ext cx="10515600" cy="1325563"/>
          </a:xfrm>
        </p:spPr>
        <p:txBody>
          <a:bodyPr/>
          <a:lstStyle/>
          <a:p>
            <a:r>
              <a:rPr lang="en-IN" b="1" dirty="0">
                <a:latin typeface="Times New Roman" panose="02020603050405020304" pitchFamily="18" charset="0"/>
                <a:cs typeface="Times New Roman" panose="02020603050405020304" pitchFamily="18" charset="0"/>
              </a:rPr>
              <a:t>React Components</a:t>
            </a:r>
          </a:p>
        </p:txBody>
      </p:sp>
      <p:sp>
        <p:nvSpPr>
          <p:cNvPr id="3" name="Content Placeholder 2">
            <a:extLst>
              <a:ext uri="{FF2B5EF4-FFF2-40B4-BE49-F238E27FC236}">
                <a16:creationId xmlns:a16="http://schemas.microsoft.com/office/drawing/2014/main" id="{50B67D99-03A8-729E-6BB5-65C3A60DEAF3}"/>
              </a:ext>
            </a:extLst>
          </p:cNvPr>
          <p:cNvSpPr>
            <a:spLocks noGrp="1"/>
          </p:cNvSpPr>
          <p:nvPr>
            <p:ph idx="1"/>
          </p:nvPr>
        </p:nvSpPr>
        <p:spPr>
          <a:xfrm>
            <a:off x="838200" y="956604"/>
            <a:ext cx="10515600" cy="5901396"/>
          </a:xfrm>
        </p:spPr>
        <p:txBody>
          <a:bodyPr>
            <a:normAutofit fontScale="85000" lnSpcReduction="20000"/>
          </a:bodyPr>
          <a:lstStyle/>
          <a:p>
            <a:pPr>
              <a:lnSpc>
                <a:spcPct val="120000"/>
              </a:lnSpc>
              <a:buFontTx/>
              <a:buChar char="-"/>
            </a:pPr>
            <a:r>
              <a:rPr lang="en-IN" dirty="0">
                <a:latin typeface="Times New Roman" panose="02020603050405020304" pitchFamily="18" charset="0"/>
                <a:cs typeface="Times New Roman" panose="02020603050405020304" pitchFamily="18" charset="0"/>
              </a:rPr>
              <a:t>Components are the building blocks of React applications.</a:t>
            </a:r>
          </a:p>
          <a:p>
            <a:pPr>
              <a:lnSpc>
                <a:spcPct val="120000"/>
              </a:lnSpc>
              <a:buFontTx/>
              <a:buChar char="-"/>
            </a:pPr>
            <a:r>
              <a:rPr lang="en-IN" dirty="0">
                <a:latin typeface="Times New Roman" panose="02020603050405020304" pitchFamily="18" charset="0"/>
                <a:cs typeface="Times New Roman" panose="02020603050405020304" pitchFamily="18" charset="0"/>
              </a:rPr>
              <a:t>A component can be either a function or a class that returns JSX.</a:t>
            </a:r>
          </a:p>
          <a:p>
            <a:pPr>
              <a:lnSpc>
                <a:spcPct val="120000"/>
              </a:lnSpc>
              <a:buFontTx/>
              <a:buChar char="-"/>
            </a:pPr>
            <a:r>
              <a:rPr lang="en-IN" b="1" dirty="0">
                <a:latin typeface="Times New Roman" panose="02020603050405020304" pitchFamily="18" charset="0"/>
                <a:cs typeface="Times New Roman" panose="02020603050405020304" pitchFamily="18" charset="0"/>
              </a:rPr>
              <a:t>Function Component:</a:t>
            </a:r>
          </a:p>
          <a:p>
            <a:pPr marL="0" indent="0">
              <a:lnSpc>
                <a:spcPct val="120000"/>
              </a:lnSpc>
              <a:buNone/>
            </a:pPr>
            <a:r>
              <a:rPr lang="en-IN" dirty="0">
                <a:latin typeface="Times New Roman" panose="02020603050405020304" pitchFamily="18" charset="0"/>
                <a:cs typeface="Times New Roman" panose="02020603050405020304" pitchFamily="18" charset="0"/>
              </a:rPr>
              <a:t>      function Greeting(props) {</a:t>
            </a:r>
          </a:p>
          <a:p>
            <a:pPr marL="0" indent="0">
              <a:lnSpc>
                <a:spcPct val="120000"/>
              </a:lnSpc>
              <a:buNone/>
            </a:pPr>
            <a:r>
              <a:rPr lang="en-IN" dirty="0">
                <a:latin typeface="Times New Roman" panose="02020603050405020304" pitchFamily="18" charset="0"/>
                <a:cs typeface="Times New Roman" panose="02020603050405020304" pitchFamily="18" charset="0"/>
              </a:rPr>
              <a:t>        return &lt;h1&gt;Hello, {props.name}!&lt;/h1&gt;;</a:t>
            </a:r>
          </a:p>
          <a:p>
            <a:pPr marL="0" indent="0">
              <a:lnSpc>
                <a:spcPct val="120000"/>
              </a:lnSpc>
              <a:buNone/>
            </a:pPr>
            <a:r>
              <a:rPr lang="en-IN" dirty="0">
                <a:latin typeface="Times New Roman" panose="02020603050405020304" pitchFamily="18" charset="0"/>
                <a:cs typeface="Times New Roman" panose="02020603050405020304" pitchFamily="18" charset="0"/>
              </a:rPr>
              <a:t>      }</a:t>
            </a:r>
          </a:p>
          <a:p>
            <a:pPr marL="0" indent="0">
              <a:lnSpc>
                <a:spcPct val="120000"/>
              </a:lnSpc>
              <a:buNone/>
            </a:pPr>
            <a:r>
              <a:rPr lang="en-IN" dirty="0">
                <a:latin typeface="Times New Roman" panose="02020603050405020304" pitchFamily="18" charset="0"/>
                <a:cs typeface="Times New Roman" panose="02020603050405020304" pitchFamily="18" charset="0"/>
              </a:rPr>
              <a:t> - </a:t>
            </a:r>
            <a:r>
              <a:rPr lang="en-IN" b="1" dirty="0">
                <a:latin typeface="Times New Roman" panose="02020603050405020304" pitchFamily="18" charset="0"/>
                <a:cs typeface="Times New Roman" panose="02020603050405020304" pitchFamily="18" charset="0"/>
              </a:rPr>
              <a:t>Class Component:</a:t>
            </a:r>
          </a:p>
          <a:p>
            <a:pPr marL="0" indent="0">
              <a:lnSpc>
                <a:spcPct val="120000"/>
              </a:lnSpc>
              <a:buNone/>
            </a:pPr>
            <a:r>
              <a:rPr lang="en-IN" dirty="0">
                <a:latin typeface="Times New Roman" panose="02020603050405020304" pitchFamily="18" charset="0"/>
                <a:cs typeface="Times New Roman" panose="02020603050405020304" pitchFamily="18" charset="0"/>
              </a:rPr>
              <a:t>      class Greeting extends </a:t>
            </a:r>
            <a:r>
              <a:rPr lang="en-IN" dirty="0" err="1">
                <a:latin typeface="Times New Roman" panose="02020603050405020304" pitchFamily="18" charset="0"/>
                <a:cs typeface="Times New Roman" panose="02020603050405020304" pitchFamily="18" charset="0"/>
              </a:rPr>
              <a:t>React.Component</a:t>
            </a:r>
            <a:r>
              <a:rPr lang="en-IN" dirty="0">
                <a:latin typeface="Times New Roman" panose="02020603050405020304" pitchFamily="18" charset="0"/>
                <a:cs typeface="Times New Roman" panose="02020603050405020304" pitchFamily="18" charset="0"/>
              </a:rPr>
              <a:t> {</a:t>
            </a:r>
          </a:p>
          <a:p>
            <a:pPr marL="0" indent="0">
              <a:lnSpc>
                <a:spcPct val="120000"/>
              </a:lnSpc>
              <a:buNone/>
            </a:pPr>
            <a:r>
              <a:rPr lang="en-IN" dirty="0">
                <a:latin typeface="Times New Roman" panose="02020603050405020304" pitchFamily="18" charset="0"/>
                <a:cs typeface="Times New Roman" panose="02020603050405020304" pitchFamily="18" charset="0"/>
              </a:rPr>
              <a:t>        render() {</a:t>
            </a:r>
          </a:p>
          <a:p>
            <a:pPr marL="0" indent="0">
              <a:lnSpc>
                <a:spcPct val="120000"/>
              </a:lnSpc>
              <a:buNone/>
            </a:pPr>
            <a:r>
              <a:rPr lang="en-IN" dirty="0">
                <a:latin typeface="Times New Roman" panose="02020603050405020304" pitchFamily="18" charset="0"/>
                <a:cs typeface="Times New Roman" panose="02020603050405020304" pitchFamily="18" charset="0"/>
              </a:rPr>
              <a:t>          return &lt;h1&gt;Hello, {this.props.name}!&lt;/h1&gt;;</a:t>
            </a:r>
          </a:p>
          <a:p>
            <a:pPr marL="0" indent="0">
              <a:lnSpc>
                <a:spcPct val="120000"/>
              </a:lnSpc>
              <a:buNone/>
            </a:pPr>
            <a:r>
              <a:rPr lang="en-IN" dirty="0">
                <a:latin typeface="Times New Roman" panose="02020603050405020304" pitchFamily="18" charset="0"/>
                <a:cs typeface="Times New Roman" panose="02020603050405020304" pitchFamily="18" charset="0"/>
              </a:rPr>
              <a:t>        }</a:t>
            </a:r>
          </a:p>
          <a:p>
            <a:pPr marL="0" indent="0">
              <a:lnSpc>
                <a:spcPct val="120000"/>
              </a:lnSpc>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51762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314D-9538-7A28-24D0-2BA55E1B4B6A}"/>
              </a:ext>
            </a:extLst>
          </p:cNvPr>
          <p:cNvSpPr>
            <a:spLocks noGrp="1"/>
          </p:cNvSpPr>
          <p:nvPr>
            <p:ph type="title"/>
          </p:nvPr>
        </p:nvSpPr>
        <p:spPr>
          <a:xfrm>
            <a:off x="838200" y="0"/>
            <a:ext cx="10515600" cy="1325563"/>
          </a:xfrm>
        </p:spPr>
        <p:txBody>
          <a:bodyPr/>
          <a:lstStyle/>
          <a:p>
            <a:r>
              <a:rPr lang="en-IN" b="1" dirty="0">
                <a:latin typeface="Times New Roman" panose="02020603050405020304" pitchFamily="18" charset="0"/>
                <a:cs typeface="Times New Roman" panose="02020603050405020304" pitchFamily="18" charset="0"/>
              </a:rPr>
              <a:t>Props</a:t>
            </a:r>
          </a:p>
        </p:txBody>
      </p:sp>
      <p:sp>
        <p:nvSpPr>
          <p:cNvPr id="3" name="Content Placeholder 2">
            <a:extLst>
              <a:ext uri="{FF2B5EF4-FFF2-40B4-BE49-F238E27FC236}">
                <a16:creationId xmlns:a16="http://schemas.microsoft.com/office/drawing/2014/main" id="{6CAAB079-9BEA-B9AA-36D7-55DDD02BA1CA}"/>
              </a:ext>
            </a:extLst>
          </p:cNvPr>
          <p:cNvSpPr>
            <a:spLocks noGrp="1"/>
          </p:cNvSpPr>
          <p:nvPr>
            <p:ph idx="1"/>
          </p:nvPr>
        </p:nvSpPr>
        <p:spPr>
          <a:xfrm>
            <a:off x="838200" y="1325564"/>
            <a:ext cx="10515600" cy="5532436"/>
          </a:xfrm>
        </p:spPr>
        <p:txBody>
          <a:bodyPr>
            <a:normAutofit/>
          </a:bodyPr>
          <a:lstStyle/>
          <a:p>
            <a:pPr>
              <a:lnSpc>
                <a:spcPct val="100000"/>
              </a:lnSpc>
              <a:buFontTx/>
              <a:buChar char="-"/>
            </a:pPr>
            <a:r>
              <a:rPr lang="en-US" dirty="0">
                <a:latin typeface="Times New Roman" panose="02020603050405020304" pitchFamily="18" charset="0"/>
                <a:cs typeface="Times New Roman" panose="02020603050405020304" pitchFamily="18" charset="0"/>
              </a:rPr>
              <a:t>Props (short for properties) are used to pass data from parent components to child components.</a:t>
            </a:r>
          </a:p>
          <a:p>
            <a:pPr>
              <a:lnSpc>
                <a:spcPct val="100000"/>
              </a:lnSpc>
              <a:buFontTx/>
              <a:buChar char="-"/>
            </a:pPr>
            <a:r>
              <a:rPr lang="en-US" dirty="0">
                <a:latin typeface="Times New Roman" panose="02020603050405020304" pitchFamily="18" charset="0"/>
                <a:cs typeface="Times New Roman" panose="02020603050405020304" pitchFamily="18" charset="0"/>
              </a:rPr>
              <a:t>Props are read-only and should not be modified within the child component.</a:t>
            </a:r>
          </a:p>
          <a:p>
            <a:pPr>
              <a:lnSpc>
                <a:spcPct val="100000"/>
              </a:lnSpc>
              <a:buFontTx/>
              <a:buChar char="-"/>
            </a:pPr>
            <a:r>
              <a:rPr lang="en-US" dirty="0">
                <a:latin typeface="Times New Roman" panose="02020603050405020304" pitchFamily="18" charset="0"/>
                <a:cs typeface="Times New Roman" panose="02020603050405020304" pitchFamily="18" charset="0"/>
              </a:rPr>
              <a:t>Usage:</a:t>
            </a:r>
          </a:p>
          <a:p>
            <a:pPr marL="0" indent="0">
              <a:lnSpc>
                <a:spcPct val="100000"/>
              </a:lnSpc>
              <a:buNone/>
            </a:pPr>
            <a:r>
              <a:rPr lang="en-US" dirty="0">
                <a:latin typeface="Times New Roman" panose="02020603050405020304" pitchFamily="18" charset="0"/>
                <a:cs typeface="Times New Roman" panose="02020603050405020304" pitchFamily="18" charset="0"/>
              </a:rPr>
              <a:t>     function Greeting(props) {</a:t>
            </a:r>
          </a:p>
          <a:p>
            <a:pPr marL="0" indent="0">
              <a:lnSpc>
                <a:spcPct val="100000"/>
              </a:lnSpc>
              <a:buNone/>
            </a:pPr>
            <a:r>
              <a:rPr lang="en-US" dirty="0">
                <a:latin typeface="Times New Roman" panose="02020603050405020304" pitchFamily="18" charset="0"/>
                <a:cs typeface="Times New Roman" panose="02020603050405020304" pitchFamily="18" charset="0"/>
              </a:rPr>
              <a:t>        return &lt;h1&gt;Hello, {props.name}!&lt;/h1&gt;;</a:t>
            </a:r>
          </a:p>
          <a:p>
            <a:pPr marL="0" indent="0">
              <a:lnSpc>
                <a:spcPct val="100000"/>
              </a:lnSpc>
              <a:buNone/>
            </a:pPr>
            <a:r>
              <a:rPr lang="en-US" dirty="0">
                <a:latin typeface="Times New Roman" panose="02020603050405020304" pitchFamily="18" charset="0"/>
                <a:cs typeface="Times New Roman" panose="02020603050405020304" pitchFamily="18" charset="0"/>
              </a:rPr>
              <a:t>      }</a:t>
            </a:r>
          </a:p>
          <a:p>
            <a:pPr marL="0" indent="0">
              <a:lnSpc>
                <a:spcPct val="100000"/>
              </a:lnSpc>
              <a:buNone/>
            </a:pPr>
            <a:r>
              <a:rPr lang="en-US" dirty="0">
                <a:latin typeface="Times New Roman" panose="02020603050405020304" pitchFamily="18" charset="0"/>
                <a:cs typeface="Times New Roman" panose="02020603050405020304" pitchFamily="18" charset="0"/>
              </a:rPr>
              <a:t>      const element = &lt;Greeting name="John" /&gt;;</a:t>
            </a:r>
          </a:p>
        </p:txBody>
      </p:sp>
    </p:spTree>
    <p:extLst>
      <p:ext uri="{BB962C8B-B14F-4D97-AF65-F5344CB8AC3E}">
        <p14:creationId xmlns:p14="http://schemas.microsoft.com/office/powerpoint/2010/main" val="3438330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BC44-54D3-90C5-DECC-19331A19C5DF}"/>
              </a:ext>
            </a:extLst>
          </p:cNvPr>
          <p:cNvSpPr>
            <a:spLocks noGrp="1"/>
          </p:cNvSpPr>
          <p:nvPr>
            <p:ph type="title"/>
          </p:nvPr>
        </p:nvSpPr>
        <p:spPr>
          <a:xfrm>
            <a:off x="838200" y="0"/>
            <a:ext cx="10515600" cy="1325563"/>
          </a:xfrm>
        </p:spPr>
        <p:txBody>
          <a:bodyPr/>
          <a:lstStyle/>
          <a:p>
            <a:r>
              <a:rPr lang="en-IN" b="1" dirty="0">
                <a:latin typeface="Times New Roman" panose="02020603050405020304" pitchFamily="18" charset="0"/>
                <a:cs typeface="Times New Roman" panose="02020603050405020304" pitchFamily="18" charset="0"/>
              </a:rPr>
              <a:t>States</a:t>
            </a:r>
          </a:p>
        </p:txBody>
      </p:sp>
      <p:sp>
        <p:nvSpPr>
          <p:cNvPr id="3" name="Content Placeholder 2">
            <a:extLst>
              <a:ext uri="{FF2B5EF4-FFF2-40B4-BE49-F238E27FC236}">
                <a16:creationId xmlns:a16="http://schemas.microsoft.com/office/drawing/2014/main" id="{CEE3E214-2CAA-3C31-B95C-6D414E6367A7}"/>
              </a:ext>
            </a:extLst>
          </p:cNvPr>
          <p:cNvSpPr>
            <a:spLocks noGrp="1"/>
          </p:cNvSpPr>
          <p:nvPr>
            <p:ph idx="1"/>
          </p:nvPr>
        </p:nvSpPr>
        <p:spPr>
          <a:xfrm>
            <a:off x="838200" y="984738"/>
            <a:ext cx="10515600" cy="5873262"/>
          </a:xfrm>
        </p:spPr>
        <p:txBody>
          <a:bodyPr>
            <a:normAutofit fontScale="77500" lnSpcReduction="20000"/>
          </a:bodyPr>
          <a:lstStyle/>
          <a:p>
            <a:pPr>
              <a:lnSpc>
                <a:spcPct val="120000"/>
              </a:lnSpc>
              <a:buFontTx/>
              <a:buChar char="-"/>
            </a:pPr>
            <a:r>
              <a:rPr lang="en-IN" dirty="0">
                <a:latin typeface="Times New Roman" panose="02020603050405020304" pitchFamily="18" charset="0"/>
                <a:cs typeface="Times New Roman" panose="02020603050405020304" pitchFamily="18" charset="0"/>
              </a:rPr>
              <a:t>State represents the internal mutable data of a component.</a:t>
            </a:r>
          </a:p>
          <a:p>
            <a:pPr>
              <a:lnSpc>
                <a:spcPct val="120000"/>
              </a:lnSpc>
              <a:buFontTx/>
              <a:buChar char="-"/>
            </a:pPr>
            <a:r>
              <a:rPr lang="en-IN" dirty="0">
                <a:latin typeface="Times New Roman" panose="02020603050405020304" pitchFamily="18" charset="0"/>
                <a:cs typeface="Times New Roman" panose="02020603050405020304" pitchFamily="18" charset="0"/>
              </a:rPr>
              <a:t>State allows components to keep track of changing data and trigger UI updates.</a:t>
            </a:r>
          </a:p>
          <a:p>
            <a:pPr>
              <a:lnSpc>
                <a:spcPct val="120000"/>
              </a:lnSpc>
              <a:buFontTx/>
              <a:buChar char="-"/>
            </a:pPr>
            <a:r>
              <a:rPr lang="en-IN" dirty="0">
                <a:latin typeface="Times New Roman" panose="02020603050405020304" pitchFamily="18" charset="0"/>
                <a:cs typeface="Times New Roman" panose="02020603050405020304" pitchFamily="18" charset="0"/>
              </a:rPr>
              <a:t>Class Component with State:</a:t>
            </a:r>
          </a:p>
          <a:p>
            <a:pPr marL="0" indent="0">
              <a:lnSpc>
                <a:spcPct val="120000"/>
              </a:lnSpc>
              <a:buNone/>
            </a:pPr>
            <a:r>
              <a:rPr lang="en-IN" dirty="0">
                <a:latin typeface="Times New Roman" panose="02020603050405020304" pitchFamily="18" charset="0"/>
                <a:cs typeface="Times New Roman" panose="02020603050405020304" pitchFamily="18" charset="0"/>
              </a:rPr>
              <a:t>      class Counter extends </a:t>
            </a:r>
            <a:r>
              <a:rPr lang="en-IN" dirty="0" err="1">
                <a:latin typeface="Times New Roman" panose="02020603050405020304" pitchFamily="18" charset="0"/>
                <a:cs typeface="Times New Roman" panose="02020603050405020304" pitchFamily="18" charset="0"/>
              </a:rPr>
              <a:t>React.Component</a:t>
            </a:r>
            <a:r>
              <a:rPr lang="en-IN" dirty="0">
                <a:latin typeface="Times New Roman" panose="02020603050405020304" pitchFamily="18" charset="0"/>
                <a:cs typeface="Times New Roman" panose="02020603050405020304" pitchFamily="18" charset="0"/>
              </a:rPr>
              <a:t> {</a:t>
            </a:r>
          </a:p>
          <a:p>
            <a:pPr marL="0" indent="0">
              <a:lnSpc>
                <a:spcPct val="120000"/>
              </a:lnSpc>
              <a:buNone/>
            </a:pPr>
            <a:r>
              <a:rPr lang="en-IN" dirty="0">
                <a:latin typeface="Times New Roman" panose="02020603050405020304" pitchFamily="18" charset="0"/>
                <a:cs typeface="Times New Roman" panose="02020603050405020304" pitchFamily="18" charset="0"/>
              </a:rPr>
              <a:t>        constructor(props) {</a:t>
            </a:r>
          </a:p>
          <a:p>
            <a:pPr marL="0" indent="0">
              <a:lnSpc>
                <a:spcPct val="120000"/>
              </a:lnSpc>
              <a:buNone/>
            </a:pPr>
            <a:r>
              <a:rPr lang="en-IN" dirty="0">
                <a:latin typeface="Times New Roman" panose="02020603050405020304" pitchFamily="18" charset="0"/>
                <a:cs typeface="Times New Roman" panose="02020603050405020304" pitchFamily="18" charset="0"/>
              </a:rPr>
              <a:t>          super(props);</a:t>
            </a:r>
          </a:p>
          <a:p>
            <a:pPr marL="0" indent="0">
              <a:lnSpc>
                <a:spcPct val="120000"/>
              </a:lnSpc>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this.state</a:t>
            </a:r>
            <a:r>
              <a:rPr lang="en-IN" dirty="0">
                <a:latin typeface="Times New Roman" panose="02020603050405020304" pitchFamily="18" charset="0"/>
                <a:cs typeface="Times New Roman" panose="02020603050405020304" pitchFamily="18" charset="0"/>
              </a:rPr>
              <a:t> = { count: 0 };</a:t>
            </a:r>
          </a:p>
          <a:p>
            <a:pPr marL="0" indent="0">
              <a:lnSpc>
                <a:spcPct val="120000"/>
              </a:lnSpc>
              <a:buNone/>
            </a:pPr>
            <a:r>
              <a:rPr lang="en-IN" dirty="0">
                <a:latin typeface="Times New Roman" panose="02020603050405020304" pitchFamily="18" charset="0"/>
                <a:cs typeface="Times New Roman" panose="02020603050405020304" pitchFamily="18" charset="0"/>
              </a:rPr>
              <a:t>        }</a:t>
            </a:r>
          </a:p>
          <a:p>
            <a:pPr marL="0" indent="0">
              <a:lnSpc>
                <a:spcPct val="120000"/>
              </a:lnSpc>
              <a:buNone/>
            </a:pPr>
            <a:r>
              <a:rPr lang="en-IN" dirty="0">
                <a:latin typeface="Times New Roman" panose="02020603050405020304" pitchFamily="18" charset="0"/>
                <a:cs typeface="Times New Roman" panose="02020603050405020304" pitchFamily="18" charset="0"/>
              </a:rPr>
              <a:t>        render() {</a:t>
            </a:r>
          </a:p>
          <a:p>
            <a:pPr marL="0" indent="0">
              <a:lnSpc>
                <a:spcPct val="120000"/>
              </a:lnSpc>
              <a:buNone/>
            </a:pPr>
            <a:r>
              <a:rPr lang="en-IN" dirty="0">
                <a:latin typeface="Times New Roman" panose="02020603050405020304" pitchFamily="18" charset="0"/>
                <a:cs typeface="Times New Roman" panose="02020603050405020304" pitchFamily="18" charset="0"/>
              </a:rPr>
              <a:t>          return &lt;p&gt;Count: {</a:t>
            </a:r>
            <a:r>
              <a:rPr lang="en-IN" dirty="0" err="1">
                <a:latin typeface="Times New Roman" panose="02020603050405020304" pitchFamily="18" charset="0"/>
                <a:cs typeface="Times New Roman" panose="02020603050405020304" pitchFamily="18" charset="0"/>
              </a:rPr>
              <a:t>this.state.count</a:t>
            </a:r>
            <a:r>
              <a:rPr lang="en-IN" dirty="0">
                <a:latin typeface="Times New Roman" panose="02020603050405020304" pitchFamily="18" charset="0"/>
                <a:cs typeface="Times New Roman" panose="02020603050405020304" pitchFamily="18" charset="0"/>
              </a:rPr>
              <a:t>}&lt;/p&gt;;</a:t>
            </a:r>
          </a:p>
          <a:p>
            <a:pPr marL="0" indent="0">
              <a:lnSpc>
                <a:spcPct val="120000"/>
              </a:lnSpc>
              <a:buNone/>
            </a:pPr>
            <a:r>
              <a:rPr lang="en-IN" dirty="0">
                <a:latin typeface="Times New Roman" panose="02020603050405020304" pitchFamily="18" charset="0"/>
                <a:cs typeface="Times New Roman" panose="02020603050405020304" pitchFamily="18" charset="0"/>
              </a:rPr>
              <a:t>        }</a:t>
            </a:r>
          </a:p>
          <a:p>
            <a:pPr marL="0" indent="0">
              <a:lnSpc>
                <a:spcPct val="120000"/>
              </a:lnSpc>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41519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3647-8B91-908E-BF44-77239DC8ED1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Stateless vs Stateful</a:t>
            </a:r>
          </a:p>
        </p:txBody>
      </p:sp>
      <p:sp>
        <p:nvSpPr>
          <p:cNvPr id="3" name="Content Placeholder 2">
            <a:extLst>
              <a:ext uri="{FF2B5EF4-FFF2-40B4-BE49-F238E27FC236}">
                <a16:creationId xmlns:a16="http://schemas.microsoft.com/office/drawing/2014/main" id="{149C7A5D-702C-3497-9B63-88A746A9B70D}"/>
              </a:ext>
            </a:extLst>
          </p:cNvPr>
          <p:cNvSpPr>
            <a:spLocks noGrp="1"/>
          </p:cNvSpPr>
          <p:nvPr>
            <p:ph idx="1"/>
          </p:nvPr>
        </p:nvSpPr>
        <p:spPr/>
        <p:txBody>
          <a:bodyPr/>
          <a:lstStyle/>
          <a:p>
            <a:pPr>
              <a:lnSpc>
                <a:spcPct val="100000"/>
              </a:lnSpc>
              <a:buFontTx/>
              <a:buChar char="-"/>
            </a:pPr>
            <a:endParaRPr lang="en-US" b="1" dirty="0">
              <a:latin typeface="Times New Roman" panose="02020603050405020304" pitchFamily="18" charset="0"/>
              <a:cs typeface="Times New Roman" panose="02020603050405020304" pitchFamily="18" charset="0"/>
            </a:endParaRPr>
          </a:p>
          <a:p>
            <a:pPr>
              <a:lnSpc>
                <a:spcPct val="100000"/>
              </a:lnSpc>
              <a:buFontTx/>
              <a:buChar char="-"/>
            </a:pPr>
            <a:r>
              <a:rPr lang="en-US" b="1" dirty="0">
                <a:latin typeface="Times New Roman" panose="02020603050405020304" pitchFamily="18" charset="0"/>
                <a:cs typeface="Times New Roman" panose="02020603050405020304" pitchFamily="18" charset="0"/>
              </a:rPr>
              <a:t>Stateless Components (Functional Components): </a:t>
            </a:r>
            <a:r>
              <a:rPr lang="en-US" dirty="0">
                <a:latin typeface="Times New Roman" panose="02020603050405020304" pitchFamily="18" charset="0"/>
                <a:cs typeface="Times New Roman" panose="02020603050405020304" pitchFamily="18" charset="0"/>
              </a:rPr>
              <a:t>These are components that do not have state and are mainly used to display data based on the props they receive.</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b="1" dirty="0">
                <a:latin typeface="Times New Roman" panose="02020603050405020304" pitchFamily="18" charset="0"/>
                <a:cs typeface="Times New Roman" panose="02020603050405020304" pitchFamily="18" charset="0"/>
              </a:rPr>
              <a:t>Stateful Components (Class Components): </a:t>
            </a:r>
            <a:r>
              <a:rPr lang="en-US" dirty="0">
                <a:latin typeface="Times New Roman" panose="02020603050405020304" pitchFamily="18" charset="0"/>
                <a:cs typeface="Times New Roman" panose="02020603050405020304" pitchFamily="18" charset="0"/>
              </a:rPr>
              <a:t>These are components that have state and can manage changing data and trigger UI updates.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086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9DF2E-7733-169E-8AB9-C524559BB61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Lifecycle</a:t>
            </a:r>
          </a:p>
        </p:txBody>
      </p:sp>
      <p:sp>
        <p:nvSpPr>
          <p:cNvPr id="3" name="Content Placeholder 2">
            <a:extLst>
              <a:ext uri="{FF2B5EF4-FFF2-40B4-BE49-F238E27FC236}">
                <a16:creationId xmlns:a16="http://schemas.microsoft.com/office/drawing/2014/main" id="{ABAF2AB4-1AE2-AD28-BBED-04C72616054B}"/>
              </a:ext>
            </a:extLst>
          </p:cNvPr>
          <p:cNvSpPr>
            <a:spLocks noGrp="1"/>
          </p:cNvSpPr>
          <p:nvPr>
            <p:ph idx="1"/>
          </p:nvPr>
        </p:nvSpPr>
        <p:spPr/>
        <p:txBody>
          <a:bodyPr/>
          <a:lstStyle/>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The lifecycle of a React component consists of several phases: the Initial Phase, Updating Phase, Props Change Phase, and Unmounting Phase.</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Each phase has corresponding lifecycle methods that can be implemented to perform specific actions during that phase.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0556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CEC39-1FEE-6106-67F7-A18D4C045B54}"/>
              </a:ext>
            </a:extLst>
          </p:cNvPr>
          <p:cNvSpPr>
            <a:spLocks noGrp="1"/>
          </p:cNvSpPr>
          <p:nvPr>
            <p:ph type="title"/>
          </p:nvPr>
        </p:nvSpPr>
        <p:spPr>
          <a:xfrm>
            <a:off x="838200" y="-270486"/>
            <a:ext cx="10515600" cy="1325563"/>
          </a:xfrm>
        </p:spPr>
        <p:txBody>
          <a:bodyPr/>
          <a:lstStyle/>
          <a:p>
            <a:r>
              <a:rPr lang="en-IN" b="1" dirty="0">
                <a:latin typeface="Times New Roman" panose="02020603050405020304" pitchFamily="18" charset="0"/>
                <a:cs typeface="Times New Roman" panose="02020603050405020304" pitchFamily="18" charset="0"/>
              </a:rPr>
              <a:t>Lifecycle Methods</a:t>
            </a:r>
          </a:p>
        </p:txBody>
      </p:sp>
      <p:sp>
        <p:nvSpPr>
          <p:cNvPr id="3" name="Content Placeholder 2">
            <a:extLst>
              <a:ext uri="{FF2B5EF4-FFF2-40B4-BE49-F238E27FC236}">
                <a16:creationId xmlns:a16="http://schemas.microsoft.com/office/drawing/2014/main" id="{B259BCC7-BD10-105F-645E-A4106E6ACEBB}"/>
              </a:ext>
            </a:extLst>
          </p:cNvPr>
          <p:cNvSpPr>
            <a:spLocks noGrp="1"/>
          </p:cNvSpPr>
          <p:nvPr>
            <p:ph idx="1"/>
          </p:nvPr>
        </p:nvSpPr>
        <p:spPr>
          <a:xfrm>
            <a:off x="838200" y="844062"/>
            <a:ext cx="10515600" cy="5995683"/>
          </a:xfrm>
        </p:spPr>
        <p:txBody>
          <a:bodyPr>
            <a:normAutofit fontScale="70000" lnSpcReduction="20000"/>
          </a:bodyPr>
          <a:lstStyle/>
          <a:p>
            <a:pPr>
              <a:lnSpc>
                <a:spcPct val="120000"/>
              </a:lnSpc>
              <a:buFontTx/>
              <a:buChar char="-"/>
            </a:pPr>
            <a:r>
              <a:rPr lang="en-IN" dirty="0" err="1">
                <a:latin typeface="Times New Roman" panose="02020603050405020304" pitchFamily="18" charset="0"/>
                <a:cs typeface="Times New Roman" panose="02020603050405020304" pitchFamily="18" charset="0"/>
              </a:rPr>
              <a:t>componentDidMount</a:t>
            </a:r>
            <a:r>
              <a:rPr lang="en-IN" dirty="0">
                <a:latin typeface="Times New Roman" panose="02020603050405020304" pitchFamily="18" charset="0"/>
                <a:cs typeface="Times New Roman" panose="02020603050405020304" pitchFamily="18" charset="0"/>
              </a:rPr>
              <a:t>: Invoked immediately after a component is mounted (inserted into the DOM).</a:t>
            </a:r>
          </a:p>
          <a:p>
            <a:pPr>
              <a:lnSpc>
                <a:spcPct val="120000"/>
              </a:lnSpc>
              <a:buFontTx/>
              <a:buChar char="-"/>
            </a:pPr>
            <a:r>
              <a:rPr lang="en-IN" dirty="0" err="1">
                <a:latin typeface="Times New Roman" panose="02020603050405020304" pitchFamily="18" charset="0"/>
                <a:cs typeface="Times New Roman" panose="02020603050405020304" pitchFamily="18" charset="0"/>
              </a:rPr>
              <a:t>componentDidUpdate</a:t>
            </a:r>
            <a:r>
              <a:rPr lang="en-IN" dirty="0">
                <a:latin typeface="Times New Roman" panose="02020603050405020304" pitchFamily="18" charset="0"/>
                <a:cs typeface="Times New Roman" panose="02020603050405020304" pitchFamily="18" charset="0"/>
              </a:rPr>
              <a:t>: Invoked immediately after updating occurs.</a:t>
            </a:r>
          </a:p>
          <a:p>
            <a:pPr>
              <a:lnSpc>
                <a:spcPct val="120000"/>
              </a:lnSpc>
              <a:buFontTx/>
              <a:buChar char="-"/>
            </a:pPr>
            <a:r>
              <a:rPr lang="en-IN" dirty="0" err="1">
                <a:latin typeface="Times New Roman" panose="02020603050405020304" pitchFamily="18" charset="0"/>
                <a:cs typeface="Times New Roman" panose="02020603050405020304" pitchFamily="18" charset="0"/>
              </a:rPr>
              <a:t>componentWillUnmount</a:t>
            </a:r>
            <a:r>
              <a:rPr lang="en-IN" dirty="0">
                <a:latin typeface="Times New Roman" panose="02020603050405020304" pitchFamily="18" charset="0"/>
                <a:cs typeface="Times New Roman" panose="02020603050405020304" pitchFamily="18" charset="0"/>
              </a:rPr>
              <a:t>: Invoked immediately before a component is unmounted and destroyed.(e.g.)</a:t>
            </a:r>
          </a:p>
          <a:p>
            <a:pPr marL="0" indent="0">
              <a:lnSpc>
                <a:spcPct val="120000"/>
              </a:lnSpc>
              <a:buNone/>
            </a:pPr>
            <a:r>
              <a:rPr lang="en-IN" dirty="0">
                <a:latin typeface="Times New Roman" panose="02020603050405020304" pitchFamily="18" charset="0"/>
                <a:cs typeface="Times New Roman" panose="02020603050405020304" pitchFamily="18" charset="0"/>
              </a:rPr>
              <a:t>      class </a:t>
            </a:r>
            <a:r>
              <a:rPr lang="en-IN" dirty="0" err="1">
                <a:latin typeface="Times New Roman" panose="02020603050405020304" pitchFamily="18" charset="0"/>
                <a:cs typeface="Times New Roman" panose="02020603050405020304" pitchFamily="18" charset="0"/>
              </a:rPr>
              <a:t>ExampleComponent</a:t>
            </a:r>
            <a:r>
              <a:rPr lang="en-IN" dirty="0">
                <a:latin typeface="Times New Roman" panose="02020603050405020304" pitchFamily="18" charset="0"/>
                <a:cs typeface="Times New Roman" panose="02020603050405020304" pitchFamily="18" charset="0"/>
              </a:rPr>
              <a:t> extends </a:t>
            </a:r>
            <a:r>
              <a:rPr lang="en-IN" dirty="0" err="1">
                <a:latin typeface="Times New Roman" panose="02020603050405020304" pitchFamily="18" charset="0"/>
                <a:cs typeface="Times New Roman" panose="02020603050405020304" pitchFamily="18" charset="0"/>
              </a:rPr>
              <a:t>React.Component</a:t>
            </a:r>
            <a:r>
              <a:rPr lang="en-IN" dirty="0">
                <a:latin typeface="Times New Roman" panose="02020603050405020304" pitchFamily="18" charset="0"/>
                <a:cs typeface="Times New Roman" panose="02020603050405020304" pitchFamily="18" charset="0"/>
              </a:rPr>
              <a:t> {</a:t>
            </a:r>
          </a:p>
          <a:p>
            <a:pPr marL="0" indent="0">
              <a:lnSpc>
                <a:spcPct val="120000"/>
              </a:lnSpc>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componentDidMount</a:t>
            </a:r>
            <a:r>
              <a:rPr lang="en-IN" dirty="0">
                <a:latin typeface="Times New Roman" panose="02020603050405020304" pitchFamily="18" charset="0"/>
                <a:cs typeface="Times New Roman" panose="02020603050405020304" pitchFamily="18" charset="0"/>
              </a:rPr>
              <a:t>() { // Perform setup actions after the component is mounted</a:t>
            </a:r>
          </a:p>
          <a:p>
            <a:pPr marL="0" indent="0">
              <a:lnSpc>
                <a:spcPct val="120000"/>
              </a:lnSpc>
              <a:buNone/>
            </a:pPr>
            <a:r>
              <a:rPr lang="en-IN" dirty="0">
                <a:latin typeface="Times New Roman" panose="02020603050405020304" pitchFamily="18" charset="0"/>
                <a:cs typeface="Times New Roman" panose="02020603050405020304" pitchFamily="18" charset="0"/>
              </a:rPr>
              <a:t>        }</a:t>
            </a:r>
          </a:p>
          <a:p>
            <a:pPr marL="0" indent="0">
              <a:lnSpc>
                <a:spcPct val="120000"/>
              </a:lnSpc>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componentDidUpdate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prevProps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prevState</a:t>
            </a:r>
            <a:r>
              <a:rPr lang="en-IN" dirty="0">
                <a:latin typeface="Times New Roman" panose="02020603050405020304" pitchFamily="18" charset="0"/>
                <a:cs typeface="Times New Roman" panose="02020603050405020304" pitchFamily="18" charset="0"/>
              </a:rPr>
              <a:t>) {// Perform actions after the component's update</a:t>
            </a:r>
          </a:p>
          <a:p>
            <a:pPr marL="0" indent="0">
              <a:lnSpc>
                <a:spcPct val="120000"/>
              </a:lnSpc>
              <a:buNone/>
            </a:pPr>
            <a:r>
              <a:rPr lang="en-IN" dirty="0">
                <a:latin typeface="Times New Roman" panose="02020603050405020304" pitchFamily="18" charset="0"/>
                <a:cs typeface="Times New Roman" panose="02020603050405020304" pitchFamily="18" charset="0"/>
              </a:rPr>
              <a:t>        }</a:t>
            </a:r>
          </a:p>
          <a:p>
            <a:pPr marL="0" indent="0">
              <a:lnSpc>
                <a:spcPct val="120000"/>
              </a:lnSpc>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componentWillUnmount</a:t>
            </a:r>
            <a:r>
              <a:rPr lang="en-IN" dirty="0">
                <a:latin typeface="Times New Roman" panose="02020603050405020304" pitchFamily="18" charset="0"/>
                <a:cs typeface="Times New Roman" panose="02020603050405020304" pitchFamily="18" charset="0"/>
              </a:rPr>
              <a:t>() { // Perform </a:t>
            </a:r>
            <a:r>
              <a:rPr lang="en-IN" dirty="0" err="1">
                <a:latin typeface="Times New Roman" panose="02020603050405020304" pitchFamily="18" charset="0"/>
                <a:cs typeface="Times New Roman" panose="02020603050405020304" pitchFamily="18" charset="0"/>
              </a:rPr>
              <a:t>cleanup</a:t>
            </a:r>
            <a:r>
              <a:rPr lang="en-IN" dirty="0">
                <a:latin typeface="Times New Roman" panose="02020603050405020304" pitchFamily="18" charset="0"/>
                <a:cs typeface="Times New Roman" panose="02020603050405020304" pitchFamily="18" charset="0"/>
              </a:rPr>
              <a:t> actions before the component is unmounted</a:t>
            </a:r>
          </a:p>
          <a:p>
            <a:pPr marL="0" indent="0">
              <a:lnSpc>
                <a:spcPct val="120000"/>
              </a:lnSpc>
              <a:buNone/>
            </a:pPr>
            <a:r>
              <a:rPr lang="en-IN" dirty="0">
                <a:latin typeface="Times New Roman" panose="02020603050405020304" pitchFamily="18" charset="0"/>
                <a:cs typeface="Times New Roman" panose="02020603050405020304" pitchFamily="18" charset="0"/>
              </a:rPr>
              <a:t>        }</a:t>
            </a:r>
          </a:p>
          <a:p>
            <a:pPr marL="0" indent="0">
              <a:lnSpc>
                <a:spcPct val="120000"/>
              </a:lnSpc>
              <a:buNone/>
            </a:pPr>
            <a:r>
              <a:rPr lang="en-IN" dirty="0">
                <a:latin typeface="Times New Roman" panose="02020603050405020304" pitchFamily="18" charset="0"/>
                <a:cs typeface="Times New Roman" panose="02020603050405020304" pitchFamily="18" charset="0"/>
              </a:rPr>
              <a:t>        render() {// Render the component</a:t>
            </a:r>
          </a:p>
          <a:p>
            <a:pPr marL="0" indent="0">
              <a:lnSpc>
                <a:spcPct val="120000"/>
              </a:lnSpc>
              <a:buNone/>
            </a:pPr>
            <a:r>
              <a:rPr lang="en-IN" dirty="0">
                <a:latin typeface="Times New Roman" panose="02020603050405020304" pitchFamily="18" charset="0"/>
                <a:cs typeface="Times New Roman" panose="02020603050405020304" pitchFamily="18" charset="0"/>
              </a:rPr>
              <a:t>        } } </a:t>
            </a:r>
          </a:p>
        </p:txBody>
      </p:sp>
    </p:spTree>
    <p:extLst>
      <p:ext uri="{BB962C8B-B14F-4D97-AF65-F5344CB8AC3E}">
        <p14:creationId xmlns:p14="http://schemas.microsoft.com/office/powerpoint/2010/main" val="1759499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B202-D7DD-6786-8CE8-6A755DDE99EF}"/>
              </a:ext>
            </a:extLst>
          </p:cNvPr>
          <p:cNvSpPr>
            <a:spLocks noGrp="1"/>
          </p:cNvSpPr>
          <p:nvPr>
            <p:ph type="title"/>
          </p:nvPr>
        </p:nvSpPr>
        <p:spPr>
          <a:xfrm>
            <a:off x="838200" y="18255"/>
            <a:ext cx="10515600" cy="1325563"/>
          </a:xfrm>
        </p:spPr>
        <p:txBody>
          <a:bodyPr/>
          <a:lstStyle/>
          <a:p>
            <a:r>
              <a:rPr lang="en-IN" b="1" dirty="0">
                <a:latin typeface="Times New Roman" panose="02020603050405020304" pitchFamily="18" charset="0"/>
                <a:cs typeface="Times New Roman" panose="02020603050405020304" pitchFamily="18" charset="0"/>
              </a:rPr>
              <a:t>Events</a:t>
            </a:r>
          </a:p>
        </p:txBody>
      </p:sp>
      <p:sp>
        <p:nvSpPr>
          <p:cNvPr id="3" name="Content Placeholder 2">
            <a:extLst>
              <a:ext uri="{FF2B5EF4-FFF2-40B4-BE49-F238E27FC236}">
                <a16:creationId xmlns:a16="http://schemas.microsoft.com/office/drawing/2014/main" id="{E00DA15D-0774-8185-13E2-FD5270CEDE68}"/>
              </a:ext>
            </a:extLst>
          </p:cNvPr>
          <p:cNvSpPr>
            <a:spLocks noGrp="1"/>
          </p:cNvSpPr>
          <p:nvPr>
            <p:ph idx="1"/>
          </p:nvPr>
        </p:nvSpPr>
        <p:spPr>
          <a:xfrm>
            <a:off x="838200" y="1097280"/>
            <a:ext cx="10515600" cy="5613009"/>
          </a:xfrm>
        </p:spPr>
        <p:txBody>
          <a:bodyPr>
            <a:normAutofit fontScale="85000" lnSpcReduction="20000"/>
          </a:bodyPr>
          <a:lstStyle/>
          <a:p>
            <a:pPr marL="0" indent="0">
              <a:lnSpc>
                <a:spcPct val="120000"/>
              </a:lnSpc>
              <a:buNone/>
            </a:pPr>
            <a:r>
              <a:rPr lang="en-IN" dirty="0">
                <a:latin typeface="Times New Roman" panose="02020603050405020304" pitchFamily="18" charset="0"/>
                <a:cs typeface="Times New Roman" panose="02020603050405020304" pitchFamily="18" charset="0"/>
              </a:rPr>
              <a:t> - React provides synthetic events that wrap the native browser events and provide a consistent interface across different browsers.</a:t>
            </a:r>
          </a:p>
          <a:p>
            <a:pPr marL="0" indent="0">
              <a:lnSpc>
                <a:spcPct val="120000"/>
              </a:lnSpc>
              <a:buNone/>
            </a:pPr>
            <a:r>
              <a:rPr lang="en-IN" dirty="0">
                <a:latin typeface="Times New Roman" panose="02020603050405020304" pitchFamily="18" charset="0"/>
                <a:cs typeface="Times New Roman" panose="02020603050405020304" pitchFamily="18" charset="0"/>
              </a:rPr>
              <a:t>    - Example:</a:t>
            </a:r>
          </a:p>
          <a:p>
            <a:pPr marL="0" indent="0">
              <a:lnSpc>
                <a:spcPct val="120000"/>
              </a:lnSpc>
              <a:buNone/>
            </a:pPr>
            <a:r>
              <a:rPr lang="en-IN" dirty="0">
                <a:latin typeface="Times New Roman" panose="02020603050405020304" pitchFamily="18" charset="0"/>
                <a:cs typeface="Times New Roman" panose="02020603050405020304" pitchFamily="18" charset="0"/>
              </a:rPr>
              <a:t>class Button extends </a:t>
            </a:r>
            <a:r>
              <a:rPr lang="en-IN" dirty="0" err="1">
                <a:latin typeface="Times New Roman" panose="02020603050405020304" pitchFamily="18" charset="0"/>
                <a:cs typeface="Times New Roman" panose="02020603050405020304" pitchFamily="18" charset="0"/>
              </a:rPr>
              <a:t>React.Component</a:t>
            </a:r>
            <a:r>
              <a:rPr lang="en-IN" dirty="0">
                <a:latin typeface="Times New Roman" panose="02020603050405020304" pitchFamily="18" charset="0"/>
                <a:cs typeface="Times New Roman" panose="02020603050405020304" pitchFamily="18" charset="0"/>
              </a:rPr>
              <a:t> {</a:t>
            </a:r>
          </a:p>
          <a:p>
            <a:pPr marL="0" indent="0">
              <a:lnSpc>
                <a:spcPct val="120000"/>
              </a:lnSpc>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handleClick</a:t>
            </a:r>
            <a:r>
              <a:rPr lang="en-IN" dirty="0">
                <a:latin typeface="Times New Roman" panose="02020603050405020304" pitchFamily="18" charset="0"/>
                <a:cs typeface="Times New Roman" panose="02020603050405020304" pitchFamily="18" charset="0"/>
              </a:rPr>
              <a:t>() {</a:t>
            </a:r>
          </a:p>
          <a:p>
            <a:pPr marL="0" indent="0">
              <a:lnSpc>
                <a:spcPct val="120000"/>
              </a:lnSpc>
              <a:buNone/>
            </a:pPr>
            <a:r>
              <a:rPr lang="en-IN" dirty="0">
                <a:latin typeface="Times New Roman" panose="02020603050405020304" pitchFamily="18" charset="0"/>
                <a:cs typeface="Times New Roman" panose="02020603050405020304" pitchFamily="18" charset="0"/>
              </a:rPr>
              <a:t>          console.log('Button clicked!');</a:t>
            </a:r>
          </a:p>
          <a:p>
            <a:pPr marL="0" indent="0">
              <a:lnSpc>
                <a:spcPct val="120000"/>
              </a:lnSpc>
              <a:buNone/>
            </a:pPr>
            <a:r>
              <a:rPr lang="en-IN" dirty="0">
                <a:latin typeface="Times New Roman" panose="02020603050405020304" pitchFamily="18" charset="0"/>
                <a:cs typeface="Times New Roman" panose="02020603050405020304" pitchFamily="18" charset="0"/>
              </a:rPr>
              <a:t>        }</a:t>
            </a:r>
          </a:p>
          <a:p>
            <a:pPr marL="0" indent="0">
              <a:lnSpc>
                <a:spcPct val="120000"/>
              </a:lnSpc>
              <a:buNone/>
            </a:pPr>
            <a:r>
              <a:rPr lang="en-IN" dirty="0">
                <a:latin typeface="Times New Roman" panose="02020603050405020304" pitchFamily="18" charset="0"/>
                <a:cs typeface="Times New Roman" panose="02020603050405020304" pitchFamily="18" charset="0"/>
              </a:rPr>
              <a:t>        render() {</a:t>
            </a:r>
          </a:p>
          <a:p>
            <a:pPr marL="0" indent="0">
              <a:lnSpc>
                <a:spcPct val="120000"/>
              </a:lnSpc>
              <a:buNone/>
            </a:pPr>
            <a:r>
              <a:rPr lang="en-IN" dirty="0">
                <a:latin typeface="Times New Roman" panose="02020603050405020304" pitchFamily="18" charset="0"/>
                <a:cs typeface="Times New Roman" panose="02020603050405020304" pitchFamily="18" charset="0"/>
              </a:rPr>
              <a:t>          return &lt;button </a:t>
            </a:r>
            <a:r>
              <a:rPr lang="en-IN" dirty="0" err="1">
                <a:latin typeface="Times New Roman" panose="02020603050405020304" pitchFamily="18" charset="0"/>
                <a:cs typeface="Times New Roman" panose="02020603050405020304" pitchFamily="18" charset="0"/>
              </a:rPr>
              <a:t>onClick</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this.handleClick</a:t>
            </a:r>
            <a:r>
              <a:rPr lang="en-IN" dirty="0">
                <a:latin typeface="Times New Roman" panose="02020603050405020304" pitchFamily="18" charset="0"/>
                <a:cs typeface="Times New Roman" panose="02020603050405020304" pitchFamily="18" charset="0"/>
              </a:rPr>
              <a:t>}&gt;Click me&lt;/button&gt;;</a:t>
            </a:r>
          </a:p>
          <a:p>
            <a:pPr marL="0" indent="0">
              <a:lnSpc>
                <a:spcPct val="120000"/>
              </a:lnSpc>
              <a:buNone/>
            </a:pPr>
            <a:r>
              <a:rPr lang="en-IN" dirty="0">
                <a:latin typeface="Times New Roman" panose="02020603050405020304" pitchFamily="18" charset="0"/>
                <a:cs typeface="Times New Roman" panose="02020603050405020304" pitchFamily="18" charset="0"/>
              </a:rPr>
              <a:t>        }</a:t>
            </a:r>
          </a:p>
          <a:p>
            <a:pPr marL="0" indent="0">
              <a:lnSpc>
                <a:spcPct val="120000"/>
              </a:lnSpc>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63288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84D3-3A00-7416-40BC-FB1A08D8BB50}"/>
              </a:ext>
            </a:extLst>
          </p:cNvPr>
          <p:cNvSpPr>
            <a:spLocks noGrp="1"/>
          </p:cNvSpPr>
          <p:nvPr>
            <p:ph type="title"/>
          </p:nvPr>
        </p:nvSpPr>
        <p:spPr>
          <a:xfrm>
            <a:off x="838200" y="18255"/>
            <a:ext cx="10515600" cy="1325563"/>
          </a:xfrm>
        </p:spPr>
        <p:txBody>
          <a:bodyPr/>
          <a:lstStyle/>
          <a:p>
            <a:r>
              <a:rPr lang="en-IN" b="1" dirty="0">
                <a:latin typeface="Times New Roman" panose="02020603050405020304" pitchFamily="18" charset="0"/>
                <a:cs typeface="Times New Roman" panose="02020603050405020304" pitchFamily="18" charset="0"/>
              </a:rPr>
              <a:t>Refs</a:t>
            </a:r>
          </a:p>
        </p:txBody>
      </p:sp>
      <p:sp>
        <p:nvSpPr>
          <p:cNvPr id="3" name="Content Placeholder 2">
            <a:extLst>
              <a:ext uri="{FF2B5EF4-FFF2-40B4-BE49-F238E27FC236}">
                <a16:creationId xmlns:a16="http://schemas.microsoft.com/office/drawing/2014/main" id="{131C68D2-E585-0B56-1108-89D68ECD76F2}"/>
              </a:ext>
            </a:extLst>
          </p:cNvPr>
          <p:cNvSpPr>
            <a:spLocks noGrp="1"/>
          </p:cNvSpPr>
          <p:nvPr>
            <p:ph idx="1"/>
          </p:nvPr>
        </p:nvSpPr>
        <p:spPr>
          <a:xfrm>
            <a:off x="838200" y="1139482"/>
            <a:ext cx="10515600" cy="5718518"/>
          </a:xfrm>
        </p:spPr>
        <p:txBody>
          <a:bodyPr>
            <a:normAutofit fontScale="70000" lnSpcReduction="20000"/>
          </a:bodyPr>
          <a:lstStyle/>
          <a:p>
            <a:pPr marL="0" indent="0">
              <a:lnSpc>
                <a:spcPct val="120000"/>
              </a:lnSpc>
              <a:buNone/>
            </a:pPr>
            <a:r>
              <a:rPr lang="en-IN" dirty="0">
                <a:latin typeface="Times New Roman" panose="02020603050405020304" pitchFamily="18" charset="0"/>
                <a:cs typeface="Times New Roman" panose="02020603050405020304" pitchFamily="18" charset="0"/>
              </a:rPr>
              <a:t> - Refs allow you to get a reference to a DOM element or a React component instance.</a:t>
            </a:r>
          </a:p>
          <a:p>
            <a:pPr marL="0" indent="0">
              <a:lnSpc>
                <a:spcPct val="120000"/>
              </a:lnSpc>
              <a:buNone/>
            </a:pPr>
            <a:r>
              <a:rPr lang="en-IN" dirty="0">
                <a:latin typeface="Times New Roman" panose="02020603050405020304" pitchFamily="18" charset="0"/>
                <a:cs typeface="Times New Roman" panose="02020603050405020304" pitchFamily="18" charset="0"/>
              </a:rPr>
              <a:t>    - Example:</a:t>
            </a:r>
          </a:p>
          <a:p>
            <a:pPr marL="0" indent="0">
              <a:lnSpc>
                <a:spcPct val="120000"/>
              </a:lnSpc>
              <a:buNone/>
            </a:pPr>
            <a:r>
              <a:rPr lang="en-IN" dirty="0">
                <a:latin typeface="Times New Roman" panose="02020603050405020304" pitchFamily="18" charset="0"/>
                <a:cs typeface="Times New Roman" panose="02020603050405020304" pitchFamily="18" charset="0"/>
              </a:rPr>
              <a:t>      class </a:t>
            </a:r>
            <a:r>
              <a:rPr lang="en-IN" dirty="0" err="1">
                <a:latin typeface="Times New Roman" panose="02020603050405020304" pitchFamily="18" charset="0"/>
                <a:cs typeface="Times New Roman" panose="02020603050405020304" pitchFamily="18" charset="0"/>
              </a:rPr>
              <a:t>MyComponent</a:t>
            </a:r>
            <a:r>
              <a:rPr lang="en-IN" dirty="0">
                <a:latin typeface="Times New Roman" panose="02020603050405020304" pitchFamily="18" charset="0"/>
                <a:cs typeface="Times New Roman" panose="02020603050405020304" pitchFamily="18" charset="0"/>
              </a:rPr>
              <a:t> extends </a:t>
            </a:r>
            <a:r>
              <a:rPr lang="en-IN" dirty="0" err="1">
                <a:latin typeface="Times New Roman" panose="02020603050405020304" pitchFamily="18" charset="0"/>
                <a:cs typeface="Times New Roman" panose="02020603050405020304" pitchFamily="18" charset="0"/>
              </a:rPr>
              <a:t>React.Component</a:t>
            </a:r>
            <a:r>
              <a:rPr lang="en-IN" dirty="0">
                <a:latin typeface="Times New Roman" panose="02020603050405020304" pitchFamily="18" charset="0"/>
                <a:cs typeface="Times New Roman" panose="02020603050405020304" pitchFamily="18" charset="0"/>
              </a:rPr>
              <a:t> {</a:t>
            </a:r>
          </a:p>
          <a:p>
            <a:pPr marL="0" indent="0">
              <a:lnSpc>
                <a:spcPct val="120000"/>
              </a:lnSpc>
              <a:buNone/>
            </a:pPr>
            <a:r>
              <a:rPr lang="en-IN" dirty="0">
                <a:latin typeface="Times New Roman" panose="02020603050405020304" pitchFamily="18" charset="0"/>
                <a:cs typeface="Times New Roman" panose="02020603050405020304" pitchFamily="18" charset="0"/>
              </a:rPr>
              <a:t>        constructor(props) {</a:t>
            </a:r>
          </a:p>
          <a:p>
            <a:pPr marL="0" indent="0">
              <a:lnSpc>
                <a:spcPct val="120000"/>
              </a:lnSpc>
              <a:buNone/>
            </a:pPr>
            <a:r>
              <a:rPr lang="en-IN" dirty="0">
                <a:latin typeface="Times New Roman" panose="02020603050405020304" pitchFamily="18" charset="0"/>
                <a:cs typeface="Times New Roman" panose="02020603050405020304" pitchFamily="18" charset="0"/>
              </a:rPr>
              <a:t>          super(props);</a:t>
            </a:r>
          </a:p>
          <a:p>
            <a:pPr marL="0" indent="0">
              <a:lnSpc>
                <a:spcPct val="120000"/>
              </a:lnSpc>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this.myRef</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React.createRef</a:t>
            </a:r>
            <a:r>
              <a:rPr lang="en-IN" dirty="0">
                <a:latin typeface="Times New Roman" panose="02020603050405020304" pitchFamily="18" charset="0"/>
                <a:cs typeface="Times New Roman" panose="02020603050405020304" pitchFamily="18" charset="0"/>
              </a:rPr>
              <a:t>();</a:t>
            </a:r>
          </a:p>
          <a:p>
            <a:pPr marL="0" indent="0">
              <a:lnSpc>
                <a:spcPct val="120000"/>
              </a:lnSpc>
              <a:buNone/>
            </a:pPr>
            <a:r>
              <a:rPr lang="en-IN" dirty="0">
                <a:latin typeface="Times New Roman" panose="02020603050405020304" pitchFamily="18" charset="0"/>
                <a:cs typeface="Times New Roman" panose="02020603050405020304" pitchFamily="18" charset="0"/>
              </a:rPr>
              <a:t>        }</a:t>
            </a:r>
          </a:p>
          <a:p>
            <a:pPr marL="0" indent="0">
              <a:lnSpc>
                <a:spcPct val="120000"/>
              </a:lnSpc>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componentDidMount</a:t>
            </a:r>
            <a:r>
              <a:rPr lang="en-IN" dirty="0">
                <a:latin typeface="Times New Roman" panose="02020603050405020304" pitchFamily="18" charset="0"/>
                <a:cs typeface="Times New Roman" panose="02020603050405020304" pitchFamily="18" charset="0"/>
              </a:rPr>
              <a:t>() {</a:t>
            </a:r>
          </a:p>
          <a:p>
            <a:pPr marL="0" indent="0">
              <a:lnSpc>
                <a:spcPct val="120000"/>
              </a:lnSpc>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this.myRef.current.focus</a:t>
            </a:r>
            <a:r>
              <a:rPr lang="en-IN" dirty="0">
                <a:latin typeface="Times New Roman" panose="02020603050405020304" pitchFamily="18" charset="0"/>
                <a:cs typeface="Times New Roman" panose="02020603050405020304" pitchFamily="18" charset="0"/>
              </a:rPr>
              <a:t>();</a:t>
            </a:r>
          </a:p>
          <a:p>
            <a:pPr marL="0" indent="0">
              <a:lnSpc>
                <a:spcPct val="120000"/>
              </a:lnSpc>
              <a:buNone/>
            </a:pPr>
            <a:r>
              <a:rPr lang="en-IN" dirty="0">
                <a:latin typeface="Times New Roman" panose="02020603050405020304" pitchFamily="18" charset="0"/>
                <a:cs typeface="Times New Roman" panose="02020603050405020304" pitchFamily="18" charset="0"/>
              </a:rPr>
              <a:t>        }</a:t>
            </a:r>
          </a:p>
          <a:p>
            <a:pPr marL="0" indent="0">
              <a:lnSpc>
                <a:spcPct val="120000"/>
              </a:lnSpc>
              <a:buNone/>
            </a:pPr>
            <a:r>
              <a:rPr lang="en-IN" dirty="0">
                <a:latin typeface="Times New Roman" panose="02020603050405020304" pitchFamily="18" charset="0"/>
                <a:cs typeface="Times New Roman" panose="02020603050405020304" pitchFamily="18" charset="0"/>
              </a:rPr>
              <a:t>        render() {</a:t>
            </a:r>
          </a:p>
          <a:p>
            <a:pPr marL="0" indent="0">
              <a:lnSpc>
                <a:spcPct val="120000"/>
              </a:lnSpc>
              <a:buNone/>
            </a:pPr>
            <a:r>
              <a:rPr lang="en-IN" dirty="0">
                <a:latin typeface="Times New Roman" panose="02020603050405020304" pitchFamily="18" charset="0"/>
                <a:cs typeface="Times New Roman" panose="02020603050405020304" pitchFamily="18" charset="0"/>
              </a:rPr>
              <a:t>          return &lt;input ref={</a:t>
            </a:r>
            <a:r>
              <a:rPr lang="en-IN" dirty="0" err="1">
                <a:latin typeface="Times New Roman" panose="02020603050405020304" pitchFamily="18" charset="0"/>
                <a:cs typeface="Times New Roman" panose="02020603050405020304" pitchFamily="18" charset="0"/>
              </a:rPr>
              <a:t>this.myRef</a:t>
            </a:r>
            <a:r>
              <a:rPr lang="en-IN" dirty="0">
                <a:latin typeface="Times New Roman" panose="02020603050405020304" pitchFamily="18" charset="0"/>
                <a:cs typeface="Times New Roman" panose="02020603050405020304" pitchFamily="18" charset="0"/>
              </a:rPr>
              <a:t>} /&gt;;</a:t>
            </a:r>
          </a:p>
          <a:p>
            <a:pPr marL="0" indent="0">
              <a:lnSpc>
                <a:spcPct val="120000"/>
              </a:lnSpc>
              <a:buNone/>
            </a:pPr>
            <a:r>
              <a:rPr lang="en-IN"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209277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74BA-7F11-0682-BA16-4CCCC105182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ES5 vs ES6</a:t>
            </a:r>
          </a:p>
        </p:txBody>
      </p:sp>
      <p:sp>
        <p:nvSpPr>
          <p:cNvPr id="3" name="Content Placeholder 2">
            <a:extLst>
              <a:ext uri="{FF2B5EF4-FFF2-40B4-BE49-F238E27FC236}">
                <a16:creationId xmlns:a16="http://schemas.microsoft.com/office/drawing/2014/main" id="{E9250876-9C67-FEAE-666D-AA9C55718D29}"/>
              </a:ext>
            </a:extLst>
          </p:cNvPr>
          <p:cNvSpPr>
            <a:spLocks noGrp="1"/>
          </p:cNvSpPr>
          <p:nvPr>
            <p:ph idx="1"/>
          </p:nvPr>
        </p:nvSpPr>
        <p:spPr>
          <a:xfrm>
            <a:off x="838200" y="1825625"/>
            <a:ext cx="10515600" cy="4667250"/>
          </a:xfrm>
        </p:spPr>
        <p:txBody>
          <a:bodyPr>
            <a:normAutofit fontScale="85000" lnSpcReduction="20000"/>
          </a:bodyPr>
          <a:lstStyle/>
          <a:p>
            <a:pPr marL="0" indent="0">
              <a:lnSpc>
                <a:spcPct val="120000"/>
              </a:lnSpc>
              <a:buNone/>
            </a:pPr>
            <a:r>
              <a:rPr lang="en-US" b="1" dirty="0">
                <a:latin typeface="Times New Roman" panose="02020603050405020304" pitchFamily="18" charset="0"/>
                <a:cs typeface="Times New Roman" panose="02020603050405020304" pitchFamily="18" charset="0"/>
              </a:rPr>
              <a:t>1. Syntax Differences:</a:t>
            </a:r>
          </a:p>
          <a:p>
            <a:pPr>
              <a:lnSpc>
                <a:spcPct val="120000"/>
              </a:lnSpc>
              <a:buFontTx/>
              <a:buChar char="-"/>
            </a:pPr>
            <a:r>
              <a:rPr lang="en-US" b="1" dirty="0">
                <a:latin typeface="Times New Roman" panose="02020603050405020304" pitchFamily="18" charset="0"/>
                <a:cs typeface="Times New Roman" panose="02020603050405020304" pitchFamily="18" charset="0"/>
              </a:rPr>
              <a:t>Variable Declarations</a:t>
            </a:r>
            <a:r>
              <a:rPr lang="en-US" dirty="0">
                <a:latin typeface="Times New Roman" panose="02020603050405020304" pitchFamily="18" charset="0"/>
                <a:cs typeface="Times New Roman" panose="02020603050405020304" pitchFamily="18" charset="0"/>
              </a:rPr>
              <a:t>: ES6 introduced `let` and `const` for block-scoped variables, while ES5 only had `var` for function-scoped variables.</a:t>
            </a:r>
          </a:p>
          <a:p>
            <a:pPr>
              <a:lnSpc>
                <a:spcPct val="120000"/>
              </a:lnSpc>
              <a:buFontTx/>
              <a:buChar char="-"/>
            </a:pPr>
            <a:r>
              <a:rPr lang="en-US" b="1" dirty="0">
                <a:latin typeface="Times New Roman" panose="02020603050405020304" pitchFamily="18" charset="0"/>
                <a:cs typeface="Times New Roman" panose="02020603050405020304" pitchFamily="18" charset="0"/>
              </a:rPr>
              <a:t>Arrow Functions</a:t>
            </a:r>
            <a:r>
              <a:rPr lang="en-US" dirty="0">
                <a:latin typeface="Times New Roman" panose="02020603050405020304" pitchFamily="18" charset="0"/>
                <a:cs typeface="Times New Roman" panose="02020603050405020304" pitchFamily="18" charset="0"/>
              </a:rPr>
              <a:t>: ES6 introduced arrow functions (`=&gt;`), which provide a shorter syntax and automatically bind the `this` context.</a:t>
            </a:r>
          </a:p>
          <a:p>
            <a:pPr>
              <a:lnSpc>
                <a:spcPct val="120000"/>
              </a:lnSpc>
              <a:buFontTx/>
              <a:buChar char="-"/>
            </a:pPr>
            <a:r>
              <a:rPr lang="en-US" b="1" dirty="0">
                <a:latin typeface="Times New Roman" panose="02020603050405020304" pitchFamily="18" charset="0"/>
                <a:cs typeface="Times New Roman" panose="02020603050405020304" pitchFamily="18" charset="0"/>
              </a:rPr>
              <a:t>Default Parameters</a:t>
            </a:r>
            <a:r>
              <a:rPr lang="en-US" dirty="0">
                <a:latin typeface="Times New Roman" panose="02020603050405020304" pitchFamily="18" charset="0"/>
                <a:cs typeface="Times New Roman" panose="02020603050405020304" pitchFamily="18" charset="0"/>
              </a:rPr>
              <a:t>: ES6 allows you to define default parameter values for function parameters.</a:t>
            </a:r>
          </a:p>
          <a:p>
            <a:pPr>
              <a:lnSpc>
                <a:spcPct val="120000"/>
              </a:lnSpc>
              <a:buFontTx/>
              <a:buChar char="-"/>
            </a:pPr>
            <a:r>
              <a:rPr lang="en-US" b="1" dirty="0">
                <a:latin typeface="Times New Roman" panose="02020603050405020304" pitchFamily="18" charset="0"/>
                <a:cs typeface="Times New Roman" panose="02020603050405020304" pitchFamily="18" charset="0"/>
              </a:rPr>
              <a:t>Template Literals</a:t>
            </a:r>
            <a:r>
              <a:rPr lang="en-US" dirty="0">
                <a:latin typeface="Times New Roman" panose="02020603050405020304" pitchFamily="18" charset="0"/>
                <a:cs typeface="Times New Roman" panose="02020603050405020304" pitchFamily="18" charset="0"/>
              </a:rPr>
              <a:t>: ES6 introduced template literals, which allow for easier string interpolation and multiline strings.</a:t>
            </a:r>
          </a:p>
          <a:p>
            <a:pPr marL="0" indent="0">
              <a:lnSpc>
                <a:spcPct val="120000"/>
              </a:lnSpc>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978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801D-ADCF-D7C0-3FE5-4F65B4BADF9A}"/>
              </a:ext>
            </a:extLst>
          </p:cNvPr>
          <p:cNvSpPr>
            <a:spLocks noGrp="1"/>
          </p:cNvSpPr>
          <p:nvPr>
            <p:ph type="title"/>
          </p:nvPr>
        </p:nvSpPr>
        <p:spPr>
          <a:xfrm>
            <a:off x="838200" y="18255"/>
            <a:ext cx="10515600" cy="1325563"/>
          </a:xfrm>
        </p:spPr>
        <p:txBody>
          <a:bodyPr/>
          <a:lstStyle/>
          <a:p>
            <a:r>
              <a:rPr lang="en-IN" b="1" dirty="0">
                <a:latin typeface="Times New Roman" panose="02020603050405020304" pitchFamily="18" charset="0"/>
                <a:cs typeface="Times New Roman" panose="02020603050405020304" pitchFamily="18" charset="0"/>
              </a:rPr>
              <a:t>Keys</a:t>
            </a:r>
          </a:p>
        </p:txBody>
      </p:sp>
      <p:sp>
        <p:nvSpPr>
          <p:cNvPr id="3" name="Content Placeholder 2">
            <a:extLst>
              <a:ext uri="{FF2B5EF4-FFF2-40B4-BE49-F238E27FC236}">
                <a16:creationId xmlns:a16="http://schemas.microsoft.com/office/drawing/2014/main" id="{158B8FCB-FD21-84AE-48F2-AAE7ECC2E2C3}"/>
              </a:ext>
            </a:extLst>
          </p:cNvPr>
          <p:cNvSpPr>
            <a:spLocks noGrp="1"/>
          </p:cNvSpPr>
          <p:nvPr>
            <p:ph idx="1"/>
          </p:nvPr>
        </p:nvSpPr>
        <p:spPr>
          <a:xfrm>
            <a:off x="838200" y="1519311"/>
            <a:ext cx="10515600" cy="5205046"/>
          </a:xfrm>
        </p:spPr>
        <p:txBody>
          <a:bodyPr>
            <a:normAutofit/>
          </a:bodyPr>
          <a:lstStyle/>
          <a:p>
            <a:pPr marL="0" indent="0">
              <a:lnSpc>
                <a:spcPct val="100000"/>
              </a:lnSpc>
              <a:buNone/>
            </a:pPr>
            <a:r>
              <a:rPr lang="en-US" dirty="0">
                <a:latin typeface="Times New Roman" panose="02020603050405020304" pitchFamily="18" charset="0"/>
                <a:cs typeface="Times New Roman" panose="02020603050405020304" pitchFamily="18" charset="0"/>
              </a:rPr>
              <a:t> - Keys are used in lists of elements to give each element a stable identity.</a:t>
            </a:r>
          </a:p>
          <a:p>
            <a:pPr marL="0" indent="0">
              <a:lnSpc>
                <a:spcPct val="100000"/>
              </a:lnSpc>
              <a:buNone/>
            </a:pPr>
            <a:r>
              <a:rPr lang="en-US" dirty="0">
                <a:latin typeface="Times New Roman" panose="02020603050405020304" pitchFamily="18" charset="0"/>
                <a:cs typeface="Times New Roman" panose="02020603050405020304" pitchFamily="18" charset="0"/>
              </a:rPr>
              <a:t>    - Keys help React identify which items have changed, been added, or been removed in a list.</a:t>
            </a:r>
          </a:p>
          <a:p>
            <a:pPr marL="0" indent="0">
              <a:lnSpc>
                <a:spcPct val="100000"/>
              </a:lnSpc>
              <a:buNone/>
            </a:pPr>
            <a:r>
              <a:rPr lang="en-US" dirty="0">
                <a:latin typeface="Times New Roman" panose="02020603050405020304" pitchFamily="18" charset="0"/>
                <a:cs typeface="Times New Roman" panose="02020603050405020304" pitchFamily="18" charset="0"/>
              </a:rPr>
              <a:t>    - Example:</a:t>
            </a:r>
          </a:p>
          <a:p>
            <a:pPr marL="0" indent="0">
              <a:lnSpc>
                <a:spcPct val="100000"/>
              </a:lnSpc>
              <a:buNone/>
            </a:pPr>
            <a:r>
              <a:rPr lang="en-US" dirty="0">
                <a:latin typeface="Times New Roman" panose="02020603050405020304" pitchFamily="18" charset="0"/>
                <a:cs typeface="Times New Roman" panose="02020603050405020304" pitchFamily="18" charset="0"/>
              </a:rPr>
              <a:t>      const numbers = [1, 2, 3, 4, 5];</a:t>
            </a:r>
          </a:p>
          <a:p>
            <a:pPr marL="0" indent="0">
              <a:lnSpc>
                <a:spcPct val="100000"/>
              </a:lnSpc>
              <a:buNone/>
            </a:pPr>
            <a:r>
              <a:rPr lang="en-US" dirty="0">
                <a:latin typeface="Times New Roman" panose="02020603050405020304" pitchFamily="18" charset="0"/>
                <a:cs typeface="Times New Roman" panose="02020603050405020304" pitchFamily="18" charset="0"/>
              </a:rPr>
              <a:t>      const </a:t>
            </a:r>
            <a:r>
              <a:rPr lang="en-US" dirty="0" err="1">
                <a:latin typeface="Times New Roman" panose="02020603050405020304" pitchFamily="18" charset="0"/>
                <a:cs typeface="Times New Roman" panose="02020603050405020304" pitchFamily="18" charset="0"/>
              </a:rPr>
              <a:t>listItems</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numbers.map</a:t>
            </a:r>
            <a:r>
              <a:rPr lang="en-US" dirty="0">
                <a:latin typeface="Times New Roman" panose="02020603050405020304" pitchFamily="18" charset="0"/>
                <a:cs typeface="Times New Roman" panose="02020603050405020304" pitchFamily="18" charset="0"/>
              </a:rPr>
              <a:t>((number) =&gt; (</a:t>
            </a:r>
          </a:p>
          <a:p>
            <a:pPr marL="0" indent="0">
              <a:lnSpc>
                <a:spcPct val="100000"/>
              </a:lnSpc>
              <a:buNone/>
            </a:pPr>
            <a:r>
              <a:rPr lang="en-US" dirty="0">
                <a:latin typeface="Times New Roman" panose="02020603050405020304" pitchFamily="18" charset="0"/>
                <a:cs typeface="Times New Roman" panose="02020603050405020304" pitchFamily="18" charset="0"/>
              </a:rPr>
              <a:t>        &lt;li key={</a:t>
            </a:r>
            <a:r>
              <a:rPr lang="en-US" dirty="0" err="1">
                <a:latin typeface="Times New Roman" panose="02020603050405020304" pitchFamily="18" charset="0"/>
                <a:cs typeface="Times New Roman" panose="02020603050405020304" pitchFamily="18" charset="0"/>
              </a:rPr>
              <a:t>number.toString</a:t>
            </a:r>
            <a:r>
              <a:rPr lang="en-US" dirty="0">
                <a:latin typeface="Times New Roman" panose="02020603050405020304" pitchFamily="18" charset="0"/>
                <a:cs typeface="Times New Roman" panose="02020603050405020304" pitchFamily="18" charset="0"/>
              </a:rPr>
              <a:t>()}&gt;{number}&lt;/li&gt;</a:t>
            </a:r>
          </a:p>
          <a:p>
            <a:pPr marL="0" indent="0">
              <a:lnSpc>
                <a:spcPct val="100000"/>
              </a:lnSpc>
              <a:buNone/>
            </a:pPr>
            <a:r>
              <a:rPr lang="en-US" dirty="0">
                <a:latin typeface="Times New Roman" panose="02020603050405020304" pitchFamily="18" charset="0"/>
                <a:cs typeface="Times New Roman" panose="02020603050405020304" pitchFamily="18" charset="0"/>
              </a:rPr>
              <a:t>      ));</a:t>
            </a: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5319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F4F8A-C4F2-ACF7-EBA6-57BD6DED0FB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 to Flux</a:t>
            </a:r>
          </a:p>
        </p:txBody>
      </p:sp>
      <p:sp>
        <p:nvSpPr>
          <p:cNvPr id="3" name="Content Placeholder 2">
            <a:extLst>
              <a:ext uri="{FF2B5EF4-FFF2-40B4-BE49-F238E27FC236}">
                <a16:creationId xmlns:a16="http://schemas.microsoft.com/office/drawing/2014/main" id="{22AA20C4-978F-DFCA-8CF5-93C9B8469A41}"/>
              </a:ext>
            </a:extLst>
          </p:cNvPr>
          <p:cNvSpPr>
            <a:spLocks noGrp="1"/>
          </p:cNvSpPr>
          <p:nvPr>
            <p:ph idx="1"/>
          </p:nvPr>
        </p:nvSpPr>
        <p:spPr/>
        <p:txBody>
          <a:bodyPr/>
          <a:lstStyle/>
          <a:p>
            <a:pPr marL="0" indent="0">
              <a:lnSpc>
                <a:spcPct val="100000"/>
              </a:lnSpc>
              <a:buNone/>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Flux is an architectural pattern developed by Facebook for managing state in applications. It complements React.js by providing a unidirectional data flow and clear separation of concerns.</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Flux enforces a strict structure and data flow, making it easier to understand and reason about the application's state changes.</a:t>
            </a: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696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8A484-0DB6-5DEA-B1B3-1AD981ECFBB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Redux Overview</a:t>
            </a:r>
          </a:p>
        </p:txBody>
      </p:sp>
      <p:sp>
        <p:nvSpPr>
          <p:cNvPr id="3" name="Content Placeholder 2">
            <a:extLst>
              <a:ext uri="{FF2B5EF4-FFF2-40B4-BE49-F238E27FC236}">
                <a16:creationId xmlns:a16="http://schemas.microsoft.com/office/drawing/2014/main" id="{2F23BE93-AA05-4C2D-6A69-FDE798D2E3F2}"/>
              </a:ext>
            </a:extLst>
          </p:cNvPr>
          <p:cNvSpPr>
            <a:spLocks noGrp="1"/>
          </p:cNvSpPr>
          <p:nvPr>
            <p:ph idx="1"/>
          </p:nvPr>
        </p:nvSpPr>
        <p:spPr/>
        <p:txBody>
          <a:bodyPr/>
          <a:lstStyle/>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Redux is a popular implementation of the Flux pattern. It is a predictable state container for JavaScript applications.</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Redux is often used with React.js to manage the state of complex applications.</a:t>
            </a: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991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231A-1F13-87C3-2118-8CE14F52BAAD}"/>
              </a:ext>
            </a:extLst>
          </p:cNvPr>
          <p:cNvSpPr>
            <a:spLocks noGrp="1"/>
          </p:cNvSpPr>
          <p:nvPr>
            <p:ph type="title"/>
          </p:nvPr>
        </p:nvSpPr>
        <p:spPr>
          <a:xfrm>
            <a:off x="838200" y="18255"/>
            <a:ext cx="10515600" cy="1325563"/>
          </a:xfrm>
        </p:spPr>
        <p:txBody>
          <a:bodyPr/>
          <a:lstStyle/>
          <a:p>
            <a:r>
              <a:rPr lang="en-US" b="1" dirty="0">
                <a:latin typeface="Times New Roman" panose="02020603050405020304" pitchFamily="18" charset="0"/>
                <a:cs typeface="Times New Roman" panose="02020603050405020304" pitchFamily="18" charset="0"/>
              </a:rPr>
              <a:t>Why use Redux with React.js?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89E1E0-BF9F-2F86-64B3-E31014C37C11}"/>
              </a:ext>
            </a:extLst>
          </p:cNvPr>
          <p:cNvSpPr>
            <a:spLocks noGrp="1"/>
          </p:cNvSpPr>
          <p:nvPr>
            <p:ph idx="1"/>
          </p:nvPr>
        </p:nvSpPr>
        <p:spPr>
          <a:xfrm>
            <a:off x="838200" y="1111348"/>
            <a:ext cx="10515600" cy="5728397"/>
          </a:xfrm>
        </p:spPr>
        <p:txBody>
          <a:bodyPr>
            <a:normAutofit fontScale="77500" lnSpcReduction="20000"/>
          </a:bodyPr>
          <a:lstStyle/>
          <a:p>
            <a:pPr>
              <a:lnSpc>
                <a:spcPct val="120000"/>
              </a:lnSpc>
              <a:buFontTx/>
              <a:buChar char="-"/>
            </a:pPr>
            <a:r>
              <a:rPr lang="en-US" dirty="0">
                <a:latin typeface="Times New Roman" panose="02020603050405020304" pitchFamily="18" charset="0"/>
                <a:cs typeface="Times New Roman" panose="02020603050405020304" pitchFamily="18" charset="0"/>
              </a:rPr>
              <a:t>Redux provides several benefits when used with React.js:</a:t>
            </a:r>
          </a:p>
          <a:p>
            <a:pPr>
              <a:lnSpc>
                <a:spcPct val="120000"/>
              </a:lnSpc>
              <a:buFontTx/>
              <a:buChar char="-"/>
            </a:pPr>
            <a:endParaRPr lang="en-US" dirty="0">
              <a:latin typeface="Times New Roman" panose="02020603050405020304" pitchFamily="18" charset="0"/>
              <a:cs typeface="Times New Roman" panose="02020603050405020304" pitchFamily="18" charset="0"/>
            </a:endParaRPr>
          </a:p>
          <a:p>
            <a:pPr marL="0" indent="0">
              <a:lnSpc>
                <a:spcPct val="120000"/>
              </a:lnSpc>
              <a:buNone/>
            </a:pPr>
            <a:r>
              <a:rPr lang="en-US" dirty="0">
                <a:latin typeface="Times New Roman" panose="02020603050405020304" pitchFamily="18" charset="0"/>
                <a:cs typeface="Times New Roman" panose="02020603050405020304" pitchFamily="18" charset="0"/>
              </a:rPr>
              <a:t>  1. </a:t>
            </a:r>
            <a:r>
              <a:rPr lang="en-US" b="1" dirty="0">
                <a:latin typeface="Times New Roman" panose="02020603050405020304" pitchFamily="18" charset="0"/>
                <a:cs typeface="Times New Roman" panose="02020603050405020304" pitchFamily="18" charset="0"/>
              </a:rPr>
              <a:t>Centralized State Management</a:t>
            </a:r>
            <a:r>
              <a:rPr lang="en-US" dirty="0">
                <a:latin typeface="Times New Roman" panose="02020603050405020304" pitchFamily="18" charset="0"/>
                <a:cs typeface="Times New Roman" panose="02020603050405020304" pitchFamily="18" charset="0"/>
              </a:rPr>
              <a:t>: Redux provides a single source of truth for the application's state, making it easier to manage and debug.</a:t>
            </a:r>
          </a:p>
          <a:p>
            <a:pPr marL="0" indent="0">
              <a:lnSpc>
                <a:spcPct val="120000"/>
              </a:lnSpc>
              <a:buNone/>
            </a:pPr>
            <a:endParaRPr lang="en-US" dirty="0">
              <a:latin typeface="Times New Roman" panose="02020603050405020304" pitchFamily="18" charset="0"/>
              <a:cs typeface="Times New Roman" panose="02020603050405020304" pitchFamily="18" charset="0"/>
            </a:endParaRPr>
          </a:p>
          <a:p>
            <a:pPr marL="0" indent="0">
              <a:lnSpc>
                <a:spcPct val="120000"/>
              </a:lnSpc>
              <a:buNone/>
            </a:pPr>
            <a:r>
              <a:rPr lang="en-US" dirty="0">
                <a:latin typeface="Times New Roman" panose="02020603050405020304" pitchFamily="18" charset="0"/>
                <a:cs typeface="Times New Roman" panose="02020603050405020304" pitchFamily="18" charset="0"/>
              </a:rPr>
              <a:t>  2. </a:t>
            </a:r>
            <a:r>
              <a:rPr lang="en-US" b="1" dirty="0">
                <a:latin typeface="Times New Roman" panose="02020603050405020304" pitchFamily="18" charset="0"/>
                <a:cs typeface="Times New Roman" panose="02020603050405020304" pitchFamily="18" charset="0"/>
              </a:rPr>
              <a:t>Predictable State Updates</a:t>
            </a:r>
            <a:r>
              <a:rPr lang="en-US" dirty="0">
                <a:latin typeface="Times New Roman" panose="02020603050405020304" pitchFamily="18" charset="0"/>
                <a:cs typeface="Times New Roman" panose="02020603050405020304" pitchFamily="18" charset="0"/>
              </a:rPr>
              <a:t>: Redux enforces a strict flow of data, ensuring that state changes are predictable and manageable.</a:t>
            </a:r>
          </a:p>
          <a:p>
            <a:pPr marL="0" indent="0">
              <a:lnSpc>
                <a:spcPct val="120000"/>
              </a:lnSpc>
              <a:buNone/>
            </a:pPr>
            <a:endParaRPr lang="en-US" dirty="0">
              <a:latin typeface="Times New Roman" panose="02020603050405020304" pitchFamily="18" charset="0"/>
              <a:cs typeface="Times New Roman" panose="02020603050405020304" pitchFamily="18" charset="0"/>
            </a:endParaRPr>
          </a:p>
          <a:p>
            <a:pPr marL="0" indent="0">
              <a:lnSpc>
                <a:spcPct val="120000"/>
              </a:lnSpc>
              <a:buNone/>
            </a:pPr>
            <a:r>
              <a:rPr lang="en-US" dirty="0">
                <a:latin typeface="Times New Roman" panose="02020603050405020304" pitchFamily="18" charset="0"/>
                <a:cs typeface="Times New Roman" panose="02020603050405020304" pitchFamily="18" charset="0"/>
              </a:rPr>
              <a:t>  3. </a:t>
            </a:r>
            <a:r>
              <a:rPr lang="en-US" b="1" dirty="0">
                <a:latin typeface="Times New Roman" panose="02020603050405020304" pitchFamily="18" charset="0"/>
                <a:cs typeface="Times New Roman" panose="02020603050405020304" pitchFamily="18" charset="0"/>
              </a:rPr>
              <a:t>Time Travel Debugging</a:t>
            </a:r>
            <a:r>
              <a:rPr lang="en-US" dirty="0">
                <a:latin typeface="Times New Roman" panose="02020603050405020304" pitchFamily="18" charset="0"/>
                <a:cs typeface="Times New Roman" panose="02020603050405020304" pitchFamily="18" charset="0"/>
              </a:rPr>
              <a:t>: Redux allows you to replay actions and state changes, making it easier to debug and track issues.</a:t>
            </a:r>
          </a:p>
          <a:p>
            <a:pPr marL="0" indent="0">
              <a:lnSpc>
                <a:spcPct val="120000"/>
              </a:lnSpc>
              <a:buNone/>
            </a:pPr>
            <a:endParaRPr lang="en-US" dirty="0">
              <a:latin typeface="Times New Roman" panose="02020603050405020304" pitchFamily="18" charset="0"/>
              <a:cs typeface="Times New Roman" panose="02020603050405020304" pitchFamily="18" charset="0"/>
            </a:endParaRPr>
          </a:p>
          <a:p>
            <a:pPr marL="0" indent="0">
              <a:lnSpc>
                <a:spcPct val="120000"/>
              </a:lnSpc>
              <a:buNone/>
            </a:pPr>
            <a:r>
              <a:rPr lang="en-US" dirty="0">
                <a:latin typeface="Times New Roman" panose="02020603050405020304" pitchFamily="18" charset="0"/>
                <a:cs typeface="Times New Roman" panose="02020603050405020304" pitchFamily="18" charset="0"/>
              </a:rPr>
              <a:t>  4. </a:t>
            </a:r>
            <a:r>
              <a:rPr lang="en-US" b="1" dirty="0">
                <a:latin typeface="Times New Roman" panose="02020603050405020304" pitchFamily="18" charset="0"/>
                <a:cs typeface="Times New Roman" panose="02020603050405020304" pitchFamily="18" charset="0"/>
              </a:rPr>
              <a:t>Ecosystem and Tooling</a:t>
            </a:r>
            <a:r>
              <a:rPr lang="en-US" dirty="0">
                <a:latin typeface="Times New Roman" panose="02020603050405020304" pitchFamily="18" charset="0"/>
                <a:cs typeface="Times New Roman" panose="02020603050405020304" pitchFamily="18" charset="0"/>
              </a:rPr>
              <a:t>: Redux has a large ecosystem of libraries and tools that integrate well with React.js, providing additional functionality and ease of development.</a:t>
            </a:r>
          </a:p>
        </p:txBody>
      </p:sp>
    </p:spTree>
    <p:extLst>
      <p:ext uri="{BB962C8B-B14F-4D97-AF65-F5344CB8AC3E}">
        <p14:creationId xmlns:p14="http://schemas.microsoft.com/office/powerpoint/2010/main" val="622238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066E-78A3-3CE8-23DF-C6AFEE6C078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What is Redux?</a:t>
            </a:r>
          </a:p>
        </p:txBody>
      </p:sp>
      <p:sp>
        <p:nvSpPr>
          <p:cNvPr id="3" name="Content Placeholder 2">
            <a:extLst>
              <a:ext uri="{FF2B5EF4-FFF2-40B4-BE49-F238E27FC236}">
                <a16:creationId xmlns:a16="http://schemas.microsoft.com/office/drawing/2014/main" id="{D05E9836-14ED-9785-1D75-0F842810F9EF}"/>
              </a:ext>
            </a:extLst>
          </p:cNvPr>
          <p:cNvSpPr>
            <a:spLocks noGrp="1"/>
          </p:cNvSpPr>
          <p:nvPr>
            <p:ph idx="1"/>
          </p:nvPr>
        </p:nvSpPr>
        <p:spPr/>
        <p:txBody>
          <a:bodyPr/>
          <a:lstStyle/>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Redux is a state management library that follows the Flux pattern.</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It provides a predictable and centralized state container for JavaScript applications.</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Redux maintains the state of an application in a single JavaScript object called the "store."</a:t>
            </a: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7804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95C2-63AB-04E3-C840-F02B558082AF}"/>
              </a:ext>
            </a:extLst>
          </p:cNvPr>
          <p:cNvSpPr>
            <a:spLocks noGrp="1"/>
          </p:cNvSpPr>
          <p:nvPr>
            <p:ph type="title"/>
          </p:nvPr>
        </p:nvSpPr>
        <p:spPr>
          <a:xfrm>
            <a:off x="838200" y="0"/>
            <a:ext cx="10515600" cy="1325563"/>
          </a:xfrm>
        </p:spPr>
        <p:txBody>
          <a:bodyPr/>
          <a:lstStyle/>
          <a:p>
            <a:r>
              <a:rPr lang="en-IN" b="1" dirty="0">
                <a:latin typeface="Times New Roman" panose="02020603050405020304" pitchFamily="18" charset="0"/>
                <a:cs typeface="Times New Roman" panose="02020603050405020304" pitchFamily="18" charset="0"/>
              </a:rPr>
              <a:t>Redux Principles</a:t>
            </a:r>
          </a:p>
        </p:txBody>
      </p:sp>
      <p:sp>
        <p:nvSpPr>
          <p:cNvPr id="3" name="Content Placeholder 2">
            <a:extLst>
              <a:ext uri="{FF2B5EF4-FFF2-40B4-BE49-F238E27FC236}">
                <a16:creationId xmlns:a16="http://schemas.microsoft.com/office/drawing/2014/main" id="{66ACA1A7-9FBA-A09F-E8FB-2FB89B93E32D}"/>
              </a:ext>
            </a:extLst>
          </p:cNvPr>
          <p:cNvSpPr>
            <a:spLocks noGrp="1"/>
          </p:cNvSpPr>
          <p:nvPr>
            <p:ph idx="1"/>
          </p:nvPr>
        </p:nvSpPr>
        <p:spPr>
          <a:xfrm>
            <a:off x="838200" y="1325564"/>
            <a:ext cx="10515600" cy="5328454"/>
          </a:xfrm>
        </p:spPr>
        <p:txBody>
          <a:bodyPr>
            <a:normAutofit/>
          </a:bodyPr>
          <a:lstStyle/>
          <a:p>
            <a:pPr>
              <a:lnSpc>
                <a:spcPct val="100000"/>
              </a:lnSpc>
              <a:buFontTx/>
              <a:buChar char="-"/>
            </a:pPr>
            <a:r>
              <a:rPr lang="en-US" b="1" dirty="0">
                <a:latin typeface="Times New Roman" panose="02020603050405020304" pitchFamily="18" charset="0"/>
                <a:cs typeface="Times New Roman" panose="02020603050405020304" pitchFamily="18" charset="0"/>
              </a:rPr>
              <a:t>Single Source of Truth</a:t>
            </a:r>
            <a:r>
              <a:rPr lang="en-US" dirty="0">
                <a:latin typeface="Times New Roman" panose="02020603050405020304" pitchFamily="18" charset="0"/>
                <a:cs typeface="Times New Roman" panose="02020603050405020304" pitchFamily="18" charset="0"/>
              </a:rPr>
              <a:t>: The state of an entire application is stored in a single JavaScript object within the Redux store.</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b="1" dirty="0">
                <a:latin typeface="Times New Roman" panose="02020603050405020304" pitchFamily="18" charset="0"/>
                <a:cs typeface="Times New Roman" panose="02020603050405020304" pitchFamily="18" charset="0"/>
              </a:rPr>
              <a:t>State is Read-Only</a:t>
            </a:r>
            <a:r>
              <a:rPr lang="en-US" dirty="0">
                <a:latin typeface="Times New Roman" panose="02020603050405020304" pitchFamily="18" charset="0"/>
                <a:cs typeface="Times New Roman" panose="02020603050405020304" pitchFamily="18" charset="0"/>
              </a:rPr>
              <a:t>: The state within the Redux store is immutable. To update the state, you dispatch actions.</a:t>
            </a:r>
          </a:p>
          <a:p>
            <a:pPr>
              <a:lnSpc>
                <a:spcPct val="100000"/>
              </a:lnSpc>
              <a:buFontTx/>
              <a:buChar char="-"/>
            </a:pPr>
            <a:endParaRPr lang="en-US" b="1" dirty="0">
              <a:latin typeface="Times New Roman" panose="02020603050405020304" pitchFamily="18" charset="0"/>
              <a:cs typeface="Times New Roman" panose="02020603050405020304" pitchFamily="18" charset="0"/>
            </a:endParaRPr>
          </a:p>
          <a:p>
            <a:pPr>
              <a:lnSpc>
                <a:spcPct val="100000"/>
              </a:lnSpc>
              <a:buFontTx/>
              <a:buChar char="-"/>
            </a:pPr>
            <a:r>
              <a:rPr lang="en-US" b="1" dirty="0">
                <a:latin typeface="Times New Roman" panose="02020603050405020304" pitchFamily="18" charset="0"/>
                <a:cs typeface="Times New Roman" panose="02020603050405020304" pitchFamily="18" charset="0"/>
              </a:rPr>
              <a:t>Changes are Made with Pure Functions</a:t>
            </a:r>
            <a:r>
              <a:rPr lang="en-US" dirty="0">
                <a:latin typeface="Times New Roman" panose="02020603050405020304" pitchFamily="18" charset="0"/>
                <a:cs typeface="Times New Roman" panose="02020603050405020304" pitchFamily="18" charset="0"/>
              </a:rPr>
              <a:t>: To update the state, Redux uses pure functions called "reducers." Reducers take the current state and an action as input and return a new state.</a:t>
            </a:r>
          </a:p>
        </p:txBody>
      </p:sp>
    </p:spTree>
    <p:extLst>
      <p:ext uri="{BB962C8B-B14F-4D97-AF65-F5344CB8AC3E}">
        <p14:creationId xmlns:p14="http://schemas.microsoft.com/office/powerpoint/2010/main" val="2106458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03673-1397-6C3A-A0BF-A6A2629B618D}"/>
              </a:ext>
            </a:extLst>
          </p:cNvPr>
          <p:cNvSpPr>
            <a:spLocks noGrp="1"/>
          </p:cNvSpPr>
          <p:nvPr>
            <p:ph type="title"/>
          </p:nvPr>
        </p:nvSpPr>
        <p:spPr>
          <a:xfrm>
            <a:off x="838200" y="18255"/>
            <a:ext cx="10515600" cy="1325563"/>
          </a:xfrm>
        </p:spPr>
        <p:txBody>
          <a:bodyPr/>
          <a:lstStyle/>
          <a:p>
            <a:r>
              <a:rPr lang="en-IN" b="1" dirty="0">
                <a:latin typeface="Times New Roman" panose="02020603050405020304" pitchFamily="18" charset="0"/>
                <a:cs typeface="Times New Roman" panose="02020603050405020304" pitchFamily="18" charset="0"/>
              </a:rPr>
              <a:t>Redux Components</a:t>
            </a:r>
          </a:p>
        </p:txBody>
      </p:sp>
      <p:sp>
        <p:nvSpPr>
          <p:cNvPr id="3" name="Content Placeholder 2">
            <a:extLst>
              <a:ext uri="{FF2B5EF4-FFF2-40B4-BE49-F238E27FC236}">
                <a16:creationId xmlns:a16="http://schemas.microsoft.com/office/drawing/2014/main" id="{2C343B8B-866E-747E-4072-9EAB01662618}"/>
              </a:ext>
            </a:extLst>
          </p:cNvPr>
          <p:cNvSpPr>
            <a:spLocks noGrp="1"/>
          </p:cNvSpPr>
          <p:nvPr>
            <p:ph idx="1"/>
          </p:nvPr>
        </p:nvSpPr>
        <p:spPr>
          <a:xfrm>
            <a:off x="838200" y="1343818"/>
            <a:ext cx="10515600" cy="5514181"/>
          </a:xfrm>
        </p:spPr>
        <p:txBody>
          <a:bodyPr>
            <a:normAutofit/>
          </a:bodyPr>
          <a:lstStyle/>
          <a:p>
            <a:pPr marL="514350" indent="-514350">
              <a:lnSpc>
                <a:spcPct val="100000"/>
              </a:lnSpc>
              <a:buAutoNum type="arabicPeriod"/>
            </a:pPr>
            <a:r>
              <a:rPr lang="en-US" b="1" dirty="0">
                <a:latin typeface="Times New Roman" panose="02020603050405020304" pitchFamily="18" charset="0"/>
                <a:cs typeface="Times New Roman" panose="02020603050405020304" pitchFamily="18" charset="0"/>
              </a:rPr>
              <a:t>Action:</a:t>
            </a:r>
          </a:p>
          <a:p>
            <a:pPr>
              <a:lnSpc>
                <a:spcPct val="100000"/>
              </a:lnSpc>
              <a:buFontTx/>
              <a:buChar char="-"/>
            </a:pPr>
            <a:r>
              <a:rPr lang="en-US" dirty="0">
                <a:latin typeface="Times New Roman" panose="02020603050405020304" pitchFamily="18" charset="0"/>
                <a:cs typeface="Times New Roman" panose="02020603050405020304" pitchFamily="18" charset="0"/>
              </a:rPr>
              <a:t>Actions are plain JavaScript objects that represent an intention to change the state.</a:t>
            </a:r>
          </a:p>
          <a:p>
            <a:pPr>
              <a:lnSpc>
                <a:spcPct val="100000"/>
              </a:lnSpc>
              <a:buFontTx/>
              <a:buChar char="-"/>
            </a:pPr>
            <a:r>
              <a:rPr lang="en-US" dirty="0">
                <a:latin typeface="Times New Roman" panose="02020603050405020304" pitchFamily="18" charset="0"/>
                <a:cs typeface="Times New Roman" panose="02020603050405020304" pitchFamily="18" charset="0"/>
              </a:rPr>
              <a:t>Actions must have a "type" property that describes the type of action being performed.</a:t>
            </a:r>
          </a:p>
          <a:p>
            <a:pPr>
              <a:lnSpc>
                <a:spcPct val="100000"/>
              </a:lnSpc>
              <a:buFontTx/>
              <a:buChar char="-"/>
            </a:pPr>
            <a:r>
              <a:rPr lang="en-US" dirty="0">
                <a:latin typeface="Times New Roman" panose="02020603050405020304" pitchFamily="18" charset="0"/>
                <a:cs typeface="Times New Roman" panose="02020603050405020304" pitchFamily="18" charset="0"/>
              </a:rPr>
              <a:t>Example:</a:t>
            </a:r>
          </a:p>
          <a:p>
            <a:pPr marL="0" indent="0">
              <a:lnSpc>
                <a:spcPct val="100000"/>
              </a:lnSpc>
              <a:buNone/>
            </a:pPr>
            <a:r>
              <a:rPr lang="en-US" dirty="0">
                <a:latin typeface="Times New Roman" panose="02020603050405020304" pitchFamily="18" charset="0"/>
                <a:cs typeface="Times New Roman" panose="02020603050405020304" pitchFamily="18" charset="0"/>
              </a:rPr>
              <a:t>       const </a:t>
            </a:r>
            <a:r>
              <a:rPr lang="en-US" dirty="0" err="1">
                <a:latin typeface="Times New Roman" panose="02020603050405020304" pitchFamily="18" charset="0"/>
                <a:cs typeface="Times New Roman" panose="02020603050405020304" pitchFamily="18" charset="0"/>
              </a:rPr>
              <a:t>incrementCounter</a:t>
            </a:r>
            <a:r>
              <a:rPr lang="en-US" dirty="0">
                <a:latin typeface="Times New Roman" panose="02020603050405020304" pitchFamily="18" charset="0"/>
                <a:cs typeface="Times New Roman" panose="02020603050405020304" pitchFamily="18" charset="0"/>
              </a:rPr>
              <a:t> = {</a:t>
            </a:r>
          </a:p>
          <a:p>
            <a:pPr marL="0" indent="0">
              <a:lnSpc>
                <a:spcPct val="100000"/>
              </a:lnSpc>
              <a:buNone/>
            </a:pPr>
            <a:r>
              <a:rPr lang="en-US" dirty="0">
                <a:latin typeface="Times New Roman" panose="02020603050405020304" pitchFamily="18" charset="0"/>
                <a:cs typeface="Times New Roman" panose="02020603050405020304" pitchFamily="18" charset="0"/>
              </a:rPr>
              <a:t>       type: 'INCREMENT_COUNTER',</a:t>
            </a:r>
          </a:p>
          <a:p>
            <a:pPr marL="0" indent="0">
              <a:lnSpc>
                <a:spcPct val="100000"/>
              </a:lnSpc>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77804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03673-1397-6C3A-A0BF-A6A2629B618D}"/>
              </a:ext>
            </a:extLst>
          </p:cNvPr>
          <p:cNvSpPr>
            <a:spLocks noGrp="1"/>
          </p:cNvSpPr>
          <p:nvPr>
            <p:ph type="title"/>
          </p:nvPr>
        </p:nvSpPr>
        <p:spPr>
          <a:xfrm>
            <a:off x="838200" y="-249031"/>
            <a:ext cx="10515600" cy="1325563"/>
          </a:xfrm>
        </p:spPr>
        <p:txBody>
          <a:bodyPr/>
          <a:lstStyle/>
          <a:p>
            <a:r>
              <a:rPr lang="en-IN" b="1" dirty="0">
                <a:latin typeface="Times New Roman" panose="02020603050405020304" pitchFamily="18" charset="0"/>
                <a:cs typeface="Times New Roman" panose="02020603050405020304" pitchFamily="18" charset="0"/>
              </a:rPr>
              <a:t>Redux Components</a:t>
            </a:r>
          </a:p>
        </p:txBody>
      </p:sp>
      <p:sp>
        <p:nvSpPr>
          <p:cNvPr id="3" name="Content Placeholder 2">
            <a:extLst>
              <a:ext uri="{FF2B5EF4-FFF2-40B4-BE49-F238E27FC236}">
                <a16:creationId xmlns:a16="http://schemas.microsoft.com/office/drawing/2014/main" id="{2C343B8B-866E-747E-4072-9EAB01662618}"/>
              </a:ext>
            </a:extLst>
          </p:cNvPr>
          <p:cNvSpPr>
            <a:spLocks noGrp="1"/>
          </p:cNvSpPr>
          <p:nvPr>
            <p:ph idx="1"/>
          </p:nvPr>
        </p:nvSpPr>
        <p:spPr>
          <a:xfrm>
            <a:off x="838200" y="970671"/>
            <a:ext cx="10515600" cy="5887329"/>
          </a:xfrm>
        </p:spPr>
        <p:txBody>
          <a:bodyPr>
            <a:normAutofit fontScale="85000" lnSpcReduction="10000"/>
          </a:bodyPr>
          <a:lstStyle/>
          <a:p>
            <a:pPr marL="0" indent="0">
              <a:lnSpc>
                <a:spcPct val="110000"/>
              </a:lnSpc>
              <a:buNone/>
            </a:pPr>
            <a:r>
              <a:rPr lang="en-US" b="1" dirty="0">
                <a:latin typeface="Times New Roman" panose="02020603050405020304" pitchFamily="18" charset="0"/>
                <a:cs typeface="Times New Roman" panose="02020603050405020304" pitchFamily="18" charset="0"/>
              </a:rPr>
              <a:t>2. Reducer:</a:t>
            </a:r>
          </a:p>
          <a:p>
            <a:pPr>
              <a:lnSpc>
                <a:spcPct val="110000"/>
              </a:lnSpc>
              <a:buFontTx/>
              <a:buChar char="-"/>
            </a:pPr>
            <a:r>
              <a:rPr lang="en-US" dirty="0">
                <a:latin typeface="Times New Roman" panose="02020603050405020304" pitchFamily="18" charset="0"/>
                <a:cs typeface="Times New Roman" panose="02020603050405020304" pitchFamily="18" charset="0"/>
              </a:rPr>
              <a:t>Reducers are pure functions that take the current state and an action, and return a new state.</a:t>
            </a:r>
          </a:p>
          <a:p>
            <a:pPr>
              <a:lnSpc>
                <a:spcPct val="110000"/>
              </a:lnSpc>
              <a:buFontTx/>
              <a:buChar char="-"/>
            </a:pPr>
            <a:r>
              <a:rPr lang="en-US" dirty="0">
                <a:latin typeface="Times New Roman" panose="02020603050405020304" pitchFamily="18" charset="0"/>
                <a:cs typeface="Times New Roman" panose="02020603050405020304" pitchFamily="18" charset="0"/>
              </a:rPr>
              <a:t>Reducers define how the state should be updated in response to different actions.</a:t>
            </a:r>
          </a:p>
          <a:p>
            <a:pPr>
              <a:lnSpc>
                <a:spcPct val="110000"/>
              </a:lnSpc>
              <a:buFontTx/>
              <a:buChar char="-"/>
            </a:pPr>
            <a:r>
              <a:rPr lang="en-US" dirty="0">
                <a:latin typeface="Times New Roman" panose="02020603050405020304" pitchFamily="18" charset="0"/>
                <a:cs typeface="Times New Roman" panose="02020603050405020304" pitchFamily="18" charset="0"/>
              </a:rPr>
              <a:t>Example:</a:t>
            </a:r>
          </a:p>
          <a:p>
            <a:pPr marL="0" indent="0">
              <a:lnSpc>
                <a:spcPct val="110000"/>
              </a:lnSpc>
              <a:buNone/>
            </a:pPr>
            <a:r>
              <a:rPr lang="en-US" dirty="0">
                <a:latin typeface="Times New Roman" panose="02020603050405020304" pitchFamily="18" charset="0"/>
                <a:cs typeface="Times New Roman" panose="02020603050405020304" pitchFamily="18" charset="0"/>
              </a:rPr>
              <a:t>     const </a:t>
            </a:r>
            <a:r>
              <a:rPr lang="en-US" dirty="0" err="1">
                <a:latin typeface="Times New Roman" panose="02020603050405020304" pitchFamily="18" charset="0"/>
                <a:cs typeface="Times New Roman" panose="02020603050405020304" pitchFamily="18" charset="0"/>
              </a:rPr>
              <a:t>counterReducer</a:t>
            </a:r>
            <a:r>
              <a:rPr lang="en-US" dirty="0">
                <a:latin typeface="Times New Roman" panose="02020603050405020304" pitchFamily="18" charset="0"/>
                <a:cs typeface="Times New Roman" panose="02020603050405020304" pitchFamily="18" charset="0"/>
              </a:rPr>
              <a:t> = (state = 0, action) =&gt; {</a:t>
            </a:r>
          </a:p>
          <a:p>
            <a:pPr marL="0" indent="0">
              <a:lnSpc>
                <a:spcPct val="110000"/>
              </a:lnSpc>
              <a:buNone/>
            </a:pPr>
            <a:r>
              <a:rPr lang="en-US" dirty="0">
                <a:latin typeface="Times New Roman" panose="02020603050405020304" pitchFamily="18" charset="0"/>
                <a:cs typeface="Times New Roman" panose="02020603050405020304" pitchFamily="18" charset="0"/>
              </a:rPr>
              <a:t>       switch (</a:t>
            </a:r>
            <a:r>
              <a:rPr lang="en-US" dirty="0" err="1">
                <a:latin typeface="Times New Roman" panose="02020603050405020304" pitchFamily="18" charset="0"/>
                <a:cs typeface="Times New Roman" panose="02020603050405020304" pitchFamily="18" charset="0"/>
              </a:rPr>
              <a:t>action.type</a:t>
            </a:r>
            <a:r>
              <a:rPr lang="en-US" dirty="0">
                <a:latin typeface="Times New Roman" panose="02020603050405020304" pitchFamily="18" charset="0"/>
                <a:cs typeface="Times New Roman" panose="02020603050405020304" pitchFamily="18" charset="0"/>
              </a:rPr>
              <a:t>) {</a:t>
            </a:r>
          </a:p>
          <a:p>
            <a:pPr marL="0" indent="0">
              <a:lnSpc>
                <a:spcPct val="110000"/>
              </a:lnSpc>
              <a:buNone/>
            </a:pPr>
            <a:r>
              <a:rPr lang="en-US" dirty="0">
                <a:latin typeface="Times New Roman" panose="02020603050405020304" pitchFamily="18" charset="0"/>
                <a:cs typeface="Times New Roman" panose="02020603050405020304" pitchFamily="18" charset="0"/>
              </a:rPr>
              <a:t>         case 'INCREMENT_COUNTER':</a:t>
            </a:r>
          </a:p>
          <a:p>
            <a:pPr marL="0" indent="0">
              <a:lnSpc>
                <a:spcPct val="110000"/>
              </a:lnSpc>
              <a:buNone/>
            </a:pPr>
            <a:r>
              <a:rPr lang="en-US" dirty="0">
                <a:latin typeface="Times New Roman" panose="02020603050405020304" pitchFamily="18" charset="0"/>
                <a:cs typeface="Times New Roman" panose="02020603050405020304" pitchFamily="18" charset="0"/>
              </a:rPr>
              <a:t>           return state + 1;</a:t>
            </a:r>
          </a:p>
          <a:p>
            <a:pPr marL="0" indent="0">
              <a:lnSpc>
                <a:spcPct val="110000"/>
              </a:lnSpc>
              <a:buNone/>
            </a:pPr>
            <a:r>
              <a:rPr lang="en-US" dirty="0">
                <a:latin typeface="Times New Roman" panose="02020603050405020304" pitchFamily="18" charset="0"/>
                <a:cs typeface="Times New Roman" panose="02020603050405020304" pitchFamily="18" charset="0"/>
              </a:rPr>
              <a:t>         default:</a:t>
            </a:r>
          </a:p>
          <a:p>
            <a:pPr marL="0" indent="0">
              <a:lnSpc>
                <a:spcPct val="110000"/>
              </a:lnSpc>
              <a:buNone/>
            </a:pPr>
            <a:r>
              <a:rPr lang="en-US" dirty="0">
                <a:latin typeface="Times New Roman" panose="02020603050405020304" pitchFamily="18" charset="0"/>
                <a:cs typeface="Times New Roman" panose="02020603050405020304" pitchFamily="18" charset="0"/>
              </a:rPr>
              <a:t>           return state;</a:t>
            </a:r>
          </a:p>
          <a:p>
            <a:pPr marL="0" indent="0">
              <a:lnSpc>
                <a:spcPct val="110000"/>
              </a:lnSpc>
              <a:buNone/>
            </a:pPr>
            <a:r>
              <a:rPr lang="en-US"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35002397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03673-1397-6C3A-A0BF-A6A2629B618D}"/>
              </a:ext>
            </a:extLst>
          </p:cNvPr>
          <p:cNvSpPr>
            <a:spLocks noGrp="1"/>
          </p:cNvSpPr>
          <p:nvPr>
            <p:ph type="title"/>
          </p:nvPr>
        </p:nvSpPr>
        <p:spPr>
          <a:xfrm>
            <a:off x="838200" y="-239786"/>
            <a:ext cx="10515600" cy="1325563"/>
          </a:xfrm>
        </p:spPr>
        <p:txBody>
          <a:bodyPr/>
          <a:lstStyle/>
          <a:p>
            <a:r>
              <a:rPr lang="en-IN" b="1" dirty="0">
                <a:latin typeface="Times New Roman" panose="02020603050405020304" pitchFamily="18" charset="0"/>
                <a:cs typeface="Times New Roman" panose="02020603050405020304" pitchFamily="18" charset="0"/>
              </a:rPr>
              <a:t>Redux Components</a:t>
            </a:r>
          </a:p>
        </p:txBody>
      </p:sp>
      <p:sp>
        <p:nvSpPr>
          <p:cNvPr id="3" name="Content Placeholder 2">
            <a:extLst>
              <a:ext uri="{FF2B5EF4-FFF2-40B4-BE49-F238E27FC236}">
                <a16:creationId xmlns:a16="http://schemas.microsoft.com/office/drawing/2014/main" id="{2C343B8B-866E-747E-4072-9EAB01662618}"/>
              </a:ext>
            </a:extLst>
          </p:cNvPr>
          <p:cNvSpPr>
            <a:spLocks noGrp="1"/>
          </p:cNvSpPr>
          <p:nvPr>
            <p:ph idx="1"/>
          </p:nvPr>
        </p:nvSpPr>
        <p:spPr>
          <a:xfrm>
            <a:off x="838200" y="1085776"/>
            <a:ext cx="10515600" cy="5329091"/>
          </a:xfrm>
        </p:spPr>
        <p:txBody>
          <a:bodyPr>
            <a:normAutofit/>
          </a:bodyPr>
          <a:lstStyle/>
          <a:p>
            <a:pPr marL="0" indent="0">
              <a:lnSpc>
                <a:spcPct val="100000"/>
              </a:lnSpc>
              <a:buNone/>
            </a:pPr>
            <a:r>
              <a:rPr lang="en-US" b="1" dirty="0">
                <a:latin typeface="Times New Roman" panose="02020603050405020304" pitchFamily="18" charset="0"/>
                <a:cs typeface="Times New Roman" panose="02020603050405020304" pitchFamily="18" charset="0"/>
              </a:rPr>
              <a:t>3. Store:</a:t>
            </a:r>
          </a:p>
          <a:p>
            <a:pPr>
              <a:lnSpc>
                <a:spcPct val="100000"/>
              </a:lnSpc>
              <a:buFontTx/>
              <a:buChar char="-"/>
            </a:pPr>
            <a:r>
              <a:rPr lang="en-US" dirty="0">
                <a:latin typeface="Times New Roman" panose="02020603050405020304" pitchFamily="18" charset="0"/>
                <a:cs typeface="Times New Roman" panose="02020603050405020304" pitchFamily="18" charset="0"/>
              </a:rPr>
              <a:t>The store holds the application's state tree.</a:t>
            </a:r>
          </a:p>
          <a:p>
            <a:pPr>
              <a:lnSpc>
                <a:spcPct val="100000"/>
              </a:lnSpc>
              <a:buFontTx/>
              <a:buChar char="-"/>
            </a:pPr>
            <a:r>
              <a:rPr lang="en-US" dirty="0">
                <a:latin typeface="Times New Roman" panose="02020603050405020304" pitchFamily="18" charset="0"/>
                <a:cs typeface="Times New Roman" panose="02020603050405020304" pitchFamily="18" charset="0"/>
              </a:rPr>
              <a:t>It is responsible for dispatching actions to the reducers and notifying subscribers when the state changes.</a:t>
            </a:r>
          </a:p>
          <a:p>
            <a:pPr>
              <a:lnSpc>
                <a:spcPct val="100000"/>
              </a:lnSpc>
              <a:buFontTx/>
              <a:buChar char="-"/>
            </a:pPr>
            <a:r>
              <a:rPr lang="en-US" dirty="0">
                <a:latin typeface="Times New Roman" panose="02020603050405020304" pitchFamily="18" charset="0"/>
                <a:cs typeface="Times New Roman" panose="02020603050405020304" pitchFamily="18" charset="0"/>
              </a:rPr>
              <a:t>Example:</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     import { </a:t>
            </a:r>
            <a:r>
              <a:rPr lang="en-US" dirty="0" err="1">
                <a:latin typeface="Times New Roman" panose="02020603050405020304" pitchFamily="18" charset="0"/>
                <a:cs typeface="Times New Roman" panose="02020603050405020304" pitchFamily="18" charset="0"/>
              </a:rPr>
              <a:t>createStore</a:t>
            </a:r>
            <a:r>
              <a:rPr lang="en-US" dirty="0">
                <a:latin typeface="Times New Roman" panose="02020603050405020304" pitchFamily="18" charset="0"/>
                <a:cs typeface="Times New Roman" panose="02020603050405020304" pitchFamily="18" charset="0"/>
              </a:rPr>
              <a:t> } from 'redux';</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     const store = </a:t>
            </a:r>
            <a:r>
              <a:rPr lang="en-US" dirty="0" err="1">
                <a:latin typeface="Times New Roman" panose="02020603050405020304" pitchFamily="18" charset="0"/>
                <a:cs typeface="Times New Roman" panose="02020603050405020304" pitchFamily="18" charset="0"/>
              </a:rPr>
              <a:t>createStore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counterReducer</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64531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03673-1397-6C3A-A0BF-A6A2629B618D}"/>
              </a:ext>
            </a:extLst>
          </p:cNvPr>
          <p:cNvSpPr>
            <a:spLocks noGrp="1"/>
          </p:cNvSpPr>
          <p:nvPr>
            <p:ph type="title"/>
          </p:nvPr>
        </p:nvSpPr>
        <p:spPr>
          <a:xfrm>
            <a:off x="838200" y="0"/>
            <a:ext cx="10515600" cy="1325563"/>
          </a:xfrm>
        </p:spPr>
        <p:txBody>
          <a:bodyPr/>
          <a:lstStyle/>
          <a:p>
            <a:r>
              <a:rPr lang="en-IN" b="1" dirty="0">
                <a:latin typeface="Times New Roman" panose="02020603050405020304" pitchFamily="18" charset="0"/>
                <a:cs typeface="Times New Roman" panose="02020603050405020304" pitchFamily="18" charset="0"/>
              </a:rPr>
              <a:t>Redux Components</a:t>
            </a:r>
          </a:p>
        </p:txBody>
      </p:sp>
      <p:sp>
        <p:nvSpPr>
          <p:cNvPr id="3" name="Content Placeholder 2">
            <a:extLst>
              <a:ext uri="{FF2B5EF4-FFF2-40B4-BE49-F238E27FC236}">
                <a16:creationId xmlns:a16="http://schemas.microsoft.com/office/drawing/2014/main" id="{2C343B8B-866E-747E-4072-9EAB01662618}"/>
              </a:ext>
            </a:extLst>
          </p:cNvPr>
          <p:cNvSpPr>
            <a:spLocks noGrp="1"/>
          </p:cNvSpPr>
          <p:nvPr>
            <p:ph idx="1"/>
          </p:nvPr>
        </p:nvSpPr>
        <p:spPr/>
        <p:txBody>
          <a:bodyPr/>
          <a:lstStyle/>
          <a:p>
            <a:pPr marL="0" indent="0">
              <a:lnSpc>
                <a:spcPct val="100000"/>
              </a:lnSpc>
              <a:buNone/>
            </a:pPr>
            <a:r>
              <a:rPr lang="en-US" b="1" dirty="0">
                <a:latin typeface="Times New Roman" panose="02020603050405020304" pitchFamily="18" charset="0"/>
                <a:cs typeface="Times New Roman" panose="02020603050405020304" pitchFamily="18" charset="0"/>
              </a:rPr>
              <a:t>4. View:</a:t>
            </a:r>
          </a:p>
          <a:p>
            <a:pPr marL="0" indent="0">
              <a:lnSpc>
                <a:spcPct val="100000"/>
              </a:lnSpc>
              <a:buNone/>
            </a:pPr>
            <a:endParaRPr lang="en-US" b="1"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In the context of Redux with React.js, the view refers to the React components that render the application's UI.</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React components can subscribe to the Redux store and update their rendering based on changes in the state.</a:t>
            </a:r>
          </a:p>
        </p:txBody>
      </p:sp>
    </p:spTree>
    <p:extLst>
      <p:ext uri="{BB962C8B-B14F-4D97-AF65-F5344CB8AC3E}">
        <p14:creationId xmlns:p14="http://schemas.microsoft.com/office/powerpoint/2010/main" val="783523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74BA-7F11-0682-BA16-4CCCC105182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ES5 vs ES6</a:t>
            </a:r>
          </a:p>
        </p:txBody>
      </p:sp>
      <p:sp>
        <p:nvSpPr>
          <p:cNvPr id="3" name="Content Placeholder 2">
            <a:extLst>
              <a:ext uri="{FF2B5EF4-FFF2-40B4-BE49-F238E27FC236}">
                <a16:creationId xmlns:a16="http://schemas.microsoft.com/office/drawing/2014/main" id="{E9250876-9C67-FEAE-666D-AA9C55718D29}"/>
              </a:ext>
            </a:extLst>
          </p:cNvPr>
          <p:cNvSpPr>
            <a:spLocks noGrp="1"/>
          </p:cNvSpPr>
          <p:nvPr>
            <p:ph idx="1"/>
          </p:nvPr>
        </p:nvSpPr>
        <p:spPr/>
        <p:txBody>
          <a:bodyPr>
            <a:normAutofit/>
          </a:bodyPr>
          <a:lstStyle/>
          <a:p>
            <a:pPr marL="0" indent="0">
              <a:lnSpc>
                <a:spcPct val="100000"/>
              </a:lnSpc>
              <a:buNone/>
            </a:pPr>
            <a:r>
              <a:rPr lang="en-US" b="1" dirty="0">
                <a:latin typeface="Times New Roman" panose="02020603050405020304" pitchFamily="18" charset="0"/>
                <a:cs typeface="Times New Roman" panose="02020603050405020304" pitchFamily="18" charset="0"/>
              </a:rPr>
              <a:t>1. Syntax Differences:</a:t>
            </a:r>
          </a:p>
          <a:p>
            <a:pPr>
              <a:lnSpc>
                <a:spcPct val="100000"/>
              </a:lnSpc>
              <a:buFontTx/>
              <a:buChar char="-"/>
            </a:pPr>
            <a:r>
              <a:rPr lang="en-US" b="1" dirty="0" err="1">
                <a:latin typeface="Times New Roman" panose="02020603050405020304" pitchFamily="18" charset="0"/>
                <a:cs typeface="Times New Roman" panose="02020603050405020304" pitchFamily="18" charset="0"/>
              </a:rPr>
              <a:t>Destructuring</a:t>
            </a:r>
            <a:r>
              <a:rPr lang="en-US" b="1" dirty="0">
                <a:latin typeface="Times New Roman" panose="02020603050405020304" pitchFamily="18" charset="0"/>
                <a:cs typeface="Times New Roman" panose="02020603050405020304" pitchFamily="18" charset="0"/>
              </a:rPr>
              <a:t> Assignment</a:t>
            </a:r>
            <a:r>
              <a:rPr lang="en-US" dirty="0">
                <a:latin typeface="Times New Roman" panose="02020603050405020304" pitchFamily="18" charset="0"/>
                <a:cs typeface="Times New Roman" panose="02020603050405020304" pitchFamily="18" charset="0"/>
              </a:rPr>
              <a:t>: ES6 added </a:t>
            </a:r>
            <a:r>
              <a:rPr lang="en-US" dirty="0" err="1">
                <a:latin typeface="Times New Roman" panose="02020603050405020304" pitchFamily="18" charset="0"/>
                <a:cs typeface="Times New Roman" panose="02020603050405020304" pitchFamily="18" charset="0"/>
              </a:rPr>
              <a:t>destructuring</a:t>
            </a:r>
            <a:r>
              <a:rPr lang="en-US" dirty="0">
                <a:latin typeface="Times New Roman" panose="02020603050405020304" pitchFamily="18" charset="0"/>
                <a:cs typeface="Times New Roman" panose="02020603050405020304" pitchFamily="18" charset="0"/>
              </a:rPr>
              <a:t> assignment, allowing you to extract values from arrays or objects into distinct variables.</a:t>
            </a:r>
          </a:p>
          <a:p>
            <a:pPr>
              <a:lnSpc>
                <a:spcPct val="100000"/>
              </a:lnSpc>
              <a:buFontTx/>
              <a:buChar char="-"/>
            </a:pPr>
            <a:r>
              <a:rPr lang="en-US" b="1" dirty="0">
                <a:latin typeface="Times New Roman" panose="02020603050405020304" pitchFamily="18" charset="0"/>
                <a:cs typeface="Times New Roman" panose="02020603050405020304" pitchFamily="18" charset="0"/>
              </a:rPr>
              <a:t>Classes</a:t>
            </a:r>
            <a:r>
              <a:rPr lang="en-US" dirty="0">
                <a:latin typeface="Times New Roman" panose="02020603050405020304" pitchFamily="18" charset="0"/>
                <a:cs typeface="Times New Roman" panose="02020603050405020304" pitchFamily="18" charset="0"/>
              </a:rPr>
              <a:t>: ES6 introduced the `</a:t>
            </a:r>
            <a:r>
              <a:rPr lang="en-US" dirty="0" err="1">
                <a:latin typeface="Times New Roman" panose="02020603050405020304" pitchFamily="18" charset="0"/>
                <a:cs typeface="Times New Roman" panose="02020603050405020304" pitchFamily="18" charset="0"/>
              </a:rPr>
              <a:t>class`</a:t>
            </a:r>
            <a:r>
              <a:rPr lang="en-US" dirty="0">
                <a:latin typeface="Times New Roman" panose="02020603050405020304" pitchFamily="18" charset="0"/>
                <a:cs typeface="Times New Roman" panose="02020603050405020304" pitchFamily="18" charset="0"/>
              </a:rPr>
              <a:t> syntax for creating JavaScript classes, providing a more familiar syntax for object-oriented programming.</a:t>
            </a:r>
          </a:p>
          <a:p>
            <a:pPr>
              <a:lnSpc>
                <a:spcPct val="100000"/>
              </a:lnSpc>
              <a:buFontTx/>
              <a:buChar char="-"/>
            </a:pPr>
            <a:r>
              <a:rPr lang="en-US" b="1" dirty="0">
                <a:latin typeface="Times New Roman" panose="02020603050405020304" pitchFamily="18" charset="0"/>
                <a:cs typeface="Times New Roman" panose="02020603050405020304" pitchFamily="18" charset="0"/>
              </a:rPr>
              <a:t>Modules</a:t>
            </a:r>
            <a:r>
              <a:rPr lang="en-US" dirty="0">
                <a:latin typeface="Times New Roman" panose="02020603050405020304" pitchFamily="18" charset="0"/>
                <a:cs typeface="Times New Roman" panose="02020603050405020304" pitchFamily="18" charset="0"/>
              </a:rPr>
              <a:t>: ES6 added support for native modules, allowing you to export and import functionality between different files.</a:t>
            </a:r>
          </a:p>
        </p:txBody>
      </p:sp>
    </p:spTree>
    <p:extLst>
      <p:ext uri="{BB962C8B-B14F-4D97-AF65-F5344CB8AC3E}">
        <p14:creationId xmlns:p14="http://schemas.microsoft.com/office/powerpoint/2010/main" val="6784563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DFD66-1451-AB60-B8DD-7D0CB83FC39C}"/>
              </a:ext>
            </a:extLst>
          </p:cNvPr>
          <p:cNvSpPr>
            <a:spLocks noGrp="1"/>
          </p:cNvSpPr>
          <p:nvPr>
            <p:ph type="title"/>
          </p:nvPr>
        </p:nvSpPr>
        <p:spPr>
          <a:xfrm>
            <a:off x="430237" y="-277167"/>
            <a:ext cx="10515600" cy="1325563"/>
          </a:xfrm>
        </p:spPr>
        <p:txBody>
          <a:bodyPr/>
          <a:lstStyle/>
          <a:p>
            <a:r>
              <a:rPr lang="en-US" b="1" dirty="0">
                <a:latin typeface="Times New Roman" panose="02020603050405020304" pitchFamily="18" charset="0"/>
                <a:cs typeface="Times New Roman" panose="02020603050405020304" pitchFamily="18" charset="0"/>
              </a:rPr>
              <a:t>Data Flow in Redux Components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B70399-845B-E894-9193-710B0D51B5B4}"/>
              </a:ext>
            </a:extLst>
          </p:cNvPr>
          <p:cNvSpPr>
            <a:spLocks noGrp="1"/>
          </p:cNvSpPr>
          <p:nvPr>
            <p:ph idx="1"/>
          </p:nvPr>
        </p:nvSpPr>
        <p:spPr>
          <a:xfrm>
            <a:off x="309489" y="900333"/>
            <a:ext cx="11882511" cy="5939412"/>
          </a:xfrm>
        </p:spPr>
        <p:txBody>
          <a:bodyPr>
            <a:normAutofit/>
          </a:bodyPr>
          <a:lstStyle/>
          <a:p>
            <a:pPr marL="514350" indent="-514350">
              <a:lnSpc>
                <a:spcPct val="100000"/>
              </a:lnSpc>
              <a:buAutoNum type="arabicPeriod"/>
            </a:pPr>
            <a:r>
              <a:rPr lang="en-US" dirty="0">
                <a:latin typeface="Times New Roman" panose="02020603050405020304" pitchFamily="18" charset="0"/>
                <a:cs typeface="Times New Roman" panose="02020603050405020304" pitchFamily="18" charset="0"/>
              </a:rPr>
              <a:t>Actions are dispatched using the `</a:t>
            </a:r>
            <a:r>
              <a:rPr lang="en-US" dirty="0" err="1">
                <a:latin typeface="Times New Roman" panose="02020603050405020304" pitchFamily="18" charset="0"/>
                <a:cs typeface="Times New Roman" panose="02020603050405020304" pitchFamily="18" charset="0"/>
              </a:rPr>
              <a:t>store.dispatch</a:t>
            </a:r>
            <a:r>
              <a:rPr lang="en-US" dirty="0">
                <a:latin typeface="Times New Roman" panose="02020603050405020304" pitchFamily="18" charset="0"/>
                <a:cs typeface="Times New Roman" panose="02020603050405020304" pitchFamily="18" charset="0"/>
              </a:rPr>
              <a:t>(action)` method.</a:t>
            </a:r>
          </a:p>
          <a:p>
            <a:pPr marL="514350" indent="-514350">
              <a:lnSpc>
                <a:spcPct val="100000"/>
              </a:lnSpc>
              <a:buAutoNum type="arabicPeriod"/>
            </a:pPr>
            <a:endParaRPr lang="en-US" dirty="0">
              <a:latin typeface="Times New Roman" panose="02020603050405020304" pitchFamily="18" charset="0"/>
              <a:cs typeface="Times New Roman" panose="02020603050405020304" pitchFamily="18" charset="0"/>
            </a:endParaRPr>
          </a:p>
          <a:p>
            <a:pPr marL="514350" indent="-514350">
              <a:lnSpc>
                <a:spcPct val="100000"/>
              </a:lnSpc>
              <a:buAutoNum type="arabicPeriod"/>
            </a:pPr>
            <a:r>
              <a:rPr lang="en-US" dirty="0">
                <a:latin typeface="Times New Roman" panose="02020603050405020304" pitchFamily="18" charset="0"/>
                <a:cs typeface="Times New Roman" panose="02020603050405020304" pitchFamily="18" charset="0"/>
              </a:rPr>
              <a:t>The Redux store passes the dispatched action to the reducer.</a:t>
            </a:r>
          </a:p>
          <a:p>
            <a:pPr marL="514350" indent="-514350">
              <a:lnSpc>
                <a:spcPct val="100000"/>
              </a:lnSpc>
              <a:buAutoNum type="arabicPeriod"/>
            </a:pPr>
            <a:endParaRPr lang="en-US" dirty="0">
              <a:latin typeface="Times New Roman" panose="02020603050405020304" pitchFamily="18" charset="0"/>
              <a:cs typeface="Times New Roman" panose="02020603050405020304" pitchFamily="18" charset="0"/>
            </a:endParaRPr>
          </a:p>
          <a:p>
            <a:pPr marL="514350" indent="-514350">
              <a:lnSpc>
                <a:spcPct val="100000"/>
              </a:lnSpc>
              <a:buAutoNum type="arabicPeriod"/>
            </a:pPr>
            <a:r>
              <a:rPr lang="en-US" dirty="0">
                <a:latin typeface="Times New Roman" panose="02020603050405020304" pitchFamily="18" charset="0"/>
                <a:cs typeface="Times New Roman" panose="02020603050405020304" pitchFamily="18" charset="0"/>
              </a:rPr>
              <a:t>The reducer updates the state based on the action type and returns a new state.</a:t>
            </a:r>
          </a:p>
          <a:p>
            <a:pPr marL="514350" indent="-514350">
              <a:lnSpc>
                <a:spcPct val="100000"/>
              </a:lnSpc>
              <a:buAutoNum type="arabicPeriod"/>
            </a:pPr>
            <a:endParaRPr lang="en-US" dirty="0">
              <a:latin typeface="Times New Roman" panose="02020603050405020304" pitchFamily="18" charset="0"/>
              <a:cs typeface="Times New Roman" panose="02020603050405020304" pitchFamily="18" charset="0"/>
            </a:endParaRPr>
          </a:p>
          <a:p>
            <a:pPr marL="514350" indent="-514350">
              <a:lnSpc>
                <a:spcPct val="100000"/>
              </a:lnSpc>
              <a:buAutoNum type="arabicPeriod"/>
            </a:pPr>
            <a:r>
              <a:rPr lang="en-US" dirty="0">
                <a:latin typeface="Times New Roman" panose="02020603050405020304" pitchFamily="18" charset="0"/>
                <a:cs typeface="Times New Roman" panose="02020603050405020304" pitchFamily="18" charset="0"/>
              </a:rPr>
              <a:t>The Redux store notifies subscribers about the state change.</a:t>
            </a:r>
          </a:p>
          <a:p>
            <a:pPr marL="514350" indent="-514350">
              <a:lnSpc>
                <a:spcPct val="100000"/>
              </a:lnSpc>
              <a:buAutoNum type="arabicPeriod"/>
            </a:pPr>
            <a:endParaRPr lang="en-US" dirty="0">
              <a:latin typeface="Times New Roman" panose="02020603050405020304" pitchFamily="18" charset="0"/>
              <a:cs typeface="Times New Roman" panose="02020603050405020304" pitchFamily="18" charset="0"/>
            </a:endParaRPr>
          </a:p>
          <a:p>
            <a:pPr marL="514350" indent="-514350">
              <a:lnSpc>
                <a:spcPct val="100000"/>
              </a:lnSpc>
              <a:buAutoNum type="arabicPeriod"/>
            </a:pPr>
            <a:r>
              <a:rPr lang="en-US" dirty="0">
                <a:latin typeface="Times New Roman" panose="02020603050405020304" pitchFamily="18" charset="0"/>
                <a:cs typeface="Times New Roman" panose="02020603050405020304" pitchFamily="18" charset="0"/>
              </a:rPr>
              <a:t>React components subscribed to the store receive the updated state and re-render accordingly.</a:t>
            </a:r>
          </a:p>
        </p:txBody>
      </p:sp>
    </p:spTree>
    <p:extLst>
      <p:ext uri="{BB962C8B-B14F-4D97-AF65-F5344CB8AC3E}">
        <p14:creationId xmlns:p14="http://schemas.microsoft.com/office/powerpoint/2010/main" val="78850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ABBC-FF90-C693-D644-BD54B14D52D3}"/>
              </a:ext>
            </a:extLst>
          </p:cNvPr>
          <p:cNvSpPr>
            <a:spLocks noGrp="1"/>
          </p:cNvSpPr>
          <p:nvPr>
            <p:ph type="title"/>
          </p:nvPr>
        </p:nvSpPr>
        <p:spPr>
          <a:xfrm>
            <a:off x="472440" y="18255"/>
            <a:ext cx="10515600" cy="1325563"/>
          </a:xfrm>
        </p:spPr>
        <p:txBody>
          <a:bodyPr/>
          <a:lstStyle/>
          <a:p>
            <a:r>
              <a:rPr lang="en-IN" b="1" dirty="0">
                <a:latin typeface="Times New Roman" panose="02020603050405020304" pitchFamily="18" charset="0"/>
                <a:cs typeface="Times New Roman" panose="02020603050405020304" pitchFamily="18" charset="0"/>
              </a:rPr>
              <a:t>React.js Router Overview</a:t>
            </a:r>
          </a:p>
        </p:txBody>
      </p:sp>
      <p:sp>
        <p:nvSpPr>
          <p:cNvPr id="3" name="Content Placeholder 2">
            <a:extLst>
              <a:ext uri="{FF2B5EF4-FFF2-40B4-BE49-F238E27FC236}">
                <a16:creationId xmlns:a16="http://schemas.microsoft.com/office/drawing/2014/main" id="{16A4D73E-2020-D7FB-50DD-CD7AEC419007}"/>
              </a:ext>
            </a:extLst>
          </p:cNvPr>
          <p:cNvSpPr>
            <a:spLocks noGrp="1"/>
          </p:cNvSpPr>
          <p:nvPr>
            <p:ph idx="1"/>
          </p:nvPr>
        </p:nvSpPr>
        <p:spPr>
          <a:xfrm>
            <a:off x="472439" y="1343817"/>
            <a:ext cx="11555437" cy="4930373"/>
          </a:xfrm>
        </p:spPr>
        <p:txBody>
          <a:bodyPr/>
          <a:lstStyle/>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React Router is a popular routing library for React.js applications.</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It allows you to handle routing and navigation in a single-page application.</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React Router keeps the UI in sync with the current URL, enabling dynamic rendering based on the route.</a:t>
            </a:r>
          </a:p>
        </p:txBody>
      </p:sp>
    </p:spTree>
    <p:extLst>
      <p:ext uri="{BB962C8B-B14F-4D97-AF65-F5344CB8AC3E}">
        <p14:creationId xmlns:p14="http://schemas.microsoft.com/office/powerpoint/2010/main" val="10745768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AF037-2069-449F-9426-7FF62392C02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Router Library</a:t>
            </a:r>
          </a:p>
        </p:txBody>
      </p:sp>
      <p:sp>
        <p:nvSpPr>
          <p:cNvPr id="3" name="Content Placeholder 2">
            <a:extLst>
              <a:ext uri="{FF2B5EF4-FFF2-40B4-BE49-F238E27FC236}">
                <a16:creationId xmlns:a16="http://schemas.microsoft.com/office/drawing/2014/main" id="{52DFBD3B-E783-F26D-31BA-1EA50B4D5EEC}"/>
              </a:ext>
            </a:extLst>
          </p:cNvPr>
          <p:cNvSpPr>
            <a:spLocks noGrp="1"/>
          </p:cNvSpPr>
          <p:nvPr>
            <p:ph idx="1"/>
          </p:nvPr>
        </p:nvSpPr>
        <p:spPr/>
        <p:txBody>
          <a:bodyPr/>
          <a:lstStyle/>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React Router provides a set of components and utilities for implementing routing in React.js applications.</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Key components include `</a:t>
            </a:r>
            <a:r>
              <a:rPr lang="en-US" dirty="0" err="1">
                <a:latin typeface="Times New Roman" panose="02020603050405020304" pitchFamily="18" charset="0"/>
                <a:cs typeface="Times New Roman" panose="02020603050405020304" pitchFamily="18" charset="0"/>
              </a:rPr>
              <a:t>BrowserRouter</a:t>
            </a:r>
            <a:r>
              <a:rPr lang="en-US" dirty="0">
                <a:latin typeface="Times New Roman" panose="02020603050405020304" pitchFamily="18" charset="0"/>
                <a:cs typeface="Times New Roman" panose="02020603050405020304" pitchFamily="18" charset="0"/>
              </a:rPr>
              <a:t>`, `Switch`, `Route`, `Link`, and `Redirect`.</a:t>
            </a:r>
          </a:p>
        </p:txBody>
      </p:sp>
    </p:spTree>
    <p:extLst>
      <p:ext uri="{BB962C8B-B14F-4D97-AF65-F5344CB8AC3E}">
        <p14:creationId xmlns:p14="http://schemas.microsoft.com/office/powerpoint/2010/main" val="35653290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F963-2F73-9042-F9D1-64F907C11AC3}"/>
              </a:ext>
            </a:extLst>
          </p:cNvPr>
          <p:cNvSpPr>
            <a:spLocks noGrp="1"/>
          </p:cNvSpPr>
          <p:nvPr>
            <p:ph type="title"/>
          </p:nvPr>
        </p:nvSpPr>
        <p:spPr>
          <a:xfrm>
            <a:off x="430237" y="-277166"/>
            <a:ext cx="10515600" cy="1325563"/>
          </a:xfrm>
        </p:spPr>
        <p:txBody>
          <a:bodyPr/>
          <a:lstStyle/>
          <a:p>
            <a:r>
              <a:rPr lang="en-IN" b="1" dirty="0">
                <a:latin typeface="Times New Roman" panose="02020603050405020304" pitchFamily="18" charset="0"/>
                <a:cs typeface="Times New Roman" panose="02020603050405020304" pitchFamily="18" charset="0"/>
              </a:rPr>
              <a:t>Router Advantages</a:t>
            </a:r>
          </a:p>
        </p:txBody>
      </p:sp>
      <p:sp>
        <p:nvSpPr>
          <p:cNvPr id="3" name="Content Placeholder 2">
            <a:extLst>
              <a:ext uri="{FF2B5EF4-FFF2-40B4-BE49-F238E27FC236}">
                <a16:creationId xmlns:a16="http://schemas.microsoft.com/office/drawing/2014/main" id="{00B32D1F-EEE0-E169-6C32-F134EB153B7A}"/>
              </a:ext>
            </a:extLst>
          </p:cNvPr>
          <p:cNvSpPr>
            <a:spLocks noGrp="1"/>
          </p:cNvSpPr>
          <p:nvPr>
            <p:ph idx="1"/>
          </p:nvPr>
        </p:nvSpPr>
        <p:spPr>
          <a:xfrm>
            <a:off x="239151" y="801858"/>
            <a:ext cx="11952849" cy="6037887"/>
          </a:xfrm>
        </p:spPr>
        <p:txBody>
          <a:bodyPr>
            <a:normAutofit/>
          </a:bodyPr>
          <a:lstStyle/>
          <a:p>
            <a:pPr>
              <a:lnSpc>
                <a:spcPct val="100000"/>
              </a:lnSpc>
              <a:buFontTx/>
              <a:buChar char="-"/>
            </a:pPr>
            <a:r>
              <a:rPr lang="en-US" b="1" dirty="0">
                <a:latin typeface="Times New Roman" panose="02020603050405020304" pitchFamily="18" charset="0"/>
                <a:cs typeface="Times New Roman" panose="02020603050405020304" pitchFamily="18" charset="0"/>
              </a:rPr>
              <a:t>Declarative Routing</a:t>
            </a:r>
            <a:r>
              <a:rPr lang="en-US" dirty="0">
                <a:latin typeface="Times New Roman" panose="02020603050405020304" pitchFamily="18" charset="0"/>
                <a:cs typeface="Times New Roman" panose="02020603050405020304" pitchFamily="18" charset="0"/>
              </a:rPr>
              <a:t>: React Router allows you to define routes declaratively using components, making it easier to manage and understand the application's routing logic.</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b="1" dirty="0">
                <a:latin typeface="Times New Roman" panose="02020603050405020304" pitchFamily="18" charset="0"/>
                <a:cs typeface="Times New Roman" panose="02020603050405020304" pitchFamily="18" charset="0"/>
              </a:rPr>
              <a:t>Dynamic Routing</a:t>
            </a:r>
            <a:r>
              <a:rPr lang="en-US" dirty="0">
                <a:latin typeface="Times New Roman" panose="02020603050405020304" pitchFamily="18" charset="0"/>
                <a:cs typeface="Times New Roman" panose="02020603050405020304" pitchFamily="18" charset="0"/>
              </a:rPr>
              <a:t>: React Router supports dynamic routing, enabling rendering of different components based on the current route.</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b="1" dirty="0">
                <a:latin typeface="Times New Roman" panose="02020603050405020304" pitchFamily="18" charset="0"/>
                <a:cs typeface="Times New Roman" panose="02020603050405020304" pitchFamily="18" charset="0"/>
              </a:rPr>
              <a:t>Nested Routing</a:t>
            </a:r>
            <a:r>
              <a:rPr lang="en-US" dirty="0">
                <a:latin typeface="Times New Roman" panose="02020603050405020304" pitchFamily="18" charset="0"/>
                <a:cs typeface="Times New Roman" panose="02020603050405020304" pitchFamily="18" charset="0"/>
              </a:rPr>
              <a:t>: React Router supports nested routes, allowing you to structure your application's UI and routes hierarchically.</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b="1" dirty="0">
                <a:latin typeface="Times New Roman" panose="02020603050405020304" pitchFamily="18" charset="0"/>
                <a:cs typeface="Times New Roman" panose="02020603050405020304" pitchFamily="18" charset="0"/>
              </a:rPr>
              <a:t>History Manipulation</a:t>
            </a:r>
            <a:r>
              <a:rPr lang="en-US" dirty="0">
                <a:latin typeface="Times New Roman" panose="02020603050405020304" pitchFamily="18" charset="0"/>
                <a:cs typeface="Times New Roman" panose="02020603050405020304" pitchFamily="18" charset="0"/>
              </a:rPr>
              <a:t>: React Router provides utilities to programmatically navigate, manipulate browser history, and handle redirects.</a:t>
            </a:r>
          </a:p>
        </p:txBody>
      </p:sp>
    </p:spTree>
    <p:extLst>
      <p:ext uri="{BB962C8B-B14F-4D97-AF65-F5344CB8AC3E}">
        <p14:creationId xmlns:p14="http://schemas.microsoft.com/office/powerpoint/2010/main" val="31375357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1CD6-0602-77F9-E07D-A2276EA9F0D1}"/>
              </a:ext>
            </a:extLst>
          </p:cNvPr>
          <p:cNvSpPr>
            <a:spLocks noGrp="1"/>
          </p:cNvSpPr>
          <p:nvPr>
            <p:ph type="title"/>
          </p:nvPr>
        </p:nvSpPr>
        <p:spPr>
          <a:xfrm>
            <a:off x="4799134" y="2766218"/>
            <a:ext cx="2593731" cy="1325563"/>
          </a:xfrm>
        </p:spPr>
        <p:txBody>
          <a:bodyPr/>
          <a:lstStyle/>
          <a:p>
            <a:r>
              <a:rPr lang="en-US" b="1" dirty="0">
                <a:latin typeface="Times New Roman" panose="02020603050405020304" pitchFamily="18" charset="0"/>
                <a:cs typeface="Times New Roman" panose="02020603050405020304" pitchFamily="18" charset="0"/>
              </a:rPr>
              <a:t>&lt;thanks/&gt;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31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74BA-7F11-0682-BA16-4CCCC105182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ES5 vs ES6</a:t>
            </a:r>
          </a:p>
        </p:txBody>
      </p:sp>
      <p:sp>
        <p:nvSpPr>
          <p:cNvPr id="3" name="Content Placeholder 2">
            <a:extLst>
              <a:ext uri="{FF2B5EF4-FFF2-40B4-BE49-F238E27FC236}">
                <a16:creationId xmlns:a16="http://schemas.microsoft.com/office/drawing/2014/main" id="{E9250876-9C67-FEAE-666D-AA9C55718D29}"/>
              </a:ext>
            </a:extLst>
          </p:cNvPr>
          <p:cNvSpPr>
            <a:spLocks noGrp="1"/>
          </p:cNvSpPr>
          <p:nvPr>
            <p:ph idx="1"/>
          </p:nvPr>
        </p:nvSpPr>
        <p:spPr/>
        <p:txBody>
          <a:bodyPr>
            <a:normAutofit fontScale="92500" lnSpcReduction="10000"/>
          </a:bodyPr>
          <a:lstStyle/>
          <a:p>
            <a:pPr marL="0" indent="0">
              <a:lnSpc>
                <a:spcPct val="110000"/>
              </a:lnSpc>
              <a:buNone/>
            </a:pPr>
            <a:r>
              <a:rPr lang="en-US" b="1" dirty="0">
                <a:latin typeface="Times New Roman" panose="02020603050405020304" pitchFamily="18" charset="0"/>
                <a:cs typeface="Times New Roman" panose="02020603050405020304" pitchFamily="18" charset="0"/>
              </a:rPr>
              <a:t>2. </a:t>
            </a:r>
            <a:r>
              <a:rPr lang="en-US" b="1" dirty="0" err="1">
                <a:latin typeface="Times New Roman" panose="02020603050405020304" pitchFamily="18" charset="0"/>
                <a:cs typeface="Times New Roman" panose="02020603050405020304" pitchFamily="18" charset="0"/>
              </a:rPr>
              <a:t>propTypes</a:t>
            </a:r>
            <a:r>
              <a:rPr lang="en-US" b="1" dirty="0">
                <a:latin typeface="Times New Roman" panose="02020603050405020304" pitchFamily="18" charset="0"/>
                <a:cs typeface="Times New Roman" panose="02020603050405020304" pitchFamily="18" charset="0"/>
              </a:rPr>
              <a:t> &amp; </a:t>
            </a:r>
            <a:r>
              <a:rPr lang="en-US" b="1" dirty="0" err="1">
                <a:latin typeface="Times New Roman" panose="02020603050405020304" pitchFamily="18" charset="0"/>
                <a:cs typeface="Times New Roman" panose="02020603050405020304" pitchFamily="18" charset="0"/>
              </a:rPr>
              <a:t>getDefaultProps</a:t>
            </a:r>
            <a:r>
              <a:rPr lang="en-US" b="1" dirty="0">
                <a:latin typeface="Times New Roman" panose="02020603050405020304" pitchFamily="18" charset="0"/>
                <a:cs typeface="Times New Roman" panose="02020603050405020304" pitchFamily="18" charset="0"/>
              </a:rPr>
              <a:t>:</a:t>
            </a:r>
          </a:p>
          <a:p>
            <a:pPr marL="0" indent="0">
              <a:lnSpc>
                <a:spcPct val="110000"/>
              </a:lnSpc>
              <a:buNone/>
            </a:pPr>
            <a:endParaRPr lang="en-US" dirty="0">
              <a:latin typeface="Times New Roman" panose="02020603050405020304" pitchFamily="18" charset="0"/>
              <a:cs typeface="Times New Roman" panose="02020603050405020304" pitchFamily="18" charset="0"/>
            </a:endParaRPr>
          </a:p>
          <a:p>
            <a:pPr>
              <a:lnSpc>
                <a:spcPct val="110000"/>
              </a:lnSpc>
              <a:buFontTx/>
              <a:buChar char="-"/>
            </a:pPr>
            <a:r>
              <a:rPr lang="en-US" b="1" dirty="0" err="1">
                <a:latin typeface="Times New Roman" panose="02020603050405020304" pitchFamily="18" charset="0"/>
                <a:cs typeface="Times New Roman" panose="02020603050405020304" pitchFamily="18" charset="0"/>
              </a:rPr>
              <a:t>propTypes</a:t>
            </a:r>
            <a:r>
              <a:rPr lang="en-US" dirty="0">
                <a:latin typeface="Times New Roman" panose="02020603050405020304" pitchFamily="18" charset="0"/>
                <a:cs typeface="Times New Roman" panose="02020603050405020304" pitchFamily="18" charset="0"/>
              </a:rPr>
              <a:t>: In ES5, there is no built-in mechanism for defining prop types (expected types and validations) for React components. However, you can use external libraries like </a:t>
            </a:r>
            <a:r>
              <a:rPr lang="en-US" dirty="0" err="1">
                <a:latin typeface="Times New Roman" panose="02020603050405020304" pitchFamily="18" charset="0"/>
                <a:cs typeface="Times New Roman" panose="02020603050405020304" pitchFamily="18" charset="0"/>
              </a:rPr>
              <a:t>PropTypes</a:t>
            </a:r>
            <a:r>
              <a:rPr lang="en-US" dirty="0">
                <a:latin typeface="Times New Roman" panose="02020603050405020304" pitchFamily="18" charset="0"/>
                <a:cs typeface="Times New Roman" panose="02020603050405020304" pitchFamily="18" charset="0"/>
              </a:rPr>
              <a:t> to achieve this.</a:t>
            </a:r>
          </a:p>
          <a:p>
            <a:pPr>
              <a:lnSpc>
                <a:spcPct val="110000"/>
              </a:lnSpc>
              <a:buFontTx/>
              <a:buChar char="-"/>
            </a:pPr>
            <a:endParaRPr lang="en-US" dirty="0">
              <a:latin typeface="Times New Roman" panose="02020603050405020304" pitchFamily="18" charset="0"/>
              <a:cs typeface="Times New Roman" panose="02020603050405020304" pitchFamily="18" charset="0"/>
            </a:endParaRPr>
          </a:p>
          <a:p>
            <a:pPr>
              <a:lnSpc>
                <a:spcPct val="110000"/>
              </a:lnSpc>
              <a:buFontTx/>
              <a:buChar char="-"/>
            </a:pPr>
            <a:r>
              <a:rPr lang="en-US" b="1" dirty="0" err="1">
                <a:latin typeface="Times New Roman" panose="02020603050405020304" pitchFamily="18" charset="0"/>
                <a:cs typeface="Times New Roman" panose="02020603050405020304" pitchFamily="18" charset="0"/>
              </a:rPr>
              <a:t>getDefaultProps</a:t>
            </a:r>
            <a:r>
              <a:rPr lang="en-US" dirty="0">
                <a:latin typeface="Times New Roman" panose="02020603050405020304" pitchFamily="18" charset="0"/>
                <a:cs typeface="Times New Roman" panose="02020603050405020304" pitchFamily="18" charset="0"/>
              </a:rPr>
              <a:t>: Similarly, in ES5, there is no built-in way to define default values for props in React components. Instead, you would typically handle this manually inside the component's code.</a:t>
            </a:r>
          </a:p>
        </p:txBody>
      </p:sp>
    </p:spTree>
    <p:extLst>
      <p:ext uri="{BB962C8B-B14F-4D97-AF65-F5344CB8AC3E}">
        <p14:creationId xmlns:p14="http://schemas.microsoft.com/office/powerpoint/2010/main" val="2633727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74BA-7F11-0682-BA16-4CCCC105182E}"/>
              </a:ext>
            </a:extLst>
          </p:cNvPr>
          <p:cNvSpPr>
            <a:spLocks noGrp="1"/>
          </p:cNvSpPr>
          <p:nvPr>
            <p:ph type="title"/>
          </p:nvPr>
        </p:nvSpPr>
        <p:spPr>
          <a:xfrm>
            <a:off x="838200" y="0"/>
            <a:ext cx="10515600" cy="1325563"/>
          </a:xfrm>
        </p:spPr>
        <p:txBody>
          <a:bodyPr/>
          <a:lstStyle/>
          <a:p>
            <a:r>
              <a:rPr lang="en-IN" b="1" dirty="0">
                <a:latin typeface="Times New Roman" panose="02020603050405020304" pitchFamily="18" charset="0"/>
                <a:cs typeface="Times New Roman" panose="02020603050405020304" pitchFamily="18" charset="0"/>
              </a:rPr>
              <a:t>ES5 vs ES6</a:t>
            </a:r>
          </a:p>
        </p:txBody>
      </p:sp>
      <p:sp>
        <p:nvSpPr>
          <p:cNvPr id="3" name="Content Placeholder 2">
            <a:extLst>
              <a:ext uri="{FF2B5EF4-FFF2-40B4-BE49-F238E27FC236}">
                <a16:creationId xmlns:a16="http://schemas.microsoft.com/office/drawing/2014/main" id="{E9250876-9C67-FEAE-666D-AA9C55718D29}"/>
              </a:ext>
            </a:extLst>
          </p:cNvPr>
          <p:cNvSpPr>
            <a:spLocks noGrp="1"/>
          </p:cNvSpPr>
          <p:nvPr>
            <p:ph idx="1"/>
          </p:nvPr>
        </p:nvSpPr>
        <p:spPr>
          <a:xfrm>
            <a:off x="838200" y="1026942"/>
            <a:ext cx="10515600" cy="5831058"/>
          </a:xfrm>
        </p:spPr>
        <p:txBody>
          <a:bodyPr>
            <a:noAutofit/>
          </a:bodyPr>
          <a:lstStyle/>
          <a:p>
            <a:pPr marL="0" indent="0">
              <a:lnSpc>
                <a:spcPct val="100000"/>
              </a:lnSpc>
              <a:buNone/>
            </a:pPr>
            <a:r>
              <a:rPr lang="en-US" sz="2000" b="1" dirty="0">
                <a:latin typeface="Times New Roman" panose="02020603050405020304" pitchFamily="18" charset="0"/>
                <a:cs typeface="Times New Roman" panose="02020603050405020304" pitchFamily="18" charset="0"/>
              </a:rPr>
              <a:t>2. </a:t>
            </a:r>
            <a:r>
              <a:rPr lang="en-US" sz="2000" b="1" dirty="0" err="1">
                <a:latin typeface="Times New Roman" panose="02020603050405020304" pitchFamily="18" charset="0"/>
                <a:cs typeface="Times New Roman" panose="02020603050405020304" pitchFamily="18" charset="0"/>
              </a:rPr>
              <a:t>propTypes</a:t>
            </a:r>
            <a:r>
              <a:rPr lang="en-US" sz="2000" b="1" dirty="0">
                <a:latin typeface="Times New Roman" panose="02020603050405020304" pitchFamily="18" charset="0"/>
                <a:cs typeface="Times New Roman" panose="02020603050405020304" pitchFamily="18" charset="0"/>
              </a:rPr>
              <a:t> &amp; </a:t>
            </a:r>
            <a:r>
              <a:rPr lang="en-US" sz="2000" b="1" dirty="0" err="1">
                <a:latin typeface="Times New Roman" panose="02020603050405020304" pitchFamily="18" charset="0"/>
                <a:cs typeface="Times New Roman" panose="02020603050405020304" pitchFamily="18" charset="0"/>
              </a:rPr>
              <a:t>getDefaultProps</a:t>
            </a:r>
            <a:r>
              <a:rPr lang="en-US" sz="2000" b="1" dirty="0">
                <a:latin typeface="Times New Roman" panose="02020603050405020304" pitchFamily="18" charset="0"/>
                <a:cs typeface="Times New Roman" panose="02020603050405020304" pitchFamily="18" charset="0"/>
              </a:rPr>
              <a:t>:</a:t>
            </a:r>
          </a:p>
          <a:p>
            <a:pPr marL="0" indent="0">
              <a:lnSpc>
                <a:spcPct val="100000"/>
              </a:lnSpc>
              <a:buNone/>
            </a:pPr>
            <a:r>
              <a:rPr lang="en-US" sz="2000" dirty="0">
                <a:latin typeface="Times New Roman" panose="02020603050405020304" pitchFamily="18" charset="0"/>
                <a:cs typeface="Times New Roman" panose="02020603050405020304" pitchFamily="18" charset="0"/>
              </a:rPr>
              <a:t>ES6, on the other hand, introduced a more standardized way to define prop types and default props in React components using static class properties:</a:t>
            </a:r>
          </a:p>
          <a:p>
            <a:pPr marL="0" indent="0">
              <a:lnSpc>
                <a:spcPct val="100000"/>
              </a:lnSpc>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MyComponent</a:t>
            </a:r>
            <a:r>
              <a:rPr lang="en-US" sz="2000" dirty="0">
                <a:latin typeface="Times New Roman" panose="02020603050405020304" pitchFamily="18" charset="0"/>
                <a:cs typeface="Times New Roman" panose="02020603050405020304" pitchFamily="18" charset="0"/>
              </a:rPr>
              <a:t> extends </a:t>
            </a:r>
            <a:r>
              <a:rPr lang="en-US" sz="2000" dirty="0" err="1">
                <a:latin typeface="Times New Roman" panose="02020603050405020304" pitchFamily="18" charset="0"/>
                <a:cs typeface="Times New Roman" panose="02020603050405020304" pitchFamily="18" charset="0"/>
              </a:rPr>
              <a:t>React.Component</a:t>
            </a:r>
            <a:r>
              <a:rPr lang="en-US" sz="2000" dirty="0">
                <a:latin typeface="Times New Roman" panose="02020603050405020304" pitchFamily="18" charset="0"/>
                <a:cs typeface="Times New Roman" panose="02020603050405020304" pitchFamily="18" charset="0"/>
              </a:rPr>
              <a:t> {</a:t>
            </a:r>
          </a:p>
          <a:p>
            <a:pPr marL="0" indent="0">
              <a:lnSpc>
                <a:spcPct val="100000"/>
              </a:lnSpc>
              <a:buNone/>
            </a:pPr>
            <a:r>
              <a:rPr lang="en-US" sz="2000" dirty="0">
                <a:latin typeface="Times New Roman" panose="02020603050405020304" pitchFamily="18" charset="0"/>
                <a:cs typeface="Times New Roman" panose="02020603050405020304" pitchFamily="18" charset="0"/>
              </a:rPr>
              <a:t>     static </a:t>
            </a:r>
            <a:r>
              <a:rPr lang="en-US" sz="2000" dirty="0" err="1">
                <a:latin typeface="Times New Roman" panose="02020603050405020304" pitchFamily="18" charset="0"/>
                <a:cs typeface="Times New Roman" panose="02020603050405020304" pitchFamily="18" charset="0"/>
              </a:rPr>
              <a:t>propTypes</a:t>
            </a:r>
            <a:r>
              <a:rPr lang="en-US" sz="2000" dirty="0">
                <a:latin typeface="Times New Roman" panose="02020603050405020304" pitchFamily="18" charset="0"/>
                <a:cs typeface="Times New Roman" panose="02020603050405020304" pitchFamily="18" charset="0"/>
              </a:rPr>
              <a:t> = {</a:t>
            </a:r>
          </a:p>
          <a:p>
            <a:pPr marL="0" indent="0">
              <a:lnSpc>
                <a:spcPct val="100000"/>
              </a:lnSpc>
              <a:buNone/>
            </a:pPr>
            <a:r>
              <a:rPr lang="en-US" sz="2000" dirty="0">
                <a:latin typeface="Times New Roman" panose="02020603050405020304" pitchFamily="18" charset="0"/>
                <a:cs typeface="Times New Roman" panose="02020603050405020304" pitchFamily="18" charset="0"/>
              </a:rPr>
              <a:t>       name: </a:t>
            </a:r>
            <a:r>
              <a:rPr lang="en-US" sz="2000" dirty="0" err="1">
                <a:latin typeface="Times New Roman" panose="02020603050405020304" pitchFamily="18" charset="0"/>
                <a:cs typeface="Times New Roman" panose="02020603050405020304" pitchFamily="18" charset="0"/>
              </a:rPr>
              <a:t>PropTypes.string</a:t>
            </a:r>
            <a:r>
              <a:rPr lang="en-US" sz="2000" dirty="0">
                <a:latin typeface="Times New Roman" panose="02020603050405020304" pitchFamily="18" charset="0"/>
                <a:cs typeface="Times New Roman" panose="02020603050405020304" pitchFamily="18" charset="0"/>
              </a:rPr>
              <a:t>,</a:t>
            </a:r>
          </a:p>
          <a:p>
            <a:pPr marL="0" indent="0">
              <a:lnSpc>
                <a:spcPct val="100000"/>
              </a:lnSpc>
              <a:buNone/>
            </a:pPr>
            <a:r>
              <a:rPr lang="en-US" sz="2000" dirty="0">
                <a:latin typeface="Times New Roman" panose="02020603050405020304" pitchFamily="18" charset="0"/>
                <a:cs typeface="Times New Roman" panose="02020603050405020304" pitchFamily="18" charset="0"/>
              </a:rPr>
              <a:t>       age: </a:t>
            </a:r>
            <a:r>
              <a:rPr lang="en-US" sz="2000" dirty="0" err="1">
                <a:latin typeface="Times New Roman" panose="02020603050405020304" pitchFamily="18" charset="0"/>
                <a:cs typeface="Times New Roman" panose="02020603050405020304" pitchFamily="18" charset="0"/>
              </a:rPr>
              <a:t>PropTypes.number</a:t>
            </a:r>
            <a:r>
              <a:rPr lang="en-US" sz="2000" dirty="0">
                <a:latin typeface="Times New Roman" panose="02020603050405020304" pitchFamily="18" charset="0"/>
                <a:cs typeface="Times New Roman" panose="02020603050405020304" pitchFamily="18" charset="0"/>
              </a:rPr>
              <a:t>,</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p>
          <a:p>
            <a:pPr marL="0" indent="0">
              <a:lnSpc>
                <a:spcPct val="100000"/>
              </a:lnSpc>
              <a:buNone/>
            </a:pPr>
            <a:r>
              <a:rPr lang="en-US" sz="2000" dirty="0">
                <a:latin typeface="Times New Roman" panose="02020603050405020304" pitchFamily="18" charset="0"/>
                <a:cs typeface="Times New Roman" panose="02020603050405020304" pitchFamily="18" charset="0"/>
              </a:rPr>
              <a:t>     static </a:t>
            </a:r>
            <a:r>
              <a:rPr lang="en-US" sz="2000" dirty="0" err="1">
                <a:latin typeface="Times New Roman" panose="02020603050405020304" pitchFamily="18" charset="0"/>
                <a:cs typeface="Times New Roman" panose="02020603050405020304" pitchFamily="18" charset="0"/>
              </a:rPr>
              <a:t>defaultProps</a:t>
            </a:r>
            <a:r>
              <a:rPr lang="en-US" sz="2000" dirty="0">
                <a:latin typeface="Times New Roman" panose="02020603050405020304" pitchFamily="18" charset="0"/>
                <a:cs typeface="Times New Roman" panose="02020603050405020304" pitchFamily="18" charset="0"/>
              </a:rPr>
              <a:t> = {</a:t>
            </a:r>
          </a:p>
          <a:p>
            <a:pPr marL="0" indent="0">
              <a:lnSpc>
                <a:spcPct val="100000"/>
              </a:lnSpc>
              <a:buNone/>
            </a:pPr>
            <a:r>
              <a:rPr lang="en-US" sz="2000" dirty="0">
                <a:latin typeface="Times New Roman" panose="02020603050405020304" pitchFamily="18" charset="0"/>
                <a:cs typeface="Times New Roman" panose="02020603050405020304" pitchFamily="18" charset="0"/>
              </a:rPr>
              <a:t>       name: 'John',</a:t>
            </a:r>
          </a:p>
          <a:p>
            <a:pPr marL="0" indent="0">
              <a:lnSpc>
                <a:spcPct val="100000"/>
              </a:lnSpc>
              <a:buNone/>
            </a:pPr>
            <a:r>
              <a:rPr lang="en-US" sz="2000" dirty="0">
                <a:latin typeface="Times New Roman" panose="02020603050405020304" pitchFamily="18" charset="0"/>
                <a:cs typeface="Times New Roman" panose="02020603050405020304" pitchFamily="18" charset="0"/>
              </a:rPr>
              <a:t>       age: 25,</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p>
          <a:p>
            <a:pPr marL="0" indent="0">
              <a:lnSpc>
                <a:spcPct val="100000"/>
              </a:lnSpc>
              <a:buNone/>
            </a:pPr>
            <a:r>
              <a:rPr lang="en-US" sz="2000" dirty="0">
                <a:latin typeface="Times New Roman" panose="02020603050405020304" pitchFamily="18" charset="0"/>
                <a:cs typeface="Times New Roman" panose="02020603050405020304" pitchFamily="18" charset="0"/>
              </a:rPr>
              <a:t>     // Component code...</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98147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74BA-7F11-0682-BA16-4CCCC105182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ES5 vs ES6</a:t>
            </a:r>
          </a:p>
        </p:txBody>
      </p:sp>
      <p:sp>
        <p:nvSpPr>
          <p:cNvPr id="3" name="Content Placeholder 2">
            <a:extLst>
              <a:ext uri="{FF2B5EF4-FFF2-40B4-BE49-F238E27FC236}">
                <a16:creationId xmlns:a16="http://schemas.microsoft.com/office/drawing/2014/main" id="{E9250876-9C67-FEAE-666D-AA9C55718D29}"/>
              </a:ext>
            </a:extLst>
          </p:cNvPr>
          <p:cNvSpPr>
            <a:spLocks noGrp="1"/>
          </p:cNvSpPr>
          <p:nvPr>
            <p:ph idx="1"/>
          </p:nvPr>
        </p:nvSpPr>
        <p:spPr/>
        <p:txBody>
          <a:bodyPr>
            <a:normAutofit/>
          </a:bodyPr>
          <a:lstStyle/>
          <a:p>
            <a:pPr marL="0" indent="0">
              <a:lnSpc>
                <a:spcPct val="100000"/>
              </a:lnSpc>
              <a:buNone/>
            </a:pPr>
            <a:r>
              <a:rPr lang="en-US" b="1" dirty="0">
                <a:latin typeface="Times New Roman" panose="02020603050405020304" pitchFamily="18" charset="0"/>
                <a:cs typeface="Times New Roman" panose="02020603050405020304" pitchFamily="18" charset="0"/>
              </a:rPr>
              <a:t>3. Binding the context:</a:t>
            </a:r>
          </a:p>
          <a:p>
            <a:pPr marL="0" indent="0">
              <a:lnSpc>
                <a:spcPct val="100000"/>
              </a:lnSpc>
              <a:buNone/>
            </a:pP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Inline</a:t>
            </a:r>
            <a:r>
              <a:rPr lang="en-US" dirty="0">
                <a:latin typeface="Times New Roman" panose="02020603050405020304" pitchFamily="18" charset="0"/>
                <a:cs typeface="Times New Roman" panose="02020603050405020304" pitchFamily="18" charset="0"/>
              </a:rPr>
              <a:t>: In ES5, when passing a callback function as a prop, you would often need to manually bind the context of `this` inside the callback using the `bind` method. For example:</a:t>
            </a:r>
          </a:p>
          <a:p>
            <a:pPr marL="0" indent="0">
              <a:lnSpc>
                <a:spcPct val="100000"/>
              </a:lnSpc>
              <a:buNone/>
            </a:pPr>
            <a:r>
              <a:rPr lang="en-US" dirty="0">
                <a:latin typeface="Times New Roman" panose="02020603050405020304" pitchFamily="18" charset="0"/>
                <a:cs typeface="Times New Roman" panose="02020603050405020304" pitchFamily="18" charset="0"/>
              </a:rPr>
              <a:t>     var self = this;</a:t>
            </a:r>
          </a:p>
          <a:p>
            <a:pPr marL="0" indent="0">
              <a:lnSpc>
                <a:spcPct val="10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someFunction</a:t>
            </a:r>
            <a:r>
              <a:rPr lang="en-US" dirty="0">
                <a:latin typeface="Times New Roman" panose="02020603050405020304" pitchFamily="18" charset="0"/>
                <a:cs typeface="Times New Roman" panose="02020603050405020304" pitchFamily="18" charset="0"/>
              </a:rPr>
              <a:t>(function () {</a:t>
            </a:r>
          </a:p>
          <a:p>
            <a:pPr marL="0" indent="0">
              <a:lnSpc>
                <a:spcPct val="100000"/>
              </a:lnSpc>
              <a:buNone/>
            </a:pPr>
            <a:r>
              <a:rPr lang="en-US" dirty="0">
                <a:latin typeface="Times New Roman" panose="02020603050405020304" pitchFamily="18" charset="0"/>
                <a:cs typeface="Times New Roman" panose="02020603050405020304" pitchFamily="18" charset="0"/>
              </a:rPr>
              <a:t>       // Use `self` instead of `this` to refer to the outer context</a:t>
            </a:r>
          </a:p>
          <a:p>
            <a:pPr marL="0" indent="0">
              <a:lnSpc>
                <a:spcPct val="100000"/>
              </a:lnSpc>
              <a:buNone/>
            </a:pPr>
            <a:r>
              <a:rPr lang="en-US" dirty="0">
                <a:latin typeface="Times New Roman" panose="02020603050405020304" pitchFamily="18" charset="0"/>
                <a:cs typeface="Times New Roman" panose="02020603050405020304" pitchFamily="18" charset="0"/>
              </a:rPr>
              <a:t>     });</a:t>
            </a:r>
          </a:p>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060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74BA-7F11-0682-BA16-4CCCC105182E}"/>
              </a:ext>
            </a:extLst>
          </p:cNvPr>
          <p:cNvSpPr>
            <a:spLocks noGrp="1"/>
          </p:cNvSpPr>
          <p:nvPr>
            <p:ph type="title"/>
          </p:nvPr>
        </p:nvSpPr>
        <p:spPr>
          <a:xfrm>
            <a:off x="838200" y="0"/>
            <a:ext cx="10515600" cy="1325563"/>
          </a:xfrm>
        </p:spPr>
        <p:txBody>
          <a:bodyPr/>
          <a:lstStyle/>
          <a:p>
            <a:r>
              <a:rPr lang="en-IN" b="1" dirty="0">
                <a:latin typeface="Times New Roman" panose="02020603050405020304" pitchFamily="18" charset="0"/>
                <a:cs typeface="Times New Roman" panose="02020603050405020304" pitchFamily="18" charset="0"/>
              </a:rPr>
              <a:t>ES5 vs ES6</a:t>
            </a:r>
          </a:p>
        </p:txBody>
      </p:sp>
      <p:sp>
        <p:nvSpPr>
          <p:cNvPr id="3" name="Content Placeholder 2">
            <a:extLst>
              <a:ext uri="{FF2B5EF4-FFF2-40B4-BE49-F238E27FC236}">
                <a16:creationId xmlns:a16="http://schemas.microsoft.com/office/drawing/2014/main" id="{E9250876-9C67-FEAE-666D-AA9C55718D29}"/>
              </a:ext>
            </a:extLst>
          </p:cNvPr>
          <p:cNvSpPr>
            <a:spLocks noGrp="1"/>
          </p:cNvSpPr>
          <p:nvPr>
            <p:ph idx="1"/>
          </p:nvPr>
        </p:nvSpPr>
        <p:spPr>
          <a:xfrm>
            <a:off x="838200" y="1055077"/>
            <a:ext cx="10515600" cy="5655212"/>
          </a:xfrm>
        </p:spPr>
        <p:txBody>
          <a:bodyPr>
            <a:normAutofit fontScale="77500" lnSpcReduction="20000"/>
          </a:bodyPr>
          <a:lstStyle/>
          <a:p>
            <a:pPr marL="0" indent="0">
              <a:lnSpc>
                <a:spcPct val="120000"/>
              </a:lnSpc>
              <a:buNone/>
            </a:pPr>
            <a:r>
              <a:rPr lang="en-US" b="1" dirty="0">
                <a:latin typeface="Times New Roman" panose="02020603050405020304" pitchFamily="18" charset="0"/>
                <a:cs typeface="Times New Roman" panose="02020603050405020304" pitchFamily="18" charset="0"/>
              </a:rPr>
              <a:t>3. Binding the context:</a:t>
            </a:r>
          </a:p>
          <a:p>
            <a:pPr marL="0" indent="0">
              <a:lnSpc>
                <a:spcPct val="120000"/>
              </a:lnSpc>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Inside the constructor</a:t>
            </a:r>
            <a:r>
              <a:rPr lang="en-US" dirty="0">
                <a:latin typeface="Times New Roman" panose="02020603050405020304" pitchFamily="18" charset="0"/>
                <a:cs typeface="Times New Roman" panose="02020603050405020304" pitchFamily="18" charset="0"/>
              </a:rPr>
              <a:t>: ES6 introduced arrow functions, which automatically bind the context of `this` based on the surrounding code. This eliminates the need for manual binding in most cases. However, if you still need to bind the context explicitly, you can do it inside the constructor using the `bind` method:</a:t>
            </a:r>
          </a:p>
          <a:p>
            <a:pPr marL="0" indent="0">
              <a:lnSpc>
                <a:spcPct val="120000"/>
              </a:lnSpc>
              <a:buNone/>
            </a:pPr>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MyClass</a:t>
            </a:r>
            <a:r>
              <a:rPr lang="en-US" dirty="0">
                <a:latin typeface="Times New Roman" panose="02020603050405020304" pitchFamily="18" charset="0"/>
                <a:cs typeface="Times New Roman" panose="02020603050405020304" pitchFamily="18" charset="0"/>
              </a:rPr>
              <a:t> {</a:t>
            </a:r>
          </a:p>
          <a:p>
            <a:pPr marL="0" indent="0">
              <a:lnSpc>
                <a:spcPct val="120000"/>
              </a:lnSpc>
              <a:buNone/>
            </a:pPr>
            <a:r>
              <a:rPr lang="en-US" dirty="0">
                <a:latin typeface="Times New Roman" panose="02020603050405020304" pitchFamily="18" charset="0"/>
                <a:cs typeface="Times New Roman" panose="02020603050405020304" pitchFamily="18" charset="0"/>
              </a:rPr>
              <a:t>       constructor() {</a:t>
            </a:r>
          </a:p>
          <a:p>
            <a:pPr marL="0" indent="0">
              <a:lnSpc>
                <a:spcPct val="12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this.myFunction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this.myFunction.bind</a:t>
            </a:r>
            <a:r>
              <a:rPr lang="en-US" dirty="0">
                <a:latin typeface="Times New Roman" panose="02020603050405020304" pitchFamily="18" charset="0"/>
                <a:cs typeface="Times New Roman" panose="02020603050405020304" pitchFamily="18" charset="0"/>
              </a:rPr>
              <a:t>(this);</a:t>
            </a:r>
          </a:p>
          <a:p>
            <a:pPr marL="0" indent="0">
              <a:lnSpc>
                <a:spcPct val="120000"/>
              </a:lnSpc>
              <a:buNone/>
            </a:pPr>
            <a:r>
              <a:rPr lang="en-US" dirty="0">
                <a:latin typeface="Times New Roman" panose="02020603050405020304" pitchFamily="18" charset="0"/>
                <a:cs typeface="Times New Roman" panose="02020603050405020304" pitchFamily="18" charset="0"/>
              </a:rPr>
              <a:t>       }</a:t>
            </a:r>
          </a:p>
          <a:p>
            <a:pPr marL="0" indent="0">
              <a:lnSpc>
                <a:spcPct val="12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myFunction</a:t>
            </a:r>
            <a:r>
              <a:rPr lang="en-US" dirty="0">
                <a:latin typeface="Times New Roman" panose="02020603050405020304" pitchFamily="18" charset="0"/>
                <a:cs typeface="Times New Roman" panose="02020603050405020304" pitchFamily="18" charset="0"/>
              </a:rPr>
              <a:t>() {</a:t>
            </a:r>
          </a:p>
          <a:p>
            <a:pPr marL="0" indent="0">
              <a:lnSpc>
                <a:spcPct val="120000"/>
              </a:lnSpc>
              <a:buNone/>
            </a:pPr>
            <a:r>
              <a:rPr lang="en-US" dirty="0">
                <a:latin typeface="Times New Roman" panose="02020603050405020304" pitchFamily="18" charset="0"/>
                <a:cs typeface="Times New Roman" panose="02020603050405020304" pitchFamily="18" charset="0"/>
              </a:rPr>
              <a:t>         // `this` refers to the instance of </a:t>
            </a:r>
            <a:r>
              <a:rPr lang="en-US" dirty="0" err="1">
                <a:latin typeface="Times New Roman" panose="02020603050405020304" pitchFamily="18" charset="0"/>
                <a:cs typeface="Times New Roman" panose="02020603050405020304" pitchFamily="18" charset="0"/>
              </a:rPr>
              <a:t>MyClass</a:t>
            </a:r>
            <a:endParaRPr lang="en-US" dirty="0">
              <a:latin typeface="Times New Roman" panose="02020603050405020304" pitchFamily="18" charset="0"/>
              <a:cs typeface="Times New Roman" panose="02020603050405020304" pitchFamily="18" charset="0"/>
            </a:endParaRPr>
          </a:p>
          <a:p>
            <a:pPr marL="0" indent="0">
              <a:lnSpc>
                <a:spcPct val="120000"/>
              </a:lnSpc>
              <a:buNone/>
            </a:pPr>
            <a:r>
              <a:rPr lang="en-US" dirty="0">
                <a:latin typeface="Times New Roman" panose="02020603050405020304" pitchFamily="18" charset="0"/>
                <a:cs typeface="Times New Roman" panose="02020603050405020304" pitchFamily="18" charset="0"/>
              </a:rPr>
              <a:t>       }</a:t>
            </a:r>
          </a:p>
          <a:p>
            <a:pPr marL="0" indent="0">
              <a:lnSpc>
                <a:spcPct val="120000"/>
              </a:lnSpc>
              <a:buNone/>
            </a:pPr>
            <a:r>
              <a:rPr lang="en-US" dirty="0">
                <a:latin typeface="Times New Roman" panose="02020603050405020304" pitchFamily="18" charset="0"/>
                <a:cs typeface="Times New Roman" panose="02020603050405020304" pitchFamily="18" charset="0"/>
              </a:rPr>
              <a:t>     }</a:t>
            </a:r>
          </a:p>
          <a:p>
            <a:pPr marL="0" indent="0">
              <a:lnSpc>
                <a:spcPct val="12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98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74BA-7F11-0682-BA16-4CCCC105182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ES6 Advantages</a:t>
            </a:r>
          </a:p>
        </p:txBody>
      </p:sp>
      <p:sp>
        <p:nvSpPr>
          <p:cNvPr id="3" name="Content Placeholder 2">
            <a:extLst>
              <a:ext uri="{FF2B5EF4-FFF2-40B4-BE49-F238E27FC236}">
                <a16:creationId xmlns:a16="http://schemas.microsoft.com/office/drawing/2014/main" id="{E9250876-9C67-FEAE-666D-AA9C55718D29}"/>
              </a:ext>
            </a:extLst>
          </p:cNvPr>
          <p:cNvSpPr>
            <a:spLocks noGrp="1"/>
          </p:cNvSpPr>
          <p:nvPr>
            <p:ph idx="1"/>
          </p:nvPr>
        </p:nvSpPr>
        <p:spPr/>
        <p:txBody>
          <a:bodyPr>
            <a:normAutofit fontScale="92500" lnSpcReduction="10000"/>
          </a:bodyPr>
          <a:lstStyle/>
          <a:p>
            <a:pPr>
              <a:lnSpc>
                <a:spcPct val="110000"/>
              </a:lnSpc>
              <a:buFontTx/>
              <a:buChar char="-"/>
            </a:pPr>
            <a:r>
              <a:rPr lang="en-US" b="1" dirty="0">
                <a:latin typeface="Times New Roman" panose="02020603050405020304" pitchFamily="18" charset="0"/>
                <a:cs typeface="Times New Roman" panose="02020603050405020304" pitchFamily="18" charset="0"/>
              </a:rPr>
              <a:t>Enhanced Syntax</a:t>
            </a:r>
            <a:r>
              <a:rPr lang="en-US" dirty="0">
                <a:latin typeface="Times New Roman" panose="02020603050405020304" pitchFamily="18" charset="0"/>
                <a:cs typeface="Times New Roman" panose="02020603050405020304" pitchFamily="18" charset="0"/>
              </a:rPr>
              <a:t>: ES6 provides a more concise and expressive syntax, making the code more readable and maintainable.</a:t>
            </a:r>
          </a:p>
          <a:p>
            <a:pPr>
              <a:lnSpc>
                <a:spcPct val="110000"/>
              </a:lnSpc>
              <a:buFontTx/>
              <a:buChar char="-"/>
            </a:pPr>
            <a:endParaRPr lang="en-US" b="1" dirty="0">
              <a:latin typeface="Times New Roman" panose="02020603050405020304" pitchFamily="18" charset="0"/>
              <a:cs typeface="Times New Roman" panose="02020603050405020304" pitchFamily="18" charset="0"/>
            </a:endParaRPr>
          </a:p>
          <a:p>
            <a:pPr>
              <a:lnSpc>
                <a:spcPct val="110000"/>
              </a:lnSpc>
              <a:buFontTx/>
              <a:buChar char="-"/>
            </a:pPr>
            <a:r>
              <a:rPr lang="en-US" b="1" dirty="0">
                <a:latin typeface="Times New Roman" panose="02020603050405020304" pitchFamily="18" charset="0"/>
                <a:cs typeface="Times New Roman" panose="02020603050405020304" pitchFamily="18" charset="0"/>
              </a:rPr>
              <a:t>Arrow Functions</a:t>
            </a:r>
            <a:r>
              <a:rPr lang="en-US" dirty="0">
                <a:latin typeface="Times New Roman" panose="02020603050405020304" pitchFamily="18" charset="0"/>
                <a:cs typeface="Times New Roman" panose="02020603050405020304" pitchFamily="18" charset="0"/>
              </a:rPr>
              <a:t>: Arrow functions have a shorter syntax and lexically bind the `this` context, making it easier to work with callbacks and avoiding the need for explicit context binding.</a:t>
            </a:r>
          </a:p>
          <a:p>
            <a:pPr>
              <a:lnSpc>
                <a:spcPct val="110000"/>
              </a:lnSpc>
              <a:buFontTx/>
              <a:buChar char="-"/>
            </a:pPr>
            <a:endParaRPr lang="en-US" b="1" dirty="0">
              <a:latin typeface="Times New Roman" panose="02020603050405020304" pitchFamily="18" charset="0"/>
              <a:cs typeface="Times New Roman" panose="02020603050405020304" pitchFamily="18" charset="0"/>
            </a:endParaRPr>
          </a:p>
          <a:p>
            <a:pPr>
              <a:lnSpc>
                <a:spcPct val="110000"/>
              </a:lnSpc>
              <a:buFontTx/>
              <a:buChar char="-"/>
            </a:pPr>
            <a:r>
              <a:rPr lang="en-US" b="1" dirty="0">
                <a:latin typeface="Times New Roman" panose="02020603050405020304" pitchFamily="18" charset="0"/>
                <a:cs typeface="Times New Roman" panose="02020603050405020304" pitchFamily="18" charset="0"/>
              </a:rPr>
              <a:t>Classes</a:t>
            </a:r>
            <a:r>
              <a:rPr lang="en-US" dirty="0">
                <a:latin typeface="Times New Roman" panose="02020603050405020304" pitchFamily="18" charset="0"/>
                <a:cs typeface="Times New Roman" panose="02020603050405020304" pitchFamily="18" charset="0"/>
              </a:rPr>
              <a:t>: ES6 introduces class syntax, making it easier to write object-oriented code and work with inheritance and encapsulation.</a:t>
            </a:r>
          </a:p>
        </p:txBody>
      </p:sp>
    </p:spTree>
    <p:extLst>
      <p:ext uri="{BB962C8B-B14F-4D97-AF65-F5344CB8AC3E}">
        <p14:creationId xmlns:p14="http://schemas.microsoft.com/office/powerpoint/2010/main" val="2989605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3207</Words>
  <Application>Microsoft Office PowerPoint</Application>
  <PresentationFormat>Widescreen</PresentationFormat>
  <Paragraphs>339</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Times New Roman</vt:lpstr>
      <vt:lpstr>Office Theme</vt:lpstr>
      <vt:lpstr>PowerPoint Presentation</vt:lpstr>
      <vt:lpstr>ES5 vs ES6</vt:lpstr>
      <vt:lpstr>ES5 vs ES6</vt:lpstr>
      <vt:lpstr>ES5 vs ES6</vt:lpstr>
      <vt:lpstr>ES5 vs ES6</vt:lpstr>
      <vt:lpstr>ES5 vs ES6</vt:lpstr>
      <vt:lpstr>ES5 vs ES6</vt:lpstr>
      <vt:lpstr>ES5 vs ES6</vt:lpstr>
      <vt:lpstr>ES6 Advantages</vt:lpstr>
      <vt:lpstr>ES6 Advantages</vt:lpstr>
      <vt:lpstr>React.js</vt:lpstr>
      <vt:lpstr>React.js (Key Aspects)</vt:lpstr>
      <vt:lpstr>React.js (Key Aspects)</vt:lpstr>
      <vt:lpstr>Virtual DOM</vt:lpstr>
      <vt:lpstr>Data Binding</vt:lpstr>
      <vt:lpstr>Server-side Rendering</vt:lpstr>
      <vt:lpstr>Working of Virtual DOM</vt:lpstr>
      <vt:lpstr>Advantages of React.js</vt:lpstr>
      <vt:lpstr>Applications of React.js</vt:lpstr>
      <vt:lpstr>React.js Installation</vt:lpstr>
      <vt:lpstr>React.js Fundamentals</vt:lpstr>
      <vt:lpstr>React Components</vt:lpstr>
      <vt:lpstr>Props</vt:lpstr>
      <vt:lpstr>States</vt:lpstr>
      <vt:lpstr>Stateless vs Stateful</vt:lpstr>
      <vt:lpstr>Lifecycle</vt:lpstr>
      <vt:lpstr>Lifecycle Methods</vt:lpstr>
      <vt:lpstr>Events</vt:lpstr>
      <vt:lpstr>Refs</vt:lpstr>
      <vt:lpstr>Keys</vt:lpstr>
      <vt:lpstr>Introduction to Flux</vt:lpstr>
      <vt:lpstr>Redux Overview</vt:lpstr>
      <vt:lpstr>Why use Redux with React.js?</vt:lpstr>
      <vt:lpstr>What is Redux?</vt:lpstr>
      <vt:lpstr>Redux Principles</vt:lpstr>
      <vt:lpstr>Redux Components</vt:lpstr>
      <vt:lpstr>Redux Components</vt:lpstr>
      <vt:lpstr>Redux Components</vt:lpstr>
      <vt:lpstr>Redux Components</vt:lpstr>
      <vt:lpstr>Data Flow in Redux Components</vt:lpstr>
      <vt:lpstr>React.js Router Overview</vt:lpstr>
      <vt:lpstr>Router Library</vt:lpstr>
      <vt:lpstr>Router Advantages</vt:lpstr>
      <vt:lpstr>&lt;thanks/&gt;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Yuvraj Joshi</dc:creator>
  <cp:lastModifiedBy>Mr. Yuvraj Joshi</cp:lastModifiedBy>
  <cp:revision>1</cp:revision>
  <dcterms:created xsi:type="dcterms:W3CDTF">2023-07-19T18:07:06Z</dcterms:created>
  <dcterms:modified xsi:type="dcterms:W3CDTF">2023-07-19T23:31:29Z</dcterms:modified>
</cp:coreProperties>
</file>