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308" r:id="rId3"/>
    <p:sldId id="309" r:id="rId4"/>
    <p:sldId id="351" r:id="rId5"/>
    <p:sldId id="310" r:id="rId6"/>
    <p:sldId id="311" r:id="rId7"/>
    <p:sldId id="312" r:id="rId8"/>
    <p:sldId id="313" r:id="rId9"/>
    <p:sldId id="314" r:id="rId10"/>
    <p:sldId id="329" r:id="rId11"/>
    <p:sldId id="352" r:id="rId12"/>
    <p:sldId id="315" r:id="rId13"/>
    <p:sldId id="330" r:id="rId14"/>
    <p:sldId id="353" r:id="rId15"/>
    <p:sldId id="316" r:id="rId16"/>
    <p:sldId id="331" r:id="rId17"/>
    <p:sldId id="354" r:id="rId18"/>
    <p:sldId id="317" r:id="rId19"/>
    <p:sldId id="332" r:id="rId20"/>
    <p:sldId id="355" r:id="rId21"/>
    <p:sldId id="318" r:id="rId22"/>
    <p:sldId id="333" r:id="rId23"/>
    <p:sldId id="356" r:id="rId24"/>
    <p:sldId id="357" r:id="rId25"/>
    <p:sldId id="319" r:id="rId26"/>
    <p:sldId id="334" r:id="rId27"/>
    <p:sldId id="358" r:id="rId28"/>
    <p:sldId id="320" r:id="rId29"/>
    <p:sldId id="335" r:id="rId30"/>
    <p:sldId id="359" r:id="rId31"/>
    <p:sldId id="321" r:id="rId32"/>
    <p:sldId id="336" r:id="rId33"/>
    <p:sldId id="362" r:id="rId34"/>
    <p:sldId id="361" r:id="rId35"/>
    <p:sldId id="360" r:id="rId36"/>
    <p:sldId id="322" r:id="rId37"/>
    <p:sldId id="337" r:id="rId38"/>
    <p:sldId id="363" r:id="rId39"/>
    <p:sldId id="364" r:id="rId40"/>
    <p:sldId id="323" r:id="rId41"/>
    <p:sldId id="338" r:id="rId42"/>
    <p:sldId id="367" r:id="rId43"/>
    <p:sldId id="366" r:id="rId44"/>
    <p:sldId id="365" r:id="rId45"/>
    <p:sldId id="324" r:id="rId46"/>
    <p:sldId id="339" r:id="rId47"/>
    <p:sldId id="370" r:id="rId48"/>
    <p:sldId id="369" r:id="rId49"/>
    <p:sldId id="368" r:id="rId50"/>
    <p:sldId id="371" r:id="rId51"/>
    <p:sldId id="325" r:id="rId52"/>
    <p:sldId id="340" r:id="rId53"/>
    <p:sldId id="375" r:id="rId54"/>
    <p:sldId id="374" r:id="rId55"/>
    <p:sldId id="373" r:id="rId56"/>
    <p:sldId id="372" r:id="rId57"/>
    <p:sldId id="376" r:id="rId58"/>
    <p:sldId id="377" r:id="rId59"/>
    <p:sldId id="326" r:id="rId60"/>
    <p:sldId id="341" r:id="rId61"/>
    <p:sldId id="327" r:id="rId62"/>
    <p:sldId id="378" r:id="rId63"/>
    <p:sldId id="342" r:id="rId64"/>
    <p:sldId id="328" r:id="rId65"/>
    <p:sldId id="343" r:id="rId66"/>
    <p:sldId id="379" r:id="rId67"/>
    <p:sldId id="344" r:id="rId68"/>
    <p:sldId id="345" r:id="rId69"/>
    <p:sldId id="346" r:id="rId70"/>
    <p:sldId id="347" r:id="rId71"/>
    <p:sldId id="380" r:id="rId72"/>
    <p:sldId id="381" r:id="rId73"/>
    <p:sldId id="348" r:id="rId74"/>
    <p:sldId id="349" r:id="rId75"/>
    <p:sldId id="382" r:id="rId76"/>
    <p:sldId id="383" r:id="rId77"/>
    <p:sldId id="350" r:id="rId78"/>
    <p:sldId id="384"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3399-8D24-355A-76CD-170B3A738E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8623B9-0612-3F43-C6D7-02C0A3F87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DE037A-1952-F709-B29A-BD2CA580E591}"/>
              </a:ext>
            </a:extLst>
          </p:cNvPr>
          <p:cNvSpPr>
            <a:spLocks noGrp="1"/>
          </p:cNvSpPr>
          <p:nvPr>
            <p:ph type="dt" sz="half" idx="10"/>
          </p:nvPr>
        </p:nvSpPr>
        <p:spPr/>
        <p:txBody>
          <a:bodyPr/>
          <a:lstStyle/>
          <a:p>
            <a:fld id="{04641F0C-55C9-4F81-9F71-F6E1AD7054B1}" type="datetimeFigureOut">
              <a:rPr lang="en-IN" smtClean="0"/>
              <a:t>25-07-2023</a:t>
            </a:fld>
            <a:endParaRPr lang="en-IN"/>
          </a:p>
        </p:txBody>
      </p:sp>
      <p:sp>
        <p:nvSpPr>
          <p:cNvPr id="5" name="Footer Placeholder 4">
            <a:extLst>
              <a:ext uri="{FF2B5EF4-FFF2-40B4-BE49-F238E27FC236}">
                <a16:creationId xmlns:a16="http://schemas.microsoft.com/office/drawing/2014/main" id="{D16A3979-676B-6B07-B619-45EF78BE64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DD278C-1ABB-F278-9405-91A246FDD942}"/>
              </a:ext>
            </a:extLst>
          </p:cNvPr>
          <p:cNvSpPr>
            <a:spLocks noGrp="1"/>
          </p:cNvSpPr>
          <p:nvPr>
            <p:ph type="sldNum" sz="quarter" idx="12"/>
          </p:nvPr>
        </p:nvSpPr>
        <p:spPr/>
        <p:txBody>
          <a:bodyPr/>
          <a:lstStyle/>
          <a:p>
            <a:fld id="{82D35605-D6C5-44F9-81D9-54ACF9BB191A}" type="slidenum">
              <a:rPr lang="en-IN" smtClean="0"/>
              <a:t>‹#›</a:t>
            </a:fld>
            <a:endParaRPr lang="en-IN"/>
          </a:p>
        </p:txBody>
      </p:sp>
    </p:spTree>
    <p:extLst>
      <p:ext uri="{BB962C8B-B14F-4D97-AF65-F5344CB8AC3E}">
        <p14:creationId xmlns:p14="http://schemas.microsoft.com/office/powerpoint/2010/main" val="176036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6558-6578-2A47-BB57-68CD91A3EA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91EDF0-8843-3EFA-FF74-C3314839F1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BE2B2-8A0E-4CBB-B2D6-31B5F38AD28A}"/>
              </a:ext>
            </a:extLst>
          </p:cNvPr>
          <p:cNvSpPr>
            <a:spLocks noGrp="1"/>
          </p:cNvSpPr>
          <p:nvPr>
            <p:ph type="dt" sz="half" idx="10"/>
          </p:nvPr>
        </p:nvSpPr>
        <p:spPr/>
        <p:txBody>
          <a:bodyPr/>
          <a:lstStyle/>
          <a:p>
            <a:fld id="{04641F0C-55C9-4F81-9F71-F6E1AD7054B1}" type="datetimeFigureOut">
              <a:rPr lang="en-IN" smtClean="0"/>
              <a:t>25-07-2023</a:t>
            </a:fld>
            <a:endParaRPr lang="en-IN"/>
          </a:p>
        </p:txBody>
      </p:sp>
      <p:sp>
        <p:nvSpPr>
          <p:cNvPr id="5" name="Footer Placeholder 4">
            <a:extLst>
              <a:ext uri="{FF2B5EF4-FFF2-40B4-BE49-F238E27FC236}">
                <a16:creationId xmlns:a16="http://schemas.microsoft.com/office/drawing/2014/main" id="{AAC92FA4-164B-8A1F-BA1E-417386F6FA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FE2E0-0DEF-2AA9-4CC1-FF80CBA25781}"/>
              </a:ext>
            </a:extLst>
          </p:cNvPr>
          <p:cNvSpPr>
            <a:spLocks noGrp="1"/>
          </p:cNvSpPr>
          <p:nvPr>
            <p:ph type="sldNum" sz="quarter" idx="12"/>
          </p:nvPr>
        </p:nvSpPr>
        <p:spPr/>
        <p:txBody>
          <a:bodyPr/>
          <a:lstStyle/>
          <a:p>
            <a:fld id="{82D35605-D6C5-44F9-81D9-54ACF9BB191A}" type="slidenum">
              <a:rPr lang="en-IN" smtClean="0"/>
              <a:t>‹#›</a:t>
            </a:fld>
            <a:endParaRPr lang="en-IN"/>
          </a:p>
        </p:txBody>
      </p:sp>
    </p:spTree>
    <p:extLst>
      <p:ext uri="{BB962C8B-B14F-4D97-AF65-F5344CB8AC3E}">
        <p14:creationId xmlns:p14="http://schemas.microsoft.com/office/powerpoint/2010/main" val="1452173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4EC2B6-2E9D-BBB6-2162-F66A420B23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FF8F7D-FC13-E4ED-52CB-96B8290C33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C5BAF3-D6DE-D4D8-507D-641A2566CB04}"/>
              </a:ext>
            </a:extLst>
          </p:cNvPr>
          <p:cNvSpPr>
            <a:spLocks noGrp="1"/>
          </p:cNvSpPr>
          <p:nvPr>
            <p:ph type="dt" sz="half" idx="10"/>
          </p:nvPr>
        </p:nvSpPr>
        <p:spPr/>
        <p:txBody>
          <a:bodyPr/>
          <a:lstStyle/>
          <a:p>
            <a:fld id="{04641F0C-55C9-4F81-9F71-F6E1AD7054B1}" type="datetimeFigureOut">
              <a:rPr lang="en-IN" smtClean="0"/>
              <a:t>25-07-2023</a:t>
            </a:fld>
            <a:endParaRPr lang="en-IN"/>
          </a:p>
        </p:txBody>
      </p:sp>
      <p:sp>
        <p:nvSpPr>
          <p:cNvPr id="5" name="Footer Placeholder 4">
            <a:extLst>
              <a:ext uri="{FF2B5EF4-FFF2-40B4-BE49-F238E27FC236}">
                <a16:creationId xmlns:a16="http://schemas.microsoft.com/office/drawing/2014/main" id="{D9F266DD-5B0B-8A6A-C6C9-BA932A0F36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2AF6C-47AC-6B7D-9416-4E4CA1348AE7}"/>
              </a:ext>
            </a:extLst>
          </p:cNvPr>
          <p:cNvSpPr>
            <a:spLocks noGrp="1"/>
          </p:cNvSpPr>
          <p:nvPr>
            <p:ph type="sldNum" sz="quarter" idx="12"/>
          </p:nvPr>
        </p:nvSpPr>
        <p:spPr/>
        <p:txBody>
          <a:bodyPr/>
          <a:lstStyle/>
          <a:p>
            <a:fld id="{82D35605-D6C5-44F9-81D9-54ACF9BB191A}" type="slidenum">
              <a:rPr lang="en-IN" smtClean="0"/>
              <a:t>‹#›</a:t>
            </a:fld>
            <a:endParaRPr lang="en-IN"/>
          </a:p>
        </p:txBody>
      </p:sp>
    </p:spTree>
    <p:extLst>
      <p:ext uri="{BB962C8B-B14F-4D97-AF65-F5344CB8AC3E}">
        <p14:creationId xmlns:p14="http://schemas.microsoft.com/office/powerpoint/2010/main" val="2673828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4701-CE96-639B-D2E2-F43F67CAF4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72EE47-85FD-05EE-A3F9-E5D30CCACC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3D21E8-2697-541B-BF08-1A8C7F374C31}"/>
              </a:ext>
            </a:extLst>
          </p:cNvPr>
          <p:cNvSpPr>
            <a:spLocks noGrp="1"/>
          </p:cNvSpPr>
          <p:nvPr>
            <p:ph type="dt" sz="half" idx="10"/>
          </p:nvPr>
        </p:nvSpPr>
        <p:spPr/>
        <p:txBody>
          <a:bodyPr/>
          <a:lstStyle/>
          <a:p>
            <a:fld id="{04641F0C-55C9-4F81-9F71-F6E1AD7054B1}" type="datetimeFigureOut">
              <a:rPr lang="en-IN" smtClean="0"/>
              <a:t>25-07-2023</a:t>
            </a:fld>
            <a:endParaRPr lang="en-IN"/>
          </a:p>
        </p:txBody>
      </p:sp>
      <p:sp>
        <p:nvSpPr>
          <p:cNvPr id="5" name="Footer Placeholder 4">
            <a:extLst>
              <a:ext uri="{FF2B5EF4-FFF2-40B4-BE49-F238E27FC236}">
                <a16:creationId xmlns:a16="http://schemas.microsoft.com/office/drawing/2014/main" id="{E7545FFC-ABBD-B5C1-140A-A98BAD242C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0C5AEF-0480-C03F-7A85-16C7B4401D06}"/>
              </a:ext>
            </a:extLst>
          </p:cNvPr>
          <p:cNvSpPr>
            <a:spLocks noGrp="1"/>
          </p:cNvSpPr>
          <p:nvPr>
            <p:ph type="sldNum" sz="quarter" idx="12"/>
          </p:nvPr>
        </p:nvSpPr>
        <p:spPr/>
        <p:txBody>
          <a:bodyPr/>
          <a:lstStyle/>
          <a:p>
            <a:fld id="{82D35605-D6C5-44F9-81D9-54ACF9BB191A}" type="slidenum">
              <a:rPr lang="en-IN" smtClean="0"/>
              <a:t>‹#›</a:t>
            </a:fld>
            <a:endParaRPr lang="en-IN"/>
          </a:p>
        </p:txBody>
      </p:sp>
    </p:spTree>
    <p:extLst>
      <p:ext uri="{BB962C8B-B14F-4D97-AF65-F5344CB8AC3E}">
        <p14:creationId xmlns:p14="http://schemas.microsoft.com/office/powerpoint/2010/main" val="420200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8FC3-EF6E-E77E-AA8B-D71F327291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F8620A-D497-806F-BA0E-4F3A245542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44D39C-5D48-C2FC-4737-85F131A7DDD9}"/>
              </a:ext>
            </a:extLst>
          </p:cNvPr>
          <p:cNvSpPr>
            <a:spLocks noGrp="1"/>
          </p:cNvSpPr>
          <p:nvPr>
            <p:ph type="dt" sz="half" idx="10"/>
          </p:nvPr>
        </p:nvSpPr>
        <p:spPr/>
        <p:txBody>
          <a:bodyPr/>
          <a:lstStyle/>
          <a:p>
            <a:fld id="{04641F0C-55C9-4F81-9F71-F6E1AD7054B1}" type="datetimeFigureOut">
              <a:rPr lang="en-IN" smtClean="0"/>
              <a:t>25-07-2023</a:t>
            </a:fld>
            <a:endParaRPr lang="en-IN"/>
          </a:p>
        </p:txBody>
      </p:sp>
      <p:sp>
        <p:nvSpPr>
          <p:cNvPr id="5" name="Footer Placeholder 4">
            <a:extLst>
              <a:ext uri="{FF2B5EF4-FFF2-40B4-BE49-F238E27FC236}">
                <a16:creationId xmlns:a16="http://schemas.microsoft.com/office/drawing/2014/main" id="{565044A1-0209-B347-742D-A2540F7668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C39E5D-00A4-E9ED-A9DA-E32F08EF3C2D}"/>
              </a:ext>
            </a:extLst>
          </p:cNvPr>
          <p:cNvSpPr>
            <a:spLocks noGrp="1"/>
          </p:cNvSpPr>
          <p:nvPr>
            <p:ph type="sldNum" sz="quarter" idx="12"/>
          </p:nvPr>
        </p:nvSpPr>
        <p:spPr/>
        <p:txBody>
          <a:bodyPr/>
          <a:lstStyle/>
          <a:p>
            <a:fld id="{82D35605-D6C5-44F9-81D9-54ACF9BB191A}" type="slidenum">
              <a:rPr lang="en-IN" smtClean="0"/>
              <a:t>‹#›</a:t>
            </a:fld>
            <a:endParaRPr lang="en-IN"/>
          </a:p>
        </p:txBody>
      </p:sp>
    </p:spTree>
    <p:extLst>
      <p:ext uri="{BB962C8B-B14F-4D97-AF65-F5344CB8AC3E}">
        <p14:creationId xmlns:p14="http://schemas.microsoft.com/office/powerpoint/2010/main" val="297394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D81F6-1AD1-F5C2-1E37-206806B9B7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F12BA4-D064-D15C-B2C5-677670E22B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5ECC63-3095-1D93-C0AD-BCF8F746F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F567B1-44C1-3D70-9F83-AAB448EA8668}"/>
              </a:ext>
            </a:extLst>
          </p:cNvPr>
          <p:cNvSpPr>
            <a:spLocks noGrp="1"/>
          </p:cNvSpPr>
          <p:nvPr>
            <p:ph type="dt" sz="half" idx="10"/>
          </p:nvPr>
        </p:nvSpPr>
        <p:spPr/>
        <p:txBody>
          <a:bodyPr/>
          <a:lstStyle/>
          <a:p>
            <a:fld id="{04641F0C-55C9-4F81-9F71-F6E1AD7054B1}" type="datetimeFigureOut">
              <a:rPr lang="en-IN" smtClean="0"/>
              <a:t>25-07-2023</a:t>
            </a:fld>
            <a:endParaRPr lang="en-IN"/>
          </a:p>
        </p:txBody>
      </p:sp>
      <p:sp>
        <p:nvSpPr>
          <p:cNvPr id="6" name="Footer Placeholder 5">
            <a:extLst>
              <a:ext uri="{FF2B5EF4-FFF2-40B4-BE49-F238E27FC236}">
                <a16:creationId xmlns:a16="http://schemas.microsoft.com/office/drawing/2014/main" id="{FF8547FD-6830-5859-DE68-10212DCD52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C30779-C4CE-E409-FFAA-484FFECC4D6C}"/>
              </a:ext>
            </a:extLst>
          </p:cNvPr>
          <p:cNvSpPr>
            <a:spLocks noGrp="1"/>
          </p:cNvSpPr>
          <p:nvPr>
            <p:ph type="sldNum" sz="quarter" idx="12"/>
          </p:nvPr>
        </p:nvSpPr>
        <p:spPr/>
        <p:txBody>
          <a:bodyPr/>
          <a:lstStyle/>
          <a:p>
            <a:fld id="{82D35605-D6C5-44F9-81D9-54ACF9BB191A}" type="slidenum">
              <a:rPr lang="en-IN" smtClean="0"/>
              <a:t>‹#›</a:t>
            </a:fld>
            <a:endParaRPr lang="en-IN"/>
          </a:p>
        </p:txBody>
      </p:sp>
    </p:spTree>
    <p:extLst>
      <p:ext uri="{BB962C8B-B14F-4D97-AF65-F5344CB8AC3E}">
        <p14:creationId xmlns:p14="http://schemas.microsoft.com/office/powerpoint/2010/main" val="427095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61A01-7727-BD81-AF73-FEA5D005E1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7EE4BE-FE1F-3114-B37E-115BDCF14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DBD0D9-63D6-82A9-605E-7C746D6907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981B3D-567A-E3F8-4D6E-3003702A33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8D87C-73D4-2824-0F08-F3415C7B0F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1B1BCF-45E1-4BD0-3BFC-A1DE13D28A92}"/>
              </a:ext>
            </a:extLst>
          </p:cNvPr>
          <p:cNvSpPr>
            <a:spLocks noGrp="1"/>
          </p:cNvSpPr>
          <p:nvPr>
            <p:ph type="dt" sz="half" idx="10"/>
          </p:nvPr>
        </p:nvSpPr>
        <p:spPr/>
        <p:txBody>
          <a:bodyPr/>
          <a:lstStyle/>
          <a:p>
            <a:fld id="{04641F0C-55C9-4F81-9F71-F6E1AD7054B1}" type="datetimeFigureOut">
              <a:rPr lang="en-IN" smtClean="0"/>
              <a:t>25-07-2023</a:t>
            </a:fld>
            <a:endParaRPr lang="en-IN"/>
          </a:p>
        </p:txBody>
      </p:sp>
      <p:sp>
        <p:nvSpPr>
          <p:cNvPr id="8" name="Footer Placeholder 7">
            <a:extLst>
              <a:ext uri="{FF2B5EF4-FFF2-40B4-BE49-F238E27FC236}">
                <a16:creationId xmlns:a16="http://schemas.microsoft.com/office/drawing/2014/main" id="{3D9CDA58-22A8-0F8B-36B0-6272BEB0D3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194B39-010B-06FB-F80C-F670189E3766}"/>
              </a:ext>
            </a:extLst>
          </p:cNvPr>
          <p:cNvSpPr>
            <a:spLocks noGrp="1"/>
          </p:cNvSpPr>
          <p:nvPr>
            <p:ph type="sldNum" sz="quarter" idx="12"/>
          </p:nvPr>
        </p:nvSpPr>
        <p:spPr/>
        <p:txBody>
          <a:bodyPr/>
          <a:lstStyle/>
          <a:p>
            <a:fld id="{82D35605-D6C5-44F9-81D9-54ACF9BB191A}" type="slidenum">
              <a:rPr lang="en-IN" smtClean="0"/>
              <a:t>‹#›</a:t>
            </a:fld>
            <a:endParaRPr lang="en-IN"/>
          </a:p>
        </p:txBody>
      </p:sp>
    </p:spTree>
    <p:extLst>
      <p:ext uri="{BB962C8B-B14F-4D97-AF65-F5344CB8AC3E}">
        <p14:creationId xmlns:p14="http://schemas.microsoft.com/office/powerpoint/2010/main" val="105759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9F7C-1EBD-153A-A949-1E3D0A4EC2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4AEAA9-9016-F5E0-F941-CC6A57C5C045}"/>
              </a:ext>
            </a:extLst>
          </p:cNvPr>
          <p:cNvSpPr>
            <a:spLocks noGrp="1"/>
          </p:cNvSpPr>
          <p:nvPr>
            <p:ph type="dt" sz="half" idx="10"/>
          </p:nvPr>
        </p:nvSpPr>
        <p:spPr/>
        <p:txBody>
          <a:bodyPr/>
          <a:lstStyle/>
          <a:p>
            <a:fld id="{04641F0C-55C9-4F81-9F71-F6E1AD7054B1}" type="datetimeFigureOut">
              <a:rPr lang="en-IN" smtClean="0"/>
              <a:t>25-07-2023</a:t>
            </a:fld>
            <a:endParaRPr lang="en-IN"/>
          </a:p>
        </p:txBody>
      </p:sp>
      <p:sp>
        <p:nvSpPr>
          <p:cNvPr id="4" name="Footer Placeholder 3">
            <a:extLst>
              <a:ext uri="{FF2B5EF4-FFF2-40B4-BE49-F238E27FC236}">
                <a16:creationId xmlns:a16="http://schemas.microsoft.com/office/drawing/2014/main" id="{E7F065FD-FB9B-A76E-CD29-2D48F83D69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E1684D3-B0BC-398B-FE7E-9A94019E978D}"/>
              </a:ext>
            </a:extLst>
          </p:cNvPr>
          <p:cNvSpPr>
            <a:spLocks noGrp="1"/>
          </p:cNvSpPr>
          <p:nvPr>
            <p:ph type="sldNum" sz="quarter" idx="12"/>
          </p:nvPr>
        </p:nvSpPr>
        <p:spPr/>
        <p:txBody>
          <a:bodyPr/>
          <a:lstStyle/>
          <a:p>
            <a:fld id="{82D35605-D6C5-44F9-81D9-54ACF9BB191A}" type="slidenum">
              <a:rPr lang="en-IN" smtClean="0"/>
              <a:t>‹#›</a:t>
            </a:fld>
            <a:endParaRPr lang="en-IN"/>
          </a:p>
        </p:txBody>
      </p:sp>
    </p:spTree>
    <p:extLst>
      <p:ext uri="{BB962C8B-B14F-4D97-AF65-F5344CB8AC3E}">
        <p14:creationId xmlns:p14="http://schemas.microsoft.com/office/powerpoint/2010/main" val="68786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21B750-FE4D-FDAE-44E5-D5D5DDC52477}"/>
              </a:ext>
            </a:extLst>
          </p:cNvPr>
          <p:cNvSpPr>
            <a:spLocks noGrp="1"/>
          </p:cNvSpPr>
          <p:nvPr>
            <p:ph type="dt" sz="half" idx="10"/>
          </p:nvPr>
        </p:nvSpPr>
        <p:spPr/>
        <p:txBody>
          <a:bodyPr/>
          <a:lstStyle/>
          <a:p>
            <a:fld id="{04641F0C-55C9-4F81-9F71-F6E1AD7054B1}" type="datetimeFigureOut">
              <a:rPr lang="en-IN" smtClean="0"/>
              <a:t>25-07-2023</a:t>
            </a:fld>
            <a:endParaRPr lang="en-IN"/>
          </a:p>
        </p:txBody>
      </p:sp>
      <p:sp>
        <p:nvSpPr>
          <p:cNvPr id="3" name="Footer Placeholder 2">
            <a:extLst>
              <a:ext uri="{FF2B5EF4-FFF2-40B4-BE49-F238E27FC236}">
                <a16:creationId xmlns:a16="http://schemas.microsoft.com/office/drawing/2014/main" id="{547F005C-F56B-91AD-721E-2BE546BF9A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DBF322-5F07-D0DB-1EA8-07A10F6EB858}"/>
              </a:ext>
            </a:extLst>
          </p:cNvPr>
          <p:cNvSpPr>
            <a:spLocks noGrp="1"/>
          </p:cNvSpPr>
          <p:nvPr>
            <p:ph type="sldNum" sz="quarter" idx="12"/>
          </p:nvPr>
        </p:nvSpPr>
        <p:spPr/>
        <p:txBody>
          <a:bodyPr/>
          <a:lstStyle/>
          <a:p>
            <a:fld id="{82D35605-D6C5-44F9-81D9-54ACF9BB191A}" type="slidenum">
              <a:rPr lang="en-IN" smtClean="0"/>
              <a:t>‹#›</a:t>
            </a:fld>
            <a:endParaRPr lang="en-IN"/>
          </a:p>
        </p:txBody>
      </p:sp>
    </p:spTree>
    <p:extLst>
      <p:ext uri="{BB962C8B-B14F-4D97-AF65-F5344CB8AC3E}">
        <p14:creationId xmlns:p14="http://schemas.microsoft.com/office/powerpoint/2010/main" val="65640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F579-26D4-1272-A3C0-E5F464BA4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8EA5CF-B6AA-A25B-7572-733E25C2D3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D92160-3016-03C3-A3E5-CB9B10280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3CC96E-2C98-4F20-CD70-6E7AB9D92A82}"/>
              </a:ext>
            </a:extLst>
          </p:cNvPr>
          <p:cNvSpPr>
            <a:spLocks noGrp="1"/>
          </p:cNvSpPr>
          <p:nvPr>
            <p:ph type="dt" sz="half" idx="10"/>
          </p:nvPr>
        </p:nvSpPr>
        <p:spPr/>
        <p:txBody>
          <a:bodyPr/>
          <a:lstStyle/>
          <a:p>
            <a:fld id="{04641F0C-55C9-4F81-9F71-F6E1AD7054B1}" type="datetimeFigureOut">
              <a:rPr lang="en-IN" smtClean="0"/>
              <a:t>25-07-2023</a:t>
            </a:fld>
            <a:endParaRPr lang="en-IN"/>
          </a:p>
        </p:txBody>
      </p:sp>
      <p:sp>
        <p:nvSpPr>
          <p:cNvPr id="6" name="Footer Placeholder 5">
            <a:extLst>
              <a:ext uri="{FF2B5EF4-FFF2-40B4-BE49-F238E27FC236}">
                <a16:creationId xmlns:a16="http://schemas.microsoft.com/office/drawing/2014/main" id="{5FF1FCC5-E1BA-40A2-73C5-956C51B9F4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D86ECA-181E-D541-DB9E-C704D81DA791}"/>
              </a:ext>
            </a:extLst>
          </p:cNvPr>
          <p:cNvSpPr>
            <a:spLocks noGrp="1"/>
          </p:cNvSpPr>
          <p:nvPr>
            <p:ph type="sldNum" sz="quarter" idx="12"/>
          </p:nvPr>
        </p:nvSpPr>
        <p:spPr/>
        <p:txBody>
          <a:bodyPr/>
          <a:lstStyle/>
          <a:p>
            <a:fld id="{82D35605-D6C5-44F9-81D9-54ACF9BB191A}" type="slidenum">
              <a:rPr lang="en-IN" smtClean="0"/>
              <a:t>‹#›</a:t>
            </a:fld>
            <a:endParaRPr lang="en-IN"/>
          </a:p>
        </p:txBody>
      </p:sp>
    </p:spTree>
    <p:extLst>
      <p:ext uri="{BB962C8B-B14F-4D97-AF65-F5344CB8AC3E}">
        <p14:creationId xmlns:p14="http://schemas.microsoft.com/office/powerpoint/2010/main" val="401363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8B64-36F7-2553-CFFE-79E892D9D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1B32E7-4188-6512-1897-04C5CD85B8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1C2F67-C4D6-6E76-0B57-BEB946E80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80EB84-8BC0-8320-94A1-8B0E39FD8CD2}"/>
              </a:ext>
            </a:extLst>
          </p:cNvPr>
          <p:cNvSpPr>
            <a:spLocks noGrp="1"/>
          </p:cNvSpPr>
          <p:nvPr>
            <p:ph type="dt" sz="half" idx="10"/>
          </p:nvPr>
        </p:nvSpPr>
        <p:spPr/>
        <p:txBody>
          <a:bodyPr/>
          <a:lstStyle/>
          <a:p>
            <a:fld id="{04641F0C-55C9-4F81-9F71-F6E1AD7054B1}" type="datetimeFigureOut">
              <a:rPr lang="en-IN" smtClean="0"/>
              <a:t>25-07-2023</a:t>
            </a:fld>
            <a:endParaRPr lang="en-IN"/>
          </a:p>
        </p:txBody>
      </p:sp>
      <p:sp>
        <p:nvSpPr>
          <p:cNvPr id="6" name="Footer Placeholder 5">
            <a:extLst>
              <a:ext uri="{FF2B5EF4-FFF2-40B4-BE49-F238E27FC236}">
                <a16:creationId xmlns:a16="http://schemas.microsoft.com/office/drawing/2014/main" id="{A033FA85-D2F9-F857-3286-30D8E99E6F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057776-BC0C-8910-4F64-D3BF0C2BB05A}"/>
              </a:ext>
            </a:extLst>
          </p:cNvPr>
          <p:cNvSpPr>
            <a:spLocks noGrp="1"/>
          </p:cNvSpPr>
          <p:nvPr>
            <p:ph type="sldNum" sz="quarter" idx="12"/>
          </p:nvPr>
        </p:nvSpPr>
        <p:spPr/>
        <p:txBody>
          <a:bodyPr/>
          <a:lstStyle/>
          <a:p>
            <a:fld id="{82D35605-D6C5-44F9-81D9-54ACF9BB191A}" type="slidenum">
              <a:rPr lang="en-IN" smtClean="0"/>
              <a:t>‹#›</a:t>
            </a:fld>
            <a:endParaRPr lang="en-IN"/>
          </a:p>
        </p:txBody>
      </p:sp>
    </p:spTree>
    <p:extLst>
      <p:ext uri="{BB962C8B-B14F-4D97-AF65-F5344CB8AC3E}">
        <p14:creationId xmlns:p14="http://schemas.microsoft.com/office/powerpoint/2010/main" val="351151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8C38B8-F910-4EAC-463A-90B6F26ABA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EB0B4A-A2CB-1223-5B36-96939A86FB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4C26EB-5A3A-E729-2953-37028E0384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41F0C-55C9-4F81-9F71-F6E1AD7054B1}" type="datetimeFigureOut">
              <a:rPr lang="en-IN" smtClean="0"/>
              <a:t>25-07-2023</a:t>
            </a:fld>
            <a:endParaRPr lang="en-IN"/>
          </a:p>
        </p:txBody>
      </p:sp>
      <p:sp>
        <p:nvSpPr>
          <p:cNvPr id="5" name="Footer Placeholder 4">
            <a:extLst>
              <a:ext uri="{FF2B5EF4-FFF2-40B4-BE49-F238E27FC236}">
                <a16:creationId xmlns:a16="http://schemas.microsoft.com/office/drawing/2014/main" id="{D1339E75-71B3-1F0E-1190-759989C6ED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3D01FA-FBAA-6A5E-25B6-4D86D8714F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35605-D6C5-44F9-81D9-54ACF9BB191A}" type="slidenum">
              <a:rPr lang="en-IN" smtClean="0"/>
              <a:t>‹#›</a:t>
            </a:fld>
            <a:endParaRPr lang="en-IN"/>
          </a:p>
        </p:txBody>
      </p:sp>
    </p:spTree>
    <p:extLst>
      <p:ext uri="{BB962C8B-B14F-4D97-AF65-F5344CB8AC3E}">
        <p14:creationId xmlns:p14="http://schemas.microsoft.com/office/powerpoint/2010/main" val="3176344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6FFB82-8DCD-B0CC-82C9-1F569D8E2F3B}"/>
              </a:ext>
            </a:extLst>
          </p:cNvPr>
          <p:cNvSpPr txBox="1">
            <a:spLocks/>
          </p:cNvSpPr>
          <p:nvPr/>
        </p:nvSpPr>
        <p:spPr>
          <a:xfrm>
            <a:off x="1524000" y="835167"/>
            <a:ext cx="9144000" cy="124506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latin typeface="Times New Roman" panose="02020603050405020304" pitchFamily="18" charset="0"/>
                <a:ea typeface="Calibri" panose="020F0502020204030204" pitchFamily="34" charset="0"/>
              </a:rPr>
              <a:t>Website and Application Development for Vegetable Market Logs</a:t>
            </a:r>
            <a:endParaRPr lang="en-IN" sz="3600" dirty="0"/>
          </a:p>
        </p:txBody>
      </p:sp>
      <p:sp>
        <p:nvSpPr>
          <p:cNvPr id="7" name="Subtitle 2">
            <a:extLst>
              <a:ext uri="{FF2B5EF4-FFF2-40B4-BE49-F238E27FC236}">
                <a16:creationId xmlns:a16="http://schemas.microsoft.com/office/drawing/2014/main" id="{BDDD381C-DFFA-36C3-2EA4-F01A3CC79AF9}"/>
              </a:ext>
            </a:extLst>
          </p:cNvPr>
          <p:cNvSpPr txBox="1">
            <a:spLocks/>
          </p:cNvSpPr>
          <p:nvPr/>
        </p:nvSpPr>
        <p:spPr>
          <a:xfrm>
            <a:off x="1312984" y="4435982"/>
            <a:ext cx="9144000" cy="2422018"/>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latin typeface="Times New Roman" panose="02020603050405020304" pitchFamily="18" charset="0"/>
                <a:cs typeface="Times New Roman" panose="02020603050405020304" pitchFamily="18" charset="0"/>
              </a:rPr>
              <a:t>Project Manager and Mentor</a:t>
            </a:r>
            <a:r>
              <a:rPr lang="en-US" dirty="0">
                <a:latin typeface="Times New Roman" panose="02020603050405020304" pitchFamily="18" charset="0"/>
                <a:cs typeface="Times New Roman" panose="02020603050405020304" pitchFamily="18" charset="0"/>
              </a:rPr>
              <a:t>:</a:t>
            </a:r>
          </a:p>
          <a:p>
            <a:pPr marL="0" indent="0" algn="ctr">
              <a:buNone/>
            </a:pPr>
            <a:r>
              <a:rPr lang="en-US" dirty="0">
                <a:latin typeface="Times New Roman" panose="02020603050405020304" pitchFamily="18" charset="0"/>
                <a:cs typeface="Times New Roman" panose="02020603050405020304" pitchFamily="18" charset="0"/>
              </a:rPr>
              <a:t>Mr. Yuvraj Joshi</a:t>
            </a:r>
          </a:p>
          <a:p>
            <a:pPr marL="0" indent="0" algn="ctr">
              <a:buNone/>
            </a:pPr>
            <a:r>
              <a:rPr lang="en-US" dirty="0">
                <a:latin typeface="Times New Roman" panose="02020603050405020304" pitchFamily="18" charset="0"/>
                <a:cs typeface="Times New Roman" panose="02020603050405020304" pitchFamily="18" charset="0"/>
              </a:rPr>
              <a:t>Assistant Professor,</a:t>
            </a:r>
          </a:p>
          <a:p>
            <a:pPr marL="0" indent="0" algn="ctr">
              <a:buNone/>
            </a:pPr>
            <a:r>
              <a:rPr lang="en-US" dirty="0">
                <a:latin typeface="Times New Roman" panose="02020603050405020304" pitchFamily="18" charset="0"/>
                <a:cs typeface="Times New Roman" panose="02020603050405020304" pitchFamily="18" charset="0"/>
              </a:rPr>
              <a:t>Department of Computer Science &amp; Engineering</a:t>
            </a:r>
          </a:p>
          <a:p>
            <a:pPr marL="0" indent="0" algn="ctr">
              <a:buNone/>
            </a:pPr>
            <a:r>
              <a:rPr lang="en-US" dirty="0">
                <a:latin typeface="Times New Roman" panose="02020603050405020304" pitchFamily="18" charset="0"/>
                <a:cs typeface="Times New Roman" panose="02020603050405020304" pitchFamily="18" charset="0"/>
              </a:rPr>
              <a:t>Graphic Era Deemed to be University, Dehradun,</a:t>
            </a:r>
          </a:p>
          <a:p>
            <a:pPr marL="0" indent="0" algn="ctr">
              <a:buNone/>
            </a:pPr>
            <a:r>
              <a:rPr lang="en-US" dirty="0">
                <a:latin typeface="Times New Roman" panose="02020603050405020304" pitchFamily="18" charset="0"/>
                <a:cs typeface="Times New Roman" panose="02020603050405020304" pitchFamily="18" charset="0"/>
              </a:rPr>
              <a:t>Uttarakhand, India (248002)</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B1A6270-906A-863A-8C57-7D38E14B125E}"/>
              </a:ext>
            </a:extLst>
          </p:cNvPr>
          <p:cNvSpPr txBox="1"/>
          <p:nvPr/>
        </p:nvSpPr>
        <p:spPr>
          <a:xfrm>
            <a:off x="1524000" y="239150"/>
            <a:ext cx="8721969" cy="769441"/>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Internship Project</a:t>
            </a:r>
          </a:p>
          <a:p>
            <a:pPr algn="ctr"/>
            <a:r>
              <a:rPr lang="en-US" sz="2000" dirty="0">
                <a:latin typeface="Times New Roman" panose="02020603050405020304" pitchFamily="18" charset="0"/>
                <a:cs typeface="Times New Roman" panose="02020603050405020304" pitchFamily="18" charset="0"/>
              </a:rPr>
              <a:t>on</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B1D749E-C5B1-5D8A-0F4E-1C11FA56A7CF}"/>
              </a:ext>
            </a:extLst>
          </p:cNvPr>
          <p:cNvPicPr/>
          <p:nvPr/>
        </p:nvPicPr>
        <p:blipFill>
          <a:blip r:embed="rId2"/>
          <a:stretch>
            <a:fillRect/>
          </a:stretch>
        </p:blipFill>
        <p:spPr>
          <a:xfrm>
            <a:off x="4731433" y="2163977"/>
            <a:ext cx="2307102" cy="2188259"/>
          </a:xfrm>
          <a:prstGeom prst="rect">
            <a:avLst/>
          </a:prstGeom>
        </p:spPr>
      </p:pic>
    </p:spTree>
    <p:extLst>
      <p:ext uri="{BB962C8B-B14F-4D97-AF65-F5344CB8AC3E}">
        <p14:creationId xmlns:p14="http://schemas.microsoft.com/office/powerpoint/2010/main" val="101511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685F-A4D0-5636-834A-EB07EA01088A}"/>
              </a:ext>
            </a:extLst>
          </p:cNvPr>
          <p:cNvSpPr>
            <a:spLocks noGrp="1"/>
          </p:cNvSpPr>
          <p:nvPr>
            <p:ph type="title"/>
          </p:nvPr>
        </p:nvSpPr>
        <p:spPr>
          <a:xfrm>
            <a:off x="838200" y="-14068"/>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Routing</a:t>
            </a:r>
          </a:p>
        </p:txBody>
      </p:sp>
      <p:sp>
        <p:nvSpPr>
          <p:cNvPr id="3" name="Content Placeholder 2">
            <a:extLst>
              <a:ext uri="{FF2B5EF4-FFF2-40B4-BE49-F238E27FC236}">
                <a16:creationId xmlns:a16="http://schemas.microsoft.com/office/drawing/2014/main" id="{AD42CCEE-6DD4-8CF5-F51E-726D5889DE12}"/>
              </a:ext>
            </a:extLst>
          </p:cNvPr>
          <p:cNvSpPr>
            <a:spLocks noGrp="1"/>
          </p:cNvSpPr>
          <p:nvPr>
            <p:ph idx="1"/>
          </p:nvPr>
        </p:nvSpPr>
        <p:spPr>
          <a:xfrm>
            <a:off x="838200" y="1311494"/>
            <a:ext cx="10515600" cy="5546505"/>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Routing in Express.js involves defining routes to handle different HTTP methods and URLs. You can use the `</a:t>
            </a:r>
            <a:r>
              <a:rPr lang="en-IN" sz="2000" dirty="0" err="1">
                <a:latin typeface="Times New Roman" panose="02020603050405020304" pitchFamily="18" charset="0"/>
                <a:cs typeface="Times New Roman" panose="02020603050405020304" pitchFamily="18" charset="0"/>
              </a:rPr>
              <a:t>app.METHOD</a:t>
            </a:r>
            <a:r>
              <a:rPr lang="en-IN" sz="2000" dirty="0">
                <a:latin typeface="Times New Roman" panose="02020603050405020304" pitchFamily="18" charset="0"/>
                <a:cs typeface="Times New Roman" panose="02020603050405020304" pitchFamily="18" charset="0"/>
              </a:rPr>
              <a:t>(PATH, HANDLER)` syntax to define routes for various HTTP methods (e.g., GET, POST, PUT, DELETE).</a:t>
            </a:r>
          </a:p>
          <a:p>
            <a:pPr marL="0" indent="0">
              <a:lnSpc>
                <a:spcPct val="100000"/>
              </a:lnSpc>
              <a:buNone/>
            </a:pPr>
            <a:r>
              <a:rPr lang="en-IN" sz="2000" dirty="0">
                <a:latin typeface="Times New Roman" panose="02020603050405020304" pitchFamily="18" charset="0"/>
                <a:cs typeface="Times New Roman" panose="02020603050405020304" pitchFamily="18" charset="0"/>
              </a:rPr>
              <a:t>Example:</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index.js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express = require('express');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app = express();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port = 3000;</a:t>
            </a:r>
          </a:p>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for the root URL</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app.get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res.send</a:t>
            </a:r>
            <a:r>
              <a:rPr lang="en-IN" sz="2000" dirty="0">
                <a:latin typeface="Times New Roman" panose="02020603050405020304" pitchFamily="18" charset="0"/>
                <a:cs typeface="Times New Roman" panose="02020603050405020304" pitchFamily="18" charset="0"/>
              </a:rPr>
              <a:t>('Hello, World!');</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5704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685F-A4D0-5636-834A-EB07EA01088A}"/>
              </a:ext>
            </a:extLst>
          </p:cNvPr>
          <p:cNvSpPr>
            <a:spLocks noGrp="1"/>
          </p:cNvSpPr>
          <p:nvPr>
            <p:ph type="title"/>
          </p:nvPr>
        </p:nvSpPr>
        <p:spPr>
          <a:xfrm>
            <a:off x="838200" y="-14068"/>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Routing</a:t>
            </a:r>
          </a:p>
        </p:txBody>
      </p:sp>
      <p:sp>
        <p:nvSpPr>
          <p:cNvPr id="3" name="Content Placeholder 2">
            <a:extLst>
              <a:ext uri="{FF2B5EF4-FFF2-40B4-BE49-F238E27FC236}">
                <a16:creationId xmlns:a16="http://schemas.microsoft.com/office/drawing/2014/main" id="{AD42CCEE-6DD4-8CF5-F51E-726D5889DE12}"/>
              </a:ext>
            </a:extLst>
          </p:cNvPr>
          <p:cNvSpPr>
            <a:spLocks noGrp="1"/>
          </p:cNvSpPr>
          <p:nvPr>
            <p:ph idx="1"/>
          </p:nvPr>
        </p:nvSpPr>
        <p:spPr>
          <a:xfrm>
            <a:off x="838200" y="1311495"/>
            <a:ext cx="10515600" cy="5546505"/>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for a specific URL</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app.get</a:t>
            </a:r>
            <a:r>
              <a:rPr lang="en-IN" sz="2000" dirty="0">
                <a:latin typeface="Times New Roman" panose="02020603050405020304" pitchFamily="18" charset="0"/>
                <a:cs typeface="Times New Roman" panose="02020603050405020304" pitchFamily="18" charset="0"/>
              </a:rPr>
              <a:t>('/about',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res.send</a:t>
            </a:r>
            <a:r>
              <a:rPr lang="en-IN" sz="2000" dirty="0">
                <a:latin typeface="Times New Roman" panose="02020603050405020304" pitchFamily="18" charset="0"/>
                <a:cs typeface="Times New Roman" panose="02020603050405020304" pitchFamily="18" charset="0"/>
              </a:rPr>
              <a:t>('This is the About page.');</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Start the server</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app.listen</a:t>
            </a:r>
            <a:r>
              <a:rPr lang="en-IN" sz="2000" dirty="0">
                <a:latin typeface="Times New Roman" panose="02020603050405020304" pitchFamily="18" charset="0"/>
                <a:cs typeface="Times New Roman" panose="02020603050405020304" pitchFamily="18" charset="0"/>
              </a:rPr>
              <a:t>(port, () =&gt; {</a:t>
            </a:r>
          </a:p>
          <a:p>
            <a:pPr marL="0" indent="0">
              <a:lnSpc>
                <a:spcPct val="100000"/>
              </a:lnSpc>
              <a:buNone/>
            </a:pPr>
            <a:r>
              <a:rPr lang="en-IN" sz="2000" dirty="0">
                <a:latin typeface="Times New Roman" panose="02020603050405020304" pitchFamily="18" charset="0"/>
                <a:cs typeface="Times New Roman" panose="02020603050405020304" pitchFamily="18" charset="0"/>
              </a:rPr>
              <a:t>console.log(`Server is running on http://localhost:${port}`);</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In this example, when you visit `http://localhost:3000/`, you will see "Hello, World!" displayed, and when you visit `http://localhost:3000/about`, you will see "This is the About page."</a:t>
            </a:r>
          </a:p>
        </p:txBody>
      </p:sp>
    </p:spTree>
    <p:extLst>
      <p:ext uri="{BB962C8B-B14F-4D97-AF65-F5344CB8AC3E}">
        <p14:creationId xmlns:p14="http://schemas.microsoft.com/office/powerpoint/2010/main" val="405760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C205-D71E-3003-FA2B-9BED2B0861FA}"/>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HTTP Methods</a:t>
            </a:r>
          </a:p>
        </p:txBody>
      </p:sp>
      <p:sp>
        <p:nvSpPr>
          <p:cNvPr id="3" name="Content Placeholder 2">
            <a:extLst>
              <a:ext uri="{FF2B5EF4-FFF2-40B4-BE49-F238E27FC236}">
                <a16:creationId xmlns:a16="http://schemas.microsoft.com/office/drawing/2014/main" id="{EDEEFB01-533E-22AA-C7B8-C02133FF05E8}"/>
              </a:ext>
            </a:extLst>
          </p:cNvPr>
          <p:cNvSpPr>
            <a:spLocks noGrp="1"/>
          </p:cNvSpPr>
          <p:nvPr>
            <p:ph idx="1"/>
          </p:nvPr>
        </p:nvSpPr>
        <p:spPr/>
        <p:txBody>
          <a:bodyPr>
            <a:normAutofit/>
          </a:bodyPr>
          <a:lstStyle/>
          <a:p>
            <a:pPr marL="0" indent="0">
              <a:lnSpc>
                <a:spcPct val="100000"/>
              </a:lnSpc>
              <a:buNone/>
            </a:pP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 HTTP methods (verbs) like GET, POST, PUT, DELETE, etc., define the type of operation to be performed on the server for a particular resource.</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Express.js allows you to handle different HTTP methods using the corresponding route methods (e.g., `</a:t>
            </a:r>
            <a:r>
              <a:rPr lang="en-US" dirty="0" err="1">
                <a:latin typeface="Times New Roman" panose="02020603050405020304" pitchFamily="18" charset="0"/>
                <a:cs typeface="Times New Roman" panose="02020603050405020304" pitchFamily="18" charset="0"/>
              </a:rPr>
              <a:t>app.get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app.post</a:t>
            </a:r>
            <a:r>
              <a:rPr lang="en-US" dirty="0">
                <a:latin typeface="Times New Roman" panose="02020603050405020304" pitchFamily="18" charset="0"/>
                <a:cs typeface="Times New Roman" panose="02020603050405020304" pitchFamily="18" charset="0"/>
              </a:rPr>
              <a:t>()`,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5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C205-D71E-3003-FA2B-9BED2B0861FA}"/>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HTTP Methods</a:t>
            </a:r>
          </a:p>
        </p:txBody>
      </p:sp>
      <p:sp>
        <p:nvSpPr>
          <p:cNvPr id="3" name="Content Placeholder 2">
            <a:extLst>
              <a:ext uri="{FF2B5EF4-FFF2-40B4-BE49-F238E27FC236}">
                <a16:creationId xmlns:a16="http://schemas.microsoft.com/office/drawing/2014/main" id="{EDEEFB01-533E-22AA-C7B8-C02133FF05E8}"/>
              </a:ext>
            </a:extLst>
          </p:cNvPr>
          <p:cNvSpPr>
            <a:spLocks noGrp="1"/>
          </p:cNvSpPr>
          <p:nvPr>
            <p:ph idx="1"/>
          </p:nvPr>
        </p:nvSpPr>
        <p:spPr>
          <a:xfrm>
            <a:off x="838200" y="1343818"/>
            <a:ext cx="10515600" cy="5514182"/>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Express.js supports various HTTP methods for handling requests. Some commonly used methods include GET, POST, PUT, DELETE, PATCH, etc.</a:t>
            </a:r>
          </a:p>
          <a:p>
            <a:pPr marL="0" indent="0">
              <a:lnSpc>
                <a:spcPct val="100000"/>
              </a:lnSpc>
              <a:buNone/>
            </a:pPr>
            <a:r>
              <a:rPr lang="en-US" sz="2000" dirty="0">
                <a:latin typeface="Times New Roman" panose="02020603050405020304" pitchFamily="18" charset="0"/>
                <a:cs typeface="Times New Roman" panose="02020603050405020304" pitchFamily="18" charset="0"/>
              </a:rPr>
              <a:t>Example:</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 index.js</a:t>
            </a:r>
          </a:p>
          <a:p>
            <a:pPr marL="0" indent="0">
              <a:lnSpc>
                <a:spcPct val="100000"/>
              </a:lnSpc>
              <a:buNone/>
            </a:pPr>
            <a:r>
              <a:rPr lang="en-US" sz="2000" dirty="0">
                <a:latin typeface="Times New Roman" panose="02020603050405020304" pitchFamily="18" charset="0"/>
                <a:cs typeface="Times New Roman" panose="02020603050405020304" pitchFamily="18" charset="0"/>
              </a:rPr>
              <a:t>const express = require('express');</a:t>
            </a:r>
          </a:p>
          <a:p>
            <a:pPr marL="0" indent="0">
              <a:lnSpc>
                <a:spcPct val="100000"/>
              </a:lnSpc>
              <a:buNone/>
            </a:pPr>
            <a:r>
              <a:rPr lang="en-US" sz="2000" dirty="0">
                <a:latin typeface="Times New Roman" panose="02020603050405020304" pitchFamily="18" charset="0"/>
                <a:cs typeface="Times New Roman" panose="02020603050405020304" pitchFamily="18" charset="0"/>
              </a:rPr>
              <a:t>const app = express();</a:t>
            </a:r>
          </a:p>
          <a:p>
            <a:pPr marL="0" indent="0">
              <a:lnSpc>
                <a:spcPct val="100000"/>
              </a:lnSpc>
              <a:buNone/>
            </a:pPr>
            <a:r>
              <a:rPr lang="en-US" sz="2000" dirty="0">
                <a:latin typeface="Times New Roman" panose="02020603050405020304" pitchFamily="18" charset="0"/>
                <a:cs typeface="Times New Roman" panose="02020603050405020304" pitchFamily="18" charset="0"/>
              </a:rPr>
              <a:t>const port = 3000;</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 Route handler for a GET request</a:t>
            </a:r>
          </a:p>
          <a:p>
            <a:pPr marL="0" indent="0">
              <a:lnSpc>
                <a:spcPct val="100000"/>
              </a:lnSpc>
              <a:buNone/>
            </a:pPr>
            <a:r>
              <a:rPr lang="en-US" sz="2000" dirty="0" err="1">
                <a:latin typeface="Times New Roman" panose="02020603050405020304" pitchFamily="18" charset="0"/>
                <a:cs typeface="Times New Roman" panose="02020603050405020304" pitchFamily="18" charset="0"/>
              </a:rPr>
              <a:t>app.get</a:t>
            </a:r>
            <a:r>
              <a:rPr lang="en-US" sz="2000" dirty="0">
                <a:latin typeface="Times New Roman" panose="02020603050405020304" pitchFamily="18" charset="0"/>
                <a:cs typeface="Times New Roman" panose="02020603050405020304" pitchFamily="18" charset="0"/>
              </a:rPr>
              <a:t>('/users', (req, res) =&gt; {</a:t>
            </a:r>
          </a:p>
          <a:p>
            <a:pPr marL="0" indent="0">
              <a:lnSpc>
                <a:spcPct val="100000"/>
              </a:lnSpc>
              <a:buNone/>
            </a:pPr>
            <a:r>
              <a:rPr lang="en-US" sz="2000" dirty="0" err="1">
                <a:latin typeface="Times New Roman" panose="02020603050405020304" pitchFamily="18" charset="0"/>
                <a:cs typeface="Times New Roman" panose="02020603050405020304" pitchFamily="18" charset="0"/>
              </a:rPr>
              <a:t>res.send</a:t>
            </a:r>
            <a:r>
              <a:rPr lang="en-US" sz="2000" dirty="0">
                <a:latin typeface="Times New Roman" panose="02020603050405020304" pitchFamily="18" charset="0"/>
                <a:cs typeface="Times New Roman" panose="02020603050405020304" pitchFamily="18" charset="0"/>
              </a:rPr>
              <a:t>('This is a GET request for users data.');</a:t>
            </a:r>
          </a:p>
          <a:p>
            <a:pPr marL="0" indent="0">
              <a:lnSpc>
                <a:spcPct val="100000"/>
              </a:lnSpc>
              <a:buNone/>
            </a:pPr>
            <a:r>
              <a:rPr lang="en-US" sz="2000"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9215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C205-D71E-3003-FA2B-9BED2B0861FA}"/>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HTTP Methods</a:t>
            </a:r>
          </a:p>
        </p:txBody>
      </p:sp>
      <p:sp>
        <p:nvSpPr>
          <p:cNvPr id="3" name="Content Placeholder 2">
            <a:extLst>
              <a:ext uri="{FF2B5EF4-FFF2-40B4-BE49-F238E27FC236}">
                <a16:creationId xmlns:a16="http://schemas.microsoft.com/office/drawing/2014/main" id="{EDEEFB01-533E-22AA-C7B8-C02133FF05E8}"/>
              </a:ext>
            </a:extLst>
          </p:cNvPr>
          <p:cNvSpPr>
            <a:spLocks noGrp="1"/>
          </p:cNvSpPr>
          <p:nvPr>
            <p:ph idx="1"/>
          </p:nvPr>
        </p:nvSpPr>
        <p:spPr>
          <a:xfrm>
            <a:off x="838200" y="1343818"/>
            <a:ext cx="10515600" cy="5514182"/>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 Route handler for a POST request</a:t>
            </a:r>
          </a:p>
          <a:p>
            <a:pPr marL="0" indent="0">
              <a:lnSpc>
                <a:spcPct val="100000"/>
              </a:lnSpc>
              <a:buNone/>
            </a:pPr>
            <a:r>
              <a:rPr lang="en-US" sz="2000" dirty="0" err="1">
                <a:latin typeface="Times New Roman" panose="02020603050405020304" pitchFamily="18" charset="0"/>
                <a:cs typeface="Times New Roman" panose="02020603050405020304" pitchFamily="18" charset="0"/>
              </a:rPr>
              <a:t>app.post</a:t>
            </a:r>
            <a:r>
              <a:rPr lang="en-US" sz="2000" dirty="0">
                <a:latin typeface="Times New Roman" panose="02020603050405020304" pitchFamily="18" charset="0"/>
                <a:cs typeface="Times New Roman" panose="02020603050405020304" pitchFamily="18" charset="0"/>
              </a:rPr>
              <a:t>('/users', (req, res) =&gt; {</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res.send</a:t>
            </a:r>
            <a:r>
              <a:rPr lang="en-US" sz="2000" dirty="0">
                <a:latin typeface="Times New Roman" panose="02020603050405020304" pitchFamily="18" charset="0"/>
                <a:cs typeface="Times New Roman" panose="02020603050405020304" pitchFamily="18" charset="0"/>
              </a:rPr>
              <a:t>('This is a POST request for users data.');</a:t>
            </a:r>
          </a:p>
          <a:p>
            <a:pPr marL="0" indent="0">
              <a:lnSpc>
                <a:spcPct val="100000"/>
              </a:lnSpc>
              <a:buNone/>
            </a:pPr>
            <a:r>
              <a:rPr lang="en-US" sz="2000" dirty="0">
                <a:latin typeface="Times New Roman" panose="02020603050405020304" pitchFamily="18" charset="0"/>
                <a:cs typeface="Times New Roman" panose="02020603050405020304" pitchFamily="18" charset="0"/>
              </a:rPr>
              <a:t>});</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 Start the server</a:t>
            </a:r>
          </a:p>
          <a:p>
            <a:pPr marL="0" indent="0">
              <a:lnSpc>
                <a:spcPct val="100000"/>
              </a:lnSpc>
              <a:buNone/>
            </a:pPr>
            <a:r>
              <a:rPr lang="en-US" sz="2000" dirty="0" err="1">
                <a:latin typeface="Times New Roman" panose="02020603050405020304" pitchFamily="18" charset="0"/>
                <a:cs typeface="Times New Roman" panose="02020603050405020304" pitchFamily="18" charset="0"/>
              </a:rPr>
              <a:t>app.listen</a:t>
            </a:r>
            <a:r>
              <a:rPr lang="en-US" sz="2000" dirty="0">
                <a:latin typeface="Times New Roman" panose="02020603050405020304" pitchFamily="18" charset="0"/>
                <a:cs typeface="Times New Roman" panose="02020603050405020304" pitchFamily="18" charset="0"/>
              </a:rPr>
              <a:t>(port, () =&gt; {</a:t>
            </a:r>
          </a:p>
          <a:p>
            <a:pPr marL="0" indent="0">
              <a:lnSpc>
                <a:spcPct val="100000"/>
              </a:lnSpc>
              <a:buNone/>
            </a:pPr>
            <a:r>
              <a:rPr lang="en-US" sz="2000" dirty="0">
                <a:latin typeface="Times New Roman" panose="02020603050405020304" pitchFamily="18" charset="0"/>
                <a:cs typeface="Times New Roman" panose="02020603050405020304" pitchFamily="18" charset="0"/>
              </a:rPr>
              <a:t>  console.log(`Server is running on http://localhost:${port}`);</a:t>
            </a:r>
          </a:p>
          <a:p>
            <a:pPr marL="0" indent="0">
              <a:lnSpc>
                <a:spcPct val="100000"/>
              </a:lnSpc>
              <a:buNone/>
            </a:pPr>
            <a:r>
              <a:rPr lang="en-US" sz="2000" dirty="0">
                <a:latin typeface="Times New Roman" panose="02020603050405020304" pitchFamily="18" charset="0"/>
                <a:cs typeface="Times New Roman" panose="02020603050405020304" pitchFamily="18" charset="0"/>
              </a:rPr>
              <a:t>});</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In this example, when you send a GET request to `http://localhost:3000/users`, you will see "This is a GET request for users data." And if you send a POST request to the same URL, you will see "This is a POST request for users data."</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096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FB81-DB41-68F0-8FD4-491919C9C763}"/>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URL Building</a:t>
            </a:r>
          </a:p>
        </p:txBody>
      </p:sp>
      <p:sp>
        <p:nvSpPr>
          <p:cNvPr id="3" name="Content Placeholder 2">
            <a:extLst>
              <a:ext uri="{FF2B5EF4-FFF2-40B4-BE49-F238E27FC236}">
                <a16:creationId xmlns:a16="http://schemas.microsoft.com/office/drawing/2014/main" id="{6C86E2A3-4926-A859-F9B9-57B961ACA69B}"/>
              </a:ext>
            </a:extLst>
          </p:cNvPr>
          <p:cNvSpPr>
            <a:spLocks noGrp="1"/>
          </p:cNvSpPr>
          <p:nvPr>
            <p:ph idx="1"/>
          </p:nvPr>
        </p:nvSpPr>
        <p:spPr/>
        <p:txBody>
          <a:bodyPr>
            <a:normAutofit/>
          </a:bodyPr>
          <a:lstStyle/>
          <a:p>
            <a:pPr marL="0" indent="0">
              <a:lnSpc>
                <a:spcPct val="100000"/>
              </a:lnSpc>
              <a:buNone/>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URL building in Express.js involves defining routes for different URLs and handling them accordingly.</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URLs are created using route patterns and may contain parameters that can be extracted using request object properties.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390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FB81-DB41-68F0-8FD4-491919C9C763}"/>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URL Building</a:t>
            </a:r>
          </a:p>
        </p:txBody>
      </p:sp>
      <p:sp>
        <p:nvSpPr>
          <p:cNvPr id="3" name="Content Placeholder 2">
            <a:extLst>
              <a:ext uri="{FF2B5EF4-FFF2-40B4-BE49-F238E27FC236}">
                <a16:creationId xmlns:a16="http://schemas.microsoft.com/office/drawing/2014/main" id="{6C86E2A3-4926-A859-F9B9-57B961ACA69B}"/>
              </a:ext>
            </a:extLst>
          </p:cNvPr>
          <p:cNvSpPr>
            <a:spLocks noGrp="1"/>
          </p:cNvSpPr>
          <p:nvPr>
            <p:ph idx="1"/>
          </p:nvPr>
        </p:nvSpPr>
        <p:spPr>
          <a:xfrm>
            <a:off x="838200" y="1343818"/>
            <a:ext cx="10515600" cy="5514182"/>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URL building refers to generating URLs dynamically, especially when the URL contains dynamic parameters. In Express.js, you can use route parameters to handle dynamic parts of the URL.</a:t>
            </a:r>
          </a:p>
          <a:p>
            <a:pPr marL="0" indent="0">
              <a:lnSpc>
                <a:spcPct val="100000"/>
              </a:lnSpc>
              <a:buNone/>
            </a:pPr>
            <a:r>
              <a:rPr lang="en-IN" sz="2000" dirty="0">
                <a:latin typeface="Times New Roman" panose="02020603050405020304" pitchFamily="18" charset="0"/>
                <a:cs typeface="Times New Roman" panose="02020603050405020304" pitchFamily="18" charset="0"/>
              </a:rPr>
              <a:t>Example:</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index.js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express = require('express');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app = express();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port = 3000;</a:t>
            </a:r>
          </a:p>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with a dynamic parameter</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app.get</a:t>
            </a:r>
            <a:r>
              <a:rPr lang="en-IN" sz="2000" dirty="0">
                <a:latin typeface="Times New Roman" panose="02020603050405020304" pitchFamily="18" charset="0"/>
                <a:cs typeface="Times New Roman" panose="02020603050405020304" pitchFamily="18" charset="0"/>
              </a:rPr>
              <a:t>('/users/:id',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userId</a:t>
            </a:r>
            <a:r>
              <a:rPr lang="en-IN" sz="2000" dirty="0">
                <a:latin typeface="Times New Roman" panose="02020603050405020304" pitchFamily="18" charset="0"/>
                <a:cs typeface="Times New Roman" panose="02020603050405020304" pitchFamily="18" charset="0"/>
              </a:rPr>
              <a:t> = req.params.id;</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res.send</a:t>
            </a:r>
            <a:r>
              <a:rPr lang="en-IN" sz="2000" dirty="0">
                <a:latin typeface="Times New Roman" panose="02020603050405020304" pitchFamily="18" charset="0"/>
                <a:cs typeface="Times New Roman" panose="02020603050405020304" pitchFamily="18" charset="0"/>
              </a:rPr>
              <a:t>(`This is the user profile page for user ${</a:t>
            </a:r>
            <a:r>
              <a:rPr lang="en-IN" sz="2000" dirty="0" err="1">
                <a:latin typeface="Times New Roman" panose="02020603050405020304" pitchFamily="18" charset="0"/>
                <a:cs typeface="Times New Roman" panose="02020603050405020304" pitchFamily="18" charset="0"/>
              </a:rPr>
              <a:t>userId</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861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FB81-DB41-68F0-8FD4-491919C9C763}"/>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URL Building</a:t>
            </a:r>
          </a:p>
        </p:txBody>
      </p:sp>
      <p:sp>
        <p:nvSpPr>
          <p:cNvPr id="3" name="Content Placeholder 2">
            <a:extLst>
              <a:ext uri="{FF2B5EF4-FFF2-40B4-BE49-F238E27FC236}">
                <a16:creationId xmlns:a16="http://schemas.microsoft.com/office/drawing/2014/main" id="{6C86E2A3-4926-A859-F9B9-57B961ACA69B}"/>
              </a:ext>
            </a:extLst>
          </p:cNvPr>
          <p:cNvSpPr>
            <a:spLocks noGrp="1"/>
          </p:cNvSpPr>
          <p:nvPr>
            <p:ph idx="1"/>
          </p:nvPr>
        </p:nvSpPr>
        <p:spPr>
          <a:xfrm>
            <a:off x="838200" y="1605024"/>
            <a:ext cx="10515600" cy="4430016"/>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Start the server</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app.listen</a:t>
            </a:r>
            <a:r>
              <a:rPr lang="en-IN" sz="2000" dirty="0">
                <a:latin typeface="Times New Roman" panose="02020603050405020304" pitchFamily="18" charset="0"/>
                <a:cs typeface="Times New Roman" panose="02020603050405020304" pitchFamily="18" charset="0"/>
              </a:rPr>
              <a:t>(port, () =&gt; {</a:t>
            </a:r>
          </a:p>
          <a:p>
            <a:pPr marL="0" indent="0">
              <a:lnSpc>
                <a:spcPct val="100000"/>
              </a:lnSpc>
              <a:buNone/>
            </a:pPr>
            <a:r>
              <a:rPr lang="en-IN" sz="2000" dirty="0">
                <a:latin typeface="Times New Roman" panose="02020603050405020304" pitchFamily="18" charset="0"/>
                <a:cs typeface="Times New Roman" panose="02020603050405020304" pitchFamily="18" charset="0"/>
              </a:rPr>
              <a:t>console.log(`Server is running on http://localhost:${port}`);</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In this example, when you visit `http://localhost:3000/users/123`, you will see "This is the user profile page for user 123."</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254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793A-79BB-067F-4929-E624D268006B}"/>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Middleware</a:t>
            </a:r>
          </a:p>
        </p:txBody>
      </p:sp>
      <p:sp>
        <p:nvSpPr>
          <p:cNvPr id="3" name="Content Placeholder 2">
            <a:extLst>
              <a:ext uri="{FF2B5EF4-FFF2-40B4-BE49-F238E27FC236}">
                <a16:creationId xmlns:a16="http://schemas.microsoft.com/office/drawing/2014/main" id="{0105C333-29F7-EEB0-B819-EE9853E3D19A}"/>
              </a:ext>
            </a:extLst>
          </p:cNvPr>
          <p:cNvSpPr>
            <a:spLocks noGrp="1"/>
          </p:cNvSpPr>
          <p:nvPr>
            <p:ph idx="1"/>
          </p:nvPr>
        </p:nvSpPr>
        <p:spPr>
          <a:xfrm>
            <a:off x="838200" y="1825624"/>
            <a:ext cx="10515600" cy="4926867"/>
          </a:xfrm>
        </p:spPr>
        <p:txBody>
          <a:bodyPr>
            <a:normAutofit/>
          </a:bodyPr>
          <a:lstStyle/>
          <a:p>
            <a:pPr>
              <a:lnSpc>
                <a:spcPct val="100000"/>
              </a:lnSpc>
              <a:buFontTx/>
              <a:buChar char="-"/>
            </a:pPr>
            <a:r>
              <a:rPr lang="en-US" dirty="0">
                <a:latin typeface="Times New Roman" panose="02020603050405020304" pitchFamily="18" charset="0"/>
                <a:cs typeface="Times New Roman" panose="02020603050405020304" pitchFamily="18" charset="0"/>
              </a:rPr>
              <a:t>Middleware functions are functions that have access to the request and response objects and can perform tasks before or after handling a request.</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Middleware can be used to log requests, parse data, handle authentication, and perform various other tasks.</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Middleware can be application-level middleware or route-specific middleware.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777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793A-79BB-067F-4929-E624D268006B}"/>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Middleware</a:t>
            </a:r>
          </a:p>
        </p:txBody>
      </p:sp>
      <p:sp>
        <p:nvSpPr>
          <p:cNvPr id="3" name="Content Placeholder 2">
            <a:extLst>
              <a:ext uri="{FF2B5EF4-FFF2-40B4-BE49-F238E27FC236}">
                <a16:creationId xmlns:a16="http://schemas.microsoft.com/office/drawing/2014/main" id="{0105C333-29F7-EEB0-B819-EE9853E3D19A}"/>
              </a:ext>
            </a:extLst>
          </p:cNvPr>
          <p:cNvSpPr>
            <a:spLocks noGrp="1"/>
          </p:cNvSpPr>
          <p:nvPr>
            <p:ph idx="1"/>
          </p:nvPr>
        </p:nvSpPr>
        <p:spPr>
          <a:xfrm>
            <a:off x="838200" y="1012874"/>
            <a:ext cx="10515600" cy="5826871"/>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Middleware functions in Express.js are functions that have access to the `request`, `response`, and `next` objects. They can modify the request and response objects, perform additional processing, and then pass control to the next middleware function in the chain using the `next()` function.</a:t>
            </a:r>
          </a:p>
          <a:p>
            <a:pPr marL="0" indent="0">
              <a:lnSpc>
                <a:spcPct val="100000"/>
              </a:lnSpc>
              <a:buNone/>
            </a:pPr>
            <a:r>
              <a:rPr lang="en-US" sz="2000" dirty="0">
                <a:latin typeface="Times New Roman" panose="02020603050405020304" pitchFamily="18" charset="0"/>
                <a:cs typeface="Times New Roman" panose="02020603050405020304" pitchFamily="18" charset="0"/>
              </a:rPr>
              <a:t>Example:</a:t>
            </a:r>
          </a:p>
          <a:p>
            <a:pPr marL="0" indent="0">
              <a:lnSpc>
                <a:spcPct val="100000"/>
              </a:lnSpc>
              <a:buNone/>
            </a:pPr>
            <a:r>
              <a:rPr lang="en-US" sz="2000" dirty="0">
                <a:latin typeface="Times New Roman" panose="02020603050405020304" pitchFamily="18" charset="0"/>
                <a:cs typeface="Times New Roman" panose="02020603050405020304" pitchFamily="18" charset="0"/>
              </a:rPr>
              <a:t>// index.js</a:t>
            </a:r>
          </a:p>
          <a:p>
            <a:pPr marL="0" indent="0">
              <a:lnSpc>
                <a:spcPct val="100000"/>
              </a:lnSpc>
              <a:buNone/>
            </a:pPr>
            <a:r>
              <a:rPr lang="en-US" sz="2000" dirty="0">
                <a:latin typeface="Times New Roman" panose="02020603050405020304" pitchFamily="18" charset="0"/>
                <a:cs typeface="Times New Roman" panose="02020603050405020304" pitchFamily="18" charset="0"/>
              </a:rPr>
              <a:t>const express = require('express');</a:t>
            </a:r>
          </a:p>
          <a:p>
            <a:pPr marL="0" indent="0">
              <a:lnSpc>
                <a:spcPct val="100000"/>
              </a:lnSpc>
              <a:buNone/>
            </a:pPr>
            <a:r>
              <a:rPr lang="en-US" sz="2000" dirty="0">
                <a:latin typeface="Times New Roman" panose="02020603050405020304" pitchFamily="18" charset="0"/>
                <a:cs typeface="Times New Roman" panose="02020603050405020304" pitchFamily="18" charset="0"/>
              </a:rPr>
              <a:t>const app = express();</a:t>
            </a:r>
          </a:p>
          <a:p>
            <a:pPr marL="0" indent="0">
              <a:lnSpc>
                <a:spcPct val="100000"/>
              </a:lnSpc>
              <a:buNone/>
            </a:pPr>
            <a:r>
              <a:rPr lang="en-US" sz="2000" dirty="0">
                <a:latin typeface="Times New Roman" panose="02020603050405020304" pitchFamily="18" charset="0"/>
                <a:cs typeface="Times New Roman" panose="02020603050405020304" pitchFamily="18" charset="0"/>
              </a:rPr>
              <a:t>const port = 3000;</a:t>
            </a:r>
          </a:p>
          <a:p>
            <a:pPr marL="0" indent="0">
              <a:lnSpc>
                <a:spcPct val="100000"/>
              </a:lnSpc>
              <a:buNone/>
            </a:pPr>
            <a:r>
              <a:rPr lang="en-US" sz="2000" dirty="0">
                <a:latin typeface="Times New Roman" panose="02020603050405020304" pitchFamily="18" charset="0"/>
                <a:cs typeface="Times New Roman" panose="02020603050405020304" pitchFamily="18" charset="0"/>
              </a:rPr>
              <a:t>// Custom middleware</a:t>
            </a:r>
          </a:p>
          <a:p>
            <a:pPr marL="0" indent="0">
              <a:lnSpc>
                <a:spcPct val="100000"/>
              </a:lnSpc>
              <a:buNone/>
            </a:pPr>
            <a:r>
              <a:rPr lang="en-US" sz="2000" dirty="0">
                <a:latin typeface="Times New Roman" panose="02020603050405020304" pitchFamily="18" charset="0"/>
                <a:cs typeface="Times New Roman" panose="02020603050405020304" pitchFamily="18" charset="0"/>
              </a:rPr>
              <a:t>const </a:t>
            </a:r>
            <a:r>
              <a:rPr lang="en-US" sz="2000" dirty="0" err="1">
                <a:latin typeface="Times New Roman" panose="02020603050405020304" pitchFamily="18" charset="0"/>
                <a:cs typeface="Times New Roman" panose="02020603050405020304" pitchFamily="18" charset="0"/>
              </a:rPr>
              <a:t>logMiddleware</a:t>
            </a:r>
            <a:r>
              <a:rPr lang="en-US" sz="2000" dirty="0">
                <a:latin typeface="Times New Roman" panose="02020603050405020304" pitchFamily="18" charset="0"/>
                <a:cs typeface="Times New Roman" panose="02020603050405020304" pitchFamily="18" charset="0"/>
              </a:rPr>
              <a:t> = (req, res, next) =&gt; {</a:t>
            </a:r>
          </a:p>
          <a:p>
            <a:pPr marL="0" indent="0">
              <a:lnSpc>
                <a:spcPct val="100000"/>
              </a:lnSpc>
              <a:buNone/>
            </a:pPr>
            <a:r>
              <a:rPr lang="en-US" sz="2000" dirty="0">
                <a:latin typeface="Times New Roman" panose="02020603050405020304" pitchFamily="18" charset="0"/>
                <a:cs typeface="Times New Roman" panose="02020603050405020304" pitchFamily="18" charset="0"/>
              </a:rPr>
              <a:t>  console.log(`Received a ${</a:t>
            </a:r>
            <a:r>
              <a:rPr lang="en-US" sz="2000" dirty="0" err="1">
                <a:latin typeface="Times New Roman" panose="02020603050405020304" pitchFamily="18" charset="0"/>
                <a:cs typeface="Times New Roman" panose="02020603050405020304" pitchFamily="18" charset="0"/>
              </a:rPr>
              <a:t>req.method</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request for ${req.url}`);</a:t>
            </a:r>
          </a:p>
          <a:p>
            <a:pPr marL="0" indent="0">
              <a:lnSpc>
                <a:spcPct val="100000"/>
              </a:lnSpc>
              <a:buNone/>
            </a:pPr>
            <a:r>
              <a:rPr lang="en-US" sz="2000" dirty="0">
                <a:latin typeface="Times New Roman" panose="02020603050405020304" pitchFamily="18" charset="0"/>
                <a:cs typeface="Times New Roman" panose="02020603050405020304" pitchFamily="18" charset="0"/>
              </a:rPr>
              <a:t>  next();</a:t>
            </a:r>
          </a:p>
          <a:p>
            <a:pPr marL="0" indent="0">
              <a:lnSpc>
                <a:spcPct val="100000"/>
              </a:lnSpc>
              <a:buNone/>
            </a:pP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40940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CB9C1-CD3C-67E1-B981-E558729665A5}"/>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Introduction</a:t>
            </a:r>
          </a:p>
        </p:txBody>
      </p:sp>
      <p:sp>
        <p:nvSpPr>
          <p:cNvPr id="3" name="Content Placeholder 2">
            <a:extLst>
              <a:ext uri="{FF2B5EF4-FFF2-40B4-BE49-F238E27FC236}">
                <a16:creationId xmlns:a16="http://schemas.microsoft.com/office/drawing/2014/main" id="{D1FF0CA4-28FB-6B53-7621-0373B5BD7DA6}"/>
              </a:ext>
            </a:extLst>
          </p:cNvPr>
          <p:cNvSpPr>
            <a:spLocks noGrp="1"/>
          </p:cNvSpPr>
          <p:nvPr>
            <p:ph idx="1"/>
          </p:nvPr>
        </p:nvSpPr>
        <p:spPr/>
        <p:txBody>
          <a:bodyPr/>
          <a:lstStyle/>
          <a:p>
            <a:pPr>
              <a:lnSpc>
                <a:spcPct val="100000"/>
              </a:lnSpc>
            </a:pPr>
            <a:r>
              <a:rPr lang="en-US" dirty="0">
                <a:latin typeface="Times New Roman" panose="02020603050405020304" pitchFamily="18" charset="0"/>
                <a:cs typeface="Times New Roman" panose="02020603050405020304" pitchFamily="18" charset="0"/>
              </a:rPr>
              <a:t>Express.js is a minimalistic and flexible web application framework for Node.js. </a:t>
            </a:r>
          </a:p>
          <a:p>
            <a:pPr>
              <a:lnSpc>
                <a:spcPct val="100000"/>
              </a:lnSpc>
            </a:pPr>
            <a:r>
              <a:rPr lang="en-US" dirty="0">
                <a:latin typeface="Times New Roman" panose="02020603050405020304" pitchFamily="18" charset="0"/>
                <a:cs typeface="Times New Roman" panose="02020603050405020304" pitchFamily="18" charset="0"/>
              </a:rPr>
              <a:t>It provides a set of robust features and utilities for building web applications and APIs quickly and easily. </a:t>
            </a:r>
          </a:p>
          <a:p>
            <a:pPr>
              <a:lnSpc>
                <a:spcPct val="100000"/>
              </a:lnSpc>
            </a:pPr>
            <a:r>
              <a:rPr lang="en-US" dirty="0">
                <a:latin typeface="Times New Roman" panose="02020603050405020304" pitchFamily="18" charset="0"/>
                <a:cs typeface="Times New Roman" panose="02020603050405020304" pitchFamily="18" charset="0"/>
              </a:rPr>
              <a:t>Express.js is one of the most popular frameworks for Node.js due to its simplicity and extensibility. </a:t>
            </a:r>
          </a:p>
          <a:p>
            <a:pPr>
              <a:lnSpc>
                <a:spcPct val="100000"/>
              </a:lnSpc>
            </a:pPr>
            <a:r>
              <a:rPr lang="en-US" dirty="0">
                <a:latin typeface="Times New Roman" panose="02020603050405020304" pitchFamily="18" charset="0"/>
                <a:cs typeface="Times New Roman" panose="02020603050405020304" pitchFamily="18" charset="0"/>
              </a:rPr>
              <a:t>It allows developers to create scalable and high-performance web applications.</a:t>
            </a:r>
          </a:p>
          <a:p>
            <a:endParaRPr lang="en-IN" dirty="0"/>
          </a:p>
        </p:txBody>
      </p:sp>
    </p:spTree>
    <p:extLst>
      <p:ext uri="{BB962C8B-B14F-4D97-AF65-F5344CB8AC3E}">
        <p14:creationId xmlns:p14="http://schemas.microsoft.com/office/powerpoint/2010/main" val="2552475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A793A-79BB-067F-4929-E624D268006B}"/>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Middleware</a:t>
            </a:r>
          </a:p>
        </p:txBody>
      </p:sp>
      <p:sp>
        <p:nvSpPr>
          <p:cNvPr id="3" name="Content Placeholder 2">
            <a:extLst>
              <a:ext uri="{FF2B5EF4-FFF2-40B4-BE49-F238E27FC236}">
                <a16:creationId xmlns:a16="http://schemas.microsoft.com/office/drawing/2014/main" id="{0105C333-29F7-EEB0-B819-EE9853E3D19A}"/>
              </a:ext>
            </a:extLst>
          </p:cNvPr>
          <p:cNvSpPr>
            <a:spLocks noGrp="1"/>
          </p:cNvSpPr>
          <p:nvPr>
            <p:ph idx="1"/>
          </p:nvPr>
        </p:nvSpPr>
        <p:spPr>
          <a:xfrm>
            <a:off x="838200" y="1167618"/>
            <a:ext cx="10515600" cy="5570807"/>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 Apply the custom middleware to all routes</a:t>
            </a:r>
          </a:p>
          <a:p>
            <a:pPr marL="0" indent="0">
              <a:lnSpc>
                <a:spcPct val="100000"/>
              </a:lnSpc>
              <a:buNone/>
            </a:pPr>
            <a:r>
              <a:rPr lang="en-US" sz="2000" dirty="0" err="1">
                <a:latin typeface="Times New Roman" panose="02020603050405020304" pitchFamily="18" charset="0"/>
                <a:cs typeface="Times New Roman" panose="02020603050405020304" pitchFamily="18" charset="0"/>
              </a:rPr>
              <a:t>app.use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logMiddleware</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Route handler</a:t>
            </a:r>
          </a:p>
          <a:p>
            <a:pPr marL="0" indent="0">
              <a:lnSpc>
                <a:spcPct val="100000"/>
              </a:lnSpc>
              <a:buNone/>
            </a:pPr>
            <a:r>
              <a:rPr lang="en-US" sz="2000" dirty="0" err="1">
                <a:latin typeface="Times New Roman" panose="02020603050405020304" pitchFamily="18" charset="0"/>
                <a:cs typeface="Times New Roman" panose="02020603050405020304" pitchFamily="18" charset="0"/>
              </a:rPr>
              <a:t>app.get</a:t>
            </a:r>
            <a:r>
              <a:rPr lang="en-US" sz="2000" dirty="0">
                <a:latin typeface="Times New Roman" panose="02020603050405020304" pitchFamily="18" charset="0"/>
                <a:cs typeface="Times New Roman" panose="02020603050405020304" pitchFamily="18" charset="0"/>
              </a:rPr>
              <a:t>('/', (req, res) =&gt; {</a:t>
            </a:r>
          </a:p>
          <a:p>
            <a:pPr marL="0" indent="0">
              <a:lnSpc>
                <a:spcPct val="100000"/>
              </a:lnSpc>
              <a:buNone/>
            </a:pPr>
            <a:r>
              <a:rPr lang="en-US" sz="2000" dirty="0" err="1">
                <a:latin typeface="Times New Roman" panose="02020603050405020304" pitchFamily="18" charset="0"/>
                <a:cs typeface="Times New Roman" panose="02020603050405020304" pitchFamily="18" charset="0"/>
              </a:rPr>
              <a:t>res.send</a:t>
            </a:r>
            <a:r>
              <a:rPr lang="en-US" sz="2000" dirty="0">
                <a:latin typeface="Times New Roman" panose="02020603050405020304" pitchFamily="18" charset="0"/>
                <a:cs typeface="Times New Roman" panose="02020603050405020304" pitchFamily="18" charset="0"/>
              </a:rPr>
              <a:t>('Hello, World!');</a:t>
            </a:r>
          </a:p>
          <a:p>
            <a:pPr marL="0" indent="0">
              <a:lnSpc>
                <a:spcPct val="100000"/>
              </a:lnSpc>
              <a:buNone/>
            </a:pP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Start the server</a:t>
            </a:r>
          </a:p>
          <a:p>
            <a:pPr marL="0" indent="0">
              <a:lnSpc>
                <a:spcPct val="100000"/>
              </a:lnSpc>
              <a:buNone/>
            </a:pPr>
            <a:r>
              <a:rPr lang="en-US" sz="2000" dirty="0" err="1">
                <a:latin typeface="Times New Roman" panose="02020603050405020304" pitchFamily="18" charset="0"/>
                <a:cs typeface="Times New Roman" panose="02020603050405020304" pitchFamily="18" charset="0"/>
              </a:rPr>
              <a:t>app.listen</a:t>
            </a:r>
            <a:r>
              <a:rPr lang="en-US" sz="2000" dirty="0">
                <a:latin typeface="Times New Roman" panose="02020603050405020304" pitchFamily="18" charset="0"/>
                <a:cs typeface="Times New Roman" panose="02020603050405020304" pitchFamily="18" charset="0"/>
              </a:rPr>
              <a:t>(port, () =&gt; {</a:t>
            </a:r>
          </a:p>
          <a:p>
            <a:pPr marL="0" indent="0">
              <a:lnSpc>
                <a:spcPct val="100000"/>
              </a:lnSpc>
              <a:buNone/>
            </a:pPr>
            <a:r>
              <a:rPr lang="en-US" sz="2000" dirty="0">
                <a:latin typeface="Times New Roman" panose="02020603050405020304" pitchFamily="18" charset="0"/>
                <a:cs typeface="Times New Roman" panose="02020603050405020304" pitchFamily="18" charset="0"/>
              </a:rPr>
              <a:t>console.log(`Server is running on http://localhost:${port}`);</a:t>
            </a:r>
          </a:p>
          <a:p>
            <a:pPr marL="0" indent="0">
              <a:lnSpc>
                <a:spcPct val="100000"/>
              </a:lnSpc>
              <a:buNone/>
            </a:pP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In this example, every time you visit any URL on the server, the custom `</a:t>
            </a:r>
            <a:r>
              <a:rPr lang="en-US" sz="2000" dirty="0" err="1">
                <a:latin typeface="Times New Roman" panose="02020603050405020304" pitchFamily="18" charset="0"/>
                <a:cs typeface="Times New Roman" panose="02020603050405020304" pitchFamily="18" charset="0"/>
              </a:rPr>
              <a:t>logMiddleware</a:t>
            </a:r>
            <a:r>
              <a:rPr lang="en-US" sz="2000" dirty="0">
                <a:latin typeface="Times New Roman" panose="02020603050405020304" pitchFamily="18" charset="0"/>
                <a:cs typeface="Times New Roman" panose="02020603050405020304" pitchFamily="18" charset="0"/>
              </a:rPr>
              <a:t>` will log the type of request and the URL in the console.</a:t>
            </a:r>
          </a:p>
        </p:txBody>
      </p:sp>
    </p:spTree>
    <p:extLst>
      <p:ext uri="{BB962C8B-B14F-4D97-AF65-F5344CB8AC3E}">
        <p14:creationId xmlns:p14="http://schemas.microsoft.com/office/powerpoint/2010/main" val="2909480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BB1A-9690-DD4A-2D22-1CD30614E7CD}"/>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Templating</a:t>
            </a:r>
          </a:p>
        </p:txBody>
      </p:sp>
      <p:sp>
        <p:nvSpPr>
          <p:cNvPr id="3" name="Content Placeholder 2">
            <a:extLst>
              <a:ext uri="{FF2B5EF4-FFF2-40B4-BE49-F238E27FC236}">
                <a16:creationId xmlns:a16="http://schemas.microsoft.com/office/drawing/2014/main" id="{94E1887D-2824-B01A-2CE3-5E621B86512F}"/>
              </a:ext>
            </a:extLst>
          </p:cNvPr>
          <p:cNvSpPr>
            <a:spLocks noGrp="1"/>
          </p:cNvSpPr>
          <p:nvPr>
            <p:ph idx="1"/>
          </p:nvPr>
        </p:nvSpPr>
        <p:spPr/>
        <p:txBody>
          <a:bodyPr>
            <a:normAutofit/>
          </a:bodyPr>
          <a:lstStyle/>
          <a:p>
            <a:pPr>
              <a:lnSpc>
                <a:spcPct val="100000"/>
              </a:lnSpc>
              <a:buFontTx/>
              <a:buChar char="-"/>
            </a:pPr>
            <a:endParaRPr lang="en-IN" dirty="0">
              <a:latin typeface="Times New Roman" panose="02020603050405020304" pitchFamily="18" charset="0"/>
              <a:cs typeface="Times New Roman" panose="02020603050405020304" pitchFamily="18" charset="0"/>
            </a:endParaRPr>
          </a:p>
          <a:p>
            <a:pPr>
              <a:lnSpc>
                <a:spcPct val="100000"/>
              </a:lnSpc>
              <a:buFontTx/>
              <a:buChar char="-"/>
            </a:pPr>
            <a:r>
              <a:rPr lang="en-IN" dirty="0">
                <a:latin typeface="Times New Roman" panose="02020603050405020304" pitchFamily="18" charset="0"/>
                <a:cs typeface="Times New Roman" panose="02020603050405020304" pitchFamily="18" charset="0"/>
              </a:rPr>
              <a:t>Templating in Express.js allows you to render dynamic HTML pages by combining data with pre-defined templates.</a:t>
            </a:r>
          </a:p>
          <a:p>
            <a:pPr>
              <a:lnSpc>
                <a:spcPct val="100000"/>
              </a:lnSpc>
              <a:buFontTx/>
              <a:buChar char="-"/>
            </a:pPr>
            <a:endParaRPr lang="en-IN" dirty="0">
              <a:latin typeface="Times New Roman" panose="02020603050405020304" pitchFamily="18" charset="0"/>
              <a:cs typeface="Times New Roman" panose="02020603050405020304" pitchFamily="18" charset="0"/>
            </a:endParaRPr>
          </a:p>
          <a:p>
            <a:pPr>
              <a:lnSpc>
                <a:spcPct val="100000"/>
              </a:lnSpc>
              <a:buFontTx/>
              <a:buChar char="-"/>
            </a:pPr>
            <a:r>
              <a:rPr lang="en-IN" dirty="0">
                <a:latin typeface="Times New Roman" panose="02020603050405020304" pitchFamily="18" charset="0"/>
                <a:cs typeface="Times New Roman" panose="02020603050405020304" pitchFamily="18" charset="0"/>
              </a:rPr>
              <a:t>Popular templating engines used with Express.js include Pug (formerly Jade), EJS (Embedded JavaScript), Handlebars, etc.</a:t>
            </a:r>
          </a:p>
        </p:txBody>
      </p:sp>
    </p:spTree>
    <p:extLst>
      <p:ext uri="{BB962C8B-B14F-4D97-AF65-F5344CB8AC3E}">
        <p14:creationId xmlns:p14="http://schemas.microsoft.com/office/powerpoint/2010/main" val="428071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BB1A-9690-DD4A-2D22-1CD30614E7CD}"/>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Templating</a:t>
            </a:r>
          </a:p>
        </p:txBody>
      </p:sp>
      <p:sp>
        <p:nvSpPr>
          <p:cNvPr id="3" name="Content Placeholder 2">
            <a:extLst>
              <a:ext uri="{FF2B5EF4-FFF2-40B4-BE49-F238E27FC236}">
                <a16:creationId xmlns:a16="http://schemas.microsoft.com/office/drawing/2014/main" id="{94E1887D-2824-B01A-2CE3-5E621B86512F}"/>
              </a:ext>
            </a:extLst>
          </p:cNvPr>
          <p:cNvSpPr>
            <a:spLocks noGrp="1"/>
          </p:cNvSpPr>
          <p:nvPr>
            <p:ph idx="1"/>
          </p:nvPr>
        </p:nvSpPr>
        <p:spPr>
          <a:xfrm>
            <a:off x="838200" y="1111348"/>
            <a:ext cx="10515600" cy="5728397"/>
          </a:xfrm>
        </p:spPr>
        <p:txBody>
          <a:bodyPr>
            <a:normAutofit lnSpcReduction="10000"/>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Express.js supports various templating engines to generate dynamic HTML on the server and send it to the client. Commonly used templating engines include EJS, Handlebars, and Pug (formerly known as Jade).</a:t>
            </a:r>
          </a:p>
          <a:p>
            <a:pPr marL="0" indent="0">
              <a:lnSpc>
                <a:spcPct val="100000"/>
              </a:lnSpc>
              <a:buNone/>
            </a:pPr>
            <a:r>
              <a:rPr lang="en-IN" sz="2000" dirty="0">
                <a:latin typeface="Times New Roman" panose="02020603050405020304" pitchFamily="18" charset="0"/>
                <a:cs typeface="Times New Roman" panose="02020603050405020304" pitchFamily="18" charset="0"/>
              </a:rPr>
              <a:t>Example (using EJS templating engine):</a:t>
            </a:r>
          </a:p>
          <a:p>
            <a:pPr marL="0" indent="0">
              <a:lnSpc>
                <a:spcPct val="100000"/>
              </a:lnSpc>
              <a:buNone/>
            </a:pPr>
            <a:r>
              <a:rPr lang="en-IN" sz="2000" b="1" dirty="0">
                <a:latin typeface="Times New Roman" panose="02020603050405020304" pitchFamily="18" charset="0"/>
                <a:cs typeface="Times New Roman" panose="02020603050405020304" pitchFamily="18" charset="0"/>
              </a:rPr>
              <a:t>1. Install EJS as a dependency:</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npm</a:t>
            </a:r>
            <a:r>
              <a:rPr lang="en-IN" sz="2000" dirty="0">
                <a:latin typeface="Times New Roman" panose="02020603050405020304" pitchFamily="18" charset="0"/>
                <a:cs typeface="Times New Roman" panose="02020603050405020304" pitchFamily="18" charset="0"/>
              </a:rPr>
              <a:t> install </a:t>
            </a:r>
            <a:r>
              <a:rPr lang="en-IN" sz="2000" dirty="0" err="1">
                <a:latin typeface="Times New Roman" panose="02020603050405020304" pitchFamily="18" charset="0"/>
                <a:cs typeface="Times New Roman" panose="02020603050405020304" pitchFamily="18" charset="0"/>
              </a:rPr>
              <a:t>ejs</a:t>
            </a:r>
            <a:r>
              <a:rPr lang="en-IN" sz="2000" dirty="0">
                <a:latin typeface="Times New Roman" panose="02020603050405020304" pitchFamily="18" charset="0"/>
                <a:cs typeface="Times New Roman" panose="02020603050405020304" pitchFamily="18" charset="0"/>
              </a:rPr>
              <a:t> –save</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b="1" dirty="0">
                <a:latin typeface="Times New Roman" panose="02020603050405020304" pitchFamily="18" charset="0"/>
                <a:cs typeface="Times New Roman" panose="02020603050405020304" pitchFamily="18" charset="0"/>
              </a:rPr>
              <a:t>2. Set the templating engine in your Express app:</a:t>
            </a:r>
          </a:p>
          <a:p>
            <a:pPr marL="0" indent="0">
              <a:lnSpc>
                <a:spcPct val="100000"/>
              </a:lnSpc>
              <a:buNone/>
            </a:pPr>
            <a:r>
              <a:rPr lang="en-IN" sz="2000" dirty="0">
                <a:latin typeface="Times New Roman" panose="02020603050405020304" pitchFamily="18" charset="0"/>
                <a:cs typeface="Times New Roman" panose="02020603050405020304" pitchFamily="18" charset="0"/>
              </a:rPr>
              <a:t>   // index.js</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express = require('express');</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app = express();</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port = 3000;</a:t>
            </a:r>
          </a:p>
          <a:p>
            <a:pPr marL="0" indent="0">
              <a:lnSpc>
                <a:spcPct val="100000"/>
              </a:lnSpc>
              <a:buNone/>
            </a:pPr>
            <a:r>
              <a:rPr lang="en-IN" sz="2000" dirty="0">
                <a:latin typeface="Times New Roman" panose="02020603050405020304" pitchFamily="18" charset="0"/>
                <a:cs typeface="Times New Roman" panose="02020603050405020304" pitchFamily="18" charset="0"/>
              </a:rPr>
              <a:t>   // Set EJS as the view engine</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app.set</a:t>
            </a:r>
            <a:r>
              <a:rPr lang="en-IN" sz="2000" dirty="0">
                <a:latin typeface="Times New Roman" panose="02020603050405020304" pitchFamily="18" charset="0"/>
                <a:cs typeface="Times New Roman" panose="02020603050405020304" pitchFamily="18" charset="0"/>
              </a:rPr>
              <a:t>('view engine', '</a:t>
            </a:r>
            <a:r>
              <a:rPr lang="en-IN" sz="2000" dirty="0" err="1">
                <a:latin typeface="Times New Roman" panose="02020603050405020304" pitchFamily="18" charset="0"/>
                <a:cs typeface="Times New Roman" panose="02020603050405020304" pitchFamily="18" charset="0"/>
              </a:rPr>
              <a:t>ejs</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36780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BB1A-9690-DD4A-2D22-1CD30614E7CD}"/>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Templating</a:t>
            </a:r>
          </a:p>
        </p:txBody>
      </p:sp>
      <p:sp>
        <p:nvSpPr>
          <p:cNvPr id="3" name="Content Placeholder 2">
            <a:extLst>
              <a:ext uri="{FF2B5EF4-FFF2-40B4-BE49-F238E27FC236}">
                <a16:creationId xmlns:a16="http://schemas.microsoft.com/office/drawing/2014/main" id="{94E1887D-2824-B01A-2CE3-5E621B86512F}"/>
              </a:ext>
            </a:extLst>
          </p:cNvPr>
          <p:cNvSpPr>
            <a:spLocks noGrp="1"/>
          </p:cNvSpPr>
          <p:nvPr>
            <p:ph idx="1"/>
          </p:nvPr>
        </p:nvSpPr>
        <p:spPr>
          <a:xfrm>
            <a:off x="838200" y="1343818"/>
            <a:ext cx="10515600" cy="4572000"/>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Route handler</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app.get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name = 'John Doe';</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res.render</a:t>
            </a:r>
            <a:r>
              <a:rPr lang="en-IN" sz="2000" dirty="0">
                <a:latin typeface="Times New Roman" panose="02020603050405020304" pitchFamily="18" charset="0"/>
                <a:cs typeface="Times New Roman" panose="02020603050405020304" pitchFamily="18" charset="0"/>
              </a:rPr>
              <a:t>('index', { name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Start the server</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app.listen</a:t>
            </a:r>
            <a:r>
              <a:rPr lang="en-IN" sz="2000" dirty="0">
                <a:latin typeface="Times New Roman" panose="02020603050405020304" pitchFamily="18" charset="0"/>
                <a:cs typeface="Times New Roman" panose="02020603050405020304" pitchFamily="18" charset="0"/>
              </a:rPr>
              <a:t>(port, () =&gt; {</a:t>
            </a:r>
          </a:p>
          <a:p>
            <a:pPr marL="0" indent="0">
              <a:lnSpc>
                <a:spcPct val="100000"/>
              </a:lnSpc>
              <a:buNone/>
            </a:pPr>
            <a:r>
              <a:rPr lang="en-IN" sz="2000" dirty="0">
                <a:latin typeface="Times New Roman" panose="02020603050405020304" pitchFamily="18" charset="0"/>
                <a:cs typeface="Times New Roman" panose="02020603050405020304" pitchFamily="18" charset="0"/>
              </a:rPr>
              <a:t>   console.log(`Server is running on http://localhost:${port}`);</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98508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BB1A-9690-DD4A-2D22-1CD30614E7CD}"/>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Templating</a:t>
            </a:r>
          </a:p>
        </p:txBody>
      </p:sp>
      <p:sp>
        <p:nvSpPr>
          <p:cNvPr id="3" name="Content Placeholder 2">
            <a:extLst>
              <a:ext uri="{FF2B5EF4-FFF2-40B4-BE49-F238E27FC236}">
                <a16:creationId xmlns:a16="http://schemas.microsoft.com/office/drawing/2014/main" id="{94E1887D-2824-B01A-2CE3-5E621B86512F}"/>
              </a:ext>
            </a:extLst>
          </p:cNvPr>
          <p:cNvSpPr>
            <a:spLocks noGrp="1"/>
          </p:cNvSpPr>
          <p:nvPr>
            <p:ph idx="1"/>
          </p:nvPr>
        </p:nvSpPr>
        <p:spPr>
          <a:xfrm>
            <a:off x="838200" y="1283007"/>
            <a:ext cx="10515600" cy="5556738"/>
          </a:xfrm>
        </p:spPr>
        <p:txBody>
          <a:bodyPr>
            <a:normAutofit/>
          </a:bodyPr>
          <a:lstStyle/>
          <a:p>
            <a:pPr marL="0" indent="0">
              <a:lnSpc>
                <a:spcPct val="100000"/>
              </a:lnSpc>
              <a:buNone/>
            </a:pPr>
            <a:r>
              <a:rPr lang="en-IN" sz="2000" b="1" dirty="0">
                <a:latin typeface="Times New Roman" panose="02020603050405020304" pitchFamily="18" charset="0"/>
                <a:cs typeface="Times New Roman" panose="02020603050405020304" pitchFamily="18" charset="0"/>
              </a:rPr>
              <a:t>3. Create an `</a:t>
            </a:r>
            <a:r>
              <a:rPr lang="en-IN" sz="2000" b="1" dirty="0" err="1">
                <a:latin typeface="Times New Roman" panose="02020603050405020304" pitchFamily="18" charset="0"/>
                <a:cs typeface="Times New Roman" panose="02020603050405020304" pitchFamily="18" charset="0"/>
              </a:rPr>
              <a:t>index.ejs</a:t>
            </a:r>
            <a:r>
              <a:rPr lang="en-IN" sz="2000" b="1" dirty="0">
                <a:latin typeface="Times New Roman" panose="02020603050405020304" pitchFamily="18" charset="0"/>
                <a:cs typeface="Times New Roman" panose="02020603050405020304" pitchFamily="18" charset="0"/>
              </a:rPr>
              <a:t>` file in a folder named "views":</a:t>
            </a:r>
          </a:p>
          <a:p>
            <a:pPr marL="0" indent="0">
              <a:lnSpc>
                <a:spcPct val="100000"/>
              </a:lnSpc>
              <a:buNone/>
            </a:pPr>
            <a:r>
              <a:rPr lang="en-IN" sz="2000" dirty="0">
                <a:latin typeface="Times New Roman" panose="02020603050405020304" pitchFamily="18" charset="0"/>
                <a:cs typeface="Times New Roman" panose="02020603050405020304" pitchFamily="18" charset="0"/>
              </a:rPr>
              <a:t>   &lt;!-- views/</a:t>
            </a:r>
            <a:r>
              <a:rPr lang="en-IN" sz="2000" dirty="0" err="1">
                <a:latin typeface="Times New Roman" panose="02020603050405020304" pitchFamily="18" charset="0"/>
                <a:cs typeface="Times New Roman" panose="02020603050405020304" pitchFamily="18" charset="0"/>
              </a:rPr>
              <a:t>index.ejs</a:t>
            </a:r>
            <a:r>
              <a:rPr lang="en-IN" sz="2000" dirty="0">
                <a:latin typeface="Times New Roman" panose="02020603050405020304" pitchFamily="18" charset="0"/>
                <a:cs typeface="Times New Roman" panose="02020603050405020304" pitchFamily="18" charset="0"/>
              </a:rPr>
              <a:t> --&gt;</a:t>
            </a:r>
          </a:p>
          <a:p>
            <a:pPr marL="0" indent="0">
              <a:lnSpc>
                <a:spcPct val="100000"/>
              </a:lnSpc>
              <a:buNone/>
            </a:pPr>
            <a:r>
              <a:rPr lang="en-IN" sz="2000" dirty="0">
                <a:latin typeface="Times New Roman" panose="02020603050405020304" pitchFamily="18" charset="0"/>
                <a:cs typeface="Times New Roman" panose="02020603050405020304" pitchFamily="18" charset="0"/>
              </a:rPr>
              <a:t>   &lt;!DOCTYPE html&gt;</a:t>
            </a:r>
          </a:p>
          <a:p>
            <a:pPr marL="0" indent="0">
              <a:lnSpc>
                <a:spcPct val="100000"/>
              </a:lnSpc>
              <a:buNone/>
            </a:pPr>
            <a:r>
              <a:rPr lang="en-IN" sz="2000" dirty="0">
                <a:latin typeface="Times New Roman" panose="02020603050405020304" pitchFamily="18" charset="0"/>
                <a:cs typeface="Times New Roman" panose="02020603050405020304" pitchFamily="18" charset="0"/>
              </a:rPr>
              <a:t>   &lt;html&gt;</a:t>
            </a:r>
          </a:p>
          <a:p>
            <a:pPr marL="0" indent="0">
              <a:lnSpc>
                <a:spcPct val="100000"/>
              </a:lnSpc>
              <a:buNone/>
            </a:pPr>
            <a:r>
              <a:rPr lang="en-IN" sz="2000" dirty="0">
                <a:latin typeface="Times New Roman" panose="02020603050405020304" pitchFamily="18" charset="0"/>
                <a:cs typeface="Times New Roman" panose="02020603050405020304" pitchFamily="18" charset="0"/>
              </a:rPr>
              <a:t>   &lt;head&gt;</a:t>
            </a:r>
          </a:p>
          <a:p>
            <a:pPr marL="0" indent="0">
              <a:lnSpc>
                <a:spcPct val="100000"/>
              </a:lnSpc>
              <a:buNone/>
            </a:pPr>
            <a:r>
              <a:rPr lang="en-IN" sz="2000" dirty="0">
                <a:latin typeface="Times New Roman" panose="02020603050405020304" pitchFamily="18" charset="0"/>
                <a:cs typeface="Times New Roman" panose="02020603050405020304" pitchFamily="18" charset="0"/>
              </a:rPr>
              <a:t>     &lt;title&gt;Hello EJS&lt;/title&gt;</a:t>
            </a:r>
          </a:p>
          <a:p>
            <a:pPr marL="0" indent="0">
              <a:lnSpc>
                <a:spcPct val="100000"/>
              </a:lnSpc>
              <a:buNone/>
            </a:pPr>
            <a:r>
              <a:rPr lang="en-IN" sz="2000" dirty="0">
                <a:latin typeface="Times New Roman" panose="02020603050405020304" pitchFamily="18" charset="0"/>
                <a:cs typeface="Times New Roman" panose="02020603050405020304" pitchFamily="18" charset="0"/>
              </a:rPr>
              <a:t>   &lt;/head&gt;</a:t>
            </a:r>
          </a:p>
          <a:p>
            <a:pPr marL="0" indent="0">
              <a:lnSpc>
                <a:spcPct val="100000"/>
              </a:lnSpc>
              <a:buNone/>
            </a:pPr>
            <a:r>
              <a:rPr lang="en-IN" sz="2000" dirty="0">
                <a:latin typeface="Times New Roman" panose="02020603050405020304" pitchFamily="18" charset="0"/>
                <a:cs typeface="Times New Roman" panose="02020603050405020304" pitchFamily="18" charset="0"/>
              </a:rPr>
              <a:t>   &lt;body&gt;</a:t>
            </a:r>
          </a:p>
          <a:p>
            <a:pPr marL="0" indent="0">
              <a:lnSpc>
                <a:spcPct val="100000"/>
              </a:lnSpc>
              <a:buNone/>
            </a:pPr>
            <a:r>
              <a:rPr lang="en-IN" sz="2000" dirty="0">
                <a:latin typeface="Times New Roman" panose="02020603050405020304" pitchFamily="18" charset="0"/>
                <a:cs typeface="Times New Roman" panose="02020603050405020304" pitchFamily="18" charset="0"/>
              </a:rPr>
              <a:t>     &lt;h1&gt;Hello, &lt;%= name %&gt;!&lt;/h1&gt;</a:t>
            </a:r>
          </a:p>
          <a:p>
            <a:pPr marL="0" indent="0">
              <a:lnSpc>
                <a:spcPct val="100000"/>
              </a:lnSpc>
              <a:buNone/>
            </a:pPr>
            <a:r>
              <a:rPr lang="en-IN" sz="2000" dirty="0">
                <a:latin typeface="Times New Roman" panose="02020603050405020304" pitchFamily="18" charset="0"/>
                <a:cs typeface="Times New Roman" panose="02020603050405020304" pitchFamily="18" charset="0"/>
              </a:rPr>
              <a:t>   &lt;/body&gt;</a:t>
            </a:r>
          </a:p>
          <a:p>
            <a:pPr marL="0" indent="0">
              <a:lnSpc>
                <a:spcPct val="100000"/>
              </a:lnSpc>
              <a:buNone/>
            </a:pPr>
            <a:r>
              <a:rPr lang="en-IN" sz="2000" dirty="0">
                <a:latin typeface="Times New Roman" panose="02020603050405020304" pitchFamily="18" charset="0"/>
                <a:cs typeface="Times New Roman" panose="02020603050405020304" pitchFamily="18" charset="0"/>
              </a:rPr>
              <a:t>   &lt;/html&gt;</a:t>
            </a:r>
          </a:p>
          <a:p>
            <a:pPr marL="0" indent="0">
              <a:lnSpc>
                <a:spcPct val="100000"/>
              </a:lnSpc>
              <a:buNone/>
            </a:pPr>
            <a:r>
              <a:rPr lang="en-IN" sz="2000" dirty="0">
                <a:latin typeface="Times New Roman" panose="02020603050405020304" pitchFamily="18" charset="0"/>
                <a:cs typeface="Times New Roman" panose="02020603050405020304" pitchFamily="18" charset="0"/>
              </a:rPr>
              <a:t>In this example, when you visit `http://localhost:3000/`, you will see "Hello, John Doe!" displayed on the page.</a:t>
            </a:r>
          </a:p>
        </p:txBody>
      </p:sp>
    </p:spTree>
    <p:extLst>
      <p:ext uri="{BB962C8B-B14F-4D97-AF65-F5344CB8AC3E}">
        <p14:creationId xmlns:p14="http://schemas.microsoft.com/office/powerpoint/2010/main" val="2495069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F5D3-9581-DD87-4ECB-E0DB0E903FFF}"/>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Static Files</a:t>
            </a:r>
          </a:p>
        </p:txBody>
      </p:sp>
      <p:sp>
        <p:nvSpPr>
          <p:cNvPr id="3" name="Content Placeholder 2">
            <a:extLst>
              <a:ext uri="{FF2B5EF4-FFF2-40B4-BE49-F238E27FC236}">
                <a16:creationId xmlns:a16="http://schemas.microsoft.com/office/drawing/2014/main" id="{C57E2D15-6198-346B-B286-881CF65561FD}"/>
              </a:ext>
            </a:extLst>
          </p:cNvPr>
          <p:cNvSpPr>
            <a:spLocks noGrp="1"/>
          </p:cNvSpPr>
          <p:nvPr>
            <p:ph idx="1"/>
          </p:nvPr>
        </p:nvSpPr>
        <p:spPr/>
        <p:txBody>
          <a:bodyPr>
            <a:normAutofit/>
          </a:bodyPr>
          <a:lstStyle/>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Express.js can serve static files like HTML, CSS, JavaScript, images, etc., from a directory using the `</a:t>
            </a:r>
            <a:r>
              <a:rPr lang="en-US" dirty="0" err="1">
                <a:latin typeface="Times New Roman" panose="02020603050405020304" pitchFamily="18" charset="0"/>
                <a:cs typeface="Times New Roman" panose="02020603050405020304" pitchFamily="18" charset="0"/>
              </a:rPr>
              <a:t>express.static</a:t>
            </a:r>
            <a:r>
              <a:rPr lang="en-US" dirty="0">
                <a:latin typeface="Times New Roman" panose="02020603050405020304" pitchFamily="18" charset="0"/>
                <a:cs typeface="Times New Roman" panose="02020603050405020304" pitchFamily="18" charset="0"/>
              </a:rPr>
              <a:t>()` middleware.</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This middleware handles the serving of files without requiring explicit routes for each file.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801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F5D3-9581-DD87-4ECB-E0DB0E903FFF}"/>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Static Files</a:t>
            </a:r>
          </a:p>
        </p:txBody>
      </p:sp>
      <p:sp>
        <p:nvSpPr>
          <p:cNvPr id="3" name="Content Placeholder 2">
            <a:extLst>
              <a:ext uri="{FF2B5EF4-FFF2-40B4-BE49-F238E27FC236}">
                <a16:creationId xmlns:a16="http://schemas.microsoft.com/office/drawing/2014/main" id="{C57E2D15-6198-346B-B286-881CF65561FD}"/>
              </a:ext>
            </a:extLst>
          </p:cNvPr>
          <p:cNvSpPr>
            <a:spLocks noGrp="1"/>
          </p:cNvSpPr>
          <p:nvPr>
            <p:ph idx="1"/>
          </p:nvPr>
        </p:nvSpPr>
        <p:spPr>
          <a:xfrm>
            <a:off x="838200" y="1343818"/>
            <a:ext cx="10515600" cy="4965895"/>
          </a:xfrm>
        </p:spPr>
        <p:txBody>
          <a:bodyPr>
            <a:no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Express.js allows you to serve static files (e.g., CSS, JavaScript, images) using the built-in `</a:t>
            </a:r>
            <a:r>
              <a:rPr lang="en-IN" sz="2000" dirty="0" err="1">
                <a:latin typeface="Times New Roman" panose="02020603050405020304" pitchFamily="18" charset="0"/>
                <a:cs typeface="Times New Roman" panose="02020603050405020304" pitchFamily="18" charset="0"/>
              </a:rPr>
              <a:t>express.static</a:t>
            </a:r>
            <a:r>
              <a:rPr lang="en-IN" sz="2000" dirty="0">
                <a:latin typeface="Times New Roman" panose="02020603050405020304" pitchFamily="18" charset="0"/>
                <a:cs typeface="Times New Roman" panose="02020603050405020304" pitchFamily="18" charset="0"/>
              </a:rPr>
              <a:t>` middleware.</a:t>
            </a:r>
          </a:p>
          <a:p>
            <a:pPr marL="0" indent="0">
              <a:lnSpc>
                <a:spcPct val="100000"/>
              </a:lnSpc>
              <a:buNone/>
            </a:pPr>
            <a:r>
              <a:rPr lang="en-IN" sz="2000" dirty="0">
                <a:latin typeface="Times New Roman" panose="02020603050405020304" pitchFamily="18" charset="0"/>
                <a:cs typeface="Times New Roman" panose="02020603050405020304" pitchFamily="18" charset="0"/>
              </a:rPr>
              <a:t>Example:</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index.js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express = require('express');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app = express();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port = 3000;</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Serve static files from the "public" folder</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app.use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express.static</a:t>
            </a:r>
            <a:r>
              <a:rPr lang="en-IN" sz="2000" dirty="0">
                <a:latin typeface="Times New Roman" panose="02020603050405020304" pitchFamily="18" charset="0"/>
                <a:cs typeface="Times New Roman" panose="02020603050405020304" pitchFamily="18" charset="0"/>
              </a:rPr>
              <a:t>('public'));</a:t>
            </a:r>
          </a:p>
        </p:txBody>
      </p:sp>
    </p:spTree>
    <p:extLst>
      <p:ext uri="{BB962C8B-B14F-4D97-AF65-F5344CB8AC3E}">
        <p14:creationId xmlns:p14="http://schemas.microsoft.com/office/powerpoint/2010/main" val="3237717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F5D3-9581-DD87-4ECB-E0DB0E903FFF}"/>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Static Files</a:t>
            </a:r>
          </a:p>
        </p:txBody>
      </p:sp>
      <p:sp>
        <p:nvSpPr>
          <p:cNvPr id="3" name="Content Placeholder 2">
            <a:extLst>
              <a:ext uri="{FF2B5EF4-FFF2-40B4-BE49-F238E27FC236}">
                <a16:creationId xmlns:a16="http://schemas.microsoft.com/office/drawing/2014/main" id="{C57E2D15-6198-346B-B286-881CF65561FD}"/>
              </a:ext>
            </a:extLst>
          </p:cNvPr>
          <p:cNvSpPr>
            <a:spLocks noGrp="1"/>
          </p:cNvSpPr>
          <p:nvPr>
            <p:ph idx="1"/>
          </p:nvPr>
        </p:nvSpPr>
        <p:spPr>
          <a:xfrm>
            <a:off x="838200" y="1055077"/>
            <a:ext cx="10515600" cy="5373858"/>
          </a:xfrm>
        </p:spPr>
        <p:txBody>
          <a:bodyPr>
            <a:no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Route handler</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app.get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res.send</a:t>
            </a:r>
            <a:r>
              <a:rPr lang="en-IN" sz="2000" dirty="0">
                <a:latin typeface="Times New Roman" panose="02020603050405020304" pitchFamily="18" charset="0"/>
                <a:cs typeface="Times New Roman" panose="02020603050405020304" pitchFamily="18" charset="0"/>
              </a:rPr>
              <a:t>('Hello, World!');</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Start the server</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app.listen</a:t>
            </a:r>
            <a:r>
              <a:rPr lang="en-IN" sz="2000" dirty="0">
                <a:latin typeface="Times New Roman" panose="02020603050405020304" pitchFamily="18" charset="0"/>
                <a:cs typeface="Times New Roman" panose="02020603050405020304" pitchFamily="18" charset="0"/>
              </a:rPr>
              <a:t>(port, () =&gt; {</a:t>
            </a:r>
          </a:p>
          <a:p>
            <a:pPr marL="0" indent="0">
              <a:lnSpc>
                <a:spcPct val="100000"/>
              </a:lnSpc>
              <a:buNone/>
            </a:pPr>
            <a:r>
              <a:rPr lang="en-IN" sz="2000" dirty="0">
                <a:latin typeface="Times New Roman" panose="02020603050405020304" pitchFamily="18" charset="0"/>
                <a:cs typeface="Times New Roman" panose="02020603050405020304" pitchFamily="18" charset="0"/>
              </a:rPr>
              <a:t>console.log(`Server is running on http://localhost:${port}`);</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In this example, if you have a file named `styles.css` in the "public" folder, you can access it in your HTML as `&lt;link </a:t>
            </a:r>
            <a:r>
              <a:rPr lang="en-IN" sz="2000" dirty="0" err="1">
                <a:latin typeface="Times New Roman" panose="02020603050405020304" pitchFamily="18" charset="0"/>
                <a:cs typeface="Times New Roman" panose="02020603050405020304" pitchFamily="18" charset="0"/>
              </a:rPr>
              <a:t>rel</a:t>
            </a:r>
            <a:r>
              <a:rPr lang="en-IN" sz="2000" dirty="0">
                <a:latin typeface="Times New Roman" panose="02020603050405020304" pitchFamily="18" charset="0"/>
                <a:cs typeface="Times New Roman" panose="02020603050405020304" pitchFamily="18" charset="0"/>
              </a:rPr>
              <a:t>="stylesheet" </a:t>
            </a:r>
            <a:r>
              <a:rPr lang="en-IN" sz="2000" dirty="0" err="1">
                <a:latin typeface="Times New Roman" panose="02020603050405020304" pitchFamily="18" charset="0"/>
                <a:cs typeface="Times New Roman" panose="02020603050405020304" pitchFamily="18" charset="0"/>
              </a:rPr>
              <a:t>href</a:t>
            </a:r>
            <a:r>
              <a:rPr lang="en-IN" sz="2000" dirty="0">
                <a:latin typeface="Times New Roman" panose="02020603050405020304" pitchFamily="18" charset="0"/>
                <a:cs typeface="Times New Roman" panose="02020603050405020304" pitchFamily="18" charset="0"/>
              </a:rPr>
              <a:t>="/styles.css"&gt;`.</a:t>
            </a:r>
          </a:p>
        </p:txBody>
      </p:sp>
    </p:spTree>
    <p:extLst>
      <p:ext uri="{BB962C8B-B14F-4D97-AF65-F5344CB8AC3E}">
        <p14:creationId xmlns:p14="http://schemas.microsoft.com/office/powerpoint/2010/main" val="2244984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5DA0-4B09-65ED-E2C0-E9EC137876FC}"/>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Form Data</a:t>
            </a:r>
          </a:p>
        </p:txBody>
      </p:sp>
      <p:sp>
        <p:nvSpPr>
          <p:cNvPr id="3" name="Content Placeholder 2">
            <a:extLst>
              <a:ext uri="{FF2B5EF4-FFF2-40B4-BE49-F238E27FC236}">
                <a16:creationId xmlns:a16="http://schemas.microsoft.com/office/drawing/2014/main" id="{C514E9BA-59FC-D52C-8AFF-6F36CB34043E}"/>
              </a:ext>
            </a:extLst>
          </p:cNvPr>
          <p:cNvSpPr>
            <a:spLocks noGrp="1"/>
          </p:cNvSpPr>
          <p:nvPr>
            <p:ph idx="1"/>
          </p:nvPr>
        </p:nvSpPr>
        <p:spPr/>
        <p:txBody>
          <a:bodyPr>
            <a:normAutofit/>
          </a:bodyPr>
          <a:lstStyle/>
          <a:p>
            <a:pPr>
              <a:buFontTx/>
              <a:buChar char="-"/>
            </a:pPr>
            <a:endParaRPr lang="en-US" dirty="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Express.js can handle form data submitted via HTTP POST requests.</a:t>
            </a:r>
          </a:p>
          <a:p>
            <a:pPr>
              <a:buFontTx/>
              <a:buChar char="-"/>
            </a:pPr>
            <a:endParaRPr lang="en-US" dirty="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Form data can be accessed using middleware like `body-parser`, which parses the request body and exposes the data on the `</a:t>
            </a:r>
            <a:r>
              <a:rPr lang="en-US" dirty="0" err="1">
                <a:latin typeface="Times New Roman" panose="02020603050405020304" pitchFamily="18" charset="0"/>
                <a:cs typeface="Times New Roman" panose="02020603050405020304" pitchFamily="18" charset="0"/>
              </a:rPr>
              <a:t>req.body</a:t>
            </a:r>
            <a:r>
              <a:rPr lang="en-US" dirty="0">
                <a:latin typeface="Times New Roman" panose="02020603050405020304" pitchFamily="18" charset="0"/>
                <a:cs typeface="Times New Roman" panose="02020603050405020304" pitchFamily="18" charset="0"/>
              </a:rPr>
              <a:t>` object.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24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5DA0-4B09-65ED-E2C0-E9EC137876FC}"/>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Form Data</a:t>
            </a:r>
          </a:p>
        </p:txBody>
      </p:sp>
      <p:sp>
        <p:nvSpPr>
          <p:cNvPr id="3" name="Content Placeholder 2">
            <a:extLst>
              <a:ext uri="{FF2B5EF4-FFF2-40B4-BE49-F238E27FC236}">
                <a16:creationId xmlns:a16="http://schemas.microsoft.com/office/drawing/2014/main" id="{C514E9BA-59FC-D52C-8AFF-6F36CB34043E}"/>
              </a:ext>
            </a:extLst>
          </p:cNvPr>
          <p:cNvSpPr>
            <a:spLocks noGrp="1"/>
          </p:cNvSpPr>
          <p:nvPr>
            <p:ph idx="1"/>
          </p:nvPr>
        </p:nvSpPr>
        <p:spPr>
          <a:xfrm>
            <a:off x="838200" y="1343818"/>
            <a:ext cx="10515600" cy="5495927"/>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To handle form data submitted by clients, you can use the `body-parser` middleware. In modern versions of Express.js, `body-parser` is no longer required as it is included by default in the Express core.</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Example (with built-in </a:t>
            </a:r>
            <a:r>
              <a:rPr lang="en-US" sz="2000" dirty="0" err="1">
                <a:latin typeface="Times New Roman" panose="02020603050405020304" pitchFamily="18" charset="0"/>
                <a:cs typeface="Times New Roman" panose="02020603050405020304" pitchFamily="18" charset="0"/>
              </a:rPr>
              <a:t>bodyParser</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const express = require('express');</a:t>
            </a:r>
          </a:p>
          <a:p>
            <a:pPr marL="0" indent="0">
              <a:lnSpc>
                <a:spcPct val="100000"/>
              </a:lnSpc>
              <a:buNone/>
            </a:pPr>
            <a:r>
              <a:rPr lang="en-US" sz="2000" dirty="0">
                <a:latin typeface="Times New Roman" panose="02020603050405020304" pitchFamily="18" charset="0"/>
                <a:cs typeface="Times New Roman" panose="02020603050405020304" pitchFamily="18" charset="0"/>
              </a:rPr>
              <a:t>const app = express();</a:t>
            </a:r>
          </a:p>
          <a:p>
            <a:pPr marL="0" indent="0">
              <a:lnSpc>
                <a:spcPct val="100000"/>
              </a:lnSpc>
              <a:buNone/>
            </a:pPr>
            <a:r>
              <a:rPr lang="en-US" sz="2000" dirty="0">
                <a:latin typeface="Times New Roman" panose="02020603050405020304" pitchFamily="18" charset="0"/>
                <a:cs typeface="Times New Roman" panose="02020603050405020304" pitchFamily="18" charset="0"/>
              </a:rPr>
              <a:t>const port = 3000;</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 Parse URL-encoded form data</a:t>
            </a:r>
          </a:p>
          <a:p>
            <a:pPr marL="0" indent="0">
              <a:lnSpc>
                <a:spcPct val="100000"/>
              </a:lnSpc>
              <a:buNone/>
            </a:pPr>
            <a:r>
              <a:rPr lang="en-US" sz="2000" dirty="0" err="1">
                <a:latin typeface="Times New Roman" panose="02020603050405020304" pitchFamily="18" charset="0"/>
                <a:cs typeface="Times New Roman" panose="02020603050405020304" pitchFamily="18" charset="0"/>
              </a:rPr>
              <a:t>app.use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express.urlencoded</a:t>
            </a:r>
            <a:r>
              <a:rPr lang="en-US" sz="2000" dirty="0">
                <a:latin typeface="Times New Roman" panose="02020603050405020304" pitchFamily="18" charset="0"/>
                <a:cs typeface="Times New Roman" panose="02020603050405020304" pitchFamily="18" charset="0"/>
              </a:rPr>
              <a:t>({ extended: true }));</a:t>
            </a:r>
          </a:p>
        </p:txBody>
      </p:sp>
    </p:spTree>
    <p:extLst>
      <p:ext uri="{BB962C8B-B14F-4D97-AF65-F5344CB8AC3E}">
        <p14:creationId xmlns:p14="http://schemas.microsoft.com/office/powerpoint/2010/main" val="6114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C315-5003-143C-ADD4-FECA2FC7E213}"/>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Features</a:t>
            </a:r>
          </a:p>
        </p:txBody>
      </p:sp>
      <p:sp>
        <p:nvSpPr>
          <p:cNvPr id="3" name="Content Placeholder 2">
            <a:extLst>
              <a:ext uri="{FF2B5EF4-FFF2-40B4-BE49-F238E27FC236}">
                <a16:creationId xmlns:a16="http://schemas.microsoft.com/office/drawing/2014/main" id="{EC837F16-EA32-65FB-6FDC-F2E178E9BDF1}"/>
              </a:ext>
            </a:extLst>
          </p:cNvPr>
          <p:cNvSpPr>
            <a:spLocks noGrp="1"/>
          </p:cNvSpPr>
          <p:nvPr>
            <p:ph idx="1"/>
          </p:nvPr>
        </p:nvSpPr>
        <p:spPr>
          <a:xfrm>
            <a:off x="838200" y="1325563"/>
            <a:ext cx="10515600" cy="5134708"/>
          </a:xfrm>
        </p:spPr>
        <p:txBody>
          <a:bodyPr>
            <a:normAutofit/>
          </a:bodyPr>
          <a:lstStyle/>
          <a:p>
            <a:pPr marL="0" indent="0">
              <a:lnSpc>
                <a:spcPct val="100000"/>
              </a:lnSpc>
              <a:buNone/>
            </a:pPr>
            <a:r>
              <a:rPr lang="en-US" sz="2400" b="1" dirty="0">
                <a:latin typeface="Times New Roman" panose="02020603050405020304" pitchFamily="18" charset="0"/>
                <a:cs typeface="Times New Roman" panose="02020603050405020304" pitchFamily="18" charset="0"/>
              </a:rPr>
              <a:t>1. Routing: </a:t>
            </a:r>
            <a:r>
              <a:rPr lang="en-US" sz="2400" dirty="0">
                <a:latin typeface="Times New Roman" panose="02020603050405020304" pitchFamily="18" charset="0"/>
                <a:cs typeface="Times New Roman" panose="02020603050405020304" pitchFamily="18" charset="0"/>
              </a:rPr>
              <a:t>Express.js provides a simple and intuitive way to define routes for handling HTTP requests. It supports various HTTP methods like GET, POST, PUT, DELETE, etc., for creating RESTful APIs.</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marL="0" indent="0">
              <a:lnSpc>
                <a:spcPct val="100000"/>
              </a:lnSpc>
              <a:buNone/>
            </a:pPr>
            <a:r>
              <a:rPr lang="en-US" sz="2400" b="1" dirty="0">
                <a:latin typeface="Times New Roman" panose="02020603050405020304" pitchFamily="18" charset="0"/>
                <a:cs typeface="Times New Roman" panose="02020603050405020304" pitchFamily="18" charset="0"/>
              </a:rPr>
              <a:t>2. Middleware: </a:t>
            </a:r>
            <a:r>
              <a:rPr lang="en-US" sz="2400" dirty="0">
                <a:latin typeface="Times New Roman" panose="02020603050405020304" pitchFamily="18" charset="0"/>
                <a:cs typeface="Times New Roman" panose="02020603050405020304" pitchFamily="18" charset="0"/>
              </a:rPr>
              <a:t>Express.js middleware allows you to intercept and process incoming requests and responses. Middleware functions can be used to add functionalities such as logging, authentication, error handling, and more.</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marL="0" indent="0">
              <a:lnSpc>
                <a:spcPct val="100000"/>
              </a:lnSpc>
              <a:buNone/>
            </a:pPr>
            <a:r>
              <a:rPr lang="en-US" sz="2400" b="1" dirty="0">
                <a:latin typeface="Times New Roman" panose="02020603050405020304" pitchFamily="18" charset="0"/>
                <a:cs typeface="Times New Roman" panose="02020603050405020304" pitchFamily="18" charset="0"/>
              </a:rPr>
              <a:t>3. Templating Engines: </a:t>
            </a:r>
            <a:r>
              <a:rPr lang="en-US" sz="2400" dirty="0">
                <a:latin typeface="Times New Roman" panose="02020603050405020304" pitchFamily="18" charset="0"/>
                <a:cs typeface="Times New Roman" panose="02020603050405020304" pitchFamily="18" charset="0"/>
              </a:rPr>
              <a:t>Express.js supports various templating engines like EJS, Handlebars, Pug (formerly known as Jade), allowing you to dynamically generate HTML on the server and send it to the client.</a:t>
            </a:r>
          </a:p>
        </p:txBody>
      </p:sp>
    </p:spTree>
    <p:extLst>
      <p:ext uri="{BB962C8B-B14F-4D97-AF65-F5344CB8AC3E}">
        <p14:creationId xmlns:p14="http://schemas.microsoft.com/office/powerpoint/2010/main" val="3045409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5DA0-4B09-65ED-E2C0-E9EC137876FC}"/>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Form Data</a:t>
            </a:r>
          </a:p>
        </p:txBody>
      </p:sp>
      <p:sp>
        <p:nvSpPr>
          <p:cNvPr id="3" name="Content Placeholder 2">
            <a:extLst>
              <a:ext uri="{FF2B5EF4-FFF2-40B4-BE49-F238E27FC236}">
                <a16:creationId xmlns:a16="http://schemas.microsoft.com/office/drawing/2014/main" id="{C514E9BA-59FC-D52C-8AFF-6F36CB34043E}"/>
              </a:ext>
            </a:extLst>
          </p:cNvPr>
          <p:cNvSpPr>
            <a:spLocks noGrp="1"/>
          </p:cNvSpPr>
          <p:nvPr>
            <p:ph idx="1"/>
          </p:nvPr>
        </p:nvSpPr>
        <p:spPr>
          <a:xfrm>
            <a:off x="838200" y="1097280"/>
            <a:ext cx="10515600" cy="5742465"/>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 Route handler for a form submission</a:t>
            </a:r>
          </a:p>
          <a:p>
            <a:pPr marL="0" indent="0">
              <a:lnSpc>
                <a:spcPct val="100000"/>
              </a:lnSpc>
              <a:buNone/>
            </a:pPr>
            <a:r>
              <a:rPr lang="en-US" sz="2000" dirty="0" err="1">
                <a:latin typeface="Times New Roman" panose="02020603050405020304" pitchFamily="18" charset="0"/>
                <a:cs typeface="Times New Roman" panose="02020603050405020304" pitchFamily="18" charset="0"/>
              </a:rPr>
              <a:t>app.post</a:t>
            </a:r>
            <a:r>
              <a:rPr lang="en-US" sz="2000" dirty="0">
                <a:latin typeface="Times New Roman" panose="02020603050405020304" pitchFamily="18" charset="0"/>
                <a:cs typeface="Times New Roman" panose="02020603050405020304" pitchFamily="18" charset="0"/>
              </a:rPr>
              <a:t>('/submit', (req, res) =&gt; {</a:t>
            </a:r>
          </a:p>
          <a:p>
            <a:pPr marL="0" indent="0">
              <a:lnSpc>
                <a:spcPct val="100000"/>
              </a:lnSpc>
              <a:buNone/>
            </a:pPr>
            <a:r>
              <a:rPr lang="en-US" sz="2000" dirty="0">
                <a:latin typeface="Times New Roman" panose="02020603050405020304" pitchFamily="18" charset="0"/>
                <a:cs typeface="Times New Roman" panose="02020603050405020304" pitchFamily="18" charset="0"/>
              </a:rPr>
              <a:t>const { name, email } = </a:t>
            </a:r>
            <a:r>
              <a:rPr lang="en-US" sz="2000" dirty="0" err="1">
                <a:latin typeface="Times New Roman" panose="02020603050405020304" pitchFamily="18" charset="0"/>
                <a:cs typeface="Times New Roman" panose="02020603050405020304" pitchFamily="18" charset="0"/>
              </a:rPr>
              <a:t>req.body</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err="1">
                <a:latin typeface="Times New Roman" panose="02020603050405020304" pitchFamily="18" charset="0"/>
                <a:cs typeface="Times New Roman" panose="02020603050405020304" pitchFamily="18" charset="0"/>
              </a:rPr>
              <a:t>res.send</a:t>
            </a:r>
            <a:r>
              <a:rPr lang="en-US" sz="2000" dirty="0">
                <a:latin typeface="Times New Roman" panose="02020603050405020304" pitchFamily="18" charset="0"/>
                <a:cs typeface="Times New Roman" panose="02020603050405020304" pitchFamily="18" charset="0"/>
              </a:rPr>
              <a:t>(`Thank you, ${name}, for submitting the form with email ${email}.`);</a:t>
            </a:r>
          </a:p>
          <a:p>
            <a:pPr marL="0" indent="0">
              <a:lnSpc>
                <a:spcPct val="100000"/>
              </a:lnSpc>
              <a:buNone/>
            </a:pPr>
            <a:r>
              <a:rPr lang="en-US" sz="2000" dirty="0">
                <a:latin typeface="Times New Roman" panose="02020603050405020304" pitchFamily="18" charset="0"/>
                <a:cs typeface="Times New Roman" panose="02020603050405020304" pitchFamily="18" charset="0"/>
              </a:rPr>
              <a:t>});</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 Start the server</a:t>
            </a:r>
          </a:p>
          <a:p>
            <a:pPr marL="0" indent="0">
              <a:lnSpc>
                <a:spcPct val="100000"/>
              </a:lnSpc>
              <a:buNone/>
            </a:pPr>
            <a:r>
              <a:rPr lang="en-US" sz="2000" dirty="0" err="1">
                <a:latin typeface="Times New Roman" panose="02020603050405020304" pitchFamily="18" charset="0"/>
                <a:cs typeface="Times New Roman" panose="02020603050405020304" pitchFamily="18" charset="0"/>
              </a:rPr>
              <a:t>app.listen</a:t>
            </a:r>
            <a:r>
              <a:rPr lang="en-US" sz="2000" dirty="0">
                <a:latin typeface="Times New Roman" panose="02020603050405020304" pitchFamily="18" charset="0"/>
                <a:cs typeface="Times New Roman" panose="02020603050405020304" pitchFamily="18" charset="0"/>
              </a:rPr>
              <a:t>(port, () =&gt; {</a:t>
            </a:r>
          </a:p>
          <a:p>
            <a:pPr marL="0" indent="0">
              <a:lnSpc>
                <a:spcPct val="100000"/>
              </a:lnSpc>
              <a:buNone/>
            </a:pPr>
            <a:r>
              <a:rPr lang="en-US" sz="2000" dirty="0">
                <a:latin typeface="Times New Roman" panose="02020603050405020304" pitchFamily="18" charset="0"/>
                <a:cs typeface="Times New Roman" panose="02020603050405020304" pitchFamily="18" charset="0"/>
              </a:rPr>
              <a:t>console.log(`Server is running on http://localhost:${port}`);</a:t>
            </a:r>
          </a:p>
          <a:p>
            <a:pPr marL="0" indent="0">
              <a:lnSpc>
                <a:spcPct val="100000"/>
              </a:lnSpc>
              <a:buNone/>
            </a:pPr>
            <a:r>
              <a:rPr lang="en-US" sz="2000" dirty="0">
                <a:latin typeface="Times New Roman" panose="02020603050405020304" pitchFamily="18" charset="0"/>
                <a:cs typeface="Times New Roman" panose="02020603050405020304" pitchFamily="18" charset="0"/>
              </a:rPr>
              <a:t>});</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In this example, you can create an HTML form that submits data to the `/submit` URL, and the Express app will handle the form data.</a:t>
            </a:r>
          </a:p>
        </p:txBody>
      </p:sp>
    </p:spTree>
    <p:extLst>
      <p:ext uri="{BB962C8B-B14F-4D97-AF65-F5344CB8AC3E}">
        <p14:creationId xmlns:p14="http://schemas.microsoft.com/office/powerpoint/2010/main" val="2864630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9A9E-65F4-36A3-F5CB-24409B5BF351}"/>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Database</a:t>
            </a:r>
          </a:p>
        </p:txBody>
      </p:sp>
      <p:sp>
        <p:nvSpPr>
          <p:cNvPr id="3" name="Content Placeholder 2">
            <a:extLst>
              <a:ext uri="{FF2B5EF4-FFF2-40B4-BE49-F238E27FC236}">
                <a16:creationId xmlns:a16="http://schemas.microsoft.com/office/drawing/2014/main" id="{2080B489-8D07-AB8A-77D9-0F7729E7B296}"/>
              </a:ext>
            </a:extLst>
          </p:cNvPr>
          <p:cNvSpPr>
            <a:spLocks noGrp="1"/>
          </p:cNvSpPr>
          <p:nvPr>
            <p:ph idx="1"/>
          </p:nvPr>
        </p:nvSpPr>
        <p:spPr/>
        <p:txBody>
          <a:bodyPr>
            <a:normAutofit/>
          </a:bodyPr>
          <a:lstStyle/>
          <a:p>
            <a:pPr>
              <a:buFontTx/>
              <a:buChar char="-"/>
            </a:pPr>
            <a:endParaRPr lang="en-IN" dirty="0">
              <a:latin typeface="Times New Roman" panose="02020603050405020304" pitchFamily="18" charset="0"/>
              <a:cs typeface="Times New Roman" panose="02020603050405020304" pitchFamily="18" charset="0"/>
            </a:endParaRPr>
          </a:p>
          <a:p>
            <a:pPr>
              <a:buFontTx/>
              <a:buChar char="-"/>
            </a:pPr>
            <a:r>
              <a:rPr lang="en-IN" dirty="0">
                <a:latin typeface="Times New Roman" panose="02020603050405020304" pitchFamily="18" charset="0"/>
                <a:cs typeface="Times New Roman" panose="02020603050405020304" pitchFamily="18" charset="0"/>
              </a:rPr>
              <a:t>Express.js itself is not a database management system but can be used to connect to databases like MongoDB, MySQL, PostgreSQL, etc.</a:t>
            </a:r>
          </a:p>
          <a:p>
            <a:pPr>
              <a:buFontTx/>
              <a:buChar char="-"/>
            </a:pPr>
            <a:endParaRPr lang="en-IN" dirty="0">
              <a:latin typeface="Times New Roman" panose="02020603050405020304" pitchFamily="18" charset="0"/>
              <a:cs typeface="Times New Roman" panose="02020603050405020304" pitchFamily="18" charset="0"/>
            </a:endParaRPr>
          </a:p>
          <a:p>
            <a:pPr>
              <a:buFontTx/>
              <a:buChar char="-"/>
            </a:pPr>
            <a:r>
              <a:rPr lang="en-IN" dirty="0">
                <a:latin typeface="Times New Roman" panose="02020603050405020304" pitchFamily="18" charset="0"/>
                <a:cs typeface="Times New Roman" panose="02020603050405020304" pitchFamily="18" charset="0"/>
              </a:rPr>
              <a:t>Database interactions are typically handled using dedicated database drivers or ORM/ODM libraries like Mongoose for MongoDB.</a:t>
            </a:r>
          </a:p>
        </p:txBody>
      </p:sp>
    </p:spTree>
    <p:extLst>
      <p:ext uri="{BB962C8B-B14F-4D97-AF65-F5344CB8AC3E}">
        <p14:creationId xmlns:p14="http://schemas.microsoft.com/office/powerpoint/2010/main" val="847023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9A9E-65F4-36A3-F5CB-24409B5BF351}"/>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Database</a:t>
            </a:r>
          </a:p>
        </p:txBody>
      </p:sp>
      <p:sp>
        <p:nvSpPr>
          <p:cNvPr id="3" name="Content Placeholder 2">
            <a:extLst>
              <a:ext uri="{FF2B5EF4-FFF2-40B4-BE49-F238E27FC236}">
                <a16:creationId xmlns:a16="http://schemas.microsoft.com/office/drawing/2014/main" id="{2080B489-8D07-AB8A-77D9-0F7729E7B296}"/>
              </a:ext>
            </a:extLst>
          </p:cNvPr>
          <p:cNvSpPr>
            <a:spLocks noGrp="1"/>
          </p:cNvSpPr>
          <p:nvPr>
            <p:ph idx="1"/>
          </p:nvPr>
        </p:nvSpPr>
        <p:spPr>
          <a:xfrm>
            <a:off x="838200" y="1069145"/>
            <a:ext cx="10515600" cy="5770600"/>
          </a:xfrm>
        </p:spPr>
        <p:txBody>
          <a:bodyPr>
            <a:no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Express.js itself does not include built-in support for databases. Instead, you can use various libraries and modules to interact with databases. For example, you can use `mongoose` to work with MongoDB or `</a:t>
            </a:r>
            <a:r>
              <a:rPr lang="en-IN" sz="2000" dirty="0" err="1">
                <a:latin typeface="Times New Roman" panose="02020603050405020304" pitchFamily="18" charset="0"/>
                <a:cs typeface="Times New Roman" panose="02020603050405020304" pitchFamily="18" charset="0"/>
              </a:rPr>
              <a:t>sequelize</a:t>
            </a:r>
            <a:r>
              <a:rPr lang="en-IN" sz="2000" dirty="0">
                <a:latin typeface="Times New Roman" panose="02020603050405020304" pitchFamily="18" charset="0"/>
                <a:cs typeface="Times New Roman" panose="02020603050405020304" pitchFamily="18" charset="0"/>
              </a:rPr>
              <a:t>` to work with SQL databases.</a:t>
            </a:r>
          </a:p>
          <a:p>
            <a:pPr marL="0" indent="0">
              <a:lnSpc>
                <a:spcPct val="100000"/>
              </a:lnSpc>
              <a:buNone/>
            </a:pPr>
            <a:r>
              <a:rPr lang="en-IN" sz="2000" dirty="0">
                <a:latin typeface="Times New Roman" panose="02020603050405020304" pitchFamily="18" charset="0"/>
                <a:cs typeface="Times New Roman" panose="02020603050405020304" pitchFamily="18" charset="0"/>
              </a:rPr>
              <a:t>Example (using Mongoose with MongoDB):</a:t>
            </a:r>
          </a:p>
          <a:p>
            <a:pPr marL="0" indent="0">
              <a:lnSpc>
                <a:spcPct val="100000"/>
              </a:lnSpc>
              <a:buNone/>
            </a:pPr>
            <a:r>
              <a:rPr lang="en-IN" sz="2000" b="1" dirty="0">
                <a:latin typeface="Times New Roman" panose="02020603050405020304" pitchFamily="18" charset="0"/>
                <a:cs typeface="Times New Roman" panose="02020603050405020304" pitchFamily="18" charset="0"/>
              </a:rPr>
              <a:t>1. Install Mongoose as a dependency:</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npm</a:t>
            </a:r>
            <a:r>
              <a:rPr lang="en-IN" sz="2000" dirty="0">
                <a:latin typeface="Times New Roman" panose="02020603050405020304" pitchFamily="18" charset="0"/>
                <a:cs typeface="Times New Roman" panose="02020603050405020304" pitchFamily="18" charset="0"/>
              </a:rPr>
              <a:t> install mongoose --save</a:t>
            </a:r>
          </a:p>
          <a:p>
            <a:pPr marL="0" indent="0">
              <a:lnSpc>
                <a:spcPct val="100000"/>
              </a:lnSpc>
              <a:buNone/>
            </a:pPr>
            <a:r>
              <a:rPr lang="en-IN" sz="2000" b="1" dirty="0">
                <a:latin typeface="Times New Roman" panose="02020603050405020304" pitchFamily="18" charset="0"/>
                <a:cs typeface="Times New Roman" panose="02020603050405020304" pitchFamily="18" charset="0"/>
              </a:rPr>
              <a:t>2. Set up the database connection and define a schema:</a:t>
            </a:r>
          </a:p>
          <a:p>
            <a:pPr marL="0" indent="0">
              <a:lnSpc>
                <a:spcPct val="100000"/>
              </a:lnSpc>
              <a:buNone/>
            </a:pPr>
            <a:r>
              <a:rPr lang="en-IN" sz="2000" dirty="0">
                <a:latin typeface="Times New Roman" panose="02020603050405020304" pitchFamily="18" charset="0"/>
                <a:cs typeface="Times New Roman" panose="02020603050405020304" pitchFamily="18" charset="0"/>
              </a:rPr>
              <a:t>   // database.js</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mongoose = require('mongoose');</a:t>
            </a:r>
          </a:p>
          <a:p>
            <a:pPr marL="0" indent="0">
              <a:lnSpc>
                <a:spcPct val="100000"/>
              </a:lnSpc>
              <a:buNone/>
            </a:pPr>
            <a:r>
              <a:rPr lang="en-IN" sz="2000" dirty="0">
                <a:latin typeface="Times New Roman" panose="02020603050405020304" pitchFamily="18" charset="0"/>
                <a:cs typeface="Times New Roman" panose="02020603050405020304" pitchFamily="18" charset="0"/>
              </a:rPr>
              <a:t>   // Connect to MongoDB</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mongoose.connect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mongodb</a:t>
            </a:r>
            <a:r>
              <a:rPr lang="en-IN" sz="2000" dirty="0">
                <a:latin typeface="Times New Roman" panose="02020603050405020304" pitchFamily="18" charset="0"/>
                <a:cs typeface="Times New Roman" panose="02020603050405020304" pitchFamily="18" charset="0"/>
              </a:rPr>
              <a:t>://localhost/</a:t>
            </a:r>
            <a:r>
              <a:rPr lang="en-IN" sz="2000" dirty="0" err="1">
                <a:latin typeface="Times New Roman" panose="02020603050405020304" pitchFamily="18" charset="0"/>
                <a:cs typeface="Times New Roman" panose="02020603050405020304" pitchFamily="18" charset="0"/>
              </a:rPr>
              <a:t>mydatabase</a:t>
            </a:r>
            <a:r>
              <a:rPr lang="en-IN" sz="2000" dirty="0">
                <a:latin typeface="Times New Roman" panose="02020603050405020304" pitchFamily="18" charset="0"/>
                <a:cs typeface="Times New Roman" panose="02020603050405020304" pitchFamily="18" charset="0"/>
              </a:rPr>
              <a:t>',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useNewUrlParser</a:t>
            </a:r>
            <a:r>
              <a:rPr lang="en-IN" sz="2000" dirty="0">
                <a:latin typeface="Times New Roman" panose="02020603050405020304" pitchFamily="18" charset="0"/>
                <a:cs typeface="Times New Roman" panose="02020603050405020304" pitchFamily="18" charset="0"/>
              </a:rPr>
              <a:t>: true,</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useUnifiedTopology</a:t>
            </a:r>
            <a:r>
              <a:rPr lang="en-IN" sz="2000" dirty="0">
                <a:latin typeface="Times New Roman" panose="02020603050405020304" pitchFamily="18" charset="0"/>
                <a:cs typeface="Times New Roman" panose="02020603050405020304" pitchFamily="18" charset="0"/>
              </a:rPr>
              <a:t>: true,</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09679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9A9E-65F4-36A3-F5CB-24409B5BF351}"/>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Database</a:t>
            </a:r>
          </a:p>
        </p:txBody>
      </p:sp>
      <p:sp>
        <p:nvSpPr>
          <p:cNvPr id="3" name="Content Placeholder 2">
            <a:extLst>
              <a:ext uri="{FF2B5EF4-FFF2-40B4-BE49-F238E27FC236}">
                <a16:creationId xmlns:a16="http://schemas.microsoft.com/office/drawing/2014/main" id="{2080B489-8D07-AB8A-77D9-0F7729E7B296}"/>
              </a:ext>
            </a:extLst>
          </p:cNvPr>
          <p:cNvSpPr>
            <a:spLocks noGrp="1"/>
          </p:cNvSpPr>
          <p:nvPr>
            <p:ph idx="1"/>
          </p:nvPr>
        </p:nvSpPr>
        <p:spPr>
          <a:xfrm>
            <a:off x="838200" y="1122240"/>
            <a:ext cx="10515600" cy="5735760"/>
          </a:xfrm>
        </p:spPr>
        <p:txBody>
          <a:bodyPr>
            <a:normAutofit fontScale="85000" lnSpcReduction="20000"/>
          </a:bodyPr>
          <a:lstStyle/>
          <a:p>
            <a:pPr marL="0" indent="0">
              <a:lnSpc>
                <a:spcPct val="120000"/>
              </a:lnSpc>
              <a:buNone/>
            </a:pPr>
            <a:r>
              <a:rPr lang="en-IN" sz="2400" dirty="0">
                <a:latin typeface="Times New Roman" panose="02020603050405020304" pitchFamily="18" charset="0"/>
                <a:cs typeface="Times New Roman" panose="02020603050405020304" pitchFamily="18" charset="0"/>
              </a:rPr>
              <a:t>// Create a schema</a:t>
            </a:r>
          </a:p>
          <a:p>
            <a:pPr marL="0" indent="0">
              <a:lnSpc>
                <a:spcPct val="120000"/>
              </a:lnSpc>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const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userSchema</a:t>
            </a:r>
            <a:r>
              <a:rPr lang="en-IN" sz="2400" dirty="0">
                <a:latin typeface="Times New Roman" panose="02020603050405020304" pitchFamily="18" charset="0"/>
                <a:cs typeface="Times New Roman" panose="02020603050405020304" pitchFamily="18" charset="0"/>
              </a:rPr>
              <a:t> = new </a:t>
            </a:r>
            <a:r>
              <a:rPr lang="en-IN" sz="2400" dirty="0" err="1">
                <a:latin typeface="Times New Roman" panose="02020603050405020304" pitchFamily="18" charset="0"/>
                <a:cs typeface="Times New Roman" panose="02020603050405020304" pitchFamily="18" charset="0"/>
              </a:rPr>
              <a:t>mongoose.Schema</a:t>
            </a:r>
            <a:r>
              <a:rPr lang="en-IN" sz="2400" dirty="0">
                <a:latin typeface="Times New Roman" panose="02020603050405020304" pitchFamily="18" charset="0"/>
                <a:cs typeface="Times New Roman" panose="02020603050405020304" pitchFamily="18" charset="0"/>
              </a:rPr>
              <a:t>({</a:t>
            </a:r>
          </a:p>
          <a:p>
            <a:pPr marL="0" indent="0">
              <a:lnSpc>
                <a:spcPct val="120000"/>
              </a:lnSpc>
              <a:buNone/>
            </a:pPr>
            <a:r>
              <a:rPr lang="en-IN" sz="2400" dirty="0">
                <a:latin typeface="Times New Roman" panose="02020603050405020304" pitchFamily="18" charset="0"/>
                <a:cs typeface="Times New Roman" panose="02020603050405020304" pitchFamily="18" charset="0"/>
              </a:rPr>
              <a:t>   name: String,</a:t>
            </a:r>
          </a:p>
          <a:p>
            <a:pPr marL="0" indent="0">
              <a:lnSpc>
                <a:spcPct val="120000"/>
              </a:lnSpc>
              <a:buNone/>
            </a:pPr>
            <a:r>
              <a:rPr lang="en-IN" sz="2400" dirty="0">
                <a:latin typeface="Times New Roman" panose="02020603050405020304" pitchFamily="18" charset="0"/>
                <a:cs typeface="Times New Roman" panose="02020603050405020304" pitchFamily="18" charset="0"/>
              </a:rPr>
              <a:t>   email: String,</a:t>
            </a:r>
          </a:p>
          <a:p>
            <a:pPr marL="0" indent="0">
              <a:lnSpc>
                <a:spcPct val="120000"/>
              </a:lnSpc>
              <a:buNone/>
            </a:pPr>
            <a:r>
              <a:rPr lang="en-IN" sz="2400" dirty="0">
                <a:latin typeface="Times New Roman" panose="02020603050405020304" pitchFamily="18" charset="0"/>
                <a:cs typeface="Times New Roman" panose="02020603050405020304" pitchFamily="18" charset="0"/>
              </a:rPr>
              <a:t>   });</a:t>
            </a:r>
          </a:p>
          <a:p>
            <a:pPr marL="0" indent="0">
              <a:lnSpc>
                <a:spcPct val="120000"/>
              </a:lnSpc>
              <a:buNone/>
            </a:pPr>
            <a:r>
              <a:rPr lang="en-IN" sz="2400" dirty="0">
                <a:latin typeface="Times New Roman" panose="02020603050405020304" pitchFamily="18" charset="0"/>
                <a:cs typeface="Times New Roman" panose="02020603050405020304" pitchFamily="18" charset="0"/>
              </a:rPr>
              <a:t>   // Create a model from the schema</a:t>
            </a:r>
          </a:p>
          <a:p>
            <a:pPr marL="0" indent="0">
              <a:lnSpc>
                <a:spcPct val="120000"/>
              </a:lnSpc>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const</a:t>
            </a:r>
            <a:r>
              <a:rPr lang="en-IN" sz="2400" dirty="0">
                <a:latin typeface="Times New Roman" panose="02020603050405020304" pitchFamily="18" charset="0"/>
                <a:cs typeface="Times New Roman" panose="02020603050405020304" pitchFamily="18" charset="0"/>
              </a:rPr>
              <a:t> User = </a:t>
            </a:r>
            <a:r>
              <a:rPr lang="en-IN" sz="2400" dirty="0" err="1">
                <a:latin typeface="Times New Roman" panose="02020603050405020304" pitchFamily="18" charset="0"/>
                <a:cs typeface="Times New Roman" panose="02020603050405020304" pitchFamily="18" charset="0"/>
              </a:rPr>
              <a:t>mongoose.model</a:t>
            </a:r>
            <a:r>
              <a:rPr lang="en-IN" sz="2400" dirty="0">
                <a:latin typeface="Times New Roman" panose="02020603050405020304" pitchFamily="18" charset="0"/>
                <a:cs typeface="Times New Roman" panose="02020603050405020304" pitchFamily="18" charset="0"/>
              </a:rPr>
              <a:t>('User', </a:t>
            </a:r>
            <a:r>
              <a:rPr lang="en-IN" sz="2400" dirty="0" err="1">
                <a:latin typeface="Times New Roman" panose="02020603050405020304" pitchFamily="18" charset="0"/>
                <a:cs typeface="Times New Roman" panose="02020603050405020304" pitchFamily="18" charset="0"/>
              </a:rPr>
              <a:t>userSchema</a:t>
            </a:r>
            <a:r>
              <a:rPr lang="en-IN" sz="2400" dirty="0">
                <a:latin typeface="Times New Roman" panose="02020603050405020304" pitchFamily="18" charset="0"/>
                <a:cs typeface="Times New Roman" panose="02020603050405020304" pitchFamily="18" charset="0"/>
              </a:rPr>
              <a:t>);</a:t>
            </a:r>
          </a:p>
          <a:p>
            <a:pPr marL="0" indent="0">
              <a:lnSpc>
                <a:spcPct val="120000"/>
              </a:lnSpc>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module.exports</a:t>
            </a:r>
            <a:r>
              <a:rPr lang="en-IN" sz="2400" dirty="0">
                <a:latin typeface="Times New Roman" panose="02020603050405020304" pitchFamily="18" charset="0"/>
                <a:cs typeface="Times New Roman" panose="02020603050405020304" pitchFamily="18" charset="0"/>
              </a:rPr>
              <a:t> = User;</a:t>
            </a:r>
          </a:p>
          <a:p>
            <a:pPr marL="0" indent="0">
              <a:lnSpc>
                <a:spcPct val="120000"/>
              </a:lnSpc>
              <a:buNone/>
            </a:pPr>
            <a:r>
              <a:rPr lang="en-IN" sz="2400" b="1" dirty="0">
                <a:latin typeface="Times New Roman" panose="02020603050405020304" pitchFamily="18" charset="0"/>
                <a:cs typeface="Times New Roman" panose="02020603050405020304" pitchFamily="18" charset="0"/>
              </a:rPr>
              <a:t>3. Use the database model in your Express app:</a:t>
            </a:r>
          </a:p>
          <a:p>
            <a:pPr marL="0" indent="0">
              <a:lnSpc>
                <a:spcPct val="120000"/>
              </a:lnSpc>
              <a:buNone/>
            </a:pPr>
            <a:r>
              <a:rPr lang="en-IN" sz="2400" dirty="0">
                <a:latin typeface="Times New Roman" panose="02020603050405020304" pitchFamily="18" charset="0"/>
                <a:cs typeface="Times New Roman" panose="02020603050405020304" pitchFamily="18" charset="0"/>
              </a:rPr>
              <a:t>   // index.js</a:t>
            </a:r>
          </a:p>
          <a:p>
            <a:pPr marL="0" indent="0">
              <a:lnSpc>
                <a:spcPct val="120000"/>
              </a:lnSpc>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const</a:t>
            </a:r>
            <a:r>
              <a:rPr lang="en-IN" sz="2400" dirty="0">
                <a:latin typeface="Times New Roman" panose="02020603050405020304" pitchFamily="18" charset="0"/>
                <a:cs typeface="Times New Roman" panose="02020603050405020304" pitchFamily="18" charset="0"/>
              </a:rPr>
              <a:t> express = require('express');</a:t>
            </a:r>
          </a:p>
          <a:p>
            <a:pPr marL="0" indent="0">
              <a:lnSpc>
                <a:spcPct val="120000"/>
              </a:lnSpc>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const</a:t>
            </a:r>
            <a:r>
              <a:rPr lang="en-IN" sz="2400" dirty="0">
                <a:latin typeface="Times New Roman" panose="02020603050405020304" pitchFamily="18" charset="0"/>
                <a:cs typeface="Times New Roman" panose="02020603050405020304" pitchFamily="18" charset="0"/>
              </a:rPr>
              <a:t> app = express();</a:t>
            </a:r>
          </a:p>
          <a:p>
            <a:pPr marL="0" indent="0">
              <a:lnSpc>
                <a:spcPct val="120000"/>
              </a:lnSpc>
              <a:buNone/>
            </a:pP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const</a:t>
            </a:r>
            <a:r>
              <a:rPr lang="en-IN" sz="2400" dirty="0">
                <a:latin typeface="Times New Roman" panose="02020603050405020304" pitchFamily="18" charset="0"/>
                <a:cs typeface="Times New Roman" panose="02020603050405020304" pitchFamily="18" charset="0"/>
              </a:rPr>
              <a:t> port = 3000;</a:t>
            </a:r>
          </a:p>
        </p:txBody>
      </p:sp>
    </p:spTree>
    <p:extLst>
      <p:ext uri="{BB962C8B-B14F-4D97-AF65-F5344CB8AC3E}">
        <p14:creationId xmlns:p14="http://schemas.microsoft.com/office/powerpoint/2010/main" val="3457872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9A9E-65F4-36A3-F5CB-24409B5BF351}"/>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Database</a:t>
            </a:r>
          </a:p>
        </p:txBody>
      </p:sp>
      <p:sp>
        <p:nvSpPr>
          <p:cNvPr id="3" name="Content Placeholder 2">
            <a:extLst>
              <a:ext uri="{FF2B5EF4-FFF2-40B4-BE49-F238E27FC236}">
                <a16:creationId xmlns:a16="http://schemas.microsoft.com/office/drawing/2014/main" id="{2080B489-8D07-AB8A-77D9-0F7729E7B296}"/>
              </a:ext>
            </a:extLst>
          </p:cNvPr>
          <p:cNvSpPr>
            <a:spLocks noGrp="1"/>
          </p:cNvSpPr>
          <p:nvPr>
            <p:ph idx="1"/>
          </p:nvPr>
        </p:nvSpPr>
        <p:spPr>
          <a:xfrm>
            <a:off x="838200" y="1343818"/>
            <a:ext cx="10515600" cy="4856530"/>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Import the database model</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User = require('./database’);</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for saving user data to the database</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app.post</a:t>
            </a:r>
            <a:r>
              <a:rPr lang="en-IN" sz="2000" dirty="0">
                <a:latin typeface="Times New Roman" panose="02020603050405020304" pitchFamily="18" charset="0"/>
                <a:cs typeface="Times New Roman" panose="02020603050405020304" pitchFamily="18" charset="0"/>
              </a:rPr>
              <a:t>('/submit',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 name, email } = </a:t>
            </a:r>
            <a:r>
              <a:rPr lang="en-IN" sz="2000" dirty="0" err="1">
                <a:latin typeface="Times New Roman" panose="02020603050405020304" pitchFamily="18" charset="0"/>
                <a:cs typeface="Times New Roman" panose="02020603050405020304" pitchFamily="18" charset="0"/>
              </a:rPr>
              <a:t>req.body</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 Create a new user document and save it to the database</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newUser</a:t>
            </a:r>
            <a:r>
              <a:rPr lang="en-IN" sz="2000" dirty="0">
                <a:latin typeface="Times New Roman" panose="02020603050405020304" pitchFamily="18" charset="0"/>
                <a:cs typeface="Times New Roman" panose="02020603050405020304" pitchFamily="18" charset="0"/>
              </a:rPr>
              <a:t> = new User({ name, email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newUser.save</a:t>
            </a:r>
            <a:r>
              <a:rPr lang="en-IN" sz="2000" dirty="0">
                <a:latin typeface="Times New Roman" panose="02020603050405020304" pitchFamily="18" charset="0"/>
                <a:cs typeface="Times New Roman" panose="02020603050405020304" pitchFamily="18" charset="0"/>
              </a:rPr>
              <a:t>((err, user) =&gt; {</a:t>
            </a:r>
          </a:p>
        </p:txBody>
      </p:sp>
    </p:spTree>
    <p:extLst>
      <p:ext uri="{BB962C8B-B14F-4D97-AF65-F5344CB8AC3E}">
        <p14:creationId xmlns:p14="http://schemas.microsoft.com/office/powerpoint/2010/main" val="2790448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9A9E-65F4-36A3-F5CB-24409B5BF351}"/>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Database</a:t>
            </a:r>
          </a:p>
        </p:txBody>
      </p:sp>
      <p:sp>
        <p:nvSpPr>
          <p:cNvPr id="3" name="Content Placeholder 2">
            <a:extLst>
              <a:ext uri="{FF2B5EF4-FFF2-40B4-BE49-F238E27FC236}">
                <a16:creationId xmlns:a16="http://schemas.microsoft.com/office/drawing/2014/main" id="{2080B489-8D07-AB8A-77D9-0F7729E7B296}"/>
              </a:ext>
            </a:extLst>
          </p:cNvPr>
          <p:cNvSpPr>
            <a:spLocks noGrp="1"/>
          </p:cNvSpPr>
          <p:nvPr>
            <p:ph idx="1"/>
          </p:nvPr>
        </p:nvSpPr>
        <p:spPr>
          <a:xfrm>
            <a:off x="838200" y="1122239"/>
            <a:ext cx="10515600" cy="5735761"/>
          </a:xfrm>
        </p:spPr>
        <p:txBody>
          <a:bodyPr>
            <a:normAutofit lnSpcReduction="10000"/>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if (err)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console.error</a:t>
            </a:r>
            <a:r>
              <a:rPr lang="en-IN" sz="2000" dirty="0">
                <a:latin typeface="Times New Roman" panose="02020603050405020304" pitchFamily="18" charset="0"/>
                <a:cs typeface="Times New Roman" panose="02020603050405020304" pitchFamily="18" charset="0"/>
              </a:rPr>
              <a:t>('Error saving user:', err);</a:t>
            </a:r>
          </a:p>
          <a:p>
            <a:pPr marL="0" indent="0">
              <a:lnSpc>
                <a:spcPct val="100000"/>
              </a:lnSpc>
              <a:buNone/>
            </a:pPr>
            <a:r>
              <a:rPr lang="en-IN" sz="2000" dirty="0">
                <a:latin typeface="Times New Roman" panose="02020603050405020304" pitchFamily="18" charset="0"/>
                <a:cs typeface="Times New Roman" panose="02020603050405020304" pitchFamily="18" charset="0"/>
              </a:rPr>
              <a:t>         return </a:t>
            </a:r>
            <a:r>
              <a:rPr lang="en-IN" sz="2000" dirty="0" err="1">
                <a:latin typeface="Times New Roman" panose="02020603050405020304" pitchFamily="18" charset="0"/>
                <a:cs typeface="Times New Roman" panose="02020603050405020304" pitchFamily="18" charset="0"/>
              </a:rPr>
              <a:t>res.status</a:t>
            </a:r>
            <a:r>
              <a:rPr lang="en-IN" sz="2000" dirty="0">
                <a:latin typeface="Times New Roman" panose="02020603050405020304" pitchFamily="18" charset="0"/>
                <a:cs typeface="Times New Roman" panose="02020603050405020304" pitchFamily="18" charset="0"/>
              </a:rPr>
              <a:t>(500).send('Error saving user.');</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res.send</a:t>
            </a:r>
            <a:r>
              <a:rPr lang="en-IN" sz="2000" dirty="0">
                <a:latin typeface="Times New Roman" panose="02020603050405020304" pitchFamily="18" charset="0"/>
                <a:cs typeface="Times New Roman" panose="02020603050405020304" pitchFamily="18" charset="0"/>
              </a:rPr>
              <a:t>(`Thank you, ${user.name}, for submitting the form with email ${</a:t>
            </a:r>
            <a:r>
              <a:rPr lang="en-IN" sz="2000" dirty="0" err="1">
                <a:latin typeface="Times New Roman" panose="02020603050405020304" pitchFamily="18" charset="0"/>
                <a:cs typeface="Times New Roman" panose="02020603050405020304" pitchFamily="18" charset="0"/>
              </a:rPr>
              <a:t>user.email</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Start the server</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app.listen</a:t>
            </a:r>
            <a:r>
              <a:rPr lang="en-IN" sz="2000" dirty="0">
                <a:latin typeface="Times New Roman" panose="02020603050405020304" pitchFamily="18" charset="0"/>
                <a:cs typeface="Times New Roman" panose="02020603050405020304" pitchFamily="18" charset="0"/>
              </a:rPr>
              <a:t>(port, () =&gt; {</a:t>
            </a:r>
          </a:p>
          <a:p>
            <a:pPr marL="0" indent="0">
              <a:lnSpc>
                <a:spcPct val="100000"/>
              </a:lnSpc>
              <a:buNone/>
            </a:pPr>
            <a:r>
              <a:rPr lang="en-IN" sz="2000" dirty="0">
                <a:latin typeface="Times New Roman" panose="02020603050405020304" pitchFamily="18" charset="0"/>
                <a:cs typeface="Times New Roman" panose="02020603050405020304" pitchFamily="18" charset="0"/>
              </a:rPr>
              <a:t>   console.log(`Server is running on http://localhost:${port}`);</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a:p>
            <a:pPr marL="0" indent="0">
              <a:lnSpc>
                <a:spcPct val="100000"/>
              </a:lnSpc>
              <a:buNone/>
            </a:pPr>
            <a:r>
              <a:rPr lang="en-IN" sz="2000" dirty="0">
                <a:latin typeface="Times New Roman" panose="02020603050405020304" pitchFamily="18" charset="0"/>
                <a:cs typeface="Times New Roman" panose="02020603050405020304" pitchFamily="18" charset="0"/>
              </a:rPr>
              <a:t>In this example, when a form is submitted to `/submit`, the user's data is saved to the MongoDB database using Mongoose.</a:t>
            </a:r>
          </a:p>
        </p:txBody>
      </p:sp>
    </p:spTree>
    <p:extLst>
      <p:ext uri="{BB962C8B-B14F-4D97-AF65-F5344CB8AC3E}">
        <p14:creationId xmlns:p14="http://schemas.microsoft.com/office/powerpoint/2010/main" val="872093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FEAE-ADB0-4206-8EA6-F18F5BB6A762}"/>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Cookies</a:t>
            </a:r>
          </a:p>
        </p:txBody>
      </p:sp>
      <p:sp>
        <p:nvSpPr>
          <p:cNvPr id="3" name="Content Placeholder 2">
            <a:extLst>
              <a:ext uri="{FF2B5EF4-FFF2-40B4-BE49-F238E27FC236}">
                <a16:creationId xmlns:a16="http://schemas.microsoft.com/office/drawing/2014/main" id="{D81E4E79-EBA6-DFF8-7306-2B64F060806A}"/>
              </a:ext>
            </a:extLst>
          </p:cNvPr>
          <p:cNvSpPr>
            <a:spLocks noGrp="1"/>
          </p:cNvSpPr>
          <p:nvPr>
            <p:ph idx="1"/>
          </p:nvPr>
        </p:nvSpPr>
        <p:spPr/>
        <p:txBody>
          <a:bodyPr>
            <a:normAutofit/>
          </a:bodyPr>
          <a:lstStyle/>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Express.js can handle cookies, which are small pieces of data stored on the client-side by the server.</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The `cookie-parser` middleware is commonly used to parse cookies and make them accessible via the `</a:t>
            </a:r>
            <a:r>
              <a:rPr lang="en-US" dirty="0" err="1">
                <a:latin typeface="Times New Roman" panose="02020603050405020304" pitchFamily="18" charset="0"/>
                <a:cs typeface="Times New Roman" panose="02020603050405020304" pitchFamily="18" charset="0"/>
              </a:rPr>
              <a:t>req.cookies</a:t>
            </a:r>
            <a:r>
              <a:rPr lang="en-US" dirty="0">
                <a:latin typeface="Times New Roman" panose="02020603050405020304" pitchFamily="18" charset="0"/>
                <a:cs typeface="Times New Roman" panose="02020603050405020304" pitchFamily="18" charset="0"/>
              </a:rPr>
              <a:t>` object.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371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FEAE-ADB0-4206-8EA6-F18F5BB6A762}"/>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Cookies</a:t>
            </a:r>
          </a:p>
        </p:txBody>
      </p:sp>
      <p:sp>
        <p:nvSpPr>
          <p:cNvPr id="3" name="Content Placeholder 2">
            <a:extLst>
              <a:ext uri="{FF2B5EF4-FFF2-40B4-BE49-F238E27FC236}">
                <a16:creationId xmlns:a16="http://schemas.microsoft.com/office/drawing/2014/main" id="{D81E4E79-EBA6-DFF8-7306-2B64F060806A}"/>
              </a:ext>
            </a:extLst>
          </p:cNvPr>
          <p:cNvSpPr>
            <a:spLocks noGrp="1"/>
          </p:cNvSpPr>
          <p:nvPr>
            <p:ph idx="1"/>
          </p:nvPr>
        </p:nvSpPr>
        <p:spPr>
          <a:xfrm>
            <a:off x="838200" y="1206646"/>
            <a:ext cx="10515600" cy="5447373"/>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Express.js allows you to set and read cookies in HTTP requests and responses using the `cookie-parser` middleware.</a:t>
            </a:r>
          </a:p>
          <a:p>
            <a:pPr marL="0" indent="0">
              <a:lnSpc>
                <a:spcPct val="100000"/>
              </a:lnSpc>
              <a:buNone/>
            </a:pPr>
            <a:r>
              <a:rPr lang="en-IN" sz="2000" dirty="0">
                <a:latin typeface="Times New Roman" panose="02020603050405020304" pitchFamily="18" charset="0"/>
                <a:cs typeface="Times New Roman" panose="02020603050405020304" pitchFamily="18" charset="0"/>
              </a:rPr>
              <a:t>Example:</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index.js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express = require('express');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cookieParser</a:t>
            </a:r>
            <a:r>
              <a:rPr lang="en-IN" sz="2000" dirty="0">
                <a:latin typeface="Times New Roman" panose="02020603050405020304" pitchFamily="18" charset="0"/>
                <a:cs typeface="Times New Roman" panose="02020603050405020304" pitchFamily="18" charset="0"/>
              </a:rPr>
              <a:t> = require('cookie-parser');</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app = express();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port = 3000;</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Parse cookies</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app.use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cookieParser</a:t>
            </a:r>
            <a:r>
              <a:rPr lang="en-IN" sz="2000"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2832813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FEAE-ADB0-4206-8EA6-F18F5BB6A762}"/>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Cookies</a:t>
            </a:r>
          </a:p>
        </p:txBody>
      </p:sp>
      <p:sp>
        <p:nvSpPr>
          <p:cNvPr id="3" name="Content Placeholder 2">
            <a:extLst>
              <a:ext uri="{FF2B5EF4-FFF2-40B4-BE49-F238E27FC236}">
                <a16:creationId xmlns:a16="http://schemas.microsoft.com/office/drawing/2014/main" id="{D81E4E79-EBA6-DFF8-7306-2B64F060806A}"/>
              </a:ext>
            </a:extLst>
          </p:cNvPr>
          <p:cNvSpPr>
            <a:spLocks noGrp="1"/>
          </p:cNvSpPr>
          <p:nvPr>
            <p:ph idx="1"/>
          </p:nvPr>
        </p:nvSpPr>
        <p:spPr>
          <a:xfrm>
            <a:off x="838200" y="1325563"/>
            <a:ext cx="10515600" cy="5053477"/>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for setting a cookie</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app.get</a:t>
            </a:r>
            <a:r>
              <a:rPr lang="en-IN" sz="2000" dirty="0">
                <a:latin typeface="Times New Roman" panose="02020603050405020304" pitchFamily="18" charset="0"/>
                <a:cs typeface="Times New Roman" panose="02020603050405020304" pitchFamily="18" charset="0"/>
              </a:rPr>
              <a:t>('/set-cookie',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res.cookie</a:t>
            </a:r>
            <a:r>
              <a:rPr lang="en-IN" sz="2000" dirty="0">
                <a:latin typeface="Times New Roman" panose="02020603050405020304" pitchFamily="18" charset="0"/>
                <a:cs typeface="Times New Roman" panose="02020603050405020304" pitchFamily="18" charset="0"/>
              </a:rPr>
              <a:t>('username', '</a:t>
            </a:r>
            <a:r>
              <a:rPr lang="en-IN" sz="2000" dirty="0" err="1">
                <a:latin typeface="Times New Roman" panose="02020603050405020304" pitchFamily="18" charset="0"/>
                <a:cs typeface="Times New Roman" panose="02020603050405020304" pitchFamily="18" charset="0"/>
              </a:rPr>
              <a:t>JohnDoe</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maxAge</a:t>
            </a:r>
            <a:r>
              <a:rPr lang="en-IN" sz="2000" dirty="0">
                <a:latin typeface="Times New Roman" panose="02020603050405020304" pitchFamily="18" charset="0"/>
                <a:cs typeface="Times New Roman" panose="02020603050405020304" pitchFamily="18" charset="0"/>
              </a:rPr>
              <a:t>: 900000, </a:t>
            </a:r>
            <a:r>
              <a:rPr lang="en-IN" sz="2000" dirty="0" err="1">
                <a:latin typeface="Times New Roman" panose="02020603050405020304" pitchFamily="18" charset="0"/>
                <a:cs typeface="Times New Roman" panose="02020603050405020304" pitchFamily="18" charset="0"/>
              </a:rPr>
              <a:t>httpOnly</a:t>
            </a:r>
            <a:r>
              <a:rPr lang="en-IN" sz="2000" dirty="0">
                <a:latin typeface="Times New Roman" panose="02020603050405020304" pitchFamily="18" charset="0"/>
                <a:cs typeface="Times New Roman" panose="02020603050405020304" pitchFamily="18" charset="0"/>
              </a:rPr>
              <a:t>: true });</a:t>
            </a:r>
          </a:p>
          <a:p>
            <a:pPr marL="0" indent="0">
              <a:lnSpc>
                <a:spcPct val="100000"/>
              </a:lnSpc>
              <a:buNone/>
            </a:pPr>
            <a:r>
              <a:rPr lang="en-IN" sz="2000" dirty="0" err="1">
                <a:latin typeface="Times New Roman" panose="02020603050405020304" pitchFamily="18" charset="0"/>
                <a:cs typeface="Times New Roman" panose="02020603050405020304" pitchFamily="18" charset="0"/>
              </a:rPr>
              <a:t>res.send</a:t>
            </a:r>
            <a:r>
              <a:rPr lang="en-IN" sz="2000" dirty="0">
                <a:latin typeface="Times New Roman" panose="02020603050405020304" pitchFamily="18" charset="0"/>
                <a:cs typeface="Times New Roman" panose="02020603050405020304" pitchFamily="18" charset="0"/>
              </a:rPr>
              <a:t>('Cookie has been set.');</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for reading a cookie</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app.get</a:t>
            </a:r>
            <a:r>
              <a:rPr lang="en-IN" sz="2000" dirty="0">
                <a:latin typeface="Times New Roman" panose="02020603050405020304" pitchFamily="18" charset="0"/>
                <a:cs typeface="Times New Roman" panose="02020603050405020304" pitchFamily="18" charset="0"/>
              </a:rPr>
              <a:t>('/get-cookie',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username = </a:t>
            </a:r>
            <a:r>
              <a:rPr lang="en-IN" sz="2000" dirty="0" err="1">
                <a:latin typeface="Times New Roman" panose="02020603050405020304" pitchFamily="18" charset="0"/>
                <a:cs typeface="Times New Roman" panose="02020603050405020304" pitchFamily="18" charset="0"/>
              </a:rPr>
              <a:t>req.cookies.username</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err="1">
                <a:latin typeface="Times New Roman" panose="02020603050405020304" pitchFamily="18" charset="0"/>
                <a:cs typeface="Times New Roman" panose="02020603050405020304" pitchFamily="18" charset="0"/>
              </a:rPr>
              <a:t>res.send</a:t>
            </a:r>
            <a:r>
              <a:rPr lang="en-IN" sz="2000" dirty="0">
                <a:latin typeface="Times New Roman" panose="02020603050405020304" pitchFamily="18" charset="0"/>
                <a:cs typeface="Times New Roman" panose="02020603050405020304" pitchFamily="18" charset="0"/>
              </a:rPr>
              <a:t>(`Username from cookie: ${username}`);</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504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9FEAE-ADB0-4206-8EA6-F18F5BB6A762}"/>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Cookies</a:t>
            </a:r>
          </a:p>
        </p:txBody>
      </p:sp>
      <p:sp>
        <p:nvSpPr>
          <p:cNvPr id="3" name="Content Placeholder 2">
            <a:extLst>
              <a:ext uri="{FF2B5EF4-FFF2-40B4-BE49-F238E27FC236}">
                <a16:creationId xmlns:a16="http://schemas.microsoft.com/office/drawing/2014/main" id="{D81E4E79-EBA6-DFF8-7306-2B64F060806A}"/>
              </a:ext>
            </a:extLst>
          </p:cNvPr>
          <p:cNvSpPr>
            <a:spLocks noGrp="1"/>
          </p:cNvSpPr>
          <p:nvPr>
            <p:ph idx="1"/>
          </p:nvPr>
        </p:nvSpPr>
        <p:spPr>
          <a:xfrm>
            <a:off x="838200" y="1325563"/>
            <a:ext cx="10515600" cy="3604505"/>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Start the server</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app.listen</a:t>
            </a:r>
            <a:r>
              <a:rPr lang="en-IN" sz="2000" dirty="0">
                <a:latin typeface="Times New Roman" panose="02020603050405020304" pitchFamily="18" charset="0"/>
                <a:cs typeface="Times New Roman" panose="02020603050405020304" pitchFamily="18" charset="0"/>
              </a:rPr>
              <a:t>(port, () =&gt; {</a:t>
            </a:r>
          </a:p>
          <a:p>
            <a:pPr marL="0" indent="0">
              <a:lnSpc>
                <a:spcPct val="100000"/>
              </a:lnSpc>
              <a:buNone/>
            </a:pPr>
            <a:r>
              <a:rPr lang="en-IN" sz="2000" dirty="0">
                <a:latin typeface="Times New Roman" panose="02020603050405020304" pitchFamily="18" charset="0"/>
                <a:cs typeface="Times New Roman" panose="02020603050405020304" pitchFamily="18" charset="0"/>
              </a:rPr>
              <a:t>console.log(`Server is running on http://localhost:${port}`);</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In this example, visiting `http://localhost:3000/set-cookie` will set a cookie with the name "username" and value "</a:t>
            </a:r>
            <a:r>
              <a:rPr lang="en-IN" sz="2000" dirty="0" err="1">
                <a:latin typeface="Times New Roman" panose="02020603050405020304" pitchFamily="18" charset="0"/>
                <a:cs typeface="Times New Roman" panose="02020603050405020304" pitchFamily="18" charset="0"/>
              </a:rPr>
              <a:t>JohnDoe</a:t>
            </a:r>
            <a:r>
              <a:rPr lang="en-IN" sz="2000" dirty="0">
                <a:latin typeface="Times New Roman" panose="02020603050405020304" pitchFamily="18" charset="0"/>
                <a:cs typeface="Times New Roman" panose="02020603050405020304" pitchFamily="18" charset="0"/>
              </a:rPr>
              <a:t>" for 900000 milliseconds (15 minutes). Visiting `http://localhost:3000/get-cookie` will read the cookie and display its value.</a:t>
            </a:r>
          </a:p>
          <a:p>
            <a:pPr marL="0" indent="0">
              <a:buNone/>
            </a:pPr>
            <a:endParaRPr lang="en-IN" dirty="0"/>
          </a:p>
        </p:txBody>
      </p:sp>
    </p:spTree>
    <p:extLst>
      <p:ext uri="{BB962C8B-B14F-4D97-AF65-F5344CB8AC3E}">
        <p14:creationId xmlns:p14="http://schemas.microsoft.com/office/powerpoint/2010/main" val="387632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3C315-5003-143C-ADD4-FECA2FC7E213}"/>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Features</a:t>
            </a:r>
          </a:p>
        </p:txBody>
      </p:sp>
      <p:sp>
        <p:nvSpPr>
          <p:cNvPr id="3" name="Content Placeholder 2">
            <a:extLst>
              <a:ext uri="{FF2B5EF4-FFF2-40B4-BE49-F238E27FC236}">
                <a16:creationId xmlns:a16="http://schemas.microsoft.com/office/drawing/2014/main" id="{EC837F16-EA32-65FB-6FDC-F2E178E9BDF1}"/>
              </a:ext>
            </a:extLst>
          </p:cNvPr>
          <p:cNvSpPr>
            <a:spLocks noGrp="1"/>
          </p:cNvSpPr>
          <p:nvPr>
            <p:ph idx="1"/>
          </p:nvPr>
        </p:nvSpPr>
        <p:spPr>
          <a:xfrm>
            <a:off x="838200" y="1343818"/>
            <a:ext cx="10515600" cy="4473527"/>
          </a:xfrm>
        </p:spPr>
        <p:txBody>
          <a:bodyPr>
            <a:normAutofit/>
          </a:bodyPr>
          <a:lstStyle/>
          <a:p>
            <a:pPr marL="0" indent="0">
              <a:lnSpc>
                <a:spcPct val="100000"/>
              </a:lnSpc>
              <a:buNone/>
            </a:pPr>
            <a:r>
              <a:rPr lang="en-US" sz="2400" b="1" dirty="0">
                <a:latin typeface="Times New Roman" panose="02020603050405020304" pitchFamily="18" charset="0"/>
                <a:cs typeface="Times New Roman" panose="02020603050405020304" pitchFamily="18" charset="0"/>
              </a:rPr>
              <a:t>4. Static File Serving: </a:t>
            </a:r>
            <a:r>
              <a:rPr lang="en-US" sz="2400" dirty="0">
                <a:latin typeface="Times New Roman" panose="02020603050405020304" pitchFamily="18" charset="0"/>
                <a:cs typeface="Times New Roman" panose="02020603050405020304" pitchFamily="18" charset="0"/>
              </a:rPr>
              <a:t>With Express.js, you can serve static files such as CSS, JavaScript, and images, making it easy to host front-end assets.</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marL="0" indent="0">
              <a:lnSpc>
                <a:spcPct val="100000"/>
              </a:lnSpc>
              <a:buNone/>
            </a:pPr>
            <a:r>
              <a:rPr lang="en-US" sz="2400" b="1" dirty="0">
                <a:latin typeface="Times New Roman" panose="02020603050405020304" pitchFamily="18" charset="0"/>
                <a:cs typeface="Times New Roman" panose="02020603050405020304" pitchFamily="18" charset="0"/>
              </a:rPr>
              <a:t>5. Error Handling: </a:t>
            </a:r>
            <a:r>
              <a:rPr lang="en-US" sz="2400" dirty="0">
                <a:latin typeface="Times New Roman" panose="02020603050405020304" pitchFamily="18" charset="0"/>
                <a:cs typeface="Times New Roman" panose="02020603050405020304" pitchFamily="18" charset="0"/>
              </a:rPr>
              <a:t>Express.js provides error-handling middleware to handle errors that occur during the request-response cycle, helping you create robust applications.</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marL="0" indent="0">
              <a:lnSpc>
                <a:spcPct val="100000"/>
              </a:lnSpc>
              <a:buNone/>
            </a:pPr>
            <a:r>
              <a:rPr lang="en-US" sz="2400" b="1" dirty="0">
                <a:latin typeface="Times New Roman" panose="02020603050405020304" pitchFamily="18" charset="0"/>
                <a:cs typeface="Times New Roman" panose="02020603050405020304" pitchFamily="18" charset="0"/>
              </a:rPr>
              <a:t>6. RESTful API Support: </a:t>
            </a:r>
            <a:r>
              <a:rPr lang="en-US" sz="2400" dirty="0">
                <a:latin typeface="Times New Roman" panose="02020603050405020304" pitchFamily="18" charset="0"/>
                <a:cs typeface="Times New Roman" panose="02020603050405020304" pitchFamily="18" charset="0"/>
              </a:rPr>
              <a:t>Express.js is well-suited for building RESTful APIs, allowing you to handle various HTTP methods and manage data resources efficiently.</a:t>
            </a: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5473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789-9903-45FA-9F48-AE09C01A8868}"/>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Sessions</a:t>
            </a:r>
          </a:p>
        </p:txBody>
      </p:sp>
      <p:sp>
        <p:nvSpPr>
          <p:cNvPr id="3" name="Content Placeholder 2">
            <a:extLst>
              <a:ext uri="{FF2B5EF4-FFF2-40B4-BE49-F238E27FC236}">
                <a16:creationId xmlns:a16="http://schemas.microsoft.com/office/drawing/2014/main" id="{492A9C98-E9C5-12A0-A344-5208FEAFE711}"/>
              </a:ext>
            </a:extLst>
          </p:cNvPr>
          <p:cNvSpPr>
            <a:spLocks noGrp="1"/>
          </p:cNvSpPr>
          <p:nvPr>
            <p:ph idx="1"/>
          </p:nvPr>
        </p:nvSpPr>
        <p:spPr/>
        <p:txBody>
          <a:bodyPr>
            <a:normAutofit/>
          </a:bodyPr>
          <a:lstStyle/>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Sessions in Express.js allow storing user data across multiple requests.</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The `express-session` middleware is used to manage sessions, and session data is stored on the server or in a database.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932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789-9903-45FA-9F48-AE09C01A8868}"/>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Sessions</a:t>
            </a:r>
          </a:p>
        </p:txBody>
      </p:sp>
      <p:sp>
        <p:nvSpPr>
          <p:cNvPr id="3" name="Content Placeholder 2">
            <a:extLst>
              <a:ext uri="{FF2B5EF4-FFF2-40B4-BE49-F238E27FC236}">
                <a16:creationId xmlns:a16="http://schemas.microsoft.com/office/drawing/2014/main" id="{492A9C98-E9C5-12A0-A344-5208FEAFE711}"/>
              </a:ext>
            </a:extLst>
          </p:cNvPr>
          <p:cNvSpPr>
            <a:spLocks noGrp="1"/>
          </p:cNvSpPr>
          <p:nvPr>
            <p:ph idx="1"/>
          </p:nvPr>
        </p:nvSpPr>
        <p:spPr>
          <a:xfrm>
            <a:off x="838200" y="1012874"/>
            <a:ext cx="10515600" cy="5845126"/>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Express.js does not include built-in support for sessions. For managing sessions, you can use the `express-session` middleware along with a session store (e.g., `express-session` can be used with MongoDB, Redis, etc.).</a:t>
            </a:r>
          </a:p>
          <a:p>
            <a:pPr marL="0" indent="0">
              <a:lnSpc>
                <a:spcPct val="100000"/>
              </a:lnSpc>
              <a:buNone/>
            </a:pPr>
            <a:r>
              <a:rPr lang="en-IN" sz="2000" dirty="0">
                <a:latin typeface="Times New Roman" panose="02020603050405020304" pitchFamily="18" charset="0"/>
                <a:cs typeface="Times New Roman" panose="02020603050405020304" pitchFamily="18" charset="0"/>
              </a:rPr>
              <a:t>Example (using express-session with MongoDB store):</a:t>
            </a:r>
          </a:p>
          <a:p>
            <a:pPr marL="0" indent="0">
              <a:lnSpc>
                <a:spcPct val="100000"/>
              </a:lnSpc>
              <a:buNone/>
            </a:pPr>
            <a:r>
              <a:rPr lang="en-IN" sz="2000" b="1" dirty="0">
                <a:latin typeface="Times New Roman" panose="02020603050405020304" pitchFamily="18" charset="0"/>
                <a:cs typeface="Times New Roman" panose="02020603050405020304" pitchFamily="18" charset="0"/>
              </a:rPr>
              <a:t>1. Install the required dependencies:</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npm</a:t>
            </a:r>
            <a:r>
              <a:rPr lang="en-IN" sz="2000" dirty="0">
                <a:latin typeface="Times New Roman" panose="02020603050405020304" pitchFamily="18" charset="0"/>
                <a:cs typeface="Times New Roman" panose="02020603050405020304" pitchFamily="18" charset="0"/>
              </a:rPr>
              <a:t> install express-session connect-</a:t>
            </a:r>
            <a:r>
              <a:rPr lang="en-IN" sz="2000" dirty="0" err="1">
                <a:latin typeface="Times New Roman" panose="02020603050405020304" pitchFamily="18" charset="0"/>
                <a:cs typeface="Times New Roman" panose="02020603050405020304" pitchFamily="18" charset="0"/>
              </a:rPr>
              <a:t>mongodb</a:t>
            </a:r>
            <a:r>
              <a:rPr lang="en-IN" sz="2000" dirty="0">
                <a:latin typeface="Times New Roman" panose="02020603050405020304" pitchFamily="18" charset="0"/>
                <a:cs typeface="Times New Roman" panose="02020603050405020304" pitchFamily="18" charset="0"/>
              </a:rPr>
              <a:t>-session –save</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b="1" dirty="0">
                <a:latin typeface="Times New Roman" panose="02020603050405020304" pitchFamily="18" charset="0"/>
                <a:cs typeface="Times New Roman" panose="02020603050405020304" pitchFamily="18" charset="0"/>
              </a:rPr>
              <a:t>2. Set up the session middleware and MongoDB store in your Express app:</a:t>
            </a:r>
          </a:p>
          <a:p>
            <a:pPr marL="0" indent="0">
              <a:lnSpc>
                <a:spcPct val="100000"/>
              </a:lnSpc>
              <a:buNone/>
            </a:pPr>
            <a:r>
              <a:rPr lang="en-IN" sz="2000" dirty="0">
                <a:latin typeface="Times New Roman" panose="02020603050405020304" pitchFamily="18" charset="0"/>
                <a:cs typeface="Times New Roman" panose="02020603050405020304" pitchFamily="18" charset="0"/>
              </a:rPr>
              <a:t>   // index.js</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express = require('express');</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session = require('express-session');</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MongoDBStore</a:t>
            </a:r>
            <a:r>
              <a:rPr lang="en-IN" sz="2000" dirty="0">
                <a:latin typeface="Times New Roman" panose="02020603050405020304" pitchFamily="18" charset="0"/>
                <a:cs typeface="Times New Roman" panose="02020603050405020304" pitchFamily="18" charset="0"/>
              </a:rPr>
              <a:t> = require('connect-</a:t>
            </a:r>
            <a:r>
              <a:rPr lang="en-IN" sz="2000" dirty="0" err="1">
                <a:latin typeface="Times New Roman" panose="02020603050405020304" pitchFamily="18" charset="0"/>
                <a:cs typeface="Times New Roman" panose="02020603050405020304" pitchFamily="18" charset="0"/>
              </a:rPr>
              <a:t>mongodb</a:t>
            </a:r>
            <a:r>
              <a:rPr lang="en-IN" sz="2000" dirty="0">
                <a:latin typeface="Times New Roman" panose="02020603050405020304" pitchFamily="18" charset="0"/>
                <a:cs typeface="Times New Roman" panose="02020603050405020304" pitchFamily="18" charset="0"/>
              </a:rPr>
              <a:t>-session')(session);</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app = express();</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port = 3000;</a:t>
            </a:r>
          </a:p>
        </p:txBody>
      </p:sp>
    </p:spTree>
    <p:extLst>
      <p:ext uri="{BB962C8B-B14F-4D97-AF65-F5344CB8AC3E}">
        <p14:creationId xmlns:p14="http://schemas.microsoft.com/office/powerpoint/2010/main" val="3427910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789-9903-45FA-9F48-AE09C01A8868}"/>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Sessions</a:t>
            </a:r>
          </a:p>
        </p:txBody>
      </p:sp>
      <p:sp>
        <p:nvSpPr>
          <p:cNvPr id="3" name="Content Placeholder 2">
            <a:extLst>
              <a:ext uri="{FF2B5EF4-FFF2-40B4-BE49-F238E27FC236}">
                <a16:creationId xmlns:a16="http://schemas.microsoft.com/office/drawing/2014/main" id="{492A9C98-E9C5-12A0-A344-5208FEAFE711}"/>
              </a:ext>
            </a:extLst>
          </p:cNvPr>
          <p:cNvSpPr>
            <a:spLocks noGrp="1"/>
          </p:cNvSpPr>
          <p:nvPr>
            <p:ph idx="1"/>
          </p:nvPr>
        </p:nvSpPr>
        <p:spPr>
          <a:xfrm>
            <a:off x="838200" y="1325563"/>
            <a:ext cx="10515600" cy="4726745"/>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Create a new MongoDB store</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store = new </a:t>
            </a:r>
            <a:r>
              <a:rPr lang="en-IN" sz="2000" dirty="0" err="1">
                <a:latin typeface="Times New Roman" panose="02020603050405020304" pitchFamily="18" charset="0"/>
                <a:cs typeface="Times New Roman" panose="02020603050405020304" pitchFamily="18" charset="0"/>
              </a:rPr>
              <a:t>MongoDBStore</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uri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mongodb</a:t>
            </a:r>
            <a:r>
              <a:rPr lang="en-IN" sz="2000" dirty="0">
                <a:latin typeface="Times New Roman" panose="02020603050405020304" pitchFamily="18" charset="0"/>
                <a:cs typeface="Times New Roman" panose="02020603050405020304" pitchFamily="18" charset="0"/>
              </a:rPr>
              <a:t>://localhost/</a:t>
            </a:r>
            <a:r>
              <a:rPr lang="en-IN" sz="2000" dirty="0" err="1">
                <a:latin typeface="Times New Roman" panose="02020603050405020304" pitchFamily="18" charset="0"/>
                <a:cs typeface="Times New Roman" panose="02020603050405020304" pitchFamily="18" charset="0"/>
              </a:rPr>
              <a:t>mydatabase</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collection: 'sessions',</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Catch errors</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store.on</a:t>
            </a:r>
            <a:r>
              <a:rPr lang="en-IN" sz="2000" dirty="0">
                <a:latin typeface="Times New Roman" panose="02020603050405020304" pitchFamily="18" charset="0"/>
                <a:cs typeface="Times New Roman" panose="02020603050405020304" pitchFamily="18" charset="0"/>
              </a:rPr>
              <a:t>('error', (error) =&gt;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console.error</a:t>
            </a:r>
            <a:r>
              <a:rPr lang="en-IN" sz="2000" dirty="0">
                <a:latin typeface="Times New Roman" panose="02020603050405020304" pitchFamily="18" charset="0"/>
                <a:cs typeface="Times New Roman" panose="02020603050405020304" pitchFamily="18" charset="0"/>
              </a:rPr>
              <a:t>('Error connecting to MongoDB store:', error);</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215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789-9903-45FA-9F48-AE09C01A8868}"/>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Sessions</a:t>
            </a:r>
          </a:p>
        </p:txBody>
      </p:sp>
      <p:sp>
        <p:nvSpPr>
          <p:cNvPr id="3" name="Content Placeholder 2">
            <a:extLst>
              <a:ext uri="{FF2B5EF4-FFF2-40B4-BE49-F238E27FC236}">
                <a16:creationId xmlns:a16="http://schemas.microsoft.com/office/drawing/2014/main" id="{492A9C98-E9C5-12A0-A344-5208FEAFE711}"/>
              </a:ext>
            </a:extLst>
          </p:cNvPr>
          <p:cNvSpPr>
            <a:spLocks noGrp="1"/>
          </p:cNvSpPr>
          <p:nvPr>
            <p:ph idx="1"/>
          </p:nvPr>
        </p:nvSpPr>
        <p:spPr>
          <a:xfrm>
            <a:off x="838200" y="1069144"/>
            <a:ext cx="10515600" cy="5788855"/>
          </a:xfrm>
        </p:spPr>
        <p:txBody>
          <a:bodyPr>
            <a:normAutofit lnSpcReduction="10000"/>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Set up the session middleware</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app.use</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session({</a:t>
            </a:r>
          </a:p>
          <a:p>
            <a:pPr marL="0" indent="0">
              <a:lnSpc>
                <a:spcPct val="100000"/>
              </a:lnSpc>
              <a:buNone/>
            </a:pPr>
            <a:r>
              <a:rPr lang="en-IN" sz="2000" dirty="0">
                <a:latin typeface="Times New Roman" panose="02020603050405020304" pitchFamily="18" charset="0"/>
                <a:cs typeface="Times New Roman" panose="02020603050405020304" pitchFamily="18" charset="0"/>
              </a:rPr>
              <a:t>       secret: '</a:t>
            </a:r>
            <a:r>
              <a:rPr lang="en-IN" sz="2000" dirty="0" err="1">
                <a:latin typeface="Times New Roman" panose="02020603050405020304" pitchFamily="18" charset="0"/>
                <a:cs typeface="Times New Roman" panose="02020603050405020304" pitchFamily="18" charset="0"/>
              </a:rPr>
              <a:t>mysecretkey</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resave: false,</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saveUninitialized</a:t>
            </a:r>
            <a:r>
              <a:rPr lang="en-IN" sz="2000" dirty="0">
                <a:latin typeface="Times New Roman" panose="02020603050405020304" pitchFamily="18" charset="0"/>
                <a:cs typeface="Times New Roman" panose="02020603050405020304" pitchFamily="18" charset="0"/>
              </a:rPr>
              <a:t>: false,</a:t>
            </a:r>
          </a:p>
          <a:p>
            <a:pPr marL="0" indent="0">
              <a:lnSpc>
                <a:spcPct val="100000"/>
              </a:lnSpc>
              <a:buNone/>
            </a:pPr>
            <a:r>
              <a:rPr lang="en-IN" sz="2000" dirty="0">
                <a:latin typeface="Times New Roman" panose="02020603050405020304" pitchFamily="18" charset="0"/>
                <a:cs typeface="Times New Roman" panose="02020603050405020304" pitchFamily="18" charset="0"/>
              </a:rPr>
              <a:t>       store: store,</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for setting a session variable</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app.get</a:t>
            </a:r>
            <a:r>
              <a:rPr lang="en-IN" sz="2000" dirty="0">
                <a:latin typeface="Times New Roman" panose="02020603050405020304" pitchFamily="18" charset="0"/>
                <a:cs typeface="Times New Roman" panose="02020603050405020304" pitchFamily="18" charset="0"/>
              </a:rPr>
              <a:t>('/set-session',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req.session.username</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JohnDoe</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res.send</a:t>
            </a:r>
            <a:r>
              <a:rPr lang="en-IN" sz="2000" dirty="0">
                <a:latin typeface="Times New Roman" panose="02020603050405020304" pitchFamily="18" charset="0"/>
                <a:cs typeface="Times New Roman" panose="02020603050405020304" pitchFamily="18" charset="0"/>
              </a:rPr>
              <a:t>('Session variable has been set.');</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368661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E789-9903-45FA-9F48-AE09C01A8868}"/>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Sessions</a:t>
            </a:r>
          </a:p>
        </p:txBody>
      </p:sp>
      <p:sp>
        <p:nvSpPr>
          <p:cNvPr id="3" name="Content Placeholder 2">
            <a:extLst>
              <a:ext uri="{FF2B5EF4-FFF2-40B4-BE49-F238E27FC236}">
                <a16:creationId xmlns:a16="http://schemas.microsoft.com/office/drawing/2014/main" id="{492A9C98-E9C5-12A0-A344-5208FEAFE711}"/>
              </a:ext>
            </a:extLst>
          </p:cNvPr>
          <p:cNvSpPr>
            <a:spLocks noGrp="1"/>
          </p:cNvSpPr>
          <p:nvPr>
            <p:ph idx="1"/>
          </p:nvPr>
        </p:nvSpPr>
        <p:spPr>
          <a:xfrm>
            <a:off x="838200" y="1448972"/>
            <a:ext cx="10515600" cy="4727991"/>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Start the server</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app.listen</a:t>
            </a:r>
            <a:r>
              <a:rPr lang="en-IN" sz="2000" dirty="0">
                <a:latin typeface="Times New Roman" panose="02020603050405020304" pitchFamily="18" charset="0"/>
                <a:cs typeface="Times New Roman" panose="02020603050405020304" pitchFamily="18" charset="0"/>
              </a:rPr>
              <a:t>(port, () =&gt; {</a:t>
            </a:r>
          </a:p>
          <a:p>
            <a:pPr marL="0" indent="0">
              <a:lnSpc>
                <a:spcPct val="100000"/>
              </a:lnSpc>
              <a:buNone/>
            </a:pPr>
            <a:r>
              <a:rPr lang="en-IN" sz="2000" dirty="0">
                <a:latin typeface="Times New Roman" panose="02020603050405020304" pitchFamily="18" charset="0"/>
                <a:cs typeface="Times New Roman" panose="02020603050405020304" pitchFamily="18" charset="0"/>
              </a:rPr>
              <a:t>   console.log(`Server is running on http://localhost:${port}`);</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In this example, visiting `http://localhost:3000/set-session` will set a session variable named "username" with the value "</a:t>
            </a:r>
            <a:r>
              <a:rPr lang="en-IN" sz="2000" dirty="0" err="1">
                <a:latin typeface="Times New Roman" panose="02020603050405020304" pitchFamily="18" charset="0"/>
                <a:cs typeface="Times New Roman" panose="02020603050405020304" pitchFamily="18" charset="0"/>
              </a:rPr>
              <a:t>JohnDoe</a:t>
            </a:r>
            <a:r>
              <a:rPr lang="en-IN" sz="2000" dirty="0">
                <a:latin typeface="Times New Roman" panose="02020603050405020304" pitchFamily="18" charset="0"/>
                <a:cs typeface="Times New Roman" panose="02020603050405020304" pitchFamily="18" charset="0"/>
              </a:rPr>
              <a:t>". Visiting `http://localhost:3000/get-session` will read the session variable and display its value.</a:t>
            </a:r>
          </a:p>
        </p:txBody>
      </p:sp>
    </p:spTree>
    <p:extLst>
      <p:ext uri="{BB962C8B-B14F-4D97-AF65-F5344CB8AC3E}">
        <p14:creationId xmlns:p14="http://schemas.microsoft.com/office/powerpoint/2010/main" val="208027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DEDB-2DE0-D5BF-4038-02F6C98D5D1D}"/>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Authentication</a:t>
            </a:r>
          </a:p>
        </p:txBody>
      </p:sp>
      <p:sp>
        <p:nvSpPr>
          <p:cNvPr id="3" name="Content Placeholder 2">
            <a:extLst>
              <a:ext uri="{FF2B5EF4-FFF2-40B4-BE49-F238E27FC236}">
                <a16:creationId xmlns:a16="http://schemas.microsoft.com/office/drawing/2014/main" id="{59C8E7C0-76F0-7E53-982B-985CD4C183B8}"/>
              </a:ext>
            </a:extLst>
          </p:cNvPr>
          <p:cNvSpPr>
            <a:spLocks noGrp="1"/>
          </p:cNvSpPr>
          <p:nvPr>
            <p:ph idx="1"/>
          </p:nvPr>
        </p:nvSpPr>
        <p:spPr/>
        <p:txBody>
          <a:bodyPr>
            <a:normAutofit/>
          </a:bodyPr>
          <a:lstStyle/>
          <a:p>
            <a:pPr>
              <a:buFontTx/>
              <a:buChar char="-"/>
            </a:pPr>
            <a:endParaRPr lang="en-US" dirty="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Authentication in Express.js involves verifying the identity of users.</a:t>
            </a:r>
          </a:p>
          <a:p>
            <a:pPr>
              <a:buFontTx/>
              <a:buChar char="-"/>
            </a:pPr>
            <a:endParaRPr lang="en-US" dirty="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Various authentication strategies like JWT (JSON Web Tokens), OAuth, Passport.js, etc., can be used to implement authentication.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635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DEDB-2DE0-D5BF-4038-02F6C98D5D1D}"/>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Authentication</a:t>
            </a:r>
          </a:p>
        </p:txBody>
      </p:sp>
      <p:sp>
        <p:nvSpPr>
          <p:cNvPr id="3" name="Content Placeholder 2">
            <a:extLst>
              <a:ext uri="{FF2B5EF4-FFF2-40B4-BE49-F238E27FC236}">
                <a16:creationId xmlns:a16="http://schemas.microsoft.com/office/drawing/2014/main" id="{59C8E7C0-76F0-7E53-982B-985CD4C183B8}"/>
              </a:ext>
            </a:extLst>
          </p:cNvPr>
          <p:cNvSpPr>
            <a:spLocks noGrp="1"/>
          </p:cNvSpPr>
          <p:nvPr>
            <p:ph idx="1"/>
          </p:nvPr>
        </p:nvSpPr>
        <p:spPr>
          <a:xfrm>
            <a:off x="838200" y="1065969"/>
            <a:ext cx="10515600" cy="5658387"/>
          </a:xfrm>
        </p:spPr>
        <p:txBody>
          <a:bodyPr>
            <a:normAutofit lnSpcReduction="10000"/>
          </a:bodyPr>
          <a:lstStyle/>
          <a:p>
            <a:pPr marL="0" indent="0">
              <a:lnSpc>
                <a:spcPct val="110000"/>
              </a:lnSpc>
              <a:buNone/>
            </a:pPr>
            <a:r>
              <a:rPr lang="en-IN" sz="2000" dirty="0">
                <a:latin typeface="Times New Roman" panose="02020603050405020304" pitchFamily="18" charset="0"/>
                <a:cs typeface="Times New Roman" panose="02020603050405020304" pitchFamily="18" charset="0"/>
              </a:rPr>
              <a:t>Authentication in Express.js involves verifying the identity of a user before granting access to certain resources or functionalities. There are various authentication strategies, such as token-based authentication, session-based authentication, and OAuth.</a:t>
            </a:r>
          </a:p>
          <a:p>
            <a:pPr marL="0" indent="0">
              <a:lnSpc>
                <a:spcPct val="110000"/>
              </a:lnSpc>
              <a:buNone/>
            </a:pPr>
            <a:r>
              <a:rPr lang="en-IN" sz="2000" dirty="0">
                <a:latin typeface="Times New Roman" panose="02020603050405020304" pitchFamily="18" charset="0"/>
                <a:cs typeface="Times New Roman" panose="02020603050405020304" pitchFamily="18" charset="0"/>
              </a:rPr>
              <a:t>Example (using simple token-based authentication):</a:t>
            </a:r>
          </a:p>
          <a:p>
            <a:pPr marL="0" indent="0">
              <a:lnSpc>
                <a:spcPct val="110000"/>
              </a:lnSpc>
              <a:buNone/>
            </a:pPr>
            <a:endParaRPr lang="en-IN" sz="2000" dirty="0">
              <a:latin typeface="Times New Roman" panose="02020603050405020304" pitchFamily="18" charset="0"/>
              <a:cs typeface="Times New Roman" panose="02020603050405020304" pitchFamily="18" charset="0"/>
            </a:endParaRPr>
          </a:p>
          <a:p>
            <a:pPr marL="0" indent="0">
              <a:lnSpc>
                <a:spcPct val="110000"/>
              </a:lnSpc>
              <a:buNone/>
            </a:pPr>
            <a:r>
              <a:rPr lang="en-IN" sz="2000" dirty="0">
                <a:latin typeface="Times New Roman" panose="02020603050405020304" pitchFamily="18" charset="0"/>
                <a:cs typeface="Times New Roman" panose="02020603050405020304" pitchFamily="18" charset="0"/>
              </a:rPr>
              <a:t>// index.js</a:t>
            </a:r>
          </a:p>
          <a:p>
            <a:pPr marL="0" indent="0">
              <a:lnSpc>
                <a:spcPct val="11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express = require('express');</a:t>
            </a:r>
          </a:p>
          <a:p>
            <a:pPr marL="0" indent="0">
              <a:lnSpc>
                <a:spcPct val="11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jwt</a:t>
            </a:r>
            <a:r>
              <a:rPr lang="en-IN" sz="2000" dirty="0">
                <a:latin typeface="Times New Roman" panose="02020603050405020304" pitchFamily="18" charset="0"/>
                <a:cs typeface="Times New Roman" panose="02020603050405020304" pitchFamily="18" charset="0"/>
              </a:rPr>
              <a:t> = require('</a:t>
            </a:r>
            <a:r>
              <a:rPr lang="en-IN" sz="2000" dirty="0" err="1">
                <a:latin typeface="Times New Roman" panose="02020603050405020304" pitchFamily="18" charset="0"/>
                <a:cs typeface="Times New Roman" panose="02020603050405020304" pitchFamily="18" charset="0"/>
              </a:rPr>
              <a:t>jsonwebtoken</a:t>
            </a:r>
            <a:r>
              <a:rPr lang="en-IN" sz="2000" dirty="0">
                <a:latin typeface="Times New Roman" panose="02020603050405020304" pitchFamily="18" charset="0"/>
                <a:cs typeface="Times New Roman" panose="02020603050405020304" pitchFamily="18" charset="0"/>
              </a:rPr>
              <a:t>');</a:t>
            </a:r>
          </a:p>
          <a:p>
            <a:pPr marL="0" indent="0">
              <a:lnSpc>
                <a:spcPct val="11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app = express();</a:t>
            </a:r>
          </a:p>
          <a:p>
            <a:pPr marL="0" indent="0">
              <a:lnSpc>
                <a:spcPct val="11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port = 3000;</a:t>
            </a:r>
          </a:p>
          <a:p>
            <a:pPr marL="0" indent="0">
              <a:lnSpc>
                <a:spcPct val="110000"/>
              </a:lnSpc>
              <a:buNone/>
            </a:pPr>
            <a:endParaRPr lang="en-IN" sz="2000" dirty="0">
              <a:latin typeface="Times New Roman" panose="02020603050405020304" pitchFamily="18" charset="0"/>
              <a:cs typeface="Times New Roman" panose="02020603050405020304" pitchFamily="18" charset="0"/>
            </a:endParaRPr>
          </a:p>
          <a:p>
            <a:pPr marL="0" indent="0">
              <a:lnSpc>
                <a:spcPct val="110000"/>
              </a:lnSpc>
              <a:buNone/>
            </a:pPr>
            <a:r>
              <a:rPr lang="en-IN" sz="2000" dirty="0">
                <a:latin typeface="Times New Roman" panose="02020603050405020304" pitchFamily="18" charset="0"/>
                <a:cs typeface="Times New Roman" panose="02020603050405020304" pitchFamily="18" charset="0"/>
              </a:rPr>
              <a:t>// Secret key for token generation and verification</a:t>
            </a:r>
          </a:p>
          <a:p>
            <a:pPr marL="0" indent="0">
              <a:lnSpc>
                <a:spcPct val="11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secretKey</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mysecretkey</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79968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DEDB-2DE0-D5BF-4038-02F6C98D5D1D}"/>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Authentication</a:t>
            </a:r>
          </a:p>
        </p:txBody>
      </p:sp>
      <p:sp>
        <p:nvSpPr>
          <p:cNvPr id="3" name="Content Placeholder 2">
            <a:extLst>
              <a:ext uri="{FF2B5EF4-FFF2-40B4-BE49-F238E27FC236}">
                <a16:creationId xmlns:a16="http://schemas.microsoft.com/office/drawing/2014/main" id="{59C8E7C0-76F0-7E53-982B-985CD4C183B8}"/>
              </a:ext>
            </a:extLst>
          </p:cNvPr>
          <p:cNvSpPr>
            <a:spLocks noGrp="1"/>
          </p:cNvSpPr>
          <p:nvPr>
            <p:ph idx="1"/>
          </p:nvPr>
        </p:nvSpPr>
        <p:spPr>
          <a:xfrm>
            <a:off x="838200" y="1065970"/>
            <a:ext cx="10515600" cy="5792030"/>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for user login</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app.post</a:t>
            </a:r>
            <a:r>
              <a:rPr lang="en-IN" sz="2000" dirty="0">
                <a:latin typeface="Times New Roman" panose="02020603050405020304" pitchFamily="18" charset="0"/>
                <a:cs typeface="Times New Roman" panose="02020603050405020304" pitchFamily="18" charset="0"/>
              </a:rPr>
              <a:t>('/login',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 username, password } = </a:t>
            </a:r>
            <a:r>
              <a:rPr lang="en-IN" sz="2000" dirty="0" err="1">
                <a:latin typeface="Times New Roman" panose="02020603050405020304" pitchFamily="18" charset="0"/>
                <a:cs typeface="Times New Roman" panose="02020603050405020304" pitchFamily="18" charset="0"/>
              </a:rPr>
              <a:t>req.body</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Validate the user's credentials (for simplicity, we're using a hardcoded username and password)</a:t>
            </a:r>
          </a:p>
          <a:p>
            <a:pPr marL="0" indent="0">
              <a:lnSpc>
                <a:spcPct val="100000"/>
              </a:lnSpc>
              <a:buNone/>
            </a:pPr>
            <a:r>
              <a:rPr lang="en-IN" sz="2000" dirty="0">
                <a:latin typeface="Times New Roman" panose="02020603050405020304" pitchFamily="18" charset="0"/>
                <a:cs typeface="Times New Roman" panose="02020603050405020304" pitchFamily="18" charset="0"/>
              </a:rPr>
              <a:t>  if (username === 'john' &amp;&amp; password === 'password') {</a:t>
            </a:r>
          </a:p>
          <a:p>
            <a:pPr marL="0" indent="0">
              <a:lnSpc>
                <a:spcPct val="100000"/>
              </a:lnSpc>
              <a:buNone/>
            </a:pPr>
            <a:r>
              <a:rPr lang="en-IN" sz="2000" dirty="0">
                <a:latin typeface="Times New Roman" panose="02020603050405020304" pitchFamily="18" charset="0"/>
                <a:cs typeface="Times New Roman" panose="02020603050405020304" pitchFamily="18" charset="0"/>
              </a:rPr>
              <a:t>// Generate a token and send it as a response</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token = </a:t>
            </a:r>
            <a:r>
              <a:rPr lang="en-IN" sz="2000" dirty="0" err="1">
                <a:latin typeface="Times New Roman" panose="02020603050405020304" pitchFamily="18" charset="0"/>
                <a:cs typeface="Times New Roman" panose="02020603050405020304" pitchFamily="18" charset="0"/>
              </a:rPr>
              <a:t>jwt.sign</a:t>
            </a:r>
            <a:r>
              <a:rPr lang="en-IN" sz="2000" dirty="0">
                <a:latin typeface="Times New Roman" panose="02020603050405020304" pitchFamily="18" charset="0"/>
                <a:cs typeface="Times New Roman" panose="02020603050405020304" pitchFamily="18" charset="0"/>
              </a:rPr>
              <a:t>({ username }, </a:t>
            </a:r>
            <a:r>
              <a:rPr lang="en-IN" sz="2000" dirty="0" err="1">
                <a:latin typeface="Times New Roman" panose="02020603050405020304" pitchFamily="18" charset="0"/>
                <a:cs typeface="Times New Roman" panose="02020603050405020304" pitchFamily="18" charset="0"/>
              </a:rPr>
              <a:t>secretKey</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res.json</a:t>
            </a:r>
            <a:r>
              <a:rPr lang="en-IN" sz="2000" dirty="0">
                <a:latin typeface="Times New Roman" panose="02020603050405020304" pitchFamily="18" charset="0"/>
                <a:cs typeface="Times New Roman" panose="02020603050405020304" pitchFamily="18" charset="0"/>
              </a:rPr>
              <a:t>({ token });</a:t>
            </a:r>
          </a:p>
          <a:p>
            <a:pPr marL="0" indent="0">
              <a:lnSpc>
                <a:spcPct val="100000"/>
              </a:lnSpc>
              <a:buNone/>
            </a:pPr>
            <a:r>
              <a:rPr lang="en-IN" sz="2000" dirty="0">
                <a:latin typeface="Times New Roman" panose="02020603050405020304" pitchFamily="18" charset="0"/>
                <a:cs typeface="Times New Roman" panose="02020603050405020304" pitchFamily="18" charset="0"/>
              </a:rPr>
              <a:t>  } else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res.status</a:t>
            </a:r>
            <a:r>
              <a:rPr lang="en-IN" sz="2000" dirty="0">
                <a:latin typeface="Times New Roman" panose="02020603050405020304" pitchFamily="18" charset="0"/>
                <a:cs typeface="Times New Roman" panose="02020603050405020304" pitchFamily="18" charset="0"/>
              </a:rPr>
              <a:t>(401).</a:t>
            </a:r>
            <a:r>
              <a:rPr lang="en-IN" sz="2000" dirty="0" err="1">
                <a:latin typeface="Times New Roman" panose="02020603050405020304" pitchFamily="18" charset="0"/>
                <a:cs typeface="Times New Roman" panose="02020603050405020304" pitchFamily="18" charset="0"/>
              </a:rPr>
              <a:t>json</a:t>
            </a:r>
            <a:r>
              <a:rPr lang="en-IN" sz="2000" dirty="0">
                <a:latin typeface="Times New Roman" panose="02020603050405020304" pitchFamily="18" charset="0"/>
                <a:cs typeface="Times New Roman" panose="02020603050405020304" pitchFamily="18" charset="0"/>
              </a:rPr>
              <a:t>({ error: 'Invalid credentials.'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28618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DEDB-2DE0-D5BF-4038-02F6C98D5D1D}"/>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Authentication</a:t>
            </a:r>
          </a:p>
        </p:txBody>
      </p:sp>
      <p:sp>
        <p:nvSpPr>
          <p:cNvPr id="3" name="Content Placeholder 2">
            <a:extLst>
              <a:ext uri="{FF2B5EF4-FFF2-40B4-BE49-F238E27FC236}">
                <a16:creationId xmlns:a16="http://schemas.microsoft.com/office/drawing/2014/main" id="{59C8E7C0-76F0-7E53-982B-985CD4C183B8}"/>
              </a:ext>
            </a:extLst>
          </p:cNvPr>
          <p:cNvSpPr>
            <a:spLocks noGrp="1"/>
          </p:cNvSpPr>
          <p:nvPr>
            <p:ph idx="1"/>
          </p:nvPr>
        </p:nvSpPr>
        <p:spPr>
          <a:xfrm>
            <a:off x="838200" y="1325563"/>
            <a:ext cx="10515600" cy="3618572"/>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for protected resource</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app.get</a:t>
            </a:r>
            <a:r>
              <a:rPr lang="en-IN" sz="2000" dirty="0">
                <a:latin typeface="Times New Roman" panose="02020603050405020304" pitchFamily="18" charset="0"/>
                <a:cs typeface="Times New Roman" panose="02020603050405020304" pitchFamily="18" charset="0"/>
              </a:rPr>
              <a:t>('/protected', </a:t>
            </a:r>
            <a:r>
              <a:rPr lang="en-IN" sz="2000" dirty="0" err="1">
                <a:latin typeface="Times New Roman" panose="02020603050405020304" pitchFamily="18" charset="0"/>
                <a:cs typeface="Times New Roman" panose="02020603050405020304" pitchFamily="18" charset="0"/>
              </a:rPr>
              <a:t>verifyToken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The user is authenticated, so we can provide access to the protected resource</a:t>
            </a:r>
          </a:p>
          <a:p>
            <a:pPr marL="0" indent="0">
              <a:lnSpc>
                <a:spcPct val="100000"/>
              </a:lnSpc>
              <a:buNone/>
            </a:pPr>
            <a:r>
              <a:rPr lang="en-IN" sz="2000" dirty="0" err="1">
                <a:latin typeface="Times New Roman" panose="02020603050405020304" pitchFamily="18" charset="0"/>
                <a:cs typeface="Times New Roman" panose="02020603050405020304" pitchFamily="18" charset="0"/>
              </a:rPr>
              <a:t>res.send</a:t>
            </a:r>
            <a:r>
              <a:rPr lang="en-IN" sz="2000" dirty="0">
                <a:latin typeface="Times New Roman" panose="02020603050405020304" pitchFamily="18" charset="0"/>
                <a:cs typeface="Times New Roman" panose="02020603050405020304" pitchFamily="18" charset="0"/>
              </a:rPr>
              <a:t>('This is a protected resource.');</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3538741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DEDB-2DE0-D5BF-4038-02F6C98D5D1D}"/>
              </a:ext>
            </a:extLst>
          </p:cNvPr>
          <p:cNvSpPr>
            <a:spLocks noGrp="1"/>
          </p:cNvSpPr>
          <p:nvPr>
            <p:ph type="title"/>
          </p:nvPr>
        </p:nvSpPr>
        <p:spPr>
          <a:xfrm>
            <a:off x="838200" y="1"/>
            <a:ext cx="10515600" cy="900332"/>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Authentication</a:t>
            </a:r>
          </a:p>
        </p:txBody>
      </p:sp>
      <p:sp>
        <p:nvSpPr>
          <p:cNvPr id="3" name="Content Placeholder 2">
            <a:extLst>
              <a:ext uri="{FF2B5EF4-FFF2-40B4-BE49-F238E27FC236}">
                <a16:creationId xmlns:a16="http://schemas.microsoft.com/office/drawing/2014/main" id="{59C8E7C0-76F0-7E53-982B-985CD4C183B8}"/>
              </a:ext>
            </a:extLst>
          </p:cNvPr>
          <p:cNvSpPr>
            <a:spLocks noGrp="1"/>
          </p:cNvSpPr>
          <p:nvPr>
            <p:ph idx="1"/>
          </p:nvPr>
        </p:nvSpPr>
        <p:spPr>
          <a:xfrm>
            <a:off x="838200" y="787791"/>
            <a:ext cx="10515600" cy="6070209"/>
          </a:xfrm>
        </p:spPr>
        <p:txBody>
          <a:bodyPr>
            <a:noAutofit/>
          </a:bodyPr>
          <a:lstStyle/>
          <a:p>
            <a:pPr marL="0" indent="0">
              <a:lnSpc>
                <a:spcPct val="100000"/>
              </a:lnSpc>
              <a:buNone/>
            </a:pPr>
            <a:r>
              <a:rPr lang="en-IN" sz="1600" dirty="0">
                <a:latin typeface="Times New Roman" panose="02020603050405020304" pitchFamily="18" charset="0"/>
                <a:cs typeface="Times New Roman" panose="02020603050405020304" pitchFamily="18" charset="0"/>
              </a:rPr>
              <a:t>// Function to verify the token from the request headers</a:t>
            </a:r>
          </a:p>
          <a:p>
            <a:pPr marL="0" indent="0">
              <a:lnSpc>
                <a:spcPct val="100000"/>
              </a:lnSpc>
              <a:buNone/>
            </a:pPr>
            <a:r>
              <a:rPr lang="en-IN" sz="1600" dirty="0">
                <a:latin typeface="Times New Roman" panose="02020603050405020304" pitchFamily="18" charset="0"/>
                <a:cs typeface="Times New Roman" panose="02020603050405020304" pitchFamily="18" charset="0"/>
              </a:rPr>
              <a:t>function </a:t>
            </a:r>
            <a:r>
              <a:rPr lang="en-IN" sz="1600" dirty="0" err="1">
                <a:latin typeface="Times New Roman" panose="02020603050405020304" pitchFamily="18" charset="0"/>
                <a:cs typeface="Times New Roman" panose="02020603050405020304" pitchFamily="18" charset="0"/>
              </a:rPr>
              <a:t>verifyToken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req</a:t>
            </a:r>
            <a:r>
              <a:rPr lang="en-IN" sz="1600" dirty="0">
                <a:latin typeface="Times New Roman" panose="02020603050405020304" pitchFamily="18" charset="0"/>
                <a:cs typeface="Times New Roman" panose="02020603050405020304" pitchFamily="18" charset="0"/>
              </a:rPr>
              <a:t>, res, next) {</a:t>
            </a:r>
          </a:p>
          <a:p>
            <a:pPr marL="0" indent="0">
              <a:lnSpc>
                <a:spcPct val="100000"/>
              </a:lnSpc>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const</a:t>
            </a:r>
            <a:r>
              <a:rPr lang="en-IN" sz="1600" dirty="0">
                <a:latin typeface="Times New Roman" panose="02020603050405020304" pitchFamily="18" charset="0"/>
                <a:cs typeface="Times New Roman" panose="02020603050405020304" pitchFamily="18" charset="0"/>
              </a:rPr>
              <a:t> token = </a:t>
            </a:r>
            <a:r>
              <a:rPr lang="en-IN" sz="1600" dirty="0" err="1">
                <a:latin typeface="Times New Roman" panose="02020603050405020304" pitchFamily="18" charset="0"/>
                <a:cs typeface="Times New Roman" panose="02020603050405020304" pitchFamily="18" charset="0"/>
              </a:rPr>
              <a:t>req.headers</a:t>
            </a:r>
            <a:r>
              <a:rPr lang="en-IN" sz="1600" dirty="0">
                <a:latin typeface="Times New Roman" panose="02020603050405020304" pitchFamily="18" charset="0"/>
                <a:cs typeface="Times New Roman" panose="02020603050405020304" pitchFamily="18" charset="0"/>
              </a:rPr>
              <a:t>['authorization'];</a:t>
            </a:r>
          </a:p>
          <a:p>
            <a:pPr marL="0" indent="0">
              <a:lnSpc>
                <a:spcPct val="100000"/>
              </a:lnSpc>
              <a:buNone/>
            </a:pPr>
            <a:r>
              <a:rPr lang="en-IN" sz="1600" dirty="0">
                <a:latin typeface="Times New Roman" panose="02020603050405020304" pitchFamily="18" charset="0"/>
                <a:cs typeface="Times New Roman" panose="02020603050405020304" pitchFamily="18" charset="0"/>
              </a:rPr>
              <a:t>  if (</a:t>
            </a:r>
            <a:r>
              <a:rPr lang="en-IN" sz="1600" dirty="0" err="1">
                <a:latin typeface="Times New Roman" panose="02020603050405020304" pitchFamily="18" charset="0"/>
                <a:cs typeface="Times New Roman" panose="02020603050405020304" pitchFamily="18" charset="0"/>
              </a:rPr>
              <a:t>typeof</a:t>
            </a:r>
            <a:r>
              <a:rPr lang="en-IN" sz="1600" dirty="0">
                <a:latin typeface="Times New Roman" panose="02020603050405020304" pitchFamily="18" charset="0"/>
                <a:cs typeface="Times New Roman" panose="02020603050405020304" pitchFamily="18" charset="0"/>
              </a:rPr>
              <a:t> token !== 'undefined') {</a:t>
            </a:r>
          </a:p>
          <a:p>
            <a:pPr marL="0" indent="0">
              <a:lnSpc>
                <a:spcPct val="100000"/>
              </a:lnSpc>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jwt.verify</a:t>
            </a:r>
            <a:r>
              <a:rPr lang="en-IN" sz="1600" dirty="0">
                <a:latin typeface="Times New Roman" panose="02020603050405020304" pitchFamily="18" charset="0"/>
                <a:cs typeface="Times New Roman" panose="02020603050405020304" pitchFamily="18" charset="0"/>
              </a:rPr>
              <a:t>(token, </a:t>
            </a:r>
            <a:r>
              <a:rPr lang="en-IN" sz="1600" dirty="0" err="1">
                <a:latin typeface="Times New Roman" panose="02020603050405020304" pitchFamily="18" charset="0"/>
                <a:cs typeface="Times New Roman" panose="02020603050405020304" pitchFamily="18" charset="0"/>
              </a:rPr>
              <a:t>secretKey</a:t>
            </a:r>
            <a:r>
              <a:rPr lang="en-IN" sz="1600" dirty="0">
                <a:latin typeface="Times New Roman" panose="02020603050405020304" pitchFamily="18" charset="0"/>
                <a:cs typeface="Times New Roman" panose="02020603050405020304" pitchFamily="18" charset="0"/>
              </a:rPr>
              <a:t>, (err, decoded) =&gt; {</a:t>
            </a:r>
          </a:p>
          <a:p>
            <a:pPr marL="0" indent="0">
              <a:lnSpc>
                <a:spcPct val="100000"/>
              </a:lnSpc>
              <a:buNone/>
            </a:pPr>
            <a:r>
              <a:rPr lang="en-IN" sz="1600" dirty="0">
                <a:latin typeface="Times New Roman" panose="02020603050405020304" pitchFamily="18" charset="0"/>
                <a:cs typeface="Times New Roman" panose="02020603050405020304" pitchFamily="18" charset="0"/>
              </a:rPr>
              <a:t>      if (err) {</a:t>
            </a:r>
          </a:p>
          <a:p>
            <a:pPr marL="0" indent="0">
              <a:lnSpc>
                <a:spcPct val="100000"/>
              </a:lnSpc>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res.sendStatus</a:t>
            </a:r>
            <a:r>
              <a:rPr lang="en-IN" sz="1600" dirty="0">
                <a:latin typeface="Times New Roman" panose="02020603050405020304" pitchFamily="18" charset="0"/>
                <a:cs typeface="Times New Roman" panose="02020603050405020304" pitchFamily="18" charset="0"/>
              </a:rPr>
              <a:t>(403);</a:t>
            </a:r>
          </a:p>
          <a:p>
            <a:pPr marL="0" indent="0">
              <a:lnSpc>
                <a:spcPct val="100000"/>
              </a:lnSpc>
              <a:buNone/>
            </a:pPr>
            <a:r>
              <a:rPr lang="en-IN" sz="1600" dirty="0">
                <a:latin typeface="Times New Roman" panose="02020603050405020304" pitchFamily="18" charset="0"/>
                <a:cs typeface="Times New Roman" panose="02020603050405020304" pitchFamily="18" charset="0"/>
              </a:rPr>
              <a:t>      } else {</a:t>
            </a:r>
          </a:p>
          <a:p>
            <a:pPr marL="0" indent="0">
              <a:lnSpc>
                <a:spcPct val="100000"/>
              </a:lnSpc>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req.user</a:t>
            </a:r>
            <a:r>
              <a:rPr lang="en-IN" sz="1600" dirty="0">
                <a:latin typeface="Times New Roman" panose="02020603050405020304" pitchFamily="18" charset="0"/>
                <a:cs typeface="Times New Roman" panose="02020603050405020304" pitchFamily="18" charset="0"/>
              </a:rPr>
              <a:t> = decoded;</a:t>
            </a:r>
          </a:p>
          <a:p>
            <a:pPr marL="0" indent="0">
              <a:lnSpc>
                <a:spcPct val="100000"/>
              </a:lnSpc>
              <a:buNone/>
            </a:pPr>
            <a:r>
              <a:rPr lang="en-IN" sz="1600" dirty="0">
                <a:latin typeface="Times New Roman" panose="02020603050405020304" pitchFamily="18" charset="0"/>
                <a:cs typeface="Times New Roman" panose="02020603050405020304" pitchFamily="18" charset="0"/>
              </a:rPr>
              <a:t>        next();</a:t>
            </a:r>
          </a:p>
          <a:p>
            <a:pPr marL="0" indent="0">
              <a:lnSpc>
                <a:spcPct val="100000"/>
              </a:lnSpc>
              <a:buNone/>
            </a:pPr>
            <a:r>
              <a:rPr lang="en-IN" sz="1600" dirty="0">
                <a:latin typeface="Times New Roman" panose="02020603050405020304" pitchFamily="18" charset="0"/>
                <a:cs typeface="Times New Roman" panose="02020603050405020304" pitchFamily="18" charset="0"/>
              </a:rPr>
              <a:t>      }</a:t>
            </a:r>
          </a:p>
          <a:p>
            <a:pPr marL="0" indent="0">
              <a:lnSpc>
                <a:spcPct val="100000"/>
              </a:lnSpc>
              <a:buNone/>
            </a:pPr>
            <a:r>
              <a:rPr lang="en-IN" sz="1600" dirty="0">
                <a:latin typeface="Times New Roman" panose="02020603050405020304" pitchFamily="18" charset="0"/>
                <a:cs typeface="Times New Roman" panose="02020603050405020304" pitchFamily="18" charset="0"/>
              </a:rPr>
              <a:t>    });</a:t>
            </a:r>
          </a:p>
          <a:p>
            <a:pPr marL="0" indent="0">
              <a:lnSpc>
                <a:spcPct val="100000"/>
              </a:lnSpc>
              <a:buNone/>
            </a:pPr>
            <a:r>
              <a:rPr lang="en-IN" sz="1600" dirty="0">
                <a:latin typeface="Times New Roman" panose="02020603050405020304" pitchFamily="18" charset="0"/>
                <a:cs typeface="Times New Roman" panose="02020603050405020304" pitchFamily="18" charset="0"/>
              </a:rPr>
              <a:t>  } else {</a:t>
            </a:r>
          </a:p>
          <a:p>
            <a:pPr marL="0" indent="0">
              <a:lnSpc>
                <a:spcPct val="100000"/>
              </a:lnSpc>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res.sendStatus</a:t>
            </a:r>
            <a:r>
              <a:rPr lang="en-IN" sz="1600" dirty="0">
                <a:latin typeface="Times New Roman" panose="02020603050405020304" pitchFamily="18" charset="0"/>
                <a:cs typeface="Times New Roman" panose="02020603050405020304" pitchFamily="18" charset="0"/>
              </a:rPr>
              <a:t>(403);</a:t>
            </a:r>
          </a:p>
          <a:p>
            <a:pPr marL="0" indent="0">
              <a:lnSpc>
                <a:spcPct val="100000"/>
              </a:lnSpc>
              <a:buNone/>
            </a:pPr>
            <a:r>
              <a:rPr lang="en-IN" sz="1600" dirty="0">
                <a:latin typeface="Times New Roman" panose="02020603050405020304" pitchFamily="18" charset="0"/>
                <a:cs typeface="Times New Roman" panose="02020603050405020304" pitchFamily="18" charset="0"/>
              </a:rPr>
              <a:t>  }</a:t>
            </a:r>
          </a:p>
          <a:p>
            <a:pPr marL="0" indent="0">
              <a:lnSpc>
                <a:spcPct val="100000"/>
              </a:lnSpc>
              <a:buNone/>
            </a:pP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30043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ED35-7D24-3895-A0F4-F987C7371595}"/>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Characteristics</a:t>
            </a:r>
          </a:p>
        </p:txBody>
      </p:sp>
      <p:sp>
        <p:nvSpPr>
          <p:cNvPr id="3" name="Content Placeholder 2">
            <a:extLst>
              <a:ext uri="{FF2B5EF4-FFF2-40B4-BE49-F238E27FC236}">
                <a16:creationId xmlns:a16="http://schemas.microsoft.com/office/drawing/2014/main" id="{BC284F60-1AD3-194C-51B7-1D59A44680D4}"/>
              </a:ext>
            </a:extLst>
          </p:cNvPr>
          <p:cNvSpPr>
            <a:spLocks noGrp="1"/>
          </p:cNvSpPr>
          <p:nvPr>
            <p:ph idx="1"/>
          </p:nvPr>
        </p:nvSpPr>
        <p:spPr>
          <a:xfrm>
            <a:off x="838200" y="1325563"/>
            <a:ext cx="10515600" cy="5289453"/>
          </a:xfrm>
        </p:spPr>
        <p:txBody>
          <a:bodyPr>
            <a:normAutofit/>
          </a:bodyPr>
          <a:lstStyle/>
          <a:p>
            <a:pPr marL="0" indent="0">
              <a:lnSpc>
                <a:spcPct val="100000"/>
              </a:lnSpc>
              <a:buNone/>
            </a:pPr>
            <a:r>
              <a:rPr lang="en-US" b="1" dirty="0">
                <a:latin typeface="Times New Roman" panose="02020603050405020304" pitchFamily="18" charset="0"/>
                <a:cs typeface="Times New Roman" panose="02020603050405020304" pitchFamily="18" charset="0"/>
              </a:rPr>
              <a:t>- Lightweight: </a:t>
            </a:r>
            <a:r>
              <a:rPr lang="en-US" dirty="0">
                <a:latin typeface="Times New Roman" panose="02020603050405020304" pitchFamily="18" charset="0"/>
                <a:cs typeface="Times New Roman" panose="02020603050405020304" pitchFamily="18" charset="0"/>
              </a:rPr>
              <a:t>Express.js is lightweight and unopinionated, meaning it doesn't impose strict rules and structures on how you build your application. It gives you the flexibility to organize your code as you see fit.</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 Extensible: </a:t>
            </a:r>
            <a:r>
              <a:rPr lang="en-US" dirty="0">
                <a:latin typeface="Times New Roman" panose="02020603050405020304" pitchFamily="18" charset="0"/>
                <a:cs typeface="Times New Roman" panose="02020603050405020304" pitchFamily="18" charset="0"/>
              </a:rPr>
              <a:t>The modular design of Express.js allows you to easily add third-party middleware and customize the behavior of your application.</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b="1" dirty="0">
                <a:latin typeface="Times New Roman" panose="02020603050405020304" pitchFamily="18" charset="0"/>
                <a:cs typeface="Times New Roman" panose="02020603050405020304" pitchFamily="18" charset="0"/>
              </a:rPr>
              <a:t>- Fast: </a:t>
            </a:r>
            <a:r>
              <a:rPr lang="en-US" dirty="0">
                <a:latin typeface="Times New Roman" panose="02020603050405020304" pitchFamily="18" charset="0"/>
                <a:cs typeface="Times New Roman" panose="02020603050405020304" pitchFamily="18" charset="0"/>
              </a:rPr>
              <a:t>Express.js is built on top of Node.js, which makes it inherently fast and efficient for handling a large number of concurrent connections.</a:t>
            </a:r>
          </a:p>
        </p:txBody>
      </p:sp>
    </p:spTree>
    <p:extLst>
      <p:ext uri="{BB962C8B-B14F-4D97-AF65-F5344CB8AC3E}">
        <p14:creationId xmlns:p14="http://schemas.microsoft.com/office/powerpoint/2010/main" val="8683252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DEDB-2DE0-D5BF-4038-02F6C98D5D1D}"/>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Authentication</a:t>
            </a:r>
          </a:p>
        </p:txBody>
      </p:sp>
      <p:sp>
        <p:nvSpPr>
          <p:cNvPr id="3" name="Content Placeholder 2">
            <a:extLst>
              <a:ext uri="{FF2B5EF4-FFF2-40B4-BE49-F238E27FC236}">
                <a16:creationId xmlns:a16="http://schemas.microsoft.com/office/drawing/2014/main" id="{59C8E7C0-76F0-7E53-982B-985CD4C183B8}"/>
              </a:ext>
            </a:extLst>
          </p:cNvPr>
          <p:cNvSpPr>
            <a:spLocks noGrp="1"/>
          </p:cNvSpPr>
          <p:nvPr>
            <p:ph idx="1"/>
          </p:nvPr>
        </p:nvSpPr>
        <p:spPr>
          <a:xfrm>
            <a:off x="838200" y="1325562"/>
            <a:ext cx="10515600" cy="5258117"/>
          </a:xfrm>
        </p:spPr>
        <p:txBody>
          <a:bodyPr>
            <a:normAutofit/>
          </a:bodyPr>
          <a:lstStyle/>
          <a:p>
            <a:pPr marL="0" indent="0">
              <a:lnSpc>
                <a:spcPct val="100000"/>
              </a:lnSpc>
              <a:buNone/>
            </a:pPr>
            <a:r>
              <a:rPr lang="en-IN" sz="2400" dirty="0">
                <a:latin typeface="Times New Roman" panose="02020603050405020304" pitchFamily="18" charset="0"/>
                <a:cs typeface="Times New Roman" panose="02020603050405020304" pitchFamily="18" charset="0"/>
              </a:rPr>
              <a:t>// Start the server</a:t>
            </a:r>
          </a:p>
          <a:p>
            <a:pPr marL="0" indent="0">
              <a:lnSpc>
                <a:spcPct val="100000"/>
              </a:lnSpc>
              <a:buNone/>
            </a:pPr>
            <a:r>
              <a:rPr lang="en-IN" sz="2400" dirty="0" err="1">
                <a:latin typeface="Times New Roman" panose="02020603050405020304" pitchFamily="18" charset="0"/>
                <a:cs typeface="Times New Roman" panose="02020603050405020304" pitchFamily="18" charset="0"/>
              </a:rPr>
              <a:t>app.listen</a:t>
            </a:r>
            <a:r>
              <a:rPr lang="en-IN" sz="2400" dirty="0">
                <a:latin typeface="Times New Roman" panose="02020603050405020304" pitchFamily="18" charset="0"/>
                <a:cs typeface="Times New Roman" panose="02020603050405020304" pitchFamily="18" charset="0"/>
              </a:rPr>
              <a:t>(port, () =&gt; {</a:t>
            </a:r>
          </a:p>
          <a:p>
            <a:pPr marL="0" indent="0">
              <a:lnSpc>
                <a:spcPct val="100000"/>
              </a:lnSpc>
              <a:buNone/>
            </a:pPr>
            <a:r>
              <a:rPr lang="en-IN" sz="2400" dirty="0">
                <a:latin typeface="Times New Roman" panose="02020603050405020304" pitchFamily="18" charset="0"/>
                <a:cs typeface="Times New Roman" panose="02020603050405020304" pitchFamily="18" charset="0"/>
              </a:rPr>
              <a:t>console.log(`Server is running on http://localhost:${port}`);</a:t>
            </a:r>
          </a:p>
          <a:p>
            <a:pPr marL="0" indent="0">
              <a:lnSpc>
                <a:spcPct val="100000"/>
              </a:lnSpc>
              <a:buNone/>
            </a:pPr>
            <a:r>
              <a:rPr lang="en-IN" sz="2400" dirty="0">
                <a:latin typeface="Times New Roman" panose="02020603050405020304" pitchFamily="18" charset="0"/>
                <a:cs typeface="Times New Roman" panose="02020603050405020304" pitchFamily="18" charset="0"/>
              </a:rPr>
              <a:t>});</a:t>
            </a:r>
          </a:p>
          <a:p>
            <a:pPr marL="0" indent="0">
              <a:lnSpc>
                <a:spcPct val="100000"/>
              </a:lnSpc>
              <a:buNone/>
            </a:pPr>
            <a:endParaRPr lang="en-IN" sz="2400" dirty="0">
              <a:latin typeface="Times New Roman" panose="02020603050405020304" pitchFamily="18" charset="0"/>
              <a:cs typeface="Times New Roman" panose="02020603050405020304" pitchFamily="18" charset="0"/>
            </a:endParaRPr>
          </a:p>
          <a:p>
            <a:pPr marL="0" indent="0">
              <a:lnSpc>
                <a:spcPct val="100000"/>
              </a:lnSpc>
              <a:buNone/>
            </a:pPr>
            <a:r>
              <a:rPr lang="en-IN" sz="2400" dirty="0">
                <a:latin typeface="Times New Roman" panose="02020603050405020304" pitchFamily="18" charset="0"/>
                <a:cs typeface="Times New Roman" panose="02020603050405020304" pitchFamily="18" charset="0"/>
              </a:rPr>
              <a:t>In this example, when a user logs in with the correct credentials using the `/login` route, the server generates a JSON Web Token (JWT) and sends it as a response. This token can then be used by the client to access protected resources, such as the `/protected` route.</a:t>
            </a:r>
          </a:p>
        </p:txBody>
      </p:sp>
    </p:spTree>
    <p:extLst>
      <p:ext uri="{BB962C8B-B14F-4D97-AF65-F5344CB8AC3E}">
        <p14:creationId xmlns:p14="http://schemas.microsoft.com/office/powerpoint/2010/main" val="573664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DD43-B666-840D-9F73-0F2D56A971F5}"/>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RESTful APIs</a:t>
            </a:r>
          </a:p>
        </p:txBody>
      </p:sp>
      <p:sp>
        <p:nvSpPr>
          <p:cNvPr id="3" name="Content Placeholder 2">
            <a:extLst>
              <a:ext uri="{FF2B5EF4-FFF2-40B4-BE49-F238E27FC236}">
                <a16:creationId xmlns:a16="http://schemas.microsoft.com/office/drawing/2014/main" id="{EC99C7E1-A541-8A9D-4B5B-A271CFCF1B3B}"/>
              </a:ext>
            </a:extLst>
          </p:cNvPr>
          <p:cNvSpPr>
            <a:spLocks noGrp="1"/>
          </p:cNvSpPr>
          <p:nvPr>
            <p:ph idx="1"/>
          </p:nvPr>
        </p:nvSpPr>
        <p:spPr/>
        <p:txBody>
          <a:bodyPr>
            <a:normAutofit/>
          </a:bodyPr>
          <a:lstStyle/>
          <a:p>
            <a:pPr>
              <a:buFontTx/>
              <a:buChar char="-"/>
            </a:pPr>
            <a:endParaRPr lang="en-US" dirty="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Express.js is often used to build RESTful APIs, which follow the principles of Representational State Transfer (REST).</a:t>
            </a:r>
          </a:p>
          <a:p>
            <a:pPr>
              <a:buFontTx/>
              <a:buChar char="-"/>
            </a:pPr>
            <a:endParaRPr lang="en-US" dirty="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RESTful APIs use standard HTTP methods (GET, POST, PUT, DELETE) to perform CRUD operations on resources.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555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DD43-B666-840D-9F73-0F2D56A971F5}"/>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RESTful APIs</a:t>
            </a:r>
          </a:p>
        </p:txBody>
      </p:sp>
      <p:sp>
        <p:nvSpPr>
          <p:cNvPr id="3" name="Content Placeholder 2">
            <a:extLst>
              <a:ext uri="{FF2B5EF4-FFF2-40B4-BE49-F238E27FC236}">
                <a16:creationId xmlns:a16="http://schemas.microsoft.com/office/drawing/2014/main" id="{EC99C7E1-A541-8A9D-4B5B-A271CFCF1B3B}"/>
              </a:ext>
            </a:extLst>
          </p:cNvPr>
          <p:cNvSpPr>
            <a:spLocks noGrp="1"/>
          </p:cNvSpPr>
          <p:nvPr>
            <p:ph idx="1"/>
          </p:nvPr>
        </p:nvSpPr>
        <p:spPr>
          <a:xfrm>
            <a:off x="838200" y="1037834"/>
            <a:ext cx="10515600" cy="5820166"/>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RESTful APIs in Express.js are APIs that adhere to the principles of Representational State Transfer (REST). These APIs use standard HTTP methods and follow a resource-oriented approach for managing data.</a:t>
            </a:r>
          </a:p>
          <a:p>
            <a:pPr marL="0" indent="0">
              <a:lnSpc>
                <a:spcPct val="100000"/>
              </a:lnSpc>
              <a:buNone/>
            </a:pPr>
            <a:r>
              <a:rPr lang="en-IN" sz="2000" dirty="0">
                <a:latin typeface="Times New Roman" panose="02020603050405020304" pitchFamily="18" charset="0"/>
                <a:cs typeface="Times New Roman" panose="02020603050405020304" pitchFamily="18" charset="0"/>
              </a:rPr>
              <a:t>Example:</a:t>
            </a:r>
          </a:p>
          <a:p>
            <a:pPr marL="0" indent="0">
              <a:lnSpc>
                <a:spcPct val="100000"/>
              </a:lnSpc>
              <a:buNone/>
            </a:pPr>
            <a:r>
              <a:rPr lang="en-IN" sz="2000" dirty="0">
                <a:latin typeface="Times New Roman" panose="02020603050405020304" pitchFamily="18" charset="0"/>
                <a:cs typeface="Times New Roman" panose="02020603050405020304" pitchFamily="18" charset="0"/>
              </a:rPr>
              <a:t>// index.js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express = require('express');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app = express();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port = 3000;</a:t>
            </a:r>
          </a:p>
          <a:p>
            <a:pPr marL="0" indent="0">
              <a:lnSpc>
                <a:spcPct val="100000"/>
              </a:lnSpc>
              <a:buNone/>
            </a:pPr>
            <a:r>
              <a:rPr lang="en-IN" sz="2000" dirty="0">
                <a:latin typeface="Times New Roman" panose="02020603050405020304" pitchFamily="18" charset="0"/>
                <a:cs typeface="Times New Roman" panose="02020603050405020304" pitchFamily="18" charset="0"/>
              </a:rPr>
              <a:t>// Example data (for simplicity, stored in memory)</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books = [</a:t>
            </a:r>
          </a:p>
          <a:p>
            <a:pPr marL="0" indent="0">
              <a:lnSpc>
                <a:spcPct val="100000"/>
              </a:lnSpc>
              <a:buNone/>
            </a:pPr>
            <a:r>
              <a:rPr lang="en-IN" sz="2000" dirty="0">
                <a:latin typeface="Times New Roman" panose="02020603050405020304" pitchFamily="18" charset="0"/>
                <a:cs typeface="Times New Roman" panose="02020603050405020304" pitchFamily="18" charset="0"/>
              </a:rPr>
              <a:t>  { id: 1, title: 'Book 1', author: 'Author 1' },</a:t>
            </a:r>
          </a:p>
          <a:p>
            <a:pPr marL="0" indent="0">
              <a:lnSpc>
                <a:spcPct val="100000"/>
              </a:lnSpc>
              <a:buNone/>
            </a:pPr>
            <a:r>
              <a:rPr lang="en-IN" sz="2000" dirty="0">
                <a:latin typeface="Times New Roman" panose="02020603050405020304" pitchFamily="18" charset="0"/>
                <a:cs typeface="Times New Roman" panose="02020603050405020304" pitchFamily="18" charset="0"/>
              </a:rPr>
              <a:t>  { id: 2, title: 'Book 2', author: 'Author 2' },</a:t>
            </a:r>
          </a:p>
          <a:p>
            <a:pPr marL="0" indent="0">
              <a:lnSpc>
                <a:spcPct val="100000"/>
              </a:lnSpc>
              <a:buNone/>
            </a:pPr>
            <a:r>
              <a:rPr lang="en-IN" sz="2000" dirty="0">
                <a:latin typeface="Times New Roman" panose="02020603050405020304" pitchFamily="18" charset="0"/>
                <a:cs typeface="Times New Roman" panose="02020603050405020304" pitchFamily="18" charset="0"/>
              </a:rPr>
              <a:t>  { id: 3, title: 'Book 3', author: 'Author 3' },</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79041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DD43-B666-840D-9F73-0F2D56A971F5}"/>
              </a:ext>
            </a:extLst>
          </p:cNvPr>
          <p:cNvSpPr>
            <a:spLocks noGrp="1"/>
          </p:cNvSpPr>
          <p:nvPr>
            <p:ph type="title"/>
          </p:nvPr>
        </p:nvSpPr>
        <p:spPr>
          <a:xfrm>
            <a:off x="838200" y="0"/>
            <a:ext cx="10515600" cy="872197"/>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RESTful APIs</a:t>
            </a:r>
          </a:p>
        </p:txBody>
      </p:sp>
      <p:sp>
        <p:nvSpPr>
          <p:cNvPr id="3" name="Content Placeholder 2">
            <a:extLst>
              <a:ext uri="{FF2B5EF4-FFF2-40B4-BE49-F238E27FC236}">
                <a16:creationId xmlns:a16="http://schemas.microsoft.com/office/drawing/2014/main" id="{EC99C7E1-A541-8A9D-4B5B-A271CFCF1B3B}"/>
              </a:ext>
            </a:extLst>
          </p:cNvPr>
          <p:cNvSpPr>
            <a:spLocks noGrp="1"/>
          </p:cNvSpPr>
          <p:nvPr>
            <p:ph idx="1"/>
          </p:nvPr>
        </p:nvSpPr>
        <p:spPr>
          <a:xfrm>
            <a:off x="838200" y="773723"/>
            <a:ext cx="10515600" cy="6084277"/>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for getting all books</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app.get</a:t>
            </a:r>
            <a:r>
              <a:rPr lang="en-IN" sz="2000" dirty="0">
                <a:latin typeface="Times New Roman" panose="02020603050405020304" pitchFamily="18" charset="0"/>
                <a:cs typeface="Times New Roman" panose="02020603050405020304" pitchFamily="18" charset="0"/>
              </a:rPr>
              <a:t>('/books',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res.json</a:t>
            </a:r>
            <a:r>
              <a:rPr lang="en-IN" sz="2000" dirty="0">
                <a:latin typeface="Times New Roman" panose="02020603050405020304" pitchFamily="18" charset="0"/>
                <a:cs typeface="Times New Roman" panose="02020603050405020304" pitchFamily="18" charset="0"/>
              </a:rPr>
              <a:t>(books);</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for getting a specific book by ID</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app.get</a:t>
            </a:r>
            <a:r>
              <a:rPr lang="en-IN" sz="2000" dirty="0">
                <a:latin typeface="Times New Roman" panose="02020603050405020304" pitchFamily="18" charset="0"/>
                <a:cs typeface="Times New Roman" panose="02020603050405020304" pitchFamily="18" charset="0"/>
              </a:rPr>
              <a:t>('/books/:id',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bookId</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parseInt</a:t>
            </a:r>
            <a:r>
              <a:rPr lang="en-IN" sz="2000" dirty="0">
                <a:latin typeface="Times New Roman" panose="02020603050405020304" pitchFamily="18" charset="0"/>
                <a:cs typeface="Times New Roman" panose="02020603050405020304" pitchFamily="18" charset="0"/>
              </a:rPr>
              <a:t>(req.params.id);</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book = </a:t>
            </a:r>
            <a:r>
              <a:rPr lang="en-IN" sz="2000" dirty="0" err="1">
                <a:latin typeface="Times New Roman" panose="02020603050405020304" pitchFamily="18" charset="0"/>
                <a:cs typeface="Times New Roman" panose="02020603050405020304" pitchFamily="18" charset="0"/>
              </a:rPr>
              <a:t>books.find</a:t>
            </a:r>
            <a:r>
              <a:rPr lang="en-IN" sz="2000" dirty="0">
                <a:latin typeface="Times New Roman" panose="02020603050405020304" pitchFamily="18" charset="0"/>
                <a:cs typeface="Times New Roman" panose="02020603050405020304" pitchFamily="18" charset="0"/>
              </a:rPr>
              <a:t>((b) =&gt; b.id === </a:t>
            </a:r>
            <a:r>
              <a:rPr lang="en-IN" sz="2000" dirty="0" err="1">
                <a:latin typeface="Times New Roman" panose="02020603050405020304" pitchFamily="18" charset="0"/>
                <a:cs typeface="Times New Roman" panose="02020603050405020304" pitchFamily="18" charset="0"/>
              </a:rPr>
              <a:t>bookId</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if (book)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res.json</a:t>
            </a:r>
            <a:r>
              <a:rPr lang="en-IN" sz="2000" dirty="0">
                <a:latin typeface="Times New Roman" panose="02020603050405020304" pitchFamily="18" charset="0"/>
                <a:cs typeface="Times New Roman" panose="02020603050405020304" pitchFamily="18" charset="0"/>
              </a:rPr>
              <a:t>(book);</a:t>
            </a:r>
          </a:p>
          <a:p>
            <a:pPr marL="0" indent="0">
              <a:lnSpc>
                <a:spcPct val="100000"/>
              </a:lnSpc>
              <a:buNone/>
            </a:pPr>
            <a:r>
              <a:rPr lang="en-IN" sz="2000" dirty="0">
                <a:latin typeface="Times New Roman" panose="02020603050405020304" pitchFamily="18" charset="0"/>
                <a:cs typeface="Times New Roman" panose="02020603050405020304" pitchFamily="18" charset="0"/>
              </a:rPr>
              <a:t>  } else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res.sendStatus</a:t>
            </a:r>
            <a:r>
              <a:rPr lang="en-IN" sz="2000" dirty="0">
                <a:latin typeface="Times New Roman" panose="02020603050405020304" pitchFamily="18" charset="0"/>
                <a:cs typeface="Times New Roman" panose="02020603050405020304" pitchFamily="18" charset="0"/>
              </a:rPr>
              <a:t>(404);</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453527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DD43-B666-840D-9F73-0F2D56A971F5}"/>
              </a:ext>
            </a:extLst>
          </p:cNvPr>
          <p:cNvSpPr>
            <a:spLocks noGrp="1"/>
          </p:cNvSpPr>
          <p:nvPr>
            <p:ph type="title"/>
          </p:nvPr>
        </p:nvSpPr>
        <p:spPr>
          <a:xfrm>
            <a:off x="838200" y="0"/>
            <a:ext cx="10515600" cy="787791"/>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RESTful APIs</a:t>
            </a:r>
          </a:p>
        </p:txBody>
      </p:sp>
      <p:sp>
        <p:nvSpPr>
          <p:cNvPr id="3" name="Content Placeholder 2">
            <a:extLst>
              <a:ext uri="{FF2B5EF4-FFF2-40B4-BE49-F238E27FC236}">
                <a16:creationId xmlns:a16="http://schemas.microsoft.com/office/drawing/2014/main" id="{EC99C7E1-A541-8A9D-4B5B-A271CFCF1B3B}"/>
              </a:ext>
            </a:extLst>
          </p:cNvPr>
          <p:cNvSpPr>
            <a:spLocks noGrp="1"/>
          </p:cNvSpPr>
          <p:nvPr>
            <p:ph idx="1"/>
          </p:nvPr>
        </p:nvSpPr>
        <p:spPr>
          <a:xfrm>
            <a:off x="838200" y="787791"/>
            <a:ext cx="10515600" cy="5430129"/>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for creating a new book</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app.post</a:t>
            </a:r>
            <a:r>
              <a:rPr lang="en-IN" sz="2000" dirty="0">
                <a:latin typeface="Times New Roman" panose="02020603050405020304" pitchFamily="18" charset="0"/>
                <a:cs typeface="Times New Roman" panose="02020603050405020304" pitchFamily="18" charset="0"/>
              </a:rPr>
              <a:t>('/books',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 title, author } = </a:t>
            </a:r>
            <a:r>
              <a:rPr lang="en-IN" sz="2000" dirty="0" err="1">
                <a:latin typeface="Times New Roman" panose="02020603050405020304" pitchFamily="18" charset="0"/>
                <a:cs typeface="Times New Roman" panose="02020603050405020304" pitchFamily="18" charset="0"/>
              </a:rPr>
              <a:t>req.body</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newBook</a:t>
            </a:r>
            <a:r>
              <a:rPr lang="en-IN" sz="2000" dirty="0">
                <a:latin typeface="Times New Roman" panose="02020603050405020304" pitchFamily="18" charset="0"/>
                <a:cs typeface="Times New Roman" panose="02020603050405020304" pitchFamily="18" charset="0"/>
              </a:rPr>
              <a:t> = { id: </a:t>
            </a:r>
            <a:r>
              <a:rPr lang="en-IN" sz="2000" dirty="0" err="1">
                <a:latin typeface="Times New Roman" panose="02020603050405020304" pitchFamily="18" charset="0"/>
                <a:cs typeface="Times New Roman" panose="02020603050405020304" pitchFamily="18" charset="0"/>
              </a:rPr>
              <a:t>books.length</a:t>
            </a:r>
            <a:r>
              <a:rPr lang="en-IN" sz="2000" dirty="0">
                <a:latin typeface="Times New Roman" panose="02020603050405020304" pitchFamily="18" charset="0"/>
                <a:cs typeface="Times New Roman" panose="02020603050405020304" pitchFamily="18" charset="0"/>
              </a:rPr>
              <a:t> + 1, title, author };</a:t>
            </a:r>
          </a:p>
          <a:p>
            <a:pPr marL="0" indent="0">
              <a:lnSpc>
                <a:spcPct val="100000"/>
              </a:lnSpc>
              <a:buNone/>
            </a:pPr>
            <a:r>
              <a:rPr lang="en-IN" sz="2000" dirty="0" err="1">
                <a:latin typeface="Times New Roman" panose="02020603050405020304" pitchFamily="18" charset="0"/>
                <a:cs typeface="Times New Roman" panose="02020603050405020304" pitchFamily="18" charset="0"/>
              </a:rPr>
              <a:t>books.push</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newBook</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err="1">
                <a:latin typeface="Times New Roman" panose="02020603050405020304" pitchFamily="18" charset="0"/>
                <a:cs typeface="Times New Roman" panose="02020603050405020304" pitchFamily="18" charset="0"/>
              </a:rPr>
              <a:t>res.status</a:t>
            </a:r>
            <a:r>
              <a:rPr lang="en-IN" sz="2000" dirty="0">
                <a:latin typeface="Times New Roman" panose="02020603050405020304" pitchFamily="18" charset="0"/>
                <a:cs typeface="Times New Roman" panose="02020603050405020304" pitchFamily="18" charset="0"/>
              </a:rPr>
              <a:t>(201).</a:t>
            </a:r>
            <a:r>
              <a:rPr lang="en-IN" sz="2000" dirty="0" err="1">
                <a:latin typeface="Times New Roman" panose="02020603050405020304" pitchFamily="18" charset="0"/>
                <a:cs typeface="Times New Roman" panose="02020603050405020304" pitchFamily="18" charset="0"/>
              </a:rPr>
              <a:t>json</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newBook</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for updating a book by ID</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app.put</a:t>
            </a:r>
            <a:r>
              <a:rPr lang="en-IN" sz="2000" dirty="0">
                <a:latin typeface="Times New Roman" panose="02020603050405020304" pitchFamily="18" charset="0"/>
                <a:cs typeface="Times New Roman" panose="02020603050405020304" pitchFamily="18" charset="0"/>
              </a:rPr>
              <a:t>('/books/:id',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bookId</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parseInt</a:t>
            </a:r>
            <a:r>
              <a:rPr lang="en-IN" sz="2000" dirty="0">
                <a:latin typeface="Times New Roman" panose="02020603050405020304" pitchFamily="18" charset="0"/>
                <a:cs typeface="Times New Roman" panose="02020603050405020304" pitchFamily="18" charset="0"/>
              </a:rPr>
              <a:t>(req.params.id);</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 title, author } = </a:t>
            </a:r>
            <a:r>
              <a:rPr lang="en-IN" sz="2000" dirty="0" err="1">
                <a:latin typeface="Times New Roman" panose="02020603050405020304" pitchFamily="18" charset="0"/>
                <a:cs typeface="Times New Roman" panose="02020603050405020304" pitchFamily="18" charset="0"/>
              </a:rPr>
              <a:t>req.body</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bookIndex</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books.findIndex</a:t>
            </a:r>
            <a:r>
              <a:rPr lang="en-IN" sz="2000" dirty="0">
                <a:latin typeface="Times New Roman" panose="02020603050405020304" pitchFamily="18" charset="0"/>
                <a:cs typeface="Times New Roman" panose="02020603050405020304" pitchFamily="18" charset="0"/>
              </a:rPr>
              <a:t>((b) =&gt; b.id === </a:t>
            </a:r>
            <a:r>
              <a:rPr lang="en-IN" sz="2000" dirty="0" err="1">
                <a:latin typeface="Times New Roman" panose="02020603050405020304" pitchFamily="18" charset="0"/>
                <a:cs typeface="Times New Roman" panose="02020603050405020304" pitchFamily="18" charset="0"/>
              </a:rPr>
              <a:t>bookId</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37398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DD43-B666-840D-9F73-0F2D56A971F5}"/>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RESTful APIs</a:t>
            </a:r>
          </a:p>
        </p:txBody>
      </p:sp>
      <p:sp>
        <p:nvSpPr>
          <p:cNvPr id="3" name="Content Placeholder 2">
            <a:extLst>
              <a:ext uri="{FF2B5EF4-FFF2-40B4-BE49-F238E27FC236}">
                <a16:creationId xmlns:a16="http://schemas.microsoft.com/office/drawing/2014/main" id="{EC99C7E1-A541-8A9D-4B5B-A271CFCF1B3B}"/>
              </a:ext>
            </a:extLst>
          </p:cNvPr>
          <p:cNvSpPr>
            <a:spLocks noGrp="1"/>
          </p:cNvSpPr>
          <p:nvPr>
            <p:ph idx="1"/>
          </p:nvPr>
        </p:nvSpPr>
        <p:spPr>
          <a:xfrm>
            <a:off x="838200" y="1037834"/>
            <a:ext cx="10515600" cy="5820166"/>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if (book)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res.json</a:t>
            </a:r>
            <a:r>
              <a:rPr lang="en-IN" sz="2000" dirty="0">
                <a:latin typeface="Times New Roman" panose="02020603050405020304" pitchFamily="18" charset="0"/>
                <a:cs typeface="Times New Roman" panose="02020603050405020304" pitchFamily="18" charset="0"/>
              </a:rPr>
              <a:t>(book);</a:t>
            </a:r>
          </a:p>
          <a:p>
            <a:pPr marL="0" indent="0">
              <a:lnSpc>
                <a:spcPct val="100000"/>
              </a:lnSpc>
              <a:buNone/>
            </a:pPr>
            <a:r>
              <a:rPr lang="en-IN" sz="2000" dirty="0">
                <a:latin typeface="Times New Roman" panose="02020603050405020304" pitchFamily="18" charset="0"/>
                <a:cs typeface="Times New Roman" panose="02020603050405020304" pitchFamily="18" charset="0"/>
              </a:rPr>
              <a:t>  } else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res.sendStatus</a:t>
            </a:r>
            <a:r>
              <a:rPr lang="en-IN" sz="2000" dirty="0">
                <a:latin typeface="Times New Roman" panose="02020603050405020304" pitchFamily="18" charset="0"/>
                <a:cs typeface="Times New Roman" panose="02020603050405020304" pitchFamily="18" charset="0"/>
              </a:rPr>
              <a:t>(404);</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for creating a new book</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app.post</a:t>
            </a:r>
            <a:r>
              <a:rPr lang="en-IN" sz="2000" dirty="0">
                <a:latin typeface="Times New Roman" panose="02020603050405020304" pitchFamily="18" charset="0"/>
                <a:cs typeface="Times New Roman" panose="02020603050405020304" pitchFamily="18" charset="0"/>
              </a:rPr>
              <a:t>('/books',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 title, author } = </a:t>
            </a:r>
            <a:r>
              <a:rPr lang="en-IN" sz="2000" dirty="0" err="1">
                <a:latin typeface="Times New Roman" panose="02020603050405020304" pitchFamily="18" charset="0"/>
                <a:cs typeface="Times New Roman" panose="02020603050405020304" pitchFamily="18" charset="0"/>
              </a:rPr>
              <a:t>req.body</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newBook</a:t>
            </a:r>
            <a:r>
              <a:rPr lang="en-IN" sz="2000" dirty="0">
                <a:latin typeface="Times New Roman" panose="02020603050405020304" pitchFamily="18" charset="0"/>
                <a:cs typeface="Times New Roman" panose="02020603050405020304" pitchFamily="18" charset="0"/>
              </a:rPr>
              <a:t> = { id: </a:t>
            </a:r>
            <a:r>
              <a:rPr lang="en-IN" sz="2000" dirty="0" err="1">
                <a:latin typeface="Times New Roman" panose="02020603050405020304" pitchFamily="18" charset="0"/>
                <a:cs typeface="Times New Roman" panose="02020603050405020304" pitchFamily="18" charset="0"/>
              </a:rPr>
              <a:t>books.length</a:t>
            </a:r>
            <a:r>
              <a:rPr lang="en-IN" sz="2000" dirty="0">
                <a:latin typeface="Times New Roman" panose="02020603050405020304" pitchFamily="18" charset="0"/>
                <a:cs typeface="Times New Roman" panose="02020603050405020304" pitchFamily="18" charset="0"/>
              </a:rPr>
              <a:t> + 1, title, author };</a:t>
            </a:r>
          </a:p>
          <a:p>
            <a:pPr marL="0" indent="0">
              <a:lnSpc>
                <a:spcPct val="100000"/>
              </a:lnSpc>
              <a:buNone/>
            </a:pPr>
            <a:r>
              <a:rPr lang="en-IN" sz="2000" dirty="0" err="1">
                <a:latin typeface="Times New Roman" panose="02020603050405020304" pitchFamily="18" charset="0"/>
                <a:cs typeface="Times New Roman" panose="02020603050405020304" pitchFamily="18" charset="0"/>
              </a:rPr>
              <a:t>books.push</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newBook</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err="1">
                <a:latin typeface="Times New Roman" panose="02020603050405020304" pitchFamily="18" charset="0"/>
                <a:cs typeface="Times New Roman" panose="02020603050405020304" pitchFamily="18" charset="0"/>
              </a:rPr>
              <a:t>res.status</a:t>
            </a:r>
            <a:r>
              <a:rPr lang="en-IN" sz="2000" dirty="0">
                <a:latin typeface="Times New Roman" panose="02020603050405020304" pitchFamily="18" charset="0"/>
                <a:cs typeface="Times New Roman" panose="02020603050405020304" pitchFamily="18" charset="0"/>
              </a:rPr>
              <a:t>(201).</a:t>
            </a:r>
            <a:r>
              <a:rPr lang="en-IN" sz="2000" dirty="0" err="1">
                <a:latin typeface="Times New Roman" panose="02020603050405020304" pitchFamily="18" charset="0"/>
                <a:cs typeface="Times New Roman" panose="02020603050405020304" pitchFamily="18" charset="0"/>
              </a:rPr>
              <a:t>json</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newBook</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696335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DD43-B666-840D-9F73-0F2D56A971F5}"/>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RESTful APIs</a:t>
            </a:r>
          </a:p>
        </p:txBody>
      </p:sp>
      <p:sp>
        <p:nvSpPr>
          <p:cNvPr id="3" name="Content Placeholder 2">
            <a:extLst>
              <a:ext uri="{FF2B5EF4-FFF2-40B4-BE49-F238E27FC236}">
                <a16:creationId xmlns:a16="http://schemas.microsoft.com/office/drawing/2014/main" id="{EC99C7E1-A541-8A9D-4B5B-A271CFCF1B3B}"/>
              </a:ext>
            </a:extLst>
          </p:cNvPr>
          <p:cNvSpPr>
            <a:spLocks noGrp="1"/>
          </p:cNvSpPr>
          <p:nvPr>
            <p:ph idx="1"/>
          </p:nvPr>
        </p:nvSpPr>
        <p:spPr>
          <a:xfrm>
            <a:off x="838200" y="1325563"/>
            <a:ext cx="10515600" cy="5377034"/>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for updating a book by ID</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app.put</a:t>
            </a:r>
            <a:r>
              <a:rPr lang="en-IN" sz="2000" dirty="0">
                <a:latin typeface="Times New Roman" panose="02020603050405020304" pitchFamily="18" charset="0"/>
                <a:cs typeface="Times New Roman" panose="02020603050405020304" pitchFamily="18" charset="0"/>
              </a:rPr>
              <a:t>('/books/:id',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bookId</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parseInt</a:t>
            </a:r>
            <a:r>
              <a:rPr lang="en-IN" sz="2000" dirty="0">
                <a:latin typeface="Times New Roman" panose="02020603050405020304" pitchFamily="18" charset="0"/>
                <a:cs typeface="Times New Roman" panose="02020603050405020304" pitchFamily="18" charset="0"/>
              </a:rPr>
              <a:t>(req.params.id);</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 title, author } = </a:t>
            </a:r>
            <a:r>
              <a:rPr lang="en-IN" sz="2000" dirty="0" err="1">
                <a:latin typeface="Times New Roman" panose="02020603050405020304" pitchFamily="18" charset="0"/>
                <a:cs typeface="Times New Roman" panose="02020603050405020304" pitchFamily="18" charset="0"/>
              </a:rPr>
              <a:t>req.body</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bookIndex</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books.findIndex</a:t>
            </a:r>
            <a:r>
              <a:rPr lang="en-IN" sz="2000" dirty="0">
                <a:latin typeface="Times New Roman" panose="02020603050405020304" pitchFamily="18" charset="0"/>
                <a:cs typeface="Times New Roman" panose="02020603050405020304" pitchFamily="18" charset="0"/>
              </a:rPr>
              <a:t>((b) =&gt; b.id === </a:t>
            </a:r>
            <a:r>
              <a:rPr lang="en-IN" sz="2000" dirty="0" err="1">
                <a:latin typeface="Times New Roman" panose="02020603050405020304" pitchFamily="18" charset="0"/>
                <a:cs typeface="Times New Roman" panose="02020603050405020304" pitchFamily="18" charset="0"/>
              </a:rPr>
              <a:t>bookId</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if (</a:t>
            </a:r>
            <a:r>
              <a:rPr lang="en-IN" sz="2000" dirty="0" err="1">
                <a:latin typeface="Times New Roman" panose="02020603050405020304" pitchFamily="18" charset="0"/>
                <a:cs typeface="Times New Roman" panose="02020603050405020304" pitchFamily="18" charset="0"/>
              </a:rPr>
              <a:t>bookIndex</a:t>
            </a:r>
            <a:r>
              <a:rPr lang="en-IN" sz="2000" dirty="0">
                <a:latin typeface="Times New Roman" panose="02020603050405020304" pitchFamily="18" charset="0"/>
                <a:cs typeface="Times New Roman" panose="02020603050405020304" pitchFamily="18" charset="0"/>
              </a:rPr>
              <a:t> !== -1) {</a:t>
            </a:r>
          </a:p>
          <a:p>
            <a:pPr marL="0" indent="0">
              <a:lnSpc>
                <a:spcPct val="100000"/>
              </a:lnSpc>
              <a:buNone/>
            </a:pPr>
            <a:r>
              <a:rPr lang="en-IN" sz="2000" dirty="0">
                <a:latin typeface="Times New Roman" panose="02020603050405020304" pitchFamily="18" charset="0"/>
                <a:cs typeface="Times New Roman" panose="02020603050405020304" pitchFamily="18" charset="0"/>
              </a:rPr>
              <a:t>    books[</a:t>
            </a:r>
            <a:r>
              <a:rPr lang="en-IN" sz="2000" dirty="0" err="1">
                <a:latin typeface="Times New Roman" panose="02020603050405020304" pitchFamily="18" charset="0"/>
                <a:cs typeface="Times New Roman" panose="02020603050405020304" pitchFamily="18" charset="0"/>
              </a:rPr>
              <a:t>bookIndex</a:t>
            </a:r>
            <a:r>
              <a:rPr lang="en-IN" sz="2000" dirty="0">
                <a:latin typeface="Times New Roman" panose="02020603050405020304" pitchFamily="18" charset="0"/>
                <a:cs typeface="Times New Roman" panose="02020603050405020304" pitchFamily="18" charset="0"/>
              </a:rPr>
              <a:t>] = { id: </a:t>
            </a:r>
            <a:r>
              <a:rPr lang="en-IN" sz="2000" dirty="0" err="1">
                <a:latin typeface="Times New Roman" panose="02020603050405020304" pitchFamily="18" charset="0"/>
                <a:cs typeface="Times New Roman" panose="02020603050405020304" pitchFamily="18" charset="0"/>
              </a:rPr>
              <a:t>bookId</a:t>
            </a:r>
            <a:r>
              <a:rPr lang="en-IN" sz="2000" dirty="0">
                <a:latin typeface="Times New Roman" panose="02020603050405020304" pitchFamily="18" charset="0"/>
                <a:cs typeface="Times New Roman" panose="02020603050405020304" pitchFamily="18" charset="0"/>
              </a:rPr>
              <a:t>, title, author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res.json</a:t>
            </a:r>
            <a:r>
              <a:rPr lang="en-IN" sz="2000" dirty="0">
                <a:latin typeface="Times New Roman" panose="02020603050405020304" pitchFamily="18" charset="0"/>
                <a:cs typeface="Times New Roman" panose="02020603050405020304" pitchFamily="18" charset="0"/>
              </a:rPr>
              <a:t>(books[</a:t>
            </a:r>
            <a:r>
              <a:rPr lang="en-IN" sz="2000" dirty="0" err="1">
                <a:latin typeface="Times New Roman" panose="02020603050405020304" pitchFamily="18" charset="0"/>
                <a:cs typeface="Times New Roman" panose="02020603050405020304" pitchFamily="18" charset="0"/>
              </a:rPr>
              <a:t>bookIndex</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 else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res.sendStatus</a:t>
            </a:r>
            <a:r>
              <a:rPr lang="en-IN" sz="2000" dirty="0">
                <a:latin typeface="Times New Roman" panose="02020603050405020304" pitchFamily="18" charset="0"/>
                <a:cs typeface="Times New Roman" panose="02020603050405020304" pitchFamily="18" charset="0"/>
              </a:rPr>
              <a:t>(404);</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859554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DD43-B666-840D-9F73-0F2D56A971F5}"/>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RESTful APIs</a:t>
            </a:r>
          </a:p>
        </p:txBody>
      </p:sp>
      <p:sp>
        <p:nvSpPr>
          <p:cNvPr id="3" name="Content Placeholder 2">
            <a:extLst>
              <a:ext uri="{FF2B5EF4-FFF2-40B4-BE49-F238E27FC236}">
                <a16:creationId xmlns:a16="http://schemas.microsoft.com/office/drawing/2014/main" id="{EC99C7E1-A541-8A9D-4B5B-A271CFCF1B3B}"/>
              </a:ext>
            </a:extLst>
          </p:cNvPr>
          <p:cNvSpPr>
            <a:spLocks noGrp="1"/>
          </p:cNvSpPr>
          <p:nvPr>
            <p:ph idx="1"/>
          </p:nvPr>
        </p:nvSpPr>
        <p:spPr>
          <a:xfrm>
            <a:off x="838200" y="1325563"/>
            <a:ext cx="10515600" cy="5025341"/>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Route handler for deleting a book by ID</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app.delete</a:t>
            </a:r>
            <a:r>
              <a:rPr lang="en-IN" sz="2000" dirty="0">
                <a:latin typeface="Times New Roman" panose="02020603050405020304" pitchFamily="18" charset="0"/>
                <a:cs typeface="Times New Roman" panose="02020603050405020304" pitchFamily="18" charset="0"/>
              </a:rPr>
              <a:t>('/books/:id',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bookId</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parseInt</a:t>
            </a:r>
            <a:r>
              <a:rPr lang="en-IN" sz="2000" dirty="0">
                <a:latin typeface="Times New Roman" panose="02020603050405020304" pitchFamily="18" charset="0"/>
                <a:cs typeface="Times New Roman" panose="02020603050405020304" pitchFamily="18" charset="0"/>
              </a:rPr>
              <a:t>(req.params.id);</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bookIndex</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books.findIndex</a:t>
            </a:r>
            <a:r>
              <a:rPr lang="en-IN" sz="2000" dirty="0">
                <a:latin typeface="Times New Roman" panose="02020603050405020304" pitchFamily="18" charset="0"/>
                <a:cs typeface="Times New Roman" panose="02020603050405020304" pitchFamily="18" charset="0"/>
              </a:rPr>
              <a:t>((b) =&gt; b.id === </a:t>
            </a:r>
            <a:r>
              <a:rPr lang="en-IN" sz="2000" dirty="0" err="1">
                <a:latin typeface="Times New Roman" panose="02020603050405020304" pitchFamily="18" charset="0"/>
                <a:cs typeface="Times New Roman" panose="02020603050405020304" pitchFamily="18" charset="0"/>
              </a:rPr>
              <a:t>bookId</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  if (</a:t>
            </a:r>
            <a:r>
              <a:rPr lang="en-IN" sz="2000" dirty="0" err="1">
                <a:latin typeface="Times New Roman" panose="02020603050405020304" pitchFamily="18" charset="0"/>
                <a:cs typeface="Times New Roman" panose="02020603050405020304" pitchFamily="18" charset="0"/>
              </a:rPr>
              <a:t>bookIndex</a:t>
            </a:r>
            <a:r>
              <a:rPr lang="en-IN" sz="2000" dirty="0">
                <a:latin typeface="Times New Roman" panose="02020603050405020304" pitchFamily="18" charset="0"/>
                <a:cs typeface="Times New Roman" panose="02020603050405020304" pitchFamily="18" charset="0"/>
              </a:rPr>
              <a:t> !== -1)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deletedBook</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books.splice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bookIndex</a:t>
            </a:r>
            <a:r>
              <a:rPr lang="en-IN" sz="2000" dirty="0">
                <a:latin typeface="Times New Roman" panose="02020603050405020304" pitchFamily="18" charset="0"/>
                <a:cs typeface="Times New Roman" panose="02020603050405020304" pitchFamily="18" charset="0"/>
              </a:rPr>
              <a:t>, 1);</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res.json</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deletedBook</a:t>
            </a:r>
            <a:r>
              <a:rPr lang="en-IN" sz="2000" dirty="0">
                <a:latin typeface="Times New Roman" panose="02020603050405020304" pitchFamily="18" charset="0"/>
                <a:cs typeface="Times New Roman" panose="02020603050405020304" pitchFamily="18" charset="0"/>
              </a:rPr>
              <a:t>[0]);</a:t>
            </a:r>
          </a:p>
          <a:p>
            <a:pPr marL="0" indent="0">
              <a:lnSpc>
                <a:spcPct val="100000"/>
              </a:lnSpc>
              <a:buNone/>
            </a:pPr>
            <a:r>
              <a:rPr lang="en-IN" sz="2000" dirty="0">
                <a:latin typeface="Times New Roman" panose="02020603050405020304" pitchFamily="18" charset="0"/>
                <a:cs typeface="Times New Roman" panose="02020603050405020304" pitchFamily="18" charset="0"/>
              </a:rPr>
              <a:t>  } else {</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res.sendStatus</a:t>
            </a:r>
            <a:r>
              <a:rPr lang="en-IN" sz="2000" dirty="0">
                <a:latin typeface="Times New Roman" panose="02020603050405020304" pitchFamily="18" charset="0"/>
                <a:cs typeface="Times New Roman" panose="02020603050405020304" pitchFamily="18" charset="0"/>
              </a:rPr>
              <a:t>(404);</a:t>
            </a:r>
          </a:p>
          <a:p>
            <a:pPr marL="0" indent="0">
              <a:lnSpc>
                <a:spcPct val="100000"/>
              </a:lnSpc>
              <a:buNone/>
            </a:pPr>
            <a:r>
              <a:rPr lang="en-IN" sz="2000" dirty="0">
                <a:latin typeface="Times New Roman" panose="02020603050405020304" pitchFamily="18" charset="0"/>
                <a:cs typeface="Times New Roman" panose="02020603050405020304" pitchFamily="18" charset="0"/>
              </a:rPr>
              <a:t>  }</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83391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DD43-B666-840D-9F73-0F2D56A971F5}"/>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RESTful APIs</a:t>
            </a:r>
          </a:p>
        </p:txBody>
      </p:sp>
      <p:sp>
        <p:nvSpPr>
          <p:cNvPr id="3" name="Content Placeholder 2">
            <a:extLst>
              <a:ext uri="{FF2B5EF4-FFF2-40B4-BE49-F238E27FC236}">
                <a16:creationId xmlns:a16="http://schemas.microsoft.com/office/drawing/2014/main" id="{EC99C7E1-A541-8A9D-4B5B-A271CFCF1B3B}"/>
              </a:ext>
            </a:extLst>
          </p:cNvPr>
          <p:cNvSpPr>
            <a:spLocks noGrp="1"/>
          </p:cNvSpPr>
          <p:nvPr>
            <p:ph idx="1"/>
          </p:nvPr>
        </p:nvSpPr>
        <p:spPr>
          <a:xfrm>
            <a:off x="838200" y="1570477"/>
            <a:ext cx="10515600" cy="3717046"/>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Start the server</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app.listen</a:t>
            </a:r>
            <a:r>
              <a:rPr lang="en-IN" sz="2000" dirty="0">
                <a:latin typeface="Times New Roman" panose="02020603050405020304" pitchFamily="18" charset="0"/>
                <a:cs typeface="Times New Roman" panose="02020603050405020304" pitchFamily="18" charset="0"/>
              </a:rPr>
              <a:t>(port, () =&gt; {</a:t>
            </a:r>
          </a:p>
          <a:p>
            <a:pPr marL="0" indent="0">
              <a:lnSpc>
                <a:spcPct val="100000"/>
              </a:lnSpc>
              <a:buNone/>
            </a:pPr>
            <a:r>
              <a:rPr lang="en-IN" sz="2000" dirty="0">
                <a:latin typeface="Times New Roman" panose="02020603050405020304" pitchFamily="18" charset="0"/>
                <a:cs typeface="Times New Roman" panose="02020603050405020304" pitchFamily="18" charset="0"/>
              </a:rPr>
              <a:t>console.log(`Server is running on http://localhost:${port}`);</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In this example, the server provides endpoints for managing a collection of books. You can perform CRUD operations (Create, Read, Update, Delete) on the books using standard HTTP methods (GET, POST, PUT, DELETE).</a:t>
            </a:r>
          </a:p>
        </p:txBody>
      </p:sp>
    </p:spTree>
    <p:extLst>
      <p:ext uri="{BB962C8B-B14F-4D97-AF65-F5344CB8AC3E}">
        <p14:creationId xmlns:p14="http://schemas.microsoft.com/office/powerpoint/2010/main" val="23908579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29C6E-7822-7886-36DA-7697BC06E8CD}"/>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Scaffolding</a:t>
            </a:r>
          </a:p>
        </p:txBody>
      </p:sp>
      <p:sp>
        <p:nvSpPr>
          <p:cNvPr id="3" name="Content Placeholder 2">
            <a:extLst>
              <a:ext uri="{FF2B5EF4-FFF2-40B4-BE49-F238E27FC236}">
                <a16:creationId xmlns:a16="http://schemas.microsoft.com/office/drawing/2014/main" id="{8BBAC241-AA16-EE34-D61A-8C5F7A52F86A}"/>
              </a:ext>
            </a:extLst>
          </p:cNvPr>
          <p:cNvSpPr>
            <a:spLocks noGrp="1"/>
          </p:cNvSpPr>
          <p:nvPr>
            <p:ph idx="1"/>
          </p:nvPr>
        </p:nvSpPr>
        <p:spPr/>
        <p:txBody>
          <a:bodyPr>
            <a:normAutofit/>
          </a:bodyPr>
          <a:lstStyle/>
          <a:p>
            <a:pPr>
              <a:buFontTx/>
              <a:buChar char="-"/>
            </a:pPr>
            <a:endParaRPr lang="en-US" dirty="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Scaffolding in Express.js refers to generating the basic structure of an application with pre-defined files, directories, and boilerplate code.</a:t>
            </a:r>
          </a:p>
          <a:p>
            <a:pPr>
              <a:buFontTx/>
              <a:buChar char="-"/>
            </a:pPr>
            <a:endParaRPr lang="en-US" dirty="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Tools like Express Generator can be used to scaffold an Express.js application.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609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A65D-15F5-9A90-6ECF-36AB080CA2B4}"/>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Installation</a:t>
            </a:r>
          </a:p>
        </p:txBody>
      </p:sp>
      <p:sp>
        <p:nvSpPr>
          <p:cNvPr id="3" name="Content Placeholder 2">
            <a:extLst>
              <a:ext uri="{FF2B5EF4-FFF2-40B4-BE49-F238E27FC236}">
                <a16:creationId xmlns:a16="http://schemas.microsoft.com/office/drawing/2014/main" id="{26AE5ADE-DDDF-0086-7A3F-5E1A2B4C64AE}"/>
              </a:ext>
            </a:extLst>
          </p:cNvPr>
          <p:cNvSpPr>
            <a:spLocks noGrp="1"/>
          </p:cNvSpPr>
          <p:nvPr>
            <p:ph idx="1"/>
          </p:nvPr>
        </p:nvSpPr>
        <p:spPr>
          <a:xfrm>
            <a:off x="838200" y="1167618"/>
            <a:ext cx="10894255" cy="5430129"/>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Before installing Express.js, you need to have Node.js and </a:t>
            </a:r>
            <a:r>
              <a:rPr lang="en-US" sz="2400" dirty="0" err="1">
                <a:latin typeface="Times New Roman" panose="02020603050405020304" pitchFamily="18" charset="0"/>
                <a:cs typeface="Times New Roman" panose="02020603050405020304" pitchFamily="18" charset="0"/>
              </a:rPr>
              <a:t>npm</a:t>
            </a:r>
            <a:r>
              <a:rPr lang="en-US" sz="2400" dirty="0">
                <a:latin typeface="Times New Roman" panose="02020603050405020304" pitchFamily="18" charset="0"/>
                <a:cs typeface="Times New Roman" panose="02020603050405020304" pitchFamily="18" charset="0"/>
              </a:rPr>
              <a:t> (Node Package Manager) installed. Once you have Node.js installed, you can create an Express.js project using the following steps:</a:t>
            </a:r>
          </a:p>
          <a:p>
            <a:pPr marL="0" indent="0">
              <a:lnSpc>
                <a:spcPct val="100000"/>
              </a:lnSpc>
              <a:buNone/>
            </a:pPr>
            <a:r>
              <a:rPr lang="en-US" sz="2400" dirty="0">
                <a:latin typeface="Times New Roman" panose="02020603050405020304" pitchFamily="18" charset="0"/>
                <a:cs typeface="Times New Roman" panose="02020603050405020304" pitchFamily="18" charset="0"/>
              </a:rPr>
              <a:t>1. Open your terminal or command prompt.</a:t>
            </a:r>
          </a:p>
          <a:p>
            <a:pPr marL="0" indent="0">
              <a:lnSpc>
                <a:spcPct val="100000"/>
              </a:lnSpc>
              <a:buNone/>
            </a:pPr>
            <a:r>
              <a:rPr lang="en-US" sz="2400" dirty="0">
                <a:latin typeface="Times New Roman" panose="02020603050405020304" pitchFamily="18" charset="0"/>
                <a:cs typeface="Times New Roman" panose="02020603050405020304" pitchFamily="18" charset="0"/>
              </a:rPr>
              <a:t>2. Create a new directory for your project and navigate into it:</a:t>
            </a:r>
          </a:p>
          <a:p>
            <a:pPr marL="0" indent="0">
              <a:lnSpc>
                <a:spcPct val="100000"/>
              </a:lnSpc>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mkdir</a:t>
            </a:r>
            <a:r>
              <a:rPr lang="en-US" sz="2400" b="1" dirty="0">
                <a:latin typeface="Times New Roman" panose="02020603050405020304" pitchFamily="18" charset="0"/>
                <a:cs typeface="Times New Roman" panose="02020603050405020304" pitchFamily="18" charset="0"/>
              </a:rPr>
              <a:t> my-express-app</a:t>
            </a:r>
          </a:p>
          <a:p>
            <a:pPr marL="0" indent="0">
              <a:lnSpc>
                <a:spcPct val="100000"/>
              </a:lnSpc>
              <a:buNone/>
            </a:pPr>
            <a:r>
              <a:rPr lang="en-US" sz="2400" b="1" dirty="0">
                <a:latin typeface="Times New Roman" panose="02020603050405020304" pitchFamily="18" charset="0"/>
                <a:cs typeface="Times New Roman" panose="02020603050405020304" pitchFamily="18" charset="0"/>
              </a:rPr>
              <a:t>   cd my-express-app</a:t>
            </a:r>
          </a:p>
          <a:p>
            <a:pPr marL="0" indent="0">
              <a:lnSpc>
                <a:spcPct val="100000"/>
              </a:lnSpc>
              <a:buNone/>
            </a:pPr>
            <a:r>
              <a:rPr lang="en-US" sz="2400" dirty="0">
                <a:latin typeface="Times New Roman" panose="02020603050405020304" pitchFamily="18" charset="0"/>
                <a:cs typeface="Times New Roman" panose="02020603050405020304" pitchFamily="18" charset="0"/>
              </a:rPr>
              <a:t>3. Initialize a new Node.js project and create a `</a:t>
            </a:r>
            <a:r>
              <a:rPr lang="en-US" sz="2400" dirty="0" err="1">
                <a:latin typeface="Times New Roman" panose="02020603050405020304" pitchFamily="18" charset="0"/>
                <a:cs typeface="Times New Roman" panose="02020603050405020304" pitchFamily="18" charset="0"/>
              </a:rPr>
              <a:t>package.json</a:t>
            </a:r>
            <a:r>
              <a:rPr lang="en-US" sz="2400" dirty="0">
                <a:latin typeface="Times New Roman" panose="02020603050405020304" pitchFamily="18" charset="0"/>
                <a:cs typeface="Times New Roman" panose="02020603050405020304" pitchFamily="18" charset="0"/>
              </a:rPr>
              <a:t>` file:</a:t>
            </a:r>
          </a:p>
          <a:p>
            <a:pPr marL="0" indent="0">
              <a:lnSpc>
                <a:spcPct val="100000"/>
              </a:lnSpc>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npm</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init</a:t>
            </a:r>
            <a:endParaRPr lang="en-US" sz="2400" b="1" dirty="0">
              <a:latin typeface="Times New Roman" panose="02020603050405020304" pitchFamily="18" charset="0"/>
              <a:cs typeface="Times New Roman" panose="02020603050405020304" pitchFamily="18" charset="0"/>
            </a:endParaRPr>
          </a:p>
          <a:p>
            <a:pPr marL="0" indent="0">
              <a:lnSpc>
                <a:spcPct val="100000"/>
              </a:lnSpc>
              <a:buNone/>
            </a:pPr>
            <a:r>
              <a:rPr lang="en-US" sz="2400" dirty="0">
                <a:latin typeface="Times New Roman" panose="02020603050405020304" pitchFamily="18" charset="0"/>
                <a:cs typeface="Times New Roman" panose="02020603050405020304" pitchFamily="18" charset="0"/>
              </a:rPr>
              <a:t>4. Install Express.js as a dependency:</a:t>
            </a:r>
          </a:p>
          <a:p>
            <a:pPr marL="0" indent="0">
              <a:lnSpc>
                <a:spcPct val="100000"/>
              </a:lnSpc>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npm</a:t>
            </a:r>
            <a:r>
              <a:rPr lang="en-US" sz="2400" b="1" dirty="0">
                <a:latin typeface="Times New Roman" panose="02020603050405020304" pitchFamily="18" charset="0"/>
                <a:cs typeface="Times New Roman" panose="02020603050405020304" pitchFamily="18" charset="0"/>
              </a:rPr>
              <a:t> install express --save</a:t>
            </a:r>
          </a:p>
        </p:txBody>
      </p:sp>
    </p:spTree>
    <p:extLst>
      <p:ext uri="{BB962C8B-B14F-4D97-AF65-F5344CB8AC3E}">
        <p14:creationId xmlns:p14="http://schemas.microsoft.com/office/powerpoint/2010/main" val="31298024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29C6E-7822-7886-36DA-7697BC06E8CD}"/>
              </a:ext>
            </a:extLst>
          </p:cNvPr>
          <p:cNvSpPr>
            <a:spLocks noGrp="1"/>
          </p:cNvSpPr>
          <p:nvPr>
            <p:ph type="title"/>
          </p:nvPr>
        </p:nvSpPr>
        <p:spPr>
          <a:xfrm>
            <a:off x="838200" y="0"/>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Scaffolding</a:t>
            </a:r>
          </a:p>
        </p:txBody>
      </p:sp>
      <p:sp>
        <p:nvSpPr>
          <p:cNvPr id="3" name="Content Placeholder 2">
            <a:extLst>
              <a:ext uri="{FF2B5EF4-FFF2-40B4-BE49-F238E27FC236}">
                <a16:creationId xmlns:a16="http://schemas.microsoft.com/office/drawing/2014/main" id="{8BBAC241-AA16-EE34-D61A-8C5F7A52F86A}"/>
              </a:ext>
            </a:extLst>
          </p:cNvPr>
          <p:cNvSpPr>
            <a:spLocks noGrp="1"/>
          </p:cNvSpPr>
          <p:nvPr>
            <p:ph idx="1"/>
          </p:nvPr>
        </p:nvSpPr>
        <p:spPr>
          <a:xfrm>
            <a:off x="838200" y="1041008"/>
            <a:ext cx="10515600" cy="5816991"/>
          </a:xfrm>
        </p:spPr>
        <p:txBody>
          <a:bodyPr>
            <a:normAutofit/>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Scaffolding in Express.js involves generating boilerplate code for a new project or a specific component. There are several tools and generators available that can help you scaffold an Express.js application.</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One such tool is the Express application generator, which can be installed globally as follows:</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b="1" dirty="0" err="1">
                <a:latin typeface="Times New Roman" panose="02020603050405020304" pitchFamily="18" charset="0"/>
                <a:cs typeface="Times New Roman" panose="02020603050405020304" pitchFamily="18" charset="0"/>
              </a:rPr>
              <a:t>npm</a:t>
            </a:r>
            <a:r>
              <a:rPr lang="en-US" sz="2000" b="1" dirty="0">
                <a:latin typeface="Times New Roman" panose="02020603050405020304" pitchFamily="18" charset="0"/>
                <a:cs typeface="Times New Roman" panose="02020603050405020304" pitchFamily="18" charset="0"/>
              </a:rPr>
              <a:t> install -g express-generator</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To create a new Express.js project using the generator, run the following command in your terminal:</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b="1" dirty="0">
                <a:latin typeface="Times New Roman" panose="02020603050405020304" pitchFamily="18" charset="0"/>
                <a:cs typeface="Times New Roman" panose="02020603050405020304" pitchFamily="18" charset="0"/>
              </a:rPr>
              <a:t>express my-express-app</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This will create a new Express.js project with the basic project structure, including a `</a:t>
            </a:r>
            <a:r>
              <a:rPr lang="en-US" sz="2000" dirty="0" err="1">
                <a:latin typeface="Times New Roman" panose="02020603050405020304" pitchFamily="18" charset="0"/>
                <a:cs typeface="Times New Roman" panose="02020603050405020304" pitchFamily="18" charset="0"/>
              </a:rPr>
              <a:t>package.json</a:t>
            </a:r>
            <a:r>
              <a:rPr lang="en-US" sz="2000" dirty="0">
                <a:latin typeface="Times New Roman" panose="02020603050405020304" pitchFamily="18" charset="0"/>
                <a:cs typeface="Times New Roman" panose="02020603050405020304" pitchFamily="18" charset="0"/>
              </a:rPr>
              <a:t>` file and a sample application. The generated code includes a basic server setup, routing, and views.</a:t>
            </a:r>
          </a:p>
        </p:txBody>
      </p:sp>
    </p:spTree>
    <p:extLst>
      <p:ext uri="{BB962C8B-B14F-4D97-AF65-F5344CB8AC3E}">
        <p14:creationId xmlns:p14="http://schemas.microsoft.com/office/powerpoint/2010/main" val="33854479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8CB2-6A3D-7058-6F6E-7FD3D6123D5C}"/>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Error Handling</a:t>
            </a:r>
          </a:p>
        </p:txBody>
      </p:sp>
      <p:sp>
        <p:nvSpPr>
          <p:cNvPr id="3" name="Content Placeholder 2">
            <a:extLst>
              <a:ext uri="{FF2B5EF4-FFF2-40B4-BE49-F238E27FC236}">
                <a16:creationId xmlns:a16="http://schemas.microsoft.com/office/drawing/2014/main" id="{1BCC238B-BF80-2509-1407-7B3D8913B1F0}"/>
              </a:ext>
            </a:extLst>
          </p:cNvPr>
          <p:cNvSpPr>
            <a:spLocks noGrp="1"/>
          </p:cNvSpPr>
          <p:nvPr>
            <p:ph idx="1"/>
          </p:nvPr>
        </p:nvSpPr>
        <p:spPr/>
        <p:txBody>
          <a:bodyPr>
            <a:normAutofit/>
          </a:bodyPr>
          <a:lstStyle/>
          <a:p>
            <a:pPr>
              <a:buFontTx/>
              <a:buChar char="-"/>
            </a:pPr>
            <a:endParaRPr lang="en-US" dirty="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Express.js allows you to define error-handling middleware to handle errors that occur during request processing.</a:t>
            </a:r>
          </a:p>
          <a:p>
            <a:pPr>
              <a:buFontTx/>
              <a:buChar char="-"/>
            </a:pPr>
            <a:endParaRPr lang="en-US" dirty="0">
              <a:latin typeface="Times New Roman" panose="02020603050405020304" pitchFamily="18" charset="0"/>
              <a:cs typeface="Times New Roman" panose="02020603050405020304" pitchFamily="18" charset="0"/>
            </a:endParaRPr>
          </a:p>
          <a:p>
            <a:pPr>
              <a:buFontTx/>
              <a:buChar char="-"/>
            </a:pPr>
            <a:r>
              <a:rPr lang="en-US" dirty="0">
                <a:latin typeface="Times New Roman" panose="02020603050405020304" pitchFamily="18" charset="0"/>
                <a:cs typeface="Times New Roman" panose="02020603050405020304" pitchFamily="18" charset="0"/>
              </a:rPr>
              <a:t>Error-handling middleware is defined after other middleware and route handlers and uses a specific signature with four arguments.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1840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8CB2-6A3D-7058-6F6E-7FD3D6123D5C}"/>
              </a:ext>
            </a:extLst>
          </p:cNvPr>
          <p:cNvSpPr>
            <a:spLocks noGrp="1"/>
          </p:cNvSpPr>
          <p:nvPr>
            <p:ph type="title"/>
          </p:nvPr>
        </p:nvSpPr>
        <p:spPr>
          <a:xfrm>
            <a:off x="838200" y="1"/>
            <a:ext cx="10515600" cy="661182"/>
          </a:xfrm>
        </p:spPr>
        <p:txBody>
          <a:bodyPr>
            <a:normAutofit fontScale="90000"/>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Error Handling</a:t>
            </a:r>
          </a:p>
        </p:txBody>
      </p:sp>
      <p:sp>
        <p:nvSpPr>
          <p:cNvPr id="3" name="Content Placeholder 2">
            <a:extLst>
              <a:ext uri="{FF2B5EF4-FFF2-40B4-BE49-F238E27FC236}">
                <a16:creationId xmlns:a16="http://schemas.microsoft.com/office/drawing/2014/main" id="{1BCC238B-BF80-2509-1407-7B3D8913B1F0}"/>
              </a:ext>
            </a:extLst>
          </p:cNvPr>
          <p:cNvSpPr>
            <a:spLocks noGrp="1"/>
          </p:cNvSpPr>
          <p:nvPr>
            <p:ph idx="1"/>
          </p:nvPr>
        </p:nvSpPr>
        <p:spPr>
          <a:xfrm>
            <a:off x="838200" y="661183"/>
            <a:ext cx="10515600" cy="6196817"/>
          </a:xfrm>
        </p:spPr>
        <p:txBody>
          <a:bodyPr>
            <a:noAutofit/>
          </a:bodyPr>
          <a:lstStyle/>
          <a:p>
            <a:pPr marL="0" indent="0">
              <a:buNone/>
            </a:pPr>
            <a:r>
              <a:rPr lang="en-IN" sz="2000" dirty="0">
                <a:latin typeface="Times New Roman" panose="02020603050405020304" pitchFamily="18" charset="0"/>
                <a:cs typeface="Times New Roman" panose="02020603050405020304" pitchFamily="18" charset="0"/>
              </a:rPr>
              <a:t>Error handling in Express.js involves dealing with errors that occur during the request-response cycle. Express.js provides a built-in error-handling mechanism through middleware.</a:t>
            </a:r>
          </a:p>
          <a:p>
            <a:pPr marL="0" indent="0">
              <a:buNone/>
            </a:pPr>
            <a:r>
              <a:rPr lang="en-IN" sz="2000" dirty="0">
                <a:latin typeface="Times New Roman" panose="02020603050405020304" pitchFamily="18" charset="0"/>
                <a:cs typeface="Times New Roman" panose="02020603050405020304" pitchFamily="18" charset="0"/>
              </a:rPr>
              <a:t>Example:</a:t>
            </a:r>
          </a:p>
          <a:p>
            <a:pPr marL="0" indent="0">
              <a:buNone/>
            </a:pPr>
            <a:r>
              <a:rPr lang="en-IN" sz="2000" dirty="0">
                <a:latin typeface="Times New Roman" panose="02020603050405020304" pitchFamily="18" charset="0"/>
                <a:cs typeface="Times New Roman" panose="02020603050405020304" pitchFamily="18" charset="0"/>
              </a:rPr>
              <a:t>// index.js</a:t>
            </a:r>
          </a:p>
          <a:p>
            <a:pPr marL="0" indent="0">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express = require('express');</a:t>
            </a:r>
          </a:p>
          <a:p>
            <a:pPr marL="0" indent="0">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app = express();</a:t>
            </a:r>
          </a:p>
          <a:p>
            <a:pPr marL="0" indent="0">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port = 3000;</a:t>
            </a:r>
          </a:p>
          <a:p>
            <a:pPr marL="0" indent="0">
              <a:buNone/>
            </a:pPr>
            <a:r>
              <a:rPr lang="en-IN" sz="2000" dirty="0">
                <a:latin typeface="Times New Roman" panose="02020603050405020304" pitchFamily="18" charset="0"/>
                <a:cs typeface="Times New Roman" panose="02020603050405020304" pitchFamily="18" charset="0"/>
              </a:rPr>
              <a:t>// Route handler for throwing an error</a:t>
            </a:r>
          </a:p>
          <a:p>
            <a:pPr marL="0" indent="0">
              <a:buNone/>
            </a:pPr>
            <a:r>
              <a:rPr lang="en-IN" sz="2000" dirty="0" err="1">
                <a:latin typeface="Times New Roman" panose="02020603050405020304" pitchFamily="18" charset="0"/>
                <a:cs typeface="Times New Roman" panose="02020603050405020304" pitchFamily="18" charset="0"/>
              </a:rPr>
              <a:t>app.get</a:t>
            </a:r>
            <a:r>
              <a:rPr lang="en-IN" sz="2000" dirty="0">
                <a:latin typeface="Times New Roman" panose="02020603050405020304" pitchFamily="18" charset="0"/>
                <a:cs typeface="Times New Roman" panose="02020603050405020304" pitchFamily="18" charset="0"/>
              </a:rPr>
              <a:t>('/error',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next) =&gt; {</a:t>
            </a:r>
          </a:p>
          <a:p>
            <a:pPr marL="0" indent="0">
              <a:buNone/>
            </a:pPr>
            <a:r>
              <a:rPr lang="en-IN" sz="2000" dirty="0">
                <a:latin typeface="Times New Roman" panose="02020603050405020304" pitchFamily="18" charset="0"/>
                <a:cs typeface="Times New Roman" panose="02020603050405020304" pitchFamily="18" charset="0"/>
              </a:rPr>
              <a:t>  try {</a:t>
            </a:r>
          </a:p>
          <a:p>
            <a:pPr marL="0" indent="0">
              <a:buNone/>
            </a:pPr>
            <a:r>
              <a:rPr lang="en-IN" sz="2000" dirty="0">
                <a:latin typeface="Times New Roman" panose="02020603050405020304" pitchFamily="18" charset="0"/>
                <a:cs typeface="Times New Roman" panose="02020603050405020304" pitchFamily="18" charset="0"/>
              </a:rPr>
              <a:t>    throw new Error('This is a custom error.');</a:t>
            </a:r>
          </a:p>
          <a:p>
            <a:pPr marL="0" indent="0">
              <a:buNone/>
            </a:pPr>
            <a:r>
              <a:rPr lang="en-IN" sz="2000" dirty="0">
                <a:latin typeface="Times New Roman" panose="02020603050405020304" pitchFamily="18" charset="0"/>
                <a:cs typeface="Times New Roman" panose="02020603050405020304" pitchFamily="18" charset="0"/>
              </a:rPr>
              <a:t>  } catch (error) {</a:t>
            </a:r>
          </a:p>
          <a:p>
            <a:pPr marL="0" indent="0">
              <a:buNone/>
            </a:pPr>
            <a:r>
              <a:rPr lang="en-IN" sz="2000" dirty="0">
                <a:latin typeface="Times New Roman" panose="02020603050405020304" pitchFamily="18" charset="0"/>
                <a:cs typeface="Times New Roman" panose="02020603050405020304" pitchFamily="18" charset="0"/>
              </a:rPr>
              <a:t>    // Pass the error to the next middleware</a:t>
            </a:r>
          </a:p>
          <a:p>
            <a:pPr marL="0" indent="0">
              <a:buNone/>
            </a:pPr>
            <a:r>
              <a:rPr lang="en-IN" sz="2000" dirty="0">
                <a:latin typeface="Times New Roman" panose="02020603050405020304" pitchFamily="18" charset="0"/>
                <a:cs typeface="Times New Roman" panose="02020603050405020304" pitchFamily="18" charset="0"/>
              </a:rPr>
              <a:t>    next(error);</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92257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8CB2-6A3D-7058-6F6E-7FD3D6123D5C}"/>
              </a:ext>
            </a:extLst>
          </p:cNvPr>
          <p:cNvSpPr>
            <a:spLocks noGrp="1"/>
          </p:cNvSpPr>
          <p:nvPr>
            <p:ph type="title"/>
          </p:nvPr>
        </p:nvSpPr>
        <p:spPr>
          <a:xfrm>
            <a:off x="838200" y="1"/>
            <a:ext cx="10515600" cy="984738"/>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Error Handling</a:t>
            </a:r>
          </a:p>
        </p:txBody>
      </p:sp>
      <p:sp>
        <p:nvSpPr>
          <p:cNvPr id="3" name="Content Placeholder 2">
            <a:extLst>
              <a:ext uri="{FF2B5EF4-FFF2-40B4-BE49-F238E27FC236}">
                <a16:creationId xmlns:a16="http://schemas.microsoft.com/office/drawing/2014/main" id="{1BCC238B-BF80-2509-1407-7B3D8913B1F0}"/>
              </a:ext>
            </a:extLst>
          </p:cNvPr>
          <p:cNvSpPr>
            <a:spLocks noGrp="1"/>
          </p:cNvSpPr>
          <p:nvPr>
            <p:ph idx="1"/>
          </p:nvPr>
        </p:nvSpPr>
        <p:spPr>
          <a:xfrm>
            <a:off x="838200" y="984738"/>
            <a:ext cx="10515600" cy="5873262"/>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Error-handling middleware</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app.use</a:t>
            </a:r>
            <a:r>
              <a:rPr lang="en-IN" sz="2000" dirty="0">
                <a:latin typeface="Times New Roman" panose="02020603050405020304" pitchFamily="18" charset="0"/>
                <a:cs typeface="Times New Roman" panose="02020603050405020304" pitchFamily="18" charset="0"/>
              </a:rPr>
              <a:t>((error,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next)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res.status</a:t>
            </a:r>
            <a:r>
              <a:rPr lang="en-IN" sz="2000" dirty="0">
                <a:latin typeface="Times New Roman" panose="02020603050405020304" pitchFamily="18" charset="0"/>
                <a:cs typeface="Times New Roman" panose="02020603050405020304" pitchFamily="18" charset="0"/>
              </a:rPr>
              <a:t>(500).send('Something went wrong.');</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Start the server</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app.listen</a:t>
            </a:r>
            <a:r>
              <a:rPr lang="en-IN" sz="2000" dirty="0">
                <a:latin typeface="Times New Roman" panose="02020603050405020304" pitchFamily="18" charset="0"/>
                <a:cs typeface="Times New Roman" panose="02020603050405020304" pitchFamily="18" charset="0"/>
              </a:rPr>
              <a:t>(port, () =&gt; {</a:t>
            </a:r>
          </a:p>
          <a:p>
            <a:pPr marL="0" indent="0">
              <a:lnSpc>
                <a:spcPct val="100000"/>
              </a:lnSpc>
              <a:buNone/>
            </a:pPr>
            <a:r>
              <a:rPr lang="en-IN" sz="2000" dirty="0">
                <a:latin typeface="Times New Roman" panose="02020603050405020304" pitchFamily="18" charset="0"/>
                <a:cs typeface="Times New Roman" panose="02020603050405020304" pitchFamily="18" charset="0"/>
              </a:rPr>
              <a:t>console.log(`Server is running on http://localhost:${port}`);</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In this example, visiting `http://localhost:3000/error` will trigger the error-handling middleware, which sends a 500 status response and the message "Something went wrong."</a:t>
            </a:r>
          </a:p>
        </p:txBody>
      </p:sp>
    </p:spTree>
    <p:extLst>
      <p:ext uri="{BB962C8B-B14F-4D97-AF65-F5344CB8AC3E}">
        <p14:creationId xmlns:p14="http://schemas.microsoft.com/office/powerpoint/2010/main" val="27336248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4D2F-F6E0-EEC5-236A-41CFB72162BE}"/>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Debugging</a:t>
            </a:r>
          </a:p>
        </p:txBody>
      </p:sp>
      <p:sp>
        <p:nvSpPr>
          <p:cNvPr id="3" name="Content Placeholder 2">
            <a:extLst>
              <a:ext uri="{FF2B5EF4-FFF2-40B4-BE49-F238E27FC236}">
                <a16:creationId xmlns:a16="http://schemas.microsoft.com/office/drawing/2014/main" id="{AB3D47A4-800F-0078-2379-79E352A88805}"/>
              </a:ext>
            </a:extLst>
          </p:cNvPr>
          <p:cNvSpPr>
            <a:spLocks noGrp="1"/>
          </p:cNvSpPr>
          <p:nvPr>
            <p:ph idx="1"/>
          </p:nvPr>
        </p:nvSpPr>
        <p:spPr/>
        <p:txBody>
          <a:bodyPr>
            <a:normAutofit/>
          </a:bodyPr>
          <a:lstStyle/>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Debugging in Express.js involves identifying and fixing issues in the application code.</a:t>
            </a:r>
          </a:p>
          <a:p>
            <a:pPr>
              <a:lnSpc>
                <a:spcPct val="100000"/>
              </a:lnSpc>
              <a:buFontTx/>
              <a:buChar char="-"/>
            </a:pPr>
            <a:endParaRPr lang="en-US" dirty="0">
              <a:latin typeface="Times New Roman" panose="02020603050405020304" pitchFamily="18" charset="0"/>
              <a:cs typeface="Times New Roman" panose="02020603050405020304" pitchFamily="18" charset="0"/>
            </a:endParaRPr>
          </a:p>
          <a:p>
            <a:pPr>
              <a:lnSpc>
                <a:spcPct val="100000"/>
              </a:lnSpc>
              <a:buFontTx/>
              <a:buChar char="-"/>
            </a:pPr>
            <a:r>
              <a:rPr lang="en-US" dirty="0">
                <a:latin typeface="Times New Roman" panose="02020603050405020304" pitchFamily="18" charset="0"/>
                <a:cs typeface="Times New Roman" panose="02020603050405020304" pitchFamily="18" charset="0"/>
              </a:rPr>
              <a:t>Developers can use debugging tools like `console.log()`, `debug` module, and debugging extensions for IDEs.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8190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4D2F-F6E0-EEC5-236A-41CFB72162BE}"/>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Debugging</a:t>
            </a:r>
          </a:p>
        </p:txBody>
      </p:sp>
      <p:sp>
        <p:nvSpPr>
          <p:cNvPr id="3" name="Content Placeholder 2">
            <a:extLst>
              <a:ext uri="{FF2B5EF4-FFF2-40B4-BE49-F238E27FC236}">
                <a16:creationId xmlns:a16="http://schemas.microsoft.com/office/drawing/2014/main" id="{AB3D47A4-800F-0078-2379-79E352A88805}"/>
              </a:ext>
            </a:extLst>
          </p:cNvPr>
          <p:cNvSpPr>
            <a:spLocks noGrp="1"/>
          </p:cNvSpPr>
          <p:nvPr>
            <p:ph idx="1"/>
          </p:nvPr>
        </p:nvSpPr>
        <p:spPr>
          <a:xfrm>
            <a:off x="838200" y="1069144"/>
            <a:ext cx="10515600" cy="5788855"/>
          </a:xfrm>
        </p:spPr>
        <p:txBody>
          <a:bodyPr>
            <a:normAutofit lnSpcReduction="10000"/>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Debugging in Express.js can be done using various tools and techniques, such as `console.log`, `debug` module, and third-party debugging tools like `</a:t>
            </a:r>
            <a:r>
              <a:rPr lang="en-IN" sz="2000" dirty="0" err="1">
                <a:latin typeface="Times New Roman" panose="02020603050405020304" pitchFamily="18" charset="0"/>
                <a:cs typeface="Times New Roman" panose="02020603050405020304" pitchFamily="18" charset="0"/>
              </a:rPr>
              <a:t>nodemon</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a:latin typeface="Times New Roman" panose="02020603050405020304" pitchFamily="18" charset="0"/>
                <a:cs typeface="Times New Roman" panose="02020603050405020304" pitchFamily="18" charset="0"/>
              </a:rPr>
              <a:t>Example (using `console.log` for debugging):</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index.js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express = require('express');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app = express();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port = 3000;</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Middleware for debugging</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app.use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next) =&gt; {</a:t>
            </a:r>
          </a:p>
          <a:p>
            <a:pPr marL="0" indent="0">
              <a:lnSpc>
                <a:spcPct val="100000"/>
              </a:lnSpc>
              <a:buNone/>
            </a:pPr>
            <a:r>
              <a:rPr lang="en-IN" sz="2000" dirty="0">
                <a:latin typeface="Times New Roman" panose="02020603050405020304" pitchFamily="18" charset="0"/>
                <a:cs typeface="Times New Roman" panose="02020603050405020304" pitchFamily="18" charset="0"/>
              </a:rPr>
              <a:t>console.log(`Received a ${</a:t>
            </a:r>
            <a:r>
              <a:rPr lang="en-IN" sz="2000" dirty="0" err="1">
                <a:latin typeface="Times New Roman" panose="02020603050405020304" pitchFamily="18" charset="0"/>
                <a:cs typeface="Times New Roman" panose="02020603050405020304" pitchFamily="18" charset="0"/>
              </a:rPr>
              <a:t>req.method</a:t>
            </a:r>
            <a:r>
              <a:rPr lang="en-IN" sz="2000" dirty="0">
                <a:latin typeface="Times New Roman" panose="02020603050405020304" pitchFamily="18" charset="0"/>
                <a:cs typeface="Times New Roman" panose="02020603050405020304" pitchFamily="18" charset="0"/>
              </a:rPr>
              <a:t>} request for ${req.url}`);</a:t>
            </a:r>
          </a:p>
          <a:p>
            <a:pPr marL="0" indent="0">
              <a:lnSpc>
                <a:spcPct val="100000"/>
              </a:lnSpc>
              <a:buNone/>
            </a:pPr>
            <a:r>
              <a:rPr lang="en-IN" sz="2000" dirty="0">
                <a:latin typeface="Times New Roman" panose="02020603050405020304" pitchFamily="18" charset="0"/>
                <a:cs typeface="Times New Roman" panose="02020603050405020304" pitchFamily="18" charset="0"/>
              </a:rPr>
              <a:t>next();</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643559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84D2F-F6E0-EEC5-236A-41CFB72162BE}"/>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Debugging</a:t>
            </a:r>
          </a:p>
        </p:txBody>
      </p:sp>
      <p:sp>
        <p:nvSpPr>
          <p:cNvPr id="3" name="Content Placeholder 2">
            <a:extLst>
              <a:ext uri="{FF2B5EF4-FFF2-40B4-BE49-F238E27FC236}">
                <a16:creationId xmlns:a16="http://schemas.microsoft.com/office/drawing/2014/main" id="{AB3D47A4-800F-0078-2379-79E352A88805}"/>
              </a:ext>
            </a:extLst>
          </p:cNvPr>
          <p:cNvSpPr>
            <a:spLocks noGrp="1"/>
          </p:cNvSpPr>
          <p:nvPr>
            <p:ph idx="1"/>
          </p:nvPr>
        </p:nvSpPr>
        <p:spPr>
          <a:xfrm>
            <a:off x="838200" y="1069144"/>
            <a:ext cx="10515600" cy="5788855"/>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Route handler</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app.get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res.send</a:t>
            </a:r>
            <a:r>
              <a:rPr lang="en-IN" sz="2000" dirty="0">
                <a:latin typeface="Times New Roman" panose="02020603050405020304" pitchFamily="18" charset="0"/>
                <a:cs typeface="Times New Roman" panose="02020603050405020304" pitchFamily="18" charset="0"/>
              </a:rPr>
              <a:t>('Hello, World!');</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Start the server</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app.listen</a:t>
            </a:r>
            <a:r>
              <a:rPr lang="en-IN" sz="2000" dirty="0">
                <a:latin typeface="Times New Roman" panose="02020603050405020304" pitchFamily="18" charset="0"/>
                <a:cs typeface="Times New Roman" panose="02020603050405020304" pitchFamily="18" charset="0"/>
              </a:rPr>
              <a:t>(port, () =&gt; {</a:t>
            </a:r>
          </a:p>
          <a:p>
            <a:pPr marL="0" indent="0">
              <a:lnSpc>
                <a:spcPct val="100000"/>
              </a:lnSpc>
              <a:buNone/>
            </a:pPr>
            <a:r>
              <a:rPr lang="en-IN" sz="2000" dirty="0">
                <a:latin typeface="Times New Roman" panose="02020603050405020304" pitchFamily="18" charset="0"/>
                <a:cs typeface="Times New Roman" panose="02020603050405020304" pitchFamily="18" charset="0"/>
              </a:rPr>
              <a:t>console.log(`Server is running on http://localhost:${port}`);</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In this example, the middleware logs the type of request and the URL in the console whenever a request is made to the server.</a:t>
            </a:r>
          </a:p>
        </p:txBody>
      </p:sp>
    </p:spTree>
    <p:extLst>
      <p:ext uri="{BB962C8B-B14F-4D97-AF65-F5344CB8AC3E}">
        <p14:creationId xmlns:p14="http://schemas.microsoft.com/office/powerpoint/2010/main" val="26860442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E69FF7-36FD-F1DC-6F49-26A944044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470" y="1455493"/>
            <a:ext cx="11709059" cy="4185652"/>
          </a:xfrm>
          <a:prstGeom prst="rect">
            <a:avLst/>
          </a:prstGeom>
        </p:spPr>
      </p:pic>
    </p:spTree>
    <p:extLst>
      <p:ext uri="{BB962C8B-B14F-4D97-AF65-F5344CB8AC3E}">
        <p14:creationId xmlns:p14="http://schemas.microsoft.com/office/powerpoint/2010/main" val="39772492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5CBA-2761-1B96-429B-62288645DF52}"/>
              </a:ext>
            </a:extLst>
          </p:cNvPr>
          <p:cNvSpPr>
            <a:spLocks noGrp="1"/>
          </p:cNvSpPr>
          <p:nvPr>
            <p:ph type="title"/>
          </p:nvPr>
        </p:nvSpPr>
        <p:spPr>
          <a:xfrm>
            <a:off x="2045383" y="1536895"/>
            <a:ext cx="8101233" cy="3784209"/>
          </a:xfrm>
        </p:spPr>
        <p:txBody>
          <a:bodyPr>
            <a:normAutofit/>
          </a:bodyPr>
          <a:lstStyle/>
          <a:p>
            <a:r>
              <a:rPr lang="en-US" dirty="0">
                <a:latin typeface="Times New Roman" panose="02020603050405020304" pitchFamily="18" charset="0"/>
                <a:cs typeface="Times New Roman" panose="02020603050405020304" pitchFamily="18" charset="0"/>
              </a:rPr>
              <a:t>Creating a full-stack web project with an </a:t>
            </a:r>
            <a:r>
              <a:rPr lang="en-US" b="1" dirty="0">
                <a:latin typeface="Times New Roman" panose="02020603050405020304" pitchFamily="18" charset="0"/>
                <a:cs typeface="Times New Roman" panose="02020603050405020304" pitchFamily="18" charset="0"/>
              </a:rPr>
              <a:t>Express/Node.js backend </a:t>
            </a:r>
            <a:r>
              <a:rPr lang="en-US" dirty="0">
                <a:latin typeface="Times New Roman" panose="02020603050405020304" pitchFamily="18" charset="0"/>
                <a:cs typeface="Times New Roman" panose="02020603050405020304" pitchFamily="18" charset="0"/>
              </a:rPr>
              <a:t>and a </a:t>
            </a:r>
            <a:r>
              <a:rPr lang="en-US" b="1" dirty="0">
                <a:latin typeface="Times New Roman" panose="02020603050405020304" pitchFamily="18" charset="0"/>
                <a:cs typeface="Times New Roman" panose="02020603050405020304" pitchFamily="18" charset="0"/>
              </a:rPr>
              <a:t>React front end</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482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276F-DC36-22F0-443F-A632CA8D68B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 1: Set up Node.js and </a:t>
            </a:r>
            <a:r>
              <a:rPr lang="en-US" b="1" dirty="0" err="1">
                <a:latin typeface="Times New Roman" panose="02020603050405020304" pitchFamily="18" charset="0"/>
                <a:cs typeface="Times New Roman" panose="02020603050405020304" pitchFamily="18" charset="0"/>
              </a:rPr>
              <a:t>npm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1D1F86-BCD7-66B4-A23D-F1BE8E09AEF8}"/>
              </a:ext>
            </a:extLst>
          </p:cNvPr>
          <p:cNvSpPr>
            <a:spLocks noGrp="1"/>
          </p:cNvSpPr>
          <p:nvPr>
            <p:ph idx="1"/>
          </p:nvPr>
        </p:nvSpPr>
        <p:spPr>
          <a:xfrm>
            <a:off x="838200" y="2477843"/>
            <a:ext cx="10515600" cy="1902313"/>
          </a:xfrm>
        </p:spPr>
        <p:txBody>
          <a:bodyPr/>
          <a:lstStyle/>
          <a:p>
            <a:pPr marL="0" indent="0">
              <a:lnSpc>
                <a:spcPct val="100000"/>
              </a:lnSpc>
              <a:buNone/>
            </a:pPr>
            <a:r>
              <a:rPr lang="en-US" dirty="0">
                <a:latin typeface="Times New Roman" panose="02020603050405020304" pitchFamily="18" charset="0"/>
                <a:cs typeface="Times New Roman" panose="02020603050405020304" pitchFamily="18" charset="0"/>
              </a:rPr>
              <a:t>Ensure you have Node.js and </a:t>
            </a:r>
            <a:r>
              <a:rPr lang="en-US" dirty="0" err="1">
                <a:latin typeface="Times New Roman" panose="02020603050405020304" pitchFamily="18" charset="0"/>
                <a:cs typeface="Times New Roman" panose="02020603050405020304" pitchFamily="18" charset="0"/>
              </a:rPr>
              <a:t>npm</a:t>
            </a:r>
            <a:r>
              <a:rPr lang="en-US" dirty="0">
                <a:latin typeface="Times New Roman" panose="02020603050405020304" pitchFamily="18" charset="0"/>
                <a:cs typeface="Times New Roman" panose="02020603050405020304" pitchFamily="18" charset="0"/>
              </a:rPr>
              <a:t> (Node Package Manager) installed on your computer. You can download the latest version of Node.js from the official website: https://nodejs.org/</a:t>
            </a:r>
          </a:p>
        </p:txBody>
      </p:sp>
    </p:spTree>
    <p:extLst>
      <p:ext uri="{BB962C8B-B14F-4D97-AF65-F5344CB8AC3E}">
        <p14:creationId xmlns:p14="http://schemas.microsoft.com/office/powerpoint/2010/main" val="100911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C2C3-6EEA-3A59-84D4-2F4714203314}"/>
              </a:ext>
            </a:extLst>
          </p:cNvPr>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Environment</a:t>
            </a:r>
          </a:p>
        </p:txBody>
      </p:sp>
      <p:sp>
        <p:nvSpPr>
          <p:cNvPr id="3" name="Content Placeholder 2">
            <a:extLst>
              <a:ext uri="{FF2B5EF4-FFF2-40B4-BE49-F238E27FC236}">
                <a16:creationId xmlns:a16="http://schemas.microsoft.com/office/drawing/2014/main" id="{E12FBD42-33C0-D617-C056-F06F50FC07D7}"/>
              </a:ext>
            </a:extLst>
          </p:cNvPr>
          <p:cNvSpPr>
            <a:spLocks noGrp="1"/>
          </p:cNvSpPr>
          <p:nvPr>
            <p:ph idx="1"/>
          </p:nvPr>
        </p:nvSpPr>
        <p:spPr/>
        <p:txBody>
          <a:bodyPr/>
          <a:lstStyle/>
          <a:p>
            <a:pPr algn="just">
              <a:lnSpc>
                <a:spcPct val="100000"/>
              </a:lnSpc>
            </a:pPr>
            <a:r>
              <a:rPr lang="en-US" dirty="0">
                <a:latin typeface="Times New Roman" panose="02020603050405020304" pitchFamily="18" charset="0"/>
                <a:cs typeface="Times New Roman" panose="02020603050405020304" pitchFamily="18" charset="0"/>
              </a:rPr>
              <a:t>Express.js doesn't impose any specific development or production environment requirements. It is agnostic to the environment in which it runs. However, it is common to use environment variables (e.g., `</a:t>
            </a:r>
            <a:r>
              <a:rPr lang="en-US" dirty="0" err="1">
                <a:latin typeface="Times New Roman" panose="02020603050405020304" pitchFamily="18" charset="0"/>
                <a:cs typeface="Times New Roman" panose="02020603050405020304" pitchFamily="18" charset="0"/>
              </a:rPr>
              <a:t>process.env.NODE_ENV</a:t>
            </a:r>
            <a:r>
              <a:rPr lang="en-US" dirty="0">
                <a:latin typeface="Times New Roman" panose="02020603050405020304" pitchFamily="18" charset="0"/>
                <a:cs typeface="Times New Roman" panose="02020603050405020304" pitchFamily="18" charset="0"/>
              </a:rPr>
              <a:t>`) to configure your application for different environments. For example, you might set up different database connections or enable/disable certain features based on the environment.</a:t>
            </a:r>
          </a:p>
          <a:p>
            <a:pPr marL="0" indent="0">
              <a:buNone/>
            </a:pPr>
            <a:endParaRPr lang="en-IN" dirty="0"/>
          </a:p>
        </p:txBody>
      </p:sp>
    </p:spTree>
    <p:extLst>
      <p:ext uri="{BB962C8B-B14F-4D97-AF65-F5344CB8AC3E}">
        <p14:creationId xmlns:p14="http://schemas.microsoft.com/office/powerpoint/2010/main" val="1912497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96A7B-79BD-79FD-02D9-0A5E2C5AA364}"/>
              </a:ext>
            </a:extLst>
          </p:cNvPr>
          <p:cNvSpPr>
            <a:spLocks noGrp="1"/>
          </p:cNvSpPr>
          <p:nvPr>
            <p:ph type="title"/>
          </p:nvPr>
        </p:nvSpPr>
        <p:spPr>
          <a:xfrm>
            <a:off x="464234" y="18255"/>
            <a:ext cx="11535508" cy="1325563"/>
          </a:xfrm>
        </p:spPr>
        <p:txBody>
          <a:bodyPr/>
          <a:lstStyle/>
          <a:p>
            <a:r>
              <a:rPr lang="en-US" b="1" dirty="0">
                <a:latin typeface="Times New Roman" panose="02020603050405020304" pitchFamily="18" charset="0"/>
                <a:cs typeface="Times New Roman" panose="02020603050405020304" pitchFamily="18" charset="0"/>
              </a:rPr>
              <a:t>Step 2: Initialize the Backend (Express/Node.js)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B6BF7C-BC11-88E2-05A9-F62C5DCF94D5}"/>
              </a:ext>
            </a:extLst>
          </p:cNvPr>
          <p:cNvSpPr>
            <a:spLocks noGrp="1"/>
          </p:cNvSpPr>
          <p:nvPr>
            <p:ph idx="1"/>
          </p:nvPr>
        </p:nvSpPr>
        <p:spPr>
          <a:xfrm>
            <a:off x="464234" y="1343817"/>
            <a:ext cx="10515600" cy="5394607"/>
          </a:xfrm>
        </p:spPr>
        <p:txBody>
          <a:bodyPr>
            <a:normAutofit lnSpcReduction="10000"/>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1. Create a new project folder and navigate to it in your terminal or command prompt.</a:t>
            </a:r>
          </a:p>
          <a:p>
            <a:pPr marL="457200" indent="-457200">
              <a:lnSpc>
                <a:spcPct val="100000"/>
              </a:lnSpc>
              <a:buAutoNum type="arabicPeriod"/>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2. Run the following command to initialize a new Node.js project. This will create a `</a:t>
            </a:r>
            <a:r>
              <a:rPr lang="en-IN" sz="2000" dirty="0" err="1">
                <a:latin typeface="Times New Roman" panose="02020603050405020304" pitchFamily="18" charset="0"/>
                <a:cs typeface="Times New Roman" panose="02020603050405020304" pitchFamily="18" charset="0"/>
              </a:rPr>
              <a:t>package.json</a:t>
            </a:r>
            <a:r>
              <a:rPr lang="en-IN" sz="2000" dirty="0">
                <a:latin typeface="Times New Roman" panose="02020603050405020304" pitchFamily="18" charset="0"/>
                <a:cs typeface="Times New Roman" panose="02020603050405020304" pitchFamily="18" charset="0"/>
              </a:rPr>
              <a:t>` file in your project folder to manage dependencies.</a:t>
            </a:r>
          </a:p>
          <a:p>
            <a:pPr marL="0" indent="0">
              <a:lnSpc>
                <a:spcPct val="100000"/>
              </a:lnSpc>
              <a:buNone/>
            </a:pPr>
            <a:r>
              <a:rPr lang="en-IN" sz="2000" b="1" dirty="0" err="1">
                <a:latin typeface="Times New Roman" panose="02020603050405020304" pitchFamily="18" charset="0"/>
                <a:cs typeface="Times New Roman" panose="02020603050405020304" pitchFamily="18" charset="0"/>
              </a:rPr>
              <a:t>npm</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init</a:t>
            </a:r>
            <a:endParaRPr lang="en-IN" sz="2000" b="1" dirty="0">
              <a:latin typeface="Times New Roman" panose="02020603050405020304" pitchFamily="18" charset="0"/>
              <a:cs typeface="Times New Roman" panose="02020603050405020304" pitchFamily="18" charset="0"/>
            </a:endParaRP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3. Install Express.js and other required dependencies for your backend:</a:t>
            </a:r>
          </a:p>
          <a:p>
            <a:pPr marL="0" indent="0">
              <a:lnSpc>
                <a:spcPct val="100000"/>
              </a:lnSpc>
              <a:buNone/>
            </a:pPr>
            <a:r>
              <a:rPr lang="en-IN" sz="2000" b="1" dirty="0" err="1">
                <a:latin typeface="Times New Roman" panose="02020603050405020304" pitchFamily="18" charset="0"/>
                <a:cs typeface="Times New Roman" panose="02020603050405020304" pitchFamily="18" charset="0"/>
              </a:rPr>
              <a:t>npm</a:t>
            </a:r>
            <a:r>
              <a:rPr lang="en-IN" sz="2000" b="1" dirty="0">
                <a:latin typeface="Times New Roman" panose="02020603050405020304" pitchFamily="18" charset="0"/>
                <a:cs typeface="Times New Roman" panose="02020603050405020304" pitchFamily="18" charset="0"/>
              </a:rPr>
              <a:t> install express </a:t>
            </a:r>
            <a:r>
              <a:rPr lang="en-IN" sz="2000" b="1" dirty="0" err="1">
                <a:latin typeface="Times New Roman" panose="02020603050405020304" pitchFamily="18" charset="0"/>
                <a:cs typeface="Times New Roman" panose="02020603050405020304" pitchFamily="18" charset="0"/>
              </a:rPr>
              <a:t>cors</a:t>
            </a:r>
            <a:r>
              <a:rPr lang="en-IN" sz="2000" b="1" dirty="0">
                <a:latin typeface="Times New Roman" panose="02020603050405020304" pitchFamily="18" charset="0"/>
                <a:cs typeface="Times New Roman" panose="02020603050405020304" pitchFamily="18" charset="0"/>
              </a:rPr>
              <a:t> body-parser –save</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b="1" dirty="0">
                <a:latin typeface="Times New Roman" panose="02020603050405020304" pitchFamily="18" charset="0"/>
                <a:cs typeface="Times New Roman" panose="02020603050405020304" pitchFamily="18" charset="0"/>
              </a:rPr>
              <a:t>- `express`: </a:t>
            </a:r>
            <a:r>
              <a:rPr lang="en-IN" sz="2000" dirty="0">
                <a:latin typeface="Times New Roman" panose="02020603050405020304" pitchFamily="18" charset="0"/>
                <a:cs typeface="Times New Roman" panose="02020603050405020304" pitchFamily="18" charset="0"/>
              </a:rPr>
              <a:t>The web application framework for Node.js.</a:t>
            </a:r>
          </a:p>
          <a:p>
            <a:pPr marL="0" indent="0">
              <a:lnSpc>
                <a:spcPct val="100000"/>
              </a:lnSpc>
              <a:buNone/>
            </a:pP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cors</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Middleware to enable Cross-Origin Resource Sharing (CORS) for allowing requests from the React front end.</a:t>
            </a:r>
          </a:p>
          <a:p>
            <a:pPr marL="0" indent="0">
              <a:lnSpc>
                <a:spcPct val="100000"/>
              </a:lnSpc>
              <a:buNone/>
            </a:pPr>
            <a:r>
              <a:rPr lang="en-IN" sz="2000" b="1" dirty="0">
                <a:latin typeface="Times New Roman" panose="02020603050405020304" pitchFamily="18" charset="0"/>
                <a:cs typeface="Times New Roman" panose="02020603050405020304" pitchFamily="18" charset="0"/>
              </a:rPr>
              <a:t>- `body-parser`: </a:t>
            </a:r>
            <a:r>
              <a:rPr lang="en-IN" sz="2000" dirty="0">
                <a:latin typeface="Times New Roman" panose="02020603050405020304" pitchFamily="18" charset="0"/>
                <a:cs typeface="Times New Roman" panose="02020603050405020304" pitchFamily="18" charset="0"/>
              </a:rPr>
              <a:t>Middleware to parse incoming request bodies in a middleware before your handlers.</a:t>
            </a:r>
          </a:p>
        </p:txBody>
      </p:sp>
    </p:spTree>
    <p:extLst>
      <p:ext uri="{BB962C8B-B14F-4D97-AF65-F5344CB8AC3E}">
        <p14:creationId xmlns:p14="http://schemas.microsoft.com/office/powerpoint/2010/main" val="23316160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96A7B-79BD-79FD-02D9-0A5E2C5AA364}"/>
              </a:ext>
            </a:extLst>
          </p:cNvPr>
          <p:cNvSpPr>
            <a:spLocks noGrp="1"/>
          </p:cNvSpPr>
          <p:nvPr>
            <p:ph type="title"/>
          </p:nvPr>
        </p:nvSpPr>
        <p:spPr>
          <a:xfrm>
            <a:off x="464234" y="18255"/>
            <a:ext cx="11535508" cy="1325563"/>
          </a:xfrm>
        </p:spPr>
        <p:txBody>
          <a:bodyPr/>
          <a:lstStyle/>
          <a:p>
            <a:r>
              <a:rPr lang="en-US" b="1" dirty="0">
                <a:latin typeface="Times New Roman" panose="02020603050405020304" pitchFamily="18" charset="0"/>
                <a:cs typeface="Times New Roman" panose="02020603050405020304" pitchFamily="18" charset="0"/>
              </a:rPr>
              <a:t>Step 2: Initialize the Backend (Express/Node.js)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B6BF7C-BC11-88E2-05A9-F62C5DCF94D5}"/>
              </a:ext>
            </a:extLst>
          </p:cNvPr>
          <p:cNvSpPr>
            <a:spLocks noGrp="1"/>
          </p:cNvSpPr>
          <p:nvPr>
            <p:ph idx="1"/>
          </p:nvPr>
        </p:nvSpPr>
        <p:spPr>
          <a:xfrm>
            <a:off x="464234" y="1343818"/>
            <a:ext cx="10515600" cy="5514182"/>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4. Create a new file in your project folder, e.g., `server.js`. This will be your main backend file.</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5. In `server.js`, set up a basic Express server:</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express = require('express');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cors</a:t>
            </a:r>
            <a:r>
              <a:rPr lang="en-IN" sz="2000" dirty="0">
                <a:latin typeface="Times New Roman" panose="02020603050405020304" pitchFamily="18" charset="0"/>
                <a:cs typeface="Times New Roman" panose="02020603050405020304" pitchFamily="18" charset="0"/>
              </a:rPr>
              <a:t> = require('</a:t>
            </a:r>
            <a:r>
              <a:rPr lang="en-IN" sz="2000" dirty="0" err="1">
                <a:latin typeface="Times New Roman" panose="02020603050405020304" pitchFamily="18" charset="0"/>
                <a:cs typeface="Times New Roman" panose="02020603050405020304" pitchFamily="18" charset="0"/>
              </a:rPr>
              <a:t>cors</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bodyParser</a:t>
            </a:r>
            <a:r>
              <a:rPr lang="en-IN" sz="2000" dirty="0">
                <a:latin typeface="Times New Roman" panose="02020603050405020304" pitchFamily="18" charset="0"/>
                <a:cs typeface="Times New Roman" panose="02020603050405020304" pitchFamily="18" charset="0"/>
              </a:rPr>
              <a:t> = require('body-parser');</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app = express();</a:t>
            </a:r>
          </a:p>
          <a:p>
            <a:pPr marL="0" indent="0">
              <a:lnSpc>
                <a:spcPct val="100000"/>
              </a:lnSpc>
              <a:buNone/>
            </a:pP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PORT = </a:t>
            </a:r>
            <a:r>
              <a:rPr lang="en-IN" sz="2000" dirty="0" err="1">
                <a:latin typeface="Times New Roman" panose="02020603050405020304" pitchFamily="18" charset="0"/>
                <a:cs typeface="Times New Roman" panose="02020603050405020304" pitchFamily="18" charset="0"/>
              </a:rPr>
              <a:t>process.env.PORT</a:t>
            </a:r>
            <a:r>
              <a:rPr lang="en-IN" sz="2000" dirty="0">
                <a:latin typeface="Times New Roman" panose="02020603050405020304" pitchFamily="18" charset="0"/>
                <a:cs typeface="Times New Roman" panose="02020603050405020304" pitchFamily="18" charset="0"/>
              </a:rPr>
              <a:t> || 5000; // Choose any available port number</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Middleware</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app.use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cors</a:t>
            </a:r>
            <a:r>
              <a:rPr lang="en-IN" sz="2000" dirty="0">
                <a:latin typeface="Times New Roman" panose="02020603050405020304" pitchFamily="18" charset="0"/>
                <a:cs typeface="Times New Roman" panose="02020603050405020304" pitchFamily="18" charset="0"/>
              </a:rPr>
              <a:t>());</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app.use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bodyParser.json</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755003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96A7B-79BD-79FD-02D9-0A5E2C5AA364}"/>
              </a:ext>
            </a:extLst>
          </p:cNvPr>
          <p:cNvSpPr>
            <a:spLocks noGrp="1"/>
          </p:cNvSpPr>
          <p:nvPr>
            <p:ph type="title"/>
          </p:nvPr>
        </p:nvSpPr>
        <p:spPr>
          <a:xfrm>
            <a:off x="464234" y="18255"/>
            <a:ext cx="11535508" cy="1325563"/>
          </a:xfrm>
        </p:spPr>
        <p:txBody>
          <a:bodyPr/>
          <a:lstStyle/>
          <a:p>
            <a:r>
              <a:rPr lang="en-US" b="1" dirty="0">
                <a:latin typeface="Times New Roman" panose="02020603050405020304" pitchFamily="18" charset="0"/>
                <a:cs typeface="Times New Roman" panose="02020603050405020304" pitchFamily="18" charset="0"/>
              </a:rPr>
              <a:t>Step 2: Initialize the Backend (Express/Node.js)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B6BF7C-BC11-88E2-05A9-F62C5DCF94D5}"/>
              </a:ext>
            </a:extLst>
          </p:cNvPr>
          <p:cNvSpPr>
            <a:spLocks noGrp="1"/>
          </p:cNvSpPr>
          <p:nvPr>
            <p:ph idx="1"/>
          </p:nvPr>
        </p:nvSpPr>
        <p:spPr>
          <a:xfrm>
            <a:off x="464234" y="1343818"/>
            <a:ext cx="10515600" cy="4367666"/>
          </a:xfrm>
        </p:spPr>
        <p:txBody>
          <a:bodyPr>
            <a:normAutofit/>
          </a:bodyPr>
          <a:lstStyle/>
          <a:p>
            <a:pPr marL="0" indent="0">
              <a:lnSpc>
                <a:spcPct val="100000"/>
              </a:lnSpc>
              <a:buNone/>
            </a:pPr>
            <a:r>
              <a:rPr lang="en-IN" sz="2000" dirty="0">
                <a:latin typeface="Times New Roman" panose="02020603050405020304" pitchFamily="18" charset="0"/>
                <a:cs typeface="Times New Roman" panose="02020603050405020304" pitchFamily="18" charset="0"/>
              </a:rPr>
              <a:t>// Define your API endpoints here</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app.get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api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req</a:t>
            </a:r>
            <a:r>
              <a:rPr lang="en-IN" sz="2000" dirty="0">
                <a:latin typeface="Times New Roman" panose="02020603050405020304" pitchFamily="18" charset="0"/>
                <a:cs typeface="Times New Roman" panose="02020603050405020304" pitchFamily="18" charset="0"/>
              </a:rPr>
              <a:t>, res) =&gt; {</a:t>
            </a:r>
          </a:p>
          <a:p>
            <a:pPr marL="0" indent="0">
              <a:lnSpc>
                <a:spcPct val="100000"/>
              </a:lnSpc>
              <a:buNone/>
            </a:pPr>
            <a:r>
              <a:rPr lang="en-IN" sz="2000" dirty="0" err="1">
                <a:latin typeface="Times New Roman" panose="02020603050405020304" pitchFamily="18" charset="0"/>
                <a:cs typeface="Times New Roman" panose="02020603050405020304" pitchFamily="18" charset="0"/>
              </a:rPr>
              <a:t>res.json</a:t>
            </a:r>
            <a:r>
              <a:rPr lang="en-IN" sz="2000" dirty="0">
                <a:latin typeface="Times New Roman" panose="02020603050405020304" pitchFamily="18" charset="0"/>
                <a:cs typeface="Times New Roman" panose="02020603050405020304" pitchFamily="18" charset="0"/>
              </a:rPr>
              <a:t>({ message: 'Hello from the Express backend!' });</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a:p>
            <a:pPr marL="0" indent="0">
              <a:lnSpc>
                <a:spcPct val="100000"/>
              </a:lnSpc>
              <a:buNone/>
            </a:pPr>
            <a:endParaRPr lang="en-IN" sz="2000" dirty="0">
              <a:latin typeface="Times New Roman" panose="02020603050405020304" pitchFamily="18" charset="0"/>
              <a:cs typeface="Times New Roman" panose="02020603050405020304" pitchFamily="18" charset="0"/>
            </a:endParaRPr>
          </a:p>
          <a:p>
            <a:pPr marL="0" indent="0">
              <a:lnSpc>
                <a:spcPct val="100000"/>
              </a:lnSpc>
              <a:buNone/>
            </a:pPr>
            <a:r>
              <a:rPr lang="en-IN" sz="2000" dirty="0">
                <a:latin typeface="Times New Roman" panose="02020603050405020304" pitchFamily="18" charset="0"/>
                <a:cs typeface="Times New Roman" panose="02020603050405020304" pitchFamily="18" charset="0"/>
              </a:rPr>
              <a:t>// Start the server</a:t>
            </a:r>
          </a:p>
          <a:p>
            <a:pPr marL="0" indent="0">
              <a:lnSpc>
                <a:spcPct val="100000"/>
              </a:lnSpc>
              <a:buNone/>
            </a:pPr>
            <a:r>
              <a:rPr lang="en-IN" sz="2000" dirty="0" err="1">
                <a:latin typeface="Times New Roman" panose="02020603050405020304" pitchFamily="18" charset="0"/>
                <a:cs typeface="Times New Roman" panose="02020603050405020304" pitchFamily="18" charset="0"/>
              </a:rPr>
              <a:t>app.listen</a:t>
            </a:r>
            <a:r>
              <a:rPr lang="en-IN" sz="2000" dirty="0">
                <a:latin typeface="Times New Roman" panose="02020603050405020304" pitchFamily="18" charset="0"/>
                <a:cs typeface="Times New Roman" panose="02020603050405020304" pitchFamily="18" charset="0"/>
              </a:rPr>
              <a:t>(PORT, () =&gt; {</a:t>
            </a:r>
          </a:p>
          <a:p>
            <a:pPr marL="0" indent="0">
              <a:lnSpc>
                <a:spcPct val="100000"/>
              </a:lnSpc>
              <a:buNone/>
            </a:pPr>
            <a:r>
              <a:rPr lang="en-IN" sz="2000" dirty="0">
                <a:latin typeface="Times New Roman" panose="02020603050405020304" pitchFamily="18" charset="0"/>
                <a:cs typeface="Times New Roman" panose="02020603050405020304" pitchFamily="18" charset="0"/>
              </a:rPr>
              <a:t>console.log(`Server is running on port ${PORT}`);</a:t>
            </a:r>
          </a:p>
          <a:p>
            <a:pPr marL="0" indent="0">
              <a:lnSpc>
                <a:spcPct val="100000"/>
              </a:lnSpc>
              <a:buNone/>
            </a:pP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438147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3DA42-0EA6-C607-F407-70206001ED6C}"/>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Step 3: Initialize the Frontend (React)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310C76A-8F60-270C-66DD-46E01D3F93C1}"/>
              </a:ext>
            </a:extLst>
          </p:cNvPr>
          <p:cNvSpPr>
            <a:spLocks noGrp="1"/>
          </p:cNvSpPr>
          <p:nvPr>
            <p:ph idx="1"/>
          </p:nvPr>
        </p:nvSpPr>
        <p:spPr>
          <a:xfrm>
            <a:off x="838200" y="1058277"/>
            <a:ext cx="10515600" cy="5799723"/>
          </a:xfrm>
        </p:spPr>
        <p:txBody>
          <a:bodyPr>
            <a:normAutofit/>
          </a:bodyPr>
          <a:lstStyle/>
          <a:p>
            <a:pPr marL="0" indent="0">
              <a:lnSpc>
                <a:spcPct val="100000"/>
              </a:lnSpc>
              <a:buNone/>
            </a:pPr>
            <a:r>
              <a:rPr lang="en-US" sz="2200" dirty="0">
                <a:latin typeface="Times New Roman" panose="02020603050405020304" pitchFamily="18" charset="0"/>
                <a:cs typeface="Times New Roman" panose="02020603050405020304" pitchFamily="18" charset="0"/>
              </a:rPr>
              <a:t>1. Create a new folder for your React front end inside the project folder.</a:t>
            </a:r>
          </a:p>
          <a:p>
            <a:pPr marL="0" indent="0">
              <a:lnSpc>
                <a:spcPct val="100000"/>
              </a:lnSpc>
              <a:buNone/>
            </a:pPr>
            <a:r>
              <a:rPr lang="en-US" sz="2200" b="1" dirty="0" err="1">
                <a:latin typeface="Times New Roman" panose="02020603050405020304" pitchFamily="18" charset="0"/>
                <a:cs typeface="Times New Roman" panose="02020603050405020304" pitchFamily="18" charset="0"/>
              </a:rPr>
              <a:t>mkdir</a:t>
            </a:r>
            <a:r>
              <a:rPr lang="en-US" sz="2200" b="1" dirty="0">
                <a:latin typeface="Times New Roman" panose="02020603050405020304" pitchFamily="18" charset="0"/>
                <a:cs typeface="Times New Roman" panose="02020603050405020304" pitchFamily="18" charset="0"/>
              </a:rPr>
              <a:t> frontend</a:t>
            </a:r>
          </a:p>
          <a:p>
            <a:pPr marL="0" indent="0">
              <a:lnSpc>
                <a:spcPct val="100000"/>
              </a:lnSpc>
              <a:buNone/>
            </a:pPr>
            <a:r>
              <a:rPr lang="en-US" sz="2200" b="1" dirty="0">
                <a:latin typeface="Times New Roman" panose="02020603050405020304" pitchFamily="18" charset="0"/>
                <a:cs typeface="Times New Roman" panose="02020603050405020304" pitchFamily="18" charset="0"/>
              </a:rPr>
              <a:t>cd frontend</a:t>
            </a: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a:p>
            <a:pPr marL="0" indent="0">
              <a:lnSpc>
                <a:spcPct val="100000"/>
              </a:lnSpc>
              <a:buNone/>
            </a:pPr>
            <a:r>
              <a:rPr lang="en-US" sz="2200" dirty="0">
                <a:latin typeface="Times New Roman" panose="02020603050405020304" pitchFamily="18" charset="0"/>
                <a:cs typeface="Times New Roman" panose="02020603050405020304" pitchFamily="18" charset="0"/>
              </a:rPr>
              <a:t>2. Initialize a new React project using Create React App. This command will set up a new React project with the necessary dependencies and configurations.</a:t>
            </a:r>
          </a:p>
          <a:p>
            <a:pPr marL="0" indent="0">
              <a:lnSpc>
                <a:spcPct val="100000"/>
              </a:lnSpc>
              <a:buNone/>
            </a:pPr>
            <a:r>
              <a:rPr lang="en-US" sz="2200" b="1" dirty="0" err="1">
                <a:latin typeface="Times New Roman" panose="02020603050405020304" pitchFamily="18" charset="0"/>
                <a:cs typeface="Times New Roman" panose="02020603050405020304" pitchFamily="18" charset="0"/>
              </a:rPr>
              <a:t>npx</a:t>
            </a:r>
            <a:r>
              <a:rPr lang="en-US" sz="2200" b="1" dirty="0">
                <a:latin typeface="Times New Roman" panose="02020603050405020304" pitchFamily="18" charset="0"/>
                <a:cs typeface="Times New Roman" panose="02020603050405020304" pitchFamily="18" charset="0"/>
              </a:rPr>
              <a:t> create-react-app </a:t>
            </a:r>
            <a:r>
              <a:rPr lang="en-US" sz="2200" dirty="0">
                <a:latin typeface="Times New Roman" panose="02020603050405020304" pitchFamily="18" charset="0"/>
                <a:cs typeface="Times New Roman" panose="02020603050405020304" pitchFamily="18" charset="0"/>
              </a:rPr>
              <a:t>.</a:t>
            </a: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a:p>
            <a:pPr marL="0" indent="0">
              <a:lnSpc>
                <a:spcPct val="100000"/>
              </a:lnSpc>
              <a:buNone/>
            </a:pPr>
            <a:r>
              <a:rPr lang="en-US" sz="2200" dirty="0">
                <a:latin typeface="Times New Roman" panose="02020603050405020304" pitchFamily="18" charset="0"/>
                <a:cs typeface="Times New Roman" panose="02020603050405020304" pitchFamily="18" charset="0"/>
              </a:rPr>
              <a:t>3. After the initialization is complete, you can start the development server for the React front end:</a:t>
            </a:r>
          </a:p>
          <a:p>
            <a:pPr marL="0" indent="0">
              <a:lnSpc>
                <a:spcPct val="100000"/>
              </a:lnSpc>
              <a:buNone/>
            </a:pPr>
            <a:r>
              <a:rPr lang="en-US" sz="2200" b="1" dirty="0" err="1">
                <a:latin typeface="Times New Roman" panose="02020603050405020304" pitchFamily="18" charset="0"/>
                <a:cs typeface="Times New Roman" panose="02020603050405020304" pitchFamily="18" charset="0"/>
              </a:rPr>
              <a:t>npm</a:t>
            </a:r>
            <a:r>
              <a:rPr lang="en-US" sz="2200" b="1" dirty="0">
                <a:latin typeface="Times New Roman" panose="02020603050405020304" pitchFamily="18" charset="0"/>
                <a:cs typeface="Times New Roman" panose="02020603050405020304" pitchFamily="18" charset="0"/>
              </a:rPr>
              <a:t> start</a:t>
            </a:r>
          </a:p>
          <a:p>
            <a:pPr marL="0" indent="0">
              <a:lnSpc>
                <a:spcPct val="100000"/>
              </a:lnSpc>
              <a:buNone/>
            </a:pPr>
            <a:endParaRPr lang="en-US" sz="2200" dirty="0">
              <a:latin typeface="Times New Roman" panose="02020603050405020304" pitchFamily="18" charset="0"/>
              <a:cs typeface="Times New Roman" panose="02020603050405020304" pitchFamily="18" charset="0"/>
            </a:endParaRPr>
          </a:p>
          <a:p>
            <a:pPr marL="0" indent="0">
              <a:lnSpc>
                <a:spcPct val="100000"/>
              </a:lnSpc>
              <a:buNone/>
            </a:pPr>
            <a:r>
              <a:rPr lang="en-US" sz="2200" dirty="0">
                <a:latin typeface="Times New Roman" panose="02020603050405020304" pitchFamily="18" charset="0"/>
                <a:cs typeface="Times New Roman" panose="02020603050405020304" pitchFamily="18" charset="0"/>
              </a:rPr>
              <a:t>This will start the React development server on `</a:t>
            </a:r>
            <a:r>
              <a:rPr lang="en-US" sz="2200" b="1" dirty="0">
                <a:latin typeface="Times New Roman" panose="02020603050405020304" pitchFamily="18" charset="0"/>
                <a:cs typeface="Times New Roman" panose="02020603050405020304" pitchFamily="18" charset="0"/>
              </a:rPr>
              <a:t>http://localhost:3000</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837913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4C27-7F3D-DCEE-F529-433474CB3E61}"/>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Step 4: Connect Backend and Frontend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71BDEB-3BE4-ABCA-E754-B7FA9D07E738}"/>
              </a:ext>
            </a:extLst>
          </p:cNvPr>
          <p:cNvSpPr>
            <a:spLocks noGrp="1"/>
          </p:cNvSpPr>
          <p:nvPr>
            <p:ph idx="1"/>
          </p:nvPr>
        </p:nvSpPr>
        <p:spPr>
          <a:xfrm>
            <a:off x="838200" y="1325563"/>
            <a:ext cx="10964594" cy="460331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Now that both backend and frontend are set up, it is time to make them communicate with each other.</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1. In your React front end, you can make API requests to your Express backend. Open `</a:t>
            </a:r>
            <a:r>
              <a:rPr lang="en-US" sz="2000" b="1" dirty="0" err="1">
                <a:latin typeface="Times New Roman" panose="02020603050405020304" pitchFamily="18" charset="0"/>
                <a:cs typeface="Times New Roman" panose="02020603050405020304" pitchFamily="18" charset="0"/>
              </a:rPr>
              <a:t>src</a:t>
            </a:r>
            <a:r>
              <a:rPr lang="en-US" sz="2000" b="1" dirty="0">
                <a:latin typeface="Times New Roman" panose="02020603050405020304" pitchFamily="18" charset="0"/>
                <a:cs typeface="Times New Roman" panose="02020603050405020304" pitchFamily="18" charset="0"/>
              </a:rPr>
              <a:t>/App.js` and modify it to fetch data from the backend: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import React, { </a:t>
            </a:r>
            <a:r>
              <a:rPr lang="en-US" sz="2000" dirty="0" err="1">
                <a:latin typeface="Times New Roman" panose="02020603050405020304" pitchFamily="18" charset="0"/>
                <a:cs typeface="Times New Roman" panose="02020603050405020304" pitchFamily="18" charset="0"/>
              </a:rPr>
              <a:t>useEffect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useState</a:t>
            </a:r>
            <a:r>
              <a:rPr lang="en-US" sz="2000" dirty="0">
                <a:latin typeface="Times New Roman" panose="02020603050405020304" pitchFamily="18" charset="0"/>
                <a:cs typeface="Times New Roman" panose="02020603050405020304" pitchFamily="18" charset="0"/>
              </a:rPr>
              <a:t> } from 'react';</a:t>
            </a:r>
          </a:p>
          <a:p>
            <a:pPr marL="0" indent="0">
              <a:buNone/>
            </a:pPr>
            <a:r>
              <a:rPr lang="en-US" sz="2000" dirty="0">
                <a:latin typeface="Times New Roman" panose="02020603050405020304" pitchFamily="18" charset="0"/>
                <a:cs typeface="Times New Roman" panose="02020603050405020304" pitchFamily="18" charset="0"/>
              </a:rPr>
              <a:t>import './App.css';</a:t>
            </a:r>
          </a:p>
          <a:p>
            <a:pPr marL="0" indent="0">
              <a:buNone/>
            </a:pPr>
            <a:r>
              <a:rPr lang="en-US" sz="2000" dirty="0">
                <a:latin typeface="Times New Roman" panose="02020603050405020304" pitchFamily="18" charset="0"/>
                <a:cs typeface="Times New Roman" panose="02020603050405020304" pitchFamily="18" charset="0"/>
              </a:rPr>
              <a:t>function App() {</a:t>
            </a:r>
          </a:p>
          <a:p>
            <a:pPr marL="0" indent="0">
              <a:buNone/>
            </a:pPr>
            <a:r>
              <a:rPr lang="en-US" sz="2000" dirty="0">
                <a:latin typeface="Times New Roman" panose="02020603050405020304" pitchFamily="18" charset="0"/>
                <a:cs typeface="Times New Roman" panose="02020603050405020304" pitchFamily="18" charset="0"/>
              </a:rPr>
              <a:t>const [message, </a:t>
            </a:r>
            <a:r>
              <a:rPr lang="en-US" sz="2000" dirty="0" err="1">
                <a:latin typeface="Times New Roman" panose="02020603050405020304" pitchFamily="18" charset="0"/>
                <a:cs typeface="Times New Roman" panose="02020603050405020304" pitchFamily="18" charset="0"/>
              </a:rPr>
              <a:t>setMessage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useState</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useEffect</a:t>
            </a:r>
            <a:r>
              <a:rPr lang="en-US" sz="2000" dirty="0">
                <a:latin typeface="Times New Roman" panose="02020603050405020304" pitchFamily="18" charset="0"/>
                <a:cs typeface="Times New Roman" panose="02020603050405020304" pitchFamily="18" charset="0"/>
              </a:rPr>
              <a:t>(() =&gt; {</a:t>
            </a:r>
          </a:p>
        </p:txBody>
      </p:sp>
    </p:spTree>
    <p:extLst>
      <p:ext uri="{BB962C8B-B14F-4D97-AF65-F5344CB8AC3E}">
        <p14:creationId xmlns:p14="http://schemas.microsoft.com/office/powerpoint/2010/main" val="126347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4C27-7F3D-DCEE-F529-433474CB3E61}"/>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Step 4: Connect Backend and Frontend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71BDEB-3BE4-ABCA-E754-B7FA9D07E738}"/>
              </a:ext>
            </a:extLst>
          </p:cNvPr>
          <p:cNvSpPr>
            <a:spLocks noGrp="1"/>
          </p:cNvSpPr>
          <p:nvPr>
            <p:ph idx="1"/>
          </p:nvPr>
        </p:nvSpPr>
        <p:spPr>
          <a:xfrm>
            <a:off x="838200" y="1122240"/>
            <a:ext cx="10515600" cy="5735760"/>
          </a:xfrm>
        </p:spPr>
        <p:txBody>
          <a:bodyPr>
            <a:normAutofit lnSpcReduction="10000"/>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 Fetch data from the backend when the component mounts</a:t>
            </a:r>
          </a:p>
          <a:p>
            <a:pPr marL="0" indent="0">
              <a:lnSpc>
                <a:spcPct val="100000"/>
              </a:lnSpc>
              <a:buNone/>
            </a:pPr>
            <a:r>
              <a:rPr lang="en-US" sz="2000" dirty="0">
                <a:latin typeface="Times New Roman" panose="02020603050405020304" pitchFamily="18" charset="0"/>
                <a:cs typeface="Times New Roman" panose="02020603050405020304" pitchFamily="18" charset="0"/>
              </a:rPr>
              <a:t>    fetch('/</a:t>
            </a:r>
            <a:r>
              <a:rPr lang="en-US" sz="2000" dirty="0" err="1">
                <a:latin typeface="Times New Roman" panose="02020603050405020304" pitchFamily="18" charset="0"/>
                <a:cs typeface="Times New Roman" panose="02020603050405020304" pitchFamily="18" charset="0"/>
              </a:rPr>
              <a:t>api</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.then((response) =&gt; </a:t>
            </a:r>
            <a:r>
              <a:rPr lang="en-US" sz="2000" dirty="0" err="1">
                <a:latin typeface="Times New Roman" panose="02020603050405020304" pitchFamily="18" charset="0"/>
                <a:cs typeface="Times New Roman" panose="02020603050405020304" pitchFamily="18" charset="0"/>
              </a:rPr>
              <a:t>response.json</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.then((data) =&gt; </a:t>
            </a:r>
            <a:r>
              <a:rPr lang="en-US" sz="2000" dirty="0" err="1">
                <a:latin typeface="Times New Roman" panose="02020603050405020304" pitchFamily="18" charset="0"/>
                <a:cs typeface="Times New Roman" panose="02020603050405020304" pitchFamily="18" charset="0"/>
              </a:rPr>
              <a:t>setMessage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data.message</a:t>
            </a: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      .catch((error) =&gt; </a:t>
            </a:r>
            <a:r>
              <a:rPr lang="en-US" sz="2000" dirty="0" err="1">
                <a:latin typeface="Times New Roman" panose="02020603050405020304" pitchFamily="18" charset="0"/>
                <a:cs typeface="Times New Roman" panose="02020603050405020304" pitchFamily="18" charset="0"/>
              </a:rPr>
              <a:t>console.error</a:t>
            </a:r>
            <a:r>
              <a:rPr lang="en-US" sz="2000" dirty="0">
                <a:latin typeface="Times New Roman" panose="02020603050405020304" pitchFamily="18" charset="0"/>
                <a:cs typeface="Times New Roman" panose="02020603050405020304" pitchFamily="18" charset="0"/>
              </a:rPr>
              <a:t>('Error fetching data:', error));</a:t>
            </a:r>
          </a:p>
          <a:p>
            <a:pPr marL="0" indent="0">
              <a:lnSpc>
                <a:spcPct val="100000"/>
              </a:lnSpc>
              <a:buNone/>
            </a:pPr>
            <a:r>
              <a:rPr lang="en-US" sz="2000" dirty="0">
                <a:latin typeface="Times New Roman" panose="02020603050405020304" pitchFamily="18" charset="0"/>
                <a:cs typeface="Times New Roman" panose="02020603050405020304" pitchFamily="18" charset="0"/>
              </a:rPr>
              <a:t>  }, []);</a:t>
            </a:r>
          </a:p>
          <a:p>
            <a:pPr marL="0" indent="0">
              <a:lnSpc>
                <a:spcPct val="100000"/>
              </a:lnSpc>
              <a:buNone/>
            </a:pPr>
            <a:r>
              <a:rPr lang="en-US" sz="2000" dirty="0">
                <a:latin typeface="Times New Roman" panose="02020603050405020304" pitchFamily="18" charset="0"/>
                <a:cs typeface="Times New Roman" panose="02020603050405020304" pitchFamily="18" charset="0"/>
              </a:rPr>
              <a:t>  return (</a:t>
            </a:r>
          </a:p>
          <a:p>
            <a:pPr marL="0" indent="0">
              <a:lnSpc>
                <a:spcPct val="100000"/>
              </a:lnSpc>
              <a:buNone/>
            </a:pPr>
            <a:r>
              <a:rPr lang="en-US" sz="2000" dirty="0">
                <a:latin typeface="Times New Roman" panose="02020603050405020304" pitchFamily="18" charset="0"/>
                <a:cs typeface="Times New Roman" panose="02020603050405020304" pitchFamily="18" charset="0"/>
              </a:rPr>
              <a:t>    &lt;div </a:t>
            </a:r>
            <a:r>
              <a:rPr lang="en-US" sz="2000" dirty="0" err="1">
                <a:latin typeface="Times New Roman" panose="02020603050405020304" pitchFamily="18" charset="0"/>
                <a:cs typeface="Times New Roman" panose="02020603050405020304" pitchFamily="18" charset="0"/>
              </a:rPr>
              <a:t>className</a:t>
            </a:r>
            <a:r>
              <a:rPr lang="en-US" sz="2000" dirty="0">
                <a:latin typeface="Times New Roman" panose="02020603050405020304" pitchFamily="18" charset="0"/>
                <a:cs typeface="Times New Roman" panose="02020603050405020304" pitchFamily="18" charset="0"/>
              </a:rPr>
              <a:t>="App"&gt;</a:t>
            </a:r>
          </a:p>
          <a:p>
            <a:pPr marL="0" indent="0">
              <a:lnSpc>
                <a:spcPct val="100000"/>
              </a:lnSpc>
              <a:buNone/>
            </a:pPr>
            <a:r>
              <a:rPr lang="en-US" sz="2000" dirty="0">
                <a:latin typeface="Times New Roman" panose="02020603050405020304" pitchFamily="18" charset="0"/>
                <a:cs typeface="Times New Roman" panose="02020603050405020304" pitchFamily="18" charset="0"/>
              </a:rPr>
              <a:t>      &lt;h1&gt;Hello from React!&lt;/h1&gt;</a:t>
            </a:r>
          </a:p>
          <a:p>
            <a:pPr marL="0" indent="0">
              <a:lnSpc>
                <a:spcPct val="100000"/>
              </a:lnSpc>
              <a:buNone/>
            </a:pPr>
            <a:r>
              <a:rPr lang="en-US" sz="2000" dirty="0">
                <a:latin typeface="Times New Roman" panose="02020603050405020304" pitchFamily="18" charset="0"/>
                <a:cs typeface="Times New Roman" panose="02020603050405020304" pitchFamily="18" charset="0"/>
              </a:rPr>
              <a:t>      &lt;p&gt;Message from the backend: {message}&lt;/p&gt;</a:t>
            </a:r>
          </a:p>
          <a:p>
            <a:pPr marL="0" indent="0">
              <a:lnSpc>
                <a:spcPct val="100000"/>
              </a:lnSpc>
              <a:buNone/>
            </a:pPr>
            <a:r>
              <a:rPr lang="en-US" sz="2000" dirty="0">
                <a:latin typeface="Times New Roman" panose="02020603050405020304" pitchFamily="18" charset="0"/>
                <a:cs typeface="Times New Roman" panose="02020603050405020304" pitchFamily="18" charset="0"/>
              </a:rPr>
              <a:t>    &lt;/div&gt;</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p>
          <a:p>
            <a:pPr marL="0" indent="0">
              <a:lnSpc>
                <a:spcPct val="100000"/>
              </a:lnSpc>
              <a:buNone/>
            </a:pPr>
            <a:r>
              <a:rPr lang="en-US" sz="2000" dirty="0">
                <a:latin typeface="Times New Roman" panose="02020603050405020304" pitchFamily="18" charset="0"/>
                <a:cs typeface="Times New Roman" panose="02020603050405020304" pitchFamily="18" charset="0"/>
              </a:rPr>
              <a:t>}</a:t>
            </a:r>
          </a:p>
          <a:p>
            <a:pPr marL="0" indent="0">
              <a:lnSpc>
                <a:spcPct val="100000"/>
              </a:lnSpc>
              <a:buNone/>
            </a:pPr>
            <a:r>
              <a:rPr lang="en-US" sz="2000" dirty="0">
                <a:latin typeface="Times New Roman" panose="02020603050405020304" pitchFamily="18" charset="0"/>
                <a:cs typeface="Times New Roman" panose="02020603050405020304" pitchFamily="18" charset="0"/>
              </a:rPr>
              <a:t>export default App;</a:t>
            </a:r>
          </a:p>
        </p:txBody>
      </p:sp>
    </p:spTree>
    <p:extLst>
      <p:ext uri="{BB962C8B-B14F-4D97-AF65-F5344CB8AC3E}">
        <p14:creationId xmlns:p14="http://schemas.microsoft.com/office/powerpoint/2010/main" val="24291302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84C27-7F3D-DCEE-F529-433474CB3E61}"/>
              </a:ext>
            </a:extLst>
          </p:cNvPr>
          <p:cNvSpPr>
            <a:spLocks noGrp="1"/>
          </p:cNvSpPr>
          <p:nvPr>
            <p:ph type="title"/>
          </p:nvPr>
        </p:nvSpPr>
        <p:spPr>
          <a:xfrm>
            <a:off x="838200" y="0"/>
            <a:ext cx="10515600" cy="1325563"/>
          </a:xfrm>
        </p:spPr>
        <p:txBody>
          <a:bodyPr/>
          <a:lstStyle/>
          <a:p>
            <a:r>
              <a:rPr lang="en-US" b="1" dirty="0">
                <a:latin typeface="Times New Roman" panose="02020603050405020304" pitchFamily="18" charset="0"/>
                <a:cs typeface="Times New Roman" panose="02020603050405020304" pitchFamily="18" charset="0"/>
              </a:rPr>
              <a:t>Step 4: Connect Backend and Frontend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71BDEB-3BE4-ABCA-E754-B7FA9D07E738}"/>
              </a:ext>
            </a:extLst>
          </p:cNvPr>
          <p:cNvSpPr>
            <a:spLocks noGrp="1"/>
          </p:cNvSpPr>
          <p:nvPr>
            <p:ph idx="1"/>
          </p:nvPr>
        </p:nvSpPr>
        <p:spPr>
          <a:xfrm>
            <a:off x="838200" y="1325563"/>
            <a:ext cx="10515600" cy="4659582"/>
          </a:xfrm>
        </p:spPr>
        <p:txBody>
          <a:bodyPr>
            <a:normAutofit/>
          </a:bodyPr>
          <a:lstStyle/>
          <a:p>
            <a:pPr marL="0" indent="0">
              <a:lnSpc>
                <a:spcPct val="100000"/>
              </a:lnSpc>
              <a:buNone/>
            </a:pPr>
            <a:r>
              <a:rPr lang="en-US" sz="2000" b="1" dirty="0">
                <a:latin typeface="Times New Roman" panose="02020603050405020304" pitchFamily="18" charset="0"/>
                <a:cs typeface="Times New Roman" panose="02020603050405020304" pitchFamily="18" charset="0"/>
              </a:rPr>
              <a:t>2. Run both the backend (server.js) and the frontend (React) in separate terminals:</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Backend (from the root folder):</a:t>
            </a:r>
          </a:p>
          <a:p>
            <a:pPr marL="0" indent="0">
              <a:lnSpc>
                <a:spcPct val="100000"/>
              </a:lnSpc>
              <a:buNone/>
            </a:pPr>
            <a:r>
              <a:rPr lang="en-US" sz="2000" b="1" dirty="0">
                <a:latin typeface="Times New Roman" panose="02020603050405020304" pitchFamily="18" charset="0"/>
                <a:cs typeface="Times New Roman" panose="02020603050405020304" pitchFamily="18" charset="0"/>
              </a:rPr>
              <a:t>node server.js</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Frontend (from the `frontend` folder):</a:t>
            </a:r>
          </a:p>
          <a:p>
            <a:pPr marL="0" indent="0">
              <a:lnSpc>
                <a:spcPct val="100000"/>
              </a:lnSpc>
              <a:buNone/>
            </a:pPr>
            <a:r>
              <a:rPr lang="en-US" sz="2000" b="1" dirty="0" err="1">
                <a:latin typeface="Times New Roman" panose="02020603050405020304" pitchFamily="18" charset="0"/>
                <a:cs typeface="Times New Roman" panose="02020603050405020304" pitchFamily="18" charset="0"/>
              </a:rPr>
              <a:t>npm</a:t>
            </a:r>
            <a:r>
              <a:rPr lang="en-US" sz="2000" b="1" dirty="0">
                <a:latin typeface="Times New Roman" panose="02020603050405020304" pitchFamily="18" charset="0"/>
                <a:cs typeface="Times New Roman" panose="02020603050405020304" pitchFamily="18" charset="0"/>
              </a:rPr>
              <a:t> start</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3. Now, open your browser and go to `</a:t>
            </a:r>
            <a:r>
              <a:rPr lang="en-US" sz="2000" b="1" dirty="0">
                <a:latin typeface="Times New Roman" panose="02020603050405020304" pitchFamily="18" charset="0"/>
                <a:cs typeface="Times New Roman" panose="02020603050405020304" pitchFamily="18" charset="0"/>
              </a:rPr>
              <a:t>http://localhost:3000</a:t>
            </a:r>
            <a:r>
              <a:rPr lang="en-US" sz="2000" dirty="0">
                <a:latin typeface="Times New Roman" panose="02020603050405020304" pitchFamily="18" charset="0"/>
                <a:cs typeface="Times New Roman" panose="02020603050405020304" pitchFamily="18" charset="0"/>
              </a:rPr>
              <a:t>`. You will see the React front end displaying the message received from the Express backend.</a:t>
            </a:r>
          </a:p>
        </p:txBody>
      </p:sp>
    </p:spTree>
    <p:extLst>
      <p:ext uri="{BB962C8B-B14F-4D97-AF65-F5344CB8AC3E}">
        <p14:creationId xmlns:p14="http://schemas.microsoft.com/office/powerpoint/2010/main" val="36414223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F92C-DC2F-5F39-F4B1-A45F46E86B42}"/>
              </a:ext>
            </a:extLst>
          </p:cNvPr>
          <p:cNvSpPr>
            <a:spLocks noGrp="1"/>
          </p:cNvSpPr>
          <p:nvPr>
            <p:ph type="title"/>
          </p:nvPr>
        </p:nvSpPr>
        <p:spPr>
          <a:xfrm>
            <a:off x="838200" y="2059158"/>
            <a:ext cx="10515600" cy="2739683"/>
          </a:xfrm>
        </p:spPr>
        <p:txBody>
          <a:bodyPr>
            <a:normAutofit/>
          </a:bodyPr>
          <a:lstStyle/>
          <a:p>
            <a:pPr algn="just"/>
            <a:r>
              <a:rPr lang="en-US" sz="3200" dirty="0">
                <a:latin typeface="Times New Roman" panose="02020603050405020304" pitchFamily="18" charset="0"/>
                <a:cs typeface="Times New Roman" panose="02020603050405020304" pitchFamily="18" charset="0"/>
              </a:rPr>
              <a:t>You have successfully set up a full-stack web project using Express/Node.js as the backend and React as the front end. From here, you can continue building your application, defining more API endpoints, and connecting to your MongoDB database (if applicable) to store and retrieve data.</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0174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3DB0C-BBAC-3933-1929-BD8DE852A3D9}"/>
              </a:ext>
            </a:extLst>
          </p:cNvPr>
          <p:cNvSpPr>
            <a:spLocks noGrp="1"/>
          </p:cNvSpPr>
          <p:nvPr>
            <p:ph type="title"/>
          </p:nvPr>
        </p:nvSpPr>
        <p:spPr>
          <a:xfrm>
            <a:off x="4820236" y="2766218"/>
            <a:ext cx="2551528" cy="1325563"/>
          </a:xfrm>
        </p:spPr>
        <p:txBody>
          <a:bodyPr/>
          <a:lstStyle/>
          <a:p>
            <a:r>
              <a:rPr lang="en-US" dirty="0">
                <a:latin typeface="Times New Roman" panose="02020603050405020304" pitchFamily="18" charset="0"/>
                <a:cs typeface="Times New Roman" panose="02020603050405020304" pitchFamily="18" charset="0"/>
              </a:rPr>
              <a:t>&lt;thanks/&gt;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995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56CB8-354C-8874-AD97-725CD01915DB}"/>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Hello World</a:t>
            </a:r>
          </a:p>
        </p:txBody>
      </p:sp>
      <p:sp>
        <p:nvSpPr>
          <p:cNvPr id="3" name="Content Placeholder 2">
            <a:extLst>
              <a:ext uri="{FF2B5EF4-FFF2-40B4-BE49-F238E27FC236}">
                <a16:creationId xmlns:a16="http://schemas.microsoft.com/office/drawing/2014/main" id="{B5401A4B-B6A0-D3E3-9A90-4EB913959D23}"/>
              </a:ext>
            </a:extLst>
          </p:cNvPr>
          <p:cNvSpPr>
            <a:spLocks noGrp="1"/>
          </p:cNvSpPr>
          <p:nvPr>
            <p:ph idx="1"/>
          </p:nvPr>
        </p:nvSpPr>
        <p:spPr>
          <a:xfrm>
            <a:off x="838200" y="1195754"/>
            <a:ext cx="10515600" cy="5542671"/>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Example of a "Hello World" Express.js application:</a:t>
            </a:r>
          </a:p>
          <a:p>
            <a:pPr marL="0" indent="0">
              <a:buNone/>
            </a:pPr>
            <a:r>
              <a:rPr lang="en-US" dirty="0">
                <a:latin typeface="Times New Roman" panose="02020603050405020304" pitchFamily="18" charset="0"/>
                <a:cs typeface="Times New Roman" panose="02020603050405020304" pitchFamily="18" charset="0"/>
              </a:rPr>
              <a:t>// index.js</a:t>
            </a:r>
          </a:p>
          <a:p>
            <a:pPr marL="0" indent="0">
              <a:buNone/>
            </a:pPr>
            <a:r>
              <a:rPr lang="en-US" dirty="0">
                <a:latin typeface="Times New Roman" panose="02020603050405020304" pitchFamily="18" charset="0"/>
                <a:cs typeface="Times New Roman" panose="02020603050405020304" pitchFamily="18" charset="0"/>
              </a:rPr>
              <a:t>const express = require('express');</a:t>
            </a:r>
          </a:p>
          <a:p>
            <a:pPr marL="0" indent="0">
              <a:buNone/>
            </a:pPr>
            <a:r>
              <a:rPr lang="en-US" dirty="0">
                <a:latin typeface="Times New Roman" panose="02020603050405020304" pitchFamily="18" charset="0"/>
                <a:cs typeface="Times New Roman" panose="02020603050405020304" pitchFamily="18" charset="0"/>
              </a:rPr>
              <a:t>const app = express();</a:t>
            </a:r>
          </a:p>
          <a:p>
            <a:pPr marL="0" indent="0">
              <a:buNone/>
            </a:pPr>
            <a:r>
              <a:rPr lang="en-US" dirty="0">
                <a:latin typeface="Times New Roman" panose="02020603050405020304" pitchFamily="18" charset="0"/>
                <a:cs typeface="Times New Roman" panose="02020603050405020304" pitchFamily="18" charset="0"/>
              </a:rPr>
              <a:t>const port = 3000;</a:t>
            </a:r>
          </a:p>
          <a:p>
            <a:pPr marL="0" indent="0">
              <a:buNone/>
            </a:pPr>
            <a:r>
              <a:rPr lang="en-US" dirty="0">
                <a:latin typeface="Times New Roman" panose="02020603050405020304" pitchFamily="18" charset="0"/>
                <a:cs typeface="Times New Roman" panose="02020603050405020304" pitchFamily="18" charset="0"/>
              </a:rPr>
              <a:t>// Route handler for the root URL</a:t>
            </a:r>
          </a:p>
          <a:p>
            <a:pPr marL="0" indent="0">
              <a:buNone/>
            </a:pPr>
            <a:r>
              <a:rPr lang="en-US" dirty="0" err="1">
                <a:latin typeface="Times New Roman" panose="02020603050405020304" pitchFamily="18" charset="0"/>
                <a:cs typeface="Times New Roman" panose="02020603050405020304" pitchFamily="18" charset="0"/>
              </a:rPr>
              <a:t>app.get</a:t>
            </a:r>
            <a:r>
              <a:rPr lang="en-US" dirty="0">
                <a:latin typeface="Times New Roman" panose="02020603050405020304" pitchFamily="18" charset="0"/>
                <a:cs typeface="Times New Roman" panose="02020603050405020304" pitchFamily="18" charset="0"/>
              </a:rPr>
              <a:t>('/', (req, res) =&gt;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res.send</a:t>
            </a:r>
            <a:r>
              <a:rPr lang="en-US" dirty="0">
                <a:latin typeface="Times New Roman" panose="02020603050405020304" pitchFamily="18" charset="0"/>
                <a:cs typeface="Times New Roman" panose="02020603050405020304" pitchFamily="18" charset="0"/>
              </a:rPr>
              <a:t>('Hello, World!');</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Start the server</a:t>
            </a:r>
          </a:p>
          <a:p>
            <a:pPr marL="0" indent="0">
              <a:buNone/>
            </a:pPr>
            <a:r>
              <a:rPr lang="en-US" dirty="0" err="1">
                <a:latin typeface="Times New Roman" panose="02020603050405020304" pitchFamily="18" charset="0"/>
                <a:cs typeface="Times New Roman" panose="02020603050405020304" pitchFamily="18" charset="0"/>
              </a:rPr>
              <a:t>app.listen</a:t>
            </a:r>
            <a:r>
              <a:rPr lang="en-US" dirty="0">
                <a:latin typeface="Times New Roman" panose="02020603050405020304" pitchFamily="18" charset="0"/>
                <a:cs typeface="Times New Roman" panose="02020603050405020304" pitchFamily="18" charset="0"/>
              </a:rPr>
              <a:t>(port, () =&gt; {</a:t>
            </a:r>
          </a:p>
          <a:p>
            <a:pPr marL="0" indent="0">
              <a:buNone/>
            </a:pPr>
            <a:r>
              <a:rPr lang="en-US" dirty="0">
                <a:latin typeface="Times New Roman" panose="02020603050405020304" pitchFamily="18" charset="0"/>
                <a:cs typeface="Times New Roman" panose="02020603050405020304" pitchFamily="18" charset="0"/>
              </a:rPr>
              <a:t>  console.log(`Server is running on http://localhost:${port}`);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Save the code in a file named `index.js` and run it using `node index.js` in the terminal. You should see the message "Server is running on http://localhost:3000". When you visit `http://localhost:3000` in your browser, you will see "Hello, World!" displayed on the page.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580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6685F-A4D0-5636-834A-EB07EA01088A}"/>
              </a:ext>
            </a:extLst>
          </p:cNvPr>
          <p:cNvSpPr>
            <a:spLocks noGrp="1"/>
          </p:cNvSpPr>
          <p:nvPr>
            <p:ph type="title"/>
          </p:nvPr>
        </p:nvSpPr>
        <p:spPr>
          <a:xfrm>
            <a:off x="838200" y="18255"/>
            <a:ext cx="10515600" cy="1325563"/>
          </a:xfrm>
        </p:spPr>
        <p:txBody>
          <a:bodyPr/>
          <a:lstStyle/>
          <a:p>
            <a:r>
              <a:rPr lang="en-IN" b="1" dirty="0" err="1">
                <a:latin typeface="Times New Roman" panose="02020603050405020304" pitchFamily="18" charset="0"/>
                <a:cs typeface="Times New Roman" panose="02020603050405020304" pitchFamily="18" charset="0"/>
              </a:rPr>
              <a:t>ExpressJS</a:t>
            </a:r>
            <a:r>
              <a:rPr lang="en-IN" b="1" dirty="0">
                <a:latin typeface="Times New Roman" panose="02020603050405020304" pitchFamily="18" charset="0"/>
                <a:cs typeface="Times New Roman" panose="02020603050405020304" pitchFamily="18" charset="0"/>
              </a:rPr>
              <a:t> - Routing</a:t>
            </a:r>
          </a:p>
        </p:txBody>
      </p:sp>
      <p:sp>
        <p:nvSpPr>
          <p:cNvPr id="3" name="Content Placeholder 2">
            <a:extLst>
              <a:ext uri="{FF2B5EF4-FFF2-40B4-BE49-F238E27FC236}">
                <a16:creationId xmlns:a16="http://schemas.microsoft.com/office/drawing/2014/main" id="{AD42CCEE-6DD4-8CF5-F51E-726D5889DE12}"/>
              </a:ext>
            </a:extLst>
          </p:cNvPr>
          <p:cNvSpPr>
            <a:spLocks noGrp="1"/>
          </p:cNvSpPr>
          <p:nvPr>
            <p:ph idx="1"/>
          </p:nvPr>
        </p:nvSpPr>
        <p:spPr>
          <a:xfrm>
            <a:off x="838200" y="1253331"/>
            <a:ext cx="10515600" cy="5586414"/>
          </a:xfrm>
        </p:spPr>
        <p:txBody>
          <a:bodyPr>
            <a:normAutofit/>
          </a:bodyPr>
          <a:lstStyle/>
          <a:p>
            <a:pPr marL="0" indent="0">
              <a:lnSpc>
                <a:spcPct val="100000"/>
              </a:lnSpc>
              <a:buNone/>
            </a:pPr>
            <a:r>
              <a:rPr lang="en-US" dirty="0">
                <a:latin typeface="Times New Roman" panose="02020603050405020304" pitchFamily="18" charset="0"/>
                <a:cs typeface="Times New Roman" panose="02020603050405020304" pitchFamily="18" charset="0"/>
              </a:rPr>
              <a:t> - Routing in Express.js refers to the process of handling different HTTP requests and directing them to appropriate parts of the application based on the requested URL and HTTP method.</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 Routes are defined using methods like `</a:t>
            </a:r>
            <a:r>
              <a:rPr lang="en-US" dirty="0" err="1">
                <a:latin typeface="Times New Roman" panose="02020603050405020304" pitchFamily="18" charset="0"/>
                <a:cs typeface="Times New Roman" panose="02020603050405020304" pitchFamily="18" charset="0"/>
              </a:rPr>
              <a:t>app.get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app.post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app.put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app.delete</a:t>
            </a:r>
            <a:r>
              <a:rPr lang="en-US" dirty="0">
                <a:latin typeface="Times New Roman" panose="02020603050405020304" pitchFamily="18" charset="0"/>
                <a:cs typeface="Times New Roman" panose="02020603050405020304" pitchFamily="18" charset="0"/>
              </a:rPr>
              <a:t>()`, etc., which correspond to different HTTP methods (GET, POST, PUT, DELETE).</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r>
              <a:rPr lang="en-US" dirty="0">
                <a:latin typeface="Times New Roman" panose="02020603050405020304" pitchFamily="18" charset="0"/>
                <a:cs typeface="Times New Roman" panose="02020603050405020304" pitchFamily="18" charset="0"/>
              </a:rPr>
              <a:t>   - Middleware functions can be used for handling common functionality across multiple routes.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088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6610</Words>
  <Application>Microsoft Office PowerPoint</Application>
  <PresentationFormat>Widescreen</PresentationFormat>
  <Paragraphs>740</Paragraphs>
  <Slides>78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Calibri Light</vt:lpstr>
      <vt:lpstr>Times New Roman</vt:lpstr>
      <vt:lpstr>Office Theme</vt:lpstr>
      <vt:lpstr>PowerPoint Presentation</vt:lpstr>
      <vt:lpstr>ExpressJS - Introduction</vt:lpstr>
      <vt:lpstr>ExpressJS - Features</vt:lpstr>
      <vt:lpstr>ExpressJS - Features</vt:lpstr>
      <vt:lpstr>ExpressJS - Characteristics</vt:lpstr>
      <vt:lpstr>ExpressJS - Installation</vt:lpstr>
      <vt:lpstr>ExpressJS - Environment</vt:lpstr>
      <vt:lpstr>ExpressJS - Hello World</vt:lpstr>
      <vt:lpstr>ExpressJS - Routing</vt:lpstr>
      <vt:lpstr>ExpressJS - Routing</vt:lpstr>
      <vt:lpstr>ExpressJS - Routing</vt:lpstr>
      <vt:lpstr>ExpressJS - HTTP Methods</vt:lpstr>
      <vt:lpstr>ExpressJS - HTTP Methods</vt:lpstr>
      <vt:lpstr>ExpressJS - HTTP Methods</vt:lpstr>
      <vt:lpstr>ExpressJS - URL Building</vt:lpstr>
      <vt:lpstr>ExpressJS - URL Building</vt:lpstr>
      <vt:lpstr>ExpressJS - URL Building</vt:lpstr>
      <vt:lpstr>ExpressJS - Middleware</vt:lpstr>
      <vt:lpstr>ExpressJS - Middleware</vt:lpstr>
      <vt:lpstr>ExpressJS - Middleware</vt:lpstr>
      <vt:lpstr>ExpressJS - Templating</vt:lpstr>
      <vt:lpstr>ExpressJS - Templating</vt:lpstr>
      <vt:lpstr>ExpressJS - Templating</vt:lpstr>
      <vt:lpstr>ExpressJS - Templating</vt:lpstr>
      <vt:lpstr>ExpressJS - Static Files</vt:lpstr>
      <vt:lpstr>ExpressJS - Static Files</vt:lpstr>
      <vt:lpstr>ExpressJS - Static Files</vt:lpstr>
      <vt:lpstr>ExpressJS - Form Data</vt:lpstr>
      <vt:lpstr>ExpressJS - Form Data</vt:lpstr>
      <vt:lpstr>ExpressJS - Form Data</vt:lpstr>
      <vt:lpstr>ExpressJS - Database</vt:lpstr>
      <vt:lpstr>ExpressJS - Database</vt:lpstr>
      <vt:lpstr>ExpressJS - Database</vt:lpstr>
      <vt:lpstr>ExpressJS - Database</vt:lpstr>
      <vt:lpstr>ExpressJS - Database</vt:lpstr>
      <vt:lpstr>ExpressJS - Cookies</vt:lpstr>
      <vt:lpstr>ExpressJS - Cookies</vt:lpstr>
      <vt:lpstr>ExpressJS - Cookies</vt:lpstr>
      <vt:lpstr>ExpressJS - Cookies</vt:lpstr>
      <vt:lpstr>ExpressJS - Sessions</vt:lpstr>
      <vt:lpstr>ExpressJS - Sessions</vt:lpstr>
      <vt:lpstr>ExpressJS - Sessions</vt:lpstr>
      <vt:lpstr>ExpressJS - Sessions</vt:lpstr>
      <vt:lpstr>ExpressJS - Sessions</vt:lpstr>
      <vt:lpstr>ExpressJS - Authentication</vt:lpstr>
      <vt:lpstr>ExpressJS - Authentication</vt:lpstr>
      <vt:lpstr>ExpressJS - Authentication</vt:lpstr>
      <vt:lpstr>ExpressJS - Authentication</vt:lpstr>
      <vt:lpstr>ExpressJS - Authentication</vt:lpstr>
      <vt:lpstr>ExpressJS - Authentication</vt:lpstr>
      <vt:lpstr>ExpressJS - RESTful APIs</vt:lpstr>
      <vt:lpstr>ExpressJS - RESTful APIs</vt:lpstr>
      <vt:lpstr>ExpressJS - RESTful APIs</vt:lpstr>
      <vt:lpstr>ExpressJS - RESTful APIs</vt:lpstr>
      <vt:lpstr>ExpressJS - RESTful APIs</vt:lpstr>
      <vt:lpstr>ExpressJS - RESTful APIs</vt:lpstr>
      <vt:lpstr>ExpressJS - RESTful APIs</vt:lpstr>
      <vt:lpstr>ExpressJS - RESTful APIs</vt:lpstr>
      <vt:lpstr>ExpressJS - Scaffolding</vt:lpstr>
      <vt:lpstr>ExpressJS - Scaffolding</vt:lpstr>
      <vt:lpstr>ExpressJS - Error Handling</vt:lpstr>
      <vt:lpstr>ExpressJS - Error Handling</vt:lpstr>
      <vt:lpstr>ExpressJS - Error Handling</vt:lpstr>
      <vt:lpstr>ExpressJS - Debugging</vt:lpstr>
      <vt:lpstr>ExpressJS - Debugging</vt:lpstr>
      <vt:lpstr>ExpressJS - Debugging</vt:lpstr>
      <vt:lpstr>PowerPoint Presentation</vt:lpstr>
      <vt:lpstr>Creating a full-stack web project with an Express/Node.js backend and a React front end</vt:lpstr>
      <vt:lpstr>Step 1: Set up Node.js and npm</vt:lpstr>
      <vt:lpstr>Step 2: Initialize the Backend (Express/Node.js)</vt:lpstr>
      <vt:lpstr>Step 2: Initialize the Backend (Express/Node.js)</vt:lpstr>
      <vt:lpstr>Step 2: Initialize the Backend (Express/Node.js)</vt:lpstr>
      <vt:lpstr>Step 3: Initialize the Frontend (React)</vt:lpstr>
      <vt:lpstr>Step 4: Connect Backend and Frontend</vt:lpstr>
      <vt:lpstr>Step 4: Connect Backend and Frontend</vt:lpstr>
      <vt:lpstr>Step 4: Connect Backend and Frontend</vt:lpstr>
      <vt:lpstr>You have successfully set up a full-stack web project using Express/Node.js as the backend and React as the front end. From here, you can continue building your application, defining more API endpoints, and connecting to your MongoDB database (if applicable) to store and retrieve data.</vt:lpstr>
      <vt:lpstr>&lt;thanks/&gt;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 Yuvraj Joshi</dc:creator>
  <cp:lastModifiedBy>Mr. Yuvraj Joshi</cp:lastModifiedBy>
  <cp:revision>2</cp:revision>
  <dcterms:created xsi:type="dcterms:W3CDTF">2023-07-24T08:37:01Z</dcterms:created>
  <dcterms:modified xsi:type="dcterms:W3CDTF">2023-07-25T06:24:03Z</dcterms:modified>
</cp:coreProperties>
</file>