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7" r:id="rId2"/>
    <p:sldId id="308" r:id="rId3"/>
    <p:sldId id="309"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40" r:id="rId19"/>
    <p:sldId id="324" r:id="rId20"/>
    <p:sldId id="325" r:id="rId21"/>
    <p:sldId id="326" r:id="rId22"/>
    <p:sldId id="327" r:id="rId23"/>
    <p:sldId id="332" r:id="rId24"/>
    <p:sldId id="331" r:id="rId25"/>
    <p:sldId id="328" r:id="rId26"/>
    <p:sldId id="329" r:id="rId27"/>
    <p:sldId id="330" r:id="rId28"/>
    <p:sldId id="333" r:id="rId29"/>
    <p:sldId id="334" r:id="rId30"/>
    <p:sldId id="338" r:id="rId31"/>
    <p:sldId id="337" r:id="rId32"/>
    <p:sldId id="336" r:id="rId33"/>
    <p:sldId id="335" r:id="rId34"/>
    <p:sldId id="339" r:id="rId35"/>
    <p:sldId id="34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C6C15-F3E3-9B85-4C81-DE7140B232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89EE19-A757-3B05-7CA9-4009A3DAA0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877E67-18A0-B8EF-59FF-79ECF68C4888}"/>
              </a:ext>
            </a:extLst>
          </p:cNvPr>
          <p:cNvSpPr>
            <a:spLocks noGrp="1"/>
          </p:cNvSpPr>
          <p:nvPr>
            <p:ph type="dt" sz="half" idx="10"/>
          </p:nvPr>
        </p:nvSpPr>
        <p:spPr/>
        <p:txBody>
          <a:bodyPr/>
          <a:lstStyle/>
          <a:p>
            <a:fld id="{194C7F97-3A25-4818-9CD5-1CBDE3E20E7A}" type="datetimeFigureOut">
              <a:rPr lang="en-IN" smtClean="0"/>
              <a:t>26-07-2023</a:t>
            </a:fld>
            <a:endParaRPr lang="en-IN"/>
          </a:p>
        </p:txBody>
      </p:sp>
      <p:sp>
        <p:nvSpPr>
          <p:cNvPr id="5" name="Footer Placeholder 4">
            <a:extLst>
              <a:ext uri="{FF2B5EF4-FFF2-40B4-BE49-F238E27FC236}">
                <a16:creationId xmlns:a16="http://schemas.microsoft.com/office/drawing/2014/main" id="{E05D08DE-326C-6AAE-1698-7A63BC5739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3030CC-E8EB-9C90-E1D3-7FCD58752789}"/>
              </a:ext>
            </a:extLst>
          </p:cNvPr>
          <p:cNvSpPr>
            <a:spLocks noGrp="1"/>
          </p:cNvSpPr>
          <p:nvPr>
            <p:ph type="sldNum" sz="quarter" idx="12"/>
          </p:nvPr>
        </p:nvSpPr>
        <p:spPr/>
        <p:txBody>
          <a:bodyPr/>
          <a:lstStyle/>
          <a:p>
            <a:fld id="{72649D85-D4F7-4FD7-AAD1-5D5E20B4AB18}" type="slidenum">
              <a:rPr lang="en-IN" smtClean="0"/>
              <a:t>‹#›</a:t>
            </a:fld>
            <a:endParaRPr lang="en-IN"/>
          </a:p>
        </p:txBody>
      </p:sp>
    </p:spTree>
    <p:extLst>
      <p:ext uri="{BB962C8B-B14F-4D97-AF65-F5344CB8AC3E}">
        <p14:creationId xmlns:p14="http://schemas.microsoft.com/office/powerpoint/2010/main" val="1822148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FE64C-49BD-EFF1-960C-17CD64B0052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2D28C1-2724-F042-F967-B49BE772B5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51390F-BD5B-94BA-608F-A2AB80E3B4C9}"/>
              </a:ext>
            </a:extLst>
          </p:cNvPr>
          <p:cNvSpPr>
            <a:spLocks noGrp="1"/>
          </p:cNvSpPr>
          <p:nvPr>
            <p:ph type="dt" sz="half" idx="10"/>
          </p:nvPr>
        </p:nvSpPr>
        <p:spPr/>
        <p:txBody>
          <a:bodyPr/>
          <a:lstStyle/>
          <a:p>
            <a:fld id="{194C7F97-3A25-4818-9CD5-1CBDE3E20E7A}" type="datetimeFigureOut">
              <a:rPr lang="en-IN" smtClean="0"/>
              <a:t>26-07-2023</a:t>
            </a:fld>
            <a:endParaRPr lang="en-IN"/>
          </a:p>
        </p:txBody>
      </p:sp>
      <p:sp>
        <p:nvSpPr>
          <p:cNvPr id="5" name="Footer Placeholder 4">
            <a:extLst>
              <a:ext uri="{FF2B5EF4-FFF2-40B4-BE49-F238E27FC236}">
                <a16:creationId xmlns:a16="http://schemas.microsoft.com/office/drawing/2014/main" id="{4F5629BE-6BAB-A4FC-ECFB-2939EBC1E3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0A951A-EFF6-2DA5-36A8-2F1F42AB590D}"/>
              </a:ext>
            </a:extLst>
          </p:cNvPr>
          <p:cNvSpPr>
            <a:spLocks noGrp="1"/>
          </p:cNvSpPr>
          <p:nvPr>
            <p:ph type="sldNum" sz="quarter" idx="12"/>
          </p:nvPr>
        </p:nvSpPr>
        <p:spPr/>
        <p:txBody>
          <a:bodyPr/>
          <a:lstStyle/>
          <a:p>
            <a:fld id="{72649D85-D4F7-4FD7-AAD1-5D5E20B4AB18}" type="slidenum">
              <a:rPr lang="en-IN" smtClean="0"/>
              <a:t>‹#›</a:t>
            </a:fld>
            <a:endParaRPr lang="en-IN"/>
          </a:p>
        </p:txBody>
      </p:sp>
    </p:spTree>
    <p:extLst>
      <p:ext uri="{BB962C8B-B14F-4D97-AF65-F5344CB8AC3E}">
        <p14:creationId xmlns:p14="http://schemas.microsoft.com/office/powerpoint/2010/main" val="318813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4D3A07-A8B4-2B6F-7CF9-1D98F51B86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912140-039E-2F54-52A3-FDB059DE90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40CA03-9F33-81E1-81B0-097EC9042B63}"/>
              </a:ext>
            </a:extLst>
          </p:cNvPr>
          <p:cNvSpPr>
            <a:spLocks noGrp="1"/>
          </p:cNvSpPr>
          <p:nvPr>
            <p:ph type="dt" sz="half" idx="10"/>
          </p:nvPr>
        </p:nvSpPr>
        <p:spPr/>
        <p:txBody>
          <a:bodyPr/>
          <a:lstStyle/>
          <a:p>
            <a:fld id="{194C7F97-3A25-4818-9CD5-1CBDE3E20E7A}" type="datetimeFigureOut">
              <a:rPr lang="en-IN" smtClean="0"/>
              <a:t>26-07-2023</a:t>
            </a:fld>
            <a:endParaRPr lang="en-IN"/>
          </a:p>
        </p:txBody>
      </p:sp>
      <p:sp>
        <p:nvSpPr>
          <p:cNvPr id="5" name="Footer Placeholder 4">
            <a:extLst>
              <a:ext uri="{FF2B5EF4-FFF2-40B4-BE49-F238E27FC236}">
                <a16:creationId xmlns:a16="http://schemas.microsoft.com/office/drawing/2014/main" id="{2BEF4BA1-C400-FB66-8BA0-9B6F0FF60E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F8996D-8626-9547-E988-1307B7909CD2}"/>
              </a:ext>
            </a:extLst>
          </p:cNvPr>
          <p:cNvSpPr>
            <a:spLocks noGrp="1"/>
          </p:cNvSpPr>
          <p:nvPr>
            <p:ph type="sldNum" sz="quarter" idx="12"/>
          </p:nvPr>
        </p:nvSpPr>
        <p:spPr/>
        <p:txBody>
          <a:bodyPr/>
          <a:lstStyle/>
          <a:p>
            <a:fld id="{72649D85-D4F7-4FD7-AAD1-5D5E20B4AB18}" type="slidenum">
              <a:rPr lang="en-IN" smtClean="0"/>
              <a:t>‹#›</a:t>
            </a:fld>
            <a:endParaRPr lang="en-IN"/>
          </a:p>
        </p:txBody>
      </p:sp>
    </p:spTree>
    <p:extLst>
      <p:ext uri="{BB962C8B-B14F-4D97-AF65-F5344CB8AC3E}">
        <p14:creationId xmlns:p14="http://schemas.microsoft.com/office/powerpoint/2010/main" val="724233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3C53-FC24-324A-9951-FA32EA550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0B9DBD-3670-7A7C-D964-D4D200F150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B496CC-3BAB-645F-1C52-65FBA10E938D}"/>
              </a:ext>
            </a:extLst>
          </p:cNvPr>
          <p:cNvSpPr>
            <a:spLocks noGrp="1"/>
          </p:cNvSpPr>
          <p:nvPr>
            <p:ph type="dt" sz="half" idx="10"/>
          </p:nvPr>
        </p:nvSpPr>
        <p:spPr/>
        <p:txBody>
          <a:bodyPr/>
          <a:lstStyle/>
          <a:p>
            <a:fld id="{194C7F97-3A25-4818-9CD5-1CBDE3E20E7A}" type="datetimeFigureOut">
              <a:rPr lang="en-IN" smtClean="0"/>
              <a:t>26-07-2023</a:t>
            </a:fld>
            <a:endParaRPr lang="en-IN"/>
          </a:p>
        </p:txBody>
      </p:sp>
      <p:sp>
        <p:nvSpPr>
          <p:cNvPr id="5" name="Footer Placeholder 4">
            <a:extLst>
              <a:ext uri="{FF2B5EF4-FFF2-40B4-BE49-F238E27FC236}">
                <a16:creationId xmlns:a16="http://schemas.microsoft.com/office/drawing/2014/main" id="{CC123B58-8AB0-FC34-AA49-24BF0CE396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26569F-344F-A27E-6C73-2D24F26E0D00}"/>
              </a:ext>
            </a:extLst>
          </p:cNvPr>
          <p:cNvSpPr>
            <a:spLocks noGrp="1"/>
          </p:cNvSpPr>
          <p:nvPr>
            <p:ph type="sldNum" sz="quarter" idx="12"/>
          </p:nvPr>
        </p:nvSpPr>
        <p:spPr/>
        <p:txBody>
          <a:bodyPr/>
          <a:lstStyle/>
          <a:p>
            <a:fld id="{72649D85-D4F7-4FD7-AAD1-5D5E20B4AB18}" type="slidenum">
              <a:rPr lang="en-IN" smtClean="0"/>
              <a:t>‹#›</a:t>
            </a:fld>
            <a:endParaRPr lang="en-IN"/>
          </a:p>
        </p:txBody>
      </p:sp>
    </p:spTree>
    <p:extLst>
      <p:ext uri="{BB962C8B-B14F-4D97-AF65-F5344CB8AC3E}">
        <p14:creationId xmlns:p14="http://schemas.microsoft.com/office/powerpoint/2010/main" val="559536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892E9-BCBE-1B4C-4730-BEB428FAAC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3F3DB6-50B6-577C-3411-5932DD3922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229CFC-47D0-18BC-3619-CA000AE90780}"/>
              </a:ext>
            </a:extLst>
          </p:cNvPr>
          <p:cNvSpPr>
            <a:spLocks noGrp="1"/>
          </p:cNvSpPr>
          <p:nvPr>
            <p:ph type="dt" sz="half" idx="10"/>
          </p:nvPr>
        </p:nvSpPr>
        <p:spPr/>
        <p:txBody>
          <a:bodyPr/>
          <a:lstStyle/>
          <a:p>
            <a:fld id="{194C7F97-3A25-4818-9CD5-1CBDE3E20E7A}" type="datetimeFigureOut">
              <a:rPr lang="en-IN" smtClean="0"/>
              <a:t>26-07-2023</a:t>
            </a:fld>
            <a:endParaRPr lang="en-IN"/>
          </a:p>
        </p:txBody>
      </p:sp>
      <p:sp>
        <p:nvSpPr>
          <p:cNvPr id="5" name="Footer Placeholder 4">
            <a:extLst>
              <a:ext uri="{FF2B5EF4-FFF2-40B4-BE49-F238E27FC236}">
                <a16:creationId xmlns:a16="http://schemas.microsoft.com/office/drawing/2014/main" id="{E85D8876-DCDB-BD28-99D2-81D55EC1B6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A5D5E5-333C-70BD-2689-109569EFFE8D}"/>
              </a:ext>
            </a:extLst>
          </p:cNvPr>
          <p:cNvSpPr>
            <a:spLocks noGrp="1"/>
          </p:cNvSpPr>
          <p:nvPr>
            <p:ph type="sldNum" sz="quarter" idx="12"/>
          </p:nvPr>
        </p:nvSpPr>
        <p:spPr/>
        <p:txBody>
          <a:bodyPr/>
          <a:lstStyle/>
          <a:p>
            <a:fld id="{72649D85-D4F7-4FD7-AAD1-5D5E20B4AB18}" type="slidenum">
              <a:rPr lang="en-IN" smtClean="0"/>
              <a:t>‹#›</a:t>
            </a:fld>
            <a:endParaRPr lang="en-IN"/>
          </a:p>
        </p:txBody>
      </p:sp>
    </p:spTree>
    <p:extLst>
      <p:ext uri="{BB962C8B-B14F-4D97-AF65-F5344CB8AC3E}">
        <p14:creationId xmlns:p14="http://schemas.microsoft.com/office/powerpoint/2010/main" val="2914583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F00F2-15EE-B509-D1FF-870D64EE48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F8C3EF-A5D7-D17A-2854-02FA4EBA40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8A72DDA-1C9D-1ADE-9124-6A93BFEE85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9336296-4C17-F737-BBD5-7FC65E104FC3}"/>
              </a:ext>
            </a:extLst>
          </p:cNvPr>
          <p:cNvSpPr>
            <a:spLocks noGrp="1"/>
          </p:cNvSpPr>
          <p:nvPr>
            <p:ph type="dt" sz="half" idx="10"/>
          </p:nvPr>
        </p:nvSpPr>
        <p:spPr/>
        <p:txBody>
          <a:bodyPr/>
          <a:lstStyle/>
          <a:p>
            <a:fld id="{194C7F97-3A25-4818-9CD5-1CBDE3E20E7A}" type="datetimeFigureOut">
              <a:rPr lang="en-IN" smtClean="0"/>
              <a:t>26-07-2023</a:t>
            </a:fld>
            <a:endParaRPr lang="en-IN"/>
          </a:p>
        </p:txBody>
      </p:sp>
      <p:sp>
        <p:nvSpPr>
          <p:cNvPr id="6" name="Footer Placeholder 5">
            <a:extLst>
              <a:ext uri="{FF2B5EF4-FFF2-40B4-BE49-F238E27FC236}">
                <a16:creationId xmlns:a16="http://schemas.microsoft.com/office/drawing/2014/main" id="{90B3A550-959E-9044-F93F-18C8C2BEA2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DD5C5C-08A3-A6B4-49C9-5F8AF12097B0}"/>
              </a:ext>
            </a:extLst>
          </p:cNvPr>
          <p:cNvSpPr>
            <a:spLocks noGrp="1"/>
          </p:cNvSpPr>
          <p:nvPr>
            <p:ph type="sldNum" sz="quarter" idx="12"/>
          </p:nvPr>
        </p:nvSpPr>
        <p:spPr/>
        <p:txBody>
          <a:bodyPr/>
          <a:lstStyle/>
          <a:p>
            <a:fld id="{72649D85-D4F7-4FD7-AAD1-5D5E20B4AB18}" type="slidenum">
              <a:rPr lang="en-IN" smtClean="0"/>
              <a:t>‹#›</a:t>
            </a:fld>
            <a:endParaRPr lang="en-IN"/>
          </a:p>
        </p:txBody>
      </p:sp>
    </p:spTree>
    <p:extLst>
      <p:ext uri="{BB962C8B-B14F-4D97-AF65-F5344CB8AC3E}">
        <p14:creationId xmlns:p14="http://schemas.microsoft.com/office/powerpoint/2010/main" val="869869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60AD-F096-9EC5-406A-EB7CA917786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F5A4D2-2118-0CAD-EEBE-2570936551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DD0BBC-3DF1-304B-381E-2965CF1A13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06D0B6C-00BC-2DE0-9064-C26A55289D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11283E-078C-C18F-B10C-B452F28C62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3A77CC8-2CF7-2E14-0A70-CED46470E520}"/>
              </a:ext>
            </a:extLst>
          </p:cNvPr>
          <p:cNvSpPr>
            <a:spLocks noGrp="1"/>
          </p:cNvSpPr>
          <p:nvPr>
            <p:ph type="dt" sz="half" idx="10"/>
          </p:nvPr>
        </p:nvSpPr>
        <p:spPr/>
        <p:txBody>
          <a:bodyPr/>
          <a:lstStyle/>
          <a:p>
            <a:fld id="{194C7F97-3A25-4818-9CD5-1CBDE3E20E7A}" type="datetimeFigureOut">
              <a:rPr lang="en-IN" smtClean="0"/>
              <a:t>26-07-2023</a:t>
            </a:fld>
            <a:endParaRPr lang="en-IN"/>
          </a:p>
        </p:txBody>
      </p:sp>
      <p:sp>
        <p:nvSpPr>
          <p:cNvPr id="8" name="Footer Placeholder 7">
            <a:extLst>
              <a:ext uri="{FF2B5EF4-FFF2-40B4-BE49-F238E27FC236}">
                <a16:creationId xmlns:a16="http://schemas.microsoft.com/office/drawing/2014/main" id="{238819CB-502B-BAAA-FFBF-254AEF25B7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A909E7-CDCF-D372-1406-ACBF09C22CD8}"/>
              </a:ext>
            </a:extLst>
          </p:cNvPr>
          <p:cNvSpPr>
            <a:spLocks noGrp="1"/>
          </p:cNvSpPr>
          <p:nvPr>
            <p:ph type="sldNum" sz="quarter" idx="12"/>
          </p:nvPr>
        </p:nvSpPr>
        <p:spPr/>
        <p:txBody>
          <a:bodyPr/>
          <a:lstStyle/>
          <a:p>
            <a:fld id="{72649D85-D4F7-4FD7-AAD1-5D5E20B4AB18}" type="slidenum">
              <a:rPr lang="en-IN" smtClean="0"/>
              <a:t>‹#›</a:t>
            </a:fld>
            <a:endParaRPr lang="en-IN"/>
          </a:p>
        </p:txBody>
      </p:sp>
    </p:spTree>
    <p:extLst>
      <p:ext uri="{BB962C8B-B14F-4D97-AF65-F5344CB8AC3E}">
        <p14:creationId xmlns:p14="http://schemas.microsoft.com/office/powerpoint/2010/main" val="1335674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8FFC2-20DA-585E-EE23-879028C5C2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8500712-AFA7-DD40-E905-180D07E85538}"/>
              </a:ext>
            </a:extLst>
          </p:cNvPr>
          <p:cNvSpPr>
            <a:spLocks noGrp="1"/>
          </p:cNvSpPr>
          <p:nvPr>
            <p:ph type="dt" sz="half" idx="10"/>
          </p:nvPr>
        </p:nvSpPr>
        <p:spPr/>
        <p:txBody>
          <a:bodyPr/>
          <a:lstStyle/>
          <a:p>
            <a:fld id="{194C7F97-3A25-4818-9CD5-1CBDE3E20E7A}" type="datetimeFigureOut">
              <a:rPr lang="en-IN" smtClean="0"/>
              <a:t>26-07-2023</a:t>
            </a:fld>
            <a:endParaRPr lang="en-IN"/>
          </a:p>
        </p:txBody>
      </p:sp>
      <p:sp>
        <p:nvSpPr>
          <p:cNvPr id="4" name="Footer Placeholder 3">
            <a:extLst>
              <a:ext uri="{FF2B5EF4-FFF2-40B4-BE49-F238E27FC236}">
                <a16:creationId xmlns:a16="http://schemas.microsoft.com/office/drawing/2014/main" id="{38671C92-1BE6-AF29-065C-774B0E73C6A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EDDDE69-65DE-CA14-8459-9EB3C3C073C6}"/>
              </a:ext>
            </a:extLst>
          </p:cNvPr>
          <p:cNvSpPr>
            <a:spLocks noGrp="1"/>
          </p:cNvSpPr>
          <p:nvPr>
            <p:ph type="sldNum" sz="quarter" idx="12"/>
          </p:nvPr>
        </p:nvSpPr>
        <p:spPr/>
        <p:txBody>
          <a:bodyPr/>
          <a:lstStyle/>
          <a:p>
            <a:fld id="{72649D85-D4F7-4FD7-AAD1-5D5E20B4AB18}" type="slidenum">
              <a:rPr lang="en-IN" smtClean="0"/>
              <a:t>‹#›</a:t>
            </a:fld>
            <a:endParaRPr lang="en-IN"/>
          </a:p>
        </p:txBody>
      </p:sp>
    </p:spTree>
    <p:extLst>
      <p:ext uri="{BB962C8B-B14F-4D97-AF65-F5344CB8AC3E}">
        <p14:creationId xmlns:p14="http://schemas.microsoft.com/office/powerpoint/2010/main" val="3822677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372D4A-862C-BD50-1645-21767B8B151A}"/>
              </a:ext>
            </a:extLst>
          </p:cNvPr>
          <p:cNvSpPr>
            <a:spLocks noGrp="1"/>
          </p:cNvSpPr>
          <p:nvPr>
            <p:ph type="dt" sz="half" idx="10"/>
          </p:nvPr>
        </p:nvSpPr>
        <p:spPr/>
        <p:txBody>
          <a:bodyPr/>
          <a:lstStyle/>
          <a:p>
            <a:fld id="{194C7F97-3A25-4818-9CD5-1CBDE3E20E7A}" type="datetimeFigureOut">
              <a:rPr lang="en-IN" smtClean="0"/>
              <a:t>26-07-2023</a:t>
            </a:fld>
            <a:endParaRPr lang="en-IN"/>
          </a:p>
        </p:txBody>
      </p:sp>
      <p:sp>
        <p:nvSpPr>
          <p:cNvPr id="3" name="Footer Placeholder 2">
            <a:extLst>
              <a:ext uri="{FF2B5EF4-FFF2-40B4-BE49-F238E27FC236}">
                <a16:creationId xmlns:a16="http://schemas.microsoft.com/office/drawing/2014/main" id="{2AFF703F-5825-DE45-FD9C-521D5B493EA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5A2320E-86A5-C609-0799-263345CCD5E8}"/>
              </a:ext>
            </a:extLst>
          </p:cNvPr>
          <p:cNvSpPr>
            <a:spLocks noGrp="1"/>
          </p:cNvSpPr>
          <p:nvPr>
            <p:ph type="sldNum" sz="quarter" idx="12"/>
          </p:nvPr>
        </p:nvSpPr>
        <p:spPr/>
        <p:txBody>
          <a:bodyPr/>
          <a:lstStyle/>
          <a:p>
            <a:fld id="{72649D85-D4F7-4FD7-AAD1-5D5E20B4AB18}" type="slidenum">
              <a:rPr lang="en-IN" smtClean="0"/>
              <a:t>‹#›</a:t>
            </a:fld>
            <a:endParaRPr lang="en-IN"/>
          </a:p>
        </p:txBody>
      </p:sp>
    </p:spTree>
    <p:extLst>
      <p:ext uri="{BB962C8B-B14F-4D97-AF65-F5344CB8AC3E}">
        <p14:creationId xmlns:p14="http://schemas.microsoft.com/office/powerpoint/2010/main" val="3602167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3C975-52A3-1E17-1188-000ABBB464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F0BBBC4-21E8-25F1-C473-A015AA3049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655FD8-39CE-273F-E3A7-C312480276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CB7DED-4A73-101E-EDF3-76C900AA33F1}"/>
              </a:ext>
            </a:extLst>
          </p:cNvPr>
          <p:cNvSpPr>
            <a:spLocks noGrp="1"/>
          </p:cNvSpPr>
          <p:nvPr>
            <p:ph type="dt" sz="half" idx="10"/>
          </p:nvPr>
        </p:nvSpPr>
        <p:spPr/>
        <p:txBody>
          <a:bodyPr/>
          <a:lstStyle/>
          <a:p>
            <a:fld id="{194C7F97-3A25-4818-9CD5-1CBDE3E20E7A}" type="datetimeFigureOut">
              <a:rPr lang="en-IN" smtClean="0"/>
              <a:t>26-07-2023</a:t>
            </a:fld>
            <a:endParaRPr lang="en-IN"/>
          </a:p>
        </p:txBody>
      </p:sp>
      <p:sp>
        <p:nvSpPr>
          <p:cNvPr id="6" name="Footer Placeholder 5">
            <a:extLst>
              <a:ext uri="{FF2B5EF4-FFF2-40B4-BE49-F238E27FC236}">
                <a16:creationId xmlns:a16="http://schemas.microsoft.com/office/drawing/2014/main" id="{27582E76-1326-A033-4171-9E88154545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93A042-6DD3-7F13-E472-0635EC1DB262}"/>
              </a:ext>
            </a:extLst>
          </p:cNvPr>
          <p:cNvSpPr>
            <a:spLocks noGrp="1"/>
          </p:cNvSpPr>
          <p:nvPr>
            <p:ph type="sldNum" sz="quarter" idx="12"/>
          </p:nvPr>
        </p:nvSpPr>
        <p:spPr/>
        <p:txBody>
          <a:bodyPr/>
          <a:lstStyle/>
          <a:p>
            <a:fld id="{72649D85-D4F7-4FD7-AAD1-5D5E20B4AB18}" type="slidenum">
              <a:rPr lang="en-IN" smtClean="0"/>
              <a:t>‹#›</a:t>
            </a:fld>
            <a:endParaRPr lang="en-IN"/>
          </a:p>
        </p:txBody>
      </p:sp>
    </p:spTree>
    <p:extLst>
      <p:ext uri="{BB962C8B-B14F-4D97-AF65-F5344CB8AC3E}">
        <p14:creationId xmlns:p14="http://schemas.microsoft.com/office/powerpoint/2010/main" val="1077079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931B-FE97-ACC1-5E83-D1B6C5E624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314BA2-817C-CB79-3243-7CFB15860C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B105061-7AF3-6A2D-55BA-1BFB2866D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6DBCE9-9EAE-1BC5-2887-83C2D2676113}"/>
              </a:ext>
            </a:extLst>
          </p:cNvPr>
          <p:cNvSpPr>
            <a:spLocks noGrp="1"/>
          </p:cNvSpPr>
          <p:nvPr>
            <p:ph type="dt" sz="half" idx="10"/>
          </p:nvPr>
        </p:nvSpPr>
        <p:spPr/>
        <p:txBody>
          <a:bodyPr/>
          <a:lstStyle/>
          <a:p>
            <a:fld id="{194C7F97-3A25-4818-9CD5-1CBDE3E20E7A}" type="datetimeFigureOut">
              <a:rPr lang="en-IN" smtClean="0"/>
              <a:t>26-07-2023</a:t>
            </a:fld>
            <a:endParaRPr lang="en-IN"/>
          </a:p>
        </p:txBody>
      </p:sp>
      <p:sp>
        <p:nvSpPr>
          <p:cNvPr id="6" name="Footer Placeholder 5">
            <a:extLst>
              <a:ext uri="{FF2B5EF4-FFF2-40B4-BE49-F238E27FC236}">
                <a16:creationId xmlns:a16="http://schemas.microsoft.com/office/drawing/2014/main" id="{CA315326-19BD-4021-E058-C25F1EC2B5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CE4884-1037-2549-B9BB-79A8D2384A87}"/>
              </a:ext>
            </a:extLst>
          </p:cNvPr>
          <p:cNvSpPr>
            <a:spLocks noGrp="1"/>
          </p:cNvSpPr>
          <p:nvPr>
            <p:ph type="sldNum" sz="quarter" idx="12"/>
          </p:nvPr>
        </p:nvSpPr>
        <p:spPr/>
        <p:txBody>
          <a:bodyPr/>
          <a:lstStyle/>
          <a:p>
            <a:fld id="{72649D85-D4F7-4FD7-AAD1-5D5E20B4AB18}" type="slidenum">
              <a:rPr lang="en-IN" smtClean="0"/>
              <a:t>‹#›</a:t>
            </a:fld>
            <a:endParaRPr lang="en-IN"/>
          </a:p>
        </p:txBody>
      </p:sp>
    </p:spTree>
    <p:extLst>
      <p:ext uri="{BB962C8B-B14F-4D97-AF65-F5344CB8AC3E}">
        <p14:creationId xmlns:p14="http://schemas.microsoft.com/office/powerpoint/2010/main" val="2529920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1EE867-67CC-A04D-1268-E97609C26E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7469F8-0A70-B420-BA11-51DEE7F668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F50CEB-11BE-6B1A-05D2-3CDBC6D1FA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4C7F97-3A25-4818-9CD5-1CBDE3E20E7A}" type="datetimeFigureOut">
              <a:rPr lang="en-IN" smtClean="0"/>
              <a:t>26-07-2023</a:t>
            </a:fld>
            <a:endParaRPr lang="en-IN"/>
          </a:p>
        </p:txBody>
      </p:sp>
      <p:sp>
        <p:nvSpPr>
          <p:cNvPr id="5" name="Footer Placeholder 4">
            <a:extLst>
              <a:ext uri="{FF2B5EF4-FFF2-40B4-BE49-F238E27FC236}">
                <a16:creationId xmlns:a16="http://schemas.microsoft.com/office/drawing/2014/main" id="{1628F4A0-DD39-F8D1-CE96-4512D3640A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780040C-55D7-6022-17D1-BAC6E607E8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49D85-D4F7-4FD7-AAD1-5D5E20B4AB18}" type="slidenum">
              <a:rPr lang="en-IN" smtClean="0"/>
              <a:t>‹#›</a:t>
            </a:fld>
            <a:endParaRPr lang="en-IN"/>
          </a:p>
        </p:txBody>
      </p:sp>
    </p:spTree>
    <p:extLst>
      <p:ext uri="{BB962C8B-B14F-4D97-AF65-F5344CB8AC3E}">
        <p14:creationId xmlns:p14="http://schemas.microsoft.com/office/powerpoint/2010/main" val="3163527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C6FFB82-8DCD-B0CC-82C9-1F569D8E2F3B}"/>
              </a:ext>
            </a:extLst>
          </p:cNvPr>
          <p:cNvSpPr txBox="1">
            <a:spLocks/>
          </p:cNvSpPr>
          <p:nvPr/>
        </p:nvSpPr>
        <p:spPr>
          <a:xfrm>
            <a:off x="1524000" y="835167"/>
            <a:ext cx="9144000" cy="124506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a:latin typeface="Times New Roman" panose="02020603050405020304" pitchFamily="18" charset="0"/>
                <a:ea typeface="Calibri" panose="020F0502020204030204" pitchFamily="34" charset="0"/>
              </a:rPr>
              <a:t>Website and Application Development for Vegetable Market Logs</a:t>
            </a:r>
            <a:endParaRPr lang="en-IN" sz="3600" dirty="0"/>
          </a:p>
        </p:txBody>
      </p:sp>
      <p:sp>
        <p:nvSpPr>
          <p:cNvPr id="7" name="Subtitle 2">
            <a:extLst>
              <a:ext uri="{FF2B5EF4-FFF2-40B4-BE49-F238E27FC236}">
                <a16:creationId xmlns:a16="http://schemas.microsoft.com/office/drawing/2014/main" id="{BDDD381C-DFFA-36C3-2EA4-F01A3CC79AF9}"/>
              </a:ext>
            </a:extLst>
          </p:cNvPr>
          <p:cNvSpPr txBox="1">
            <a:spLocks/>
          </p:cNvSpPr>
          <p:nvPr/>
        </p:nvSpPr>
        <p:spPr>
          <a:xfrm>
            <a:off x="1312984" y="4435982"/>
            <a:ext cx="9144000" cy="242201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latin typeface="Times New Roman" panose="02020603050405020304" pitchFamily="18" charset="0"/>
                <a:cs typeface="Times New Roman" panose="02020603050405020304" pitchFamily="18" charset="0"/>
              </a:rPr>
              <a:t>Project Manager and Mentor</a:t>
            </a:r>
            <a:r>
              <a:rPr lang="en-US" dirty="0">
                <a:latin typeface="Times New Roman" panose="02020603050405020304" pitchFamily="18" charset="0"/>
                <a:cs typeface="Times New Roman" panose="02020603050405020304" pitchFamily="18" charset="0"/>
              </a:rPr>
              <a:t>:</a:t>
            </a:r>
          </a:p>
          <a:p>
            <a:pPr marL="0" indent="0" algn="ctr">
              <a:buNone/>
            </a:pPr>
            <a:r>
              <a:rPr lang="en-US" dirty="0">
                <a:latin typeface="Times New Roman" panose="02020603050405020304" pitchFamily="18" charset="0"/>
                <a:cs typeface="Times New Roman" panose="02020603050405020304" pitchFamily="18" charset="0"/>
              </a:rPr>
              <a:t>Mr. Yuvraj Joshi</a:t>
            </a:r>
          </a:p>
          <a:p>
            <a:pPr marL="0" indent="0" algn="ctr">
              <a:buNone/>
            </a:pPr>
            <a:r>
              <a:rPr lang="en-US" dirty="0">
                <a:latin typeface="Times New Roman" panose="02020603050405020304" pitchFamily="18" charset="0"/>
                <a:cs typeface="Times New Roman" panose="02020603050405020304" pitchFamily="18" charset="0"/>
              </a:rPr>
              <a:t>Assistant Professor,</a:t>
            </a:r>
          </a:p>
          <a:p>
            <a:pPr marL="0" indent="0" algn="ctr">
              <a:buNone/>
            </a:pPr>
            <a:r>
              <a:rPr lang="en-US" dirty="0">
                <a:latin typeface="Times New Roman" panose="02020603050405020304" pitchFamily="18" charset="0"/>
                <a:cs typeface="Times New Roman" panose="02020603050405020304" pitchFamily="18" charset="0"/>
              </a:rPr>
              <a:t>Department of Computer Science &amp; Engineering</a:t>
            </a:r>
          </a:p>
          <a:p>
            <a:pPr marL="0" indent="0" algn="ctr">
              <a:buNone/>
            </a:pPr>
            <a:r>
              <a:rPr lang="en-US" dirty="0">
                <a:latin typeface="Times New Roman" panose="02020603050405020304" pitchFamily="18" charset="0"/>
                <a:cs typeface="Times New Roman" panose="02020603050405020304" pitchFamily="18" charset="0"/>
              </a:rPr>
              <a:t>Graphic Era Deemed to be University, Dehradun,</a:t>
            </a:r>
          </a:p>
          <a:p>
            <a:pPr marL="0" indent="0" algn="ctr">
              <a:buNone/>
            </a:pPr>
            <a:r>
              <a:rPr lang="en-US" dirty="0">
                <a:latin typeface="Times New Roman" panose="02020603050405020304" pitchFamily="18" charset="0"/>
                <a:cs typeface="Times New Roman" panose="02020603050405020304" pitchFamily="18" charset="0"/>
              </a:rPr>
              <a:t>Uttarakhand, India (248002)</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B1A6270-906A-863A-8C57-7D38E14B125E}"/>
              </a:ext>
            </a:extLst>
          </p:cNvPr>
          <p:cNvSpPr txBox="1"/>
          <p:nvPr/>
        </p:nvSpPr>
        <p:spPr>
          <a:xfrm>
            <a:off x="1524000" y="239150"/>
            <a:ext cx="8721969" cy="769441"/>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Internship Project</a:t>
            </a:r>
          </a:p>
          <a:p>
            <a:pPr algn="ctr"/>
            <a:r>
              <a:rPr lang="en-US" sz="2000" dirty="0">
                <a:latin typeface="Times New Roman" panose="02020603050405020304" pitchFamily="18" charset="0"/>
                <a:cs typeface="Times New Roman" panose="02020603050405020304" pitchFamily="18" charset="0"/>
              </a:rPr>
              <a:t>on</a:t>
            </a:r>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B1D749E-C5B1-5D8A-0F4E-1C11FA56A7CF}"/>
              </a:ext>
            </a:extLst>
          </p:cNvPr>
          <p:cNvPicPr/>
          <p:nvPr/>
        </p:nvPicPr>
        <p:blipFill>
          <a:blip r:embed="rId2"/>
          <a:stretch>
            <a:fillRect/>
          </a:stretch>
        </p:blipFill>
        <p:spPr>
          <a:xfrm>
            <a:off x="4731433" y="2163977"/>
            <a:ext cx="2307102" cy="2188259"/>
          </a:xfrm>
          <a:prstGeom prst="rect">
            <a:avLst/>
          </a:prstGeom>
        </p:spPr>
      </p:pic>
    </p:spTree>
    <p:extLst>
      <p:ext uri="{BB962C8B-B14F-4D97-AF65-F5344CB8AC3E}">
        <p14:creationId xmlns:p14="http://schemas.microsoft.com/office/powerpoint/2010/main" val="101511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F8082-E72E-1056-A490-A11D38EFF1CB}"/>
              </a:ext>
            </a:extLst>
          </p:cNvPr>
          <p:cNvSpPr>
            <a:spLocks noGrp="1"/>
          </p:cNvSpPr>
          <p:nvPr>
            <p:ph type="title"/>
          </p:nvPr>
        </p:nvSpPr>
        <p:spPr>
          <a:xfrm>
            <a:off x="838200" y="1994095"/>
            <a:ext cx="10515600" cy="2869810"/>
          </a:xfrm>
        </p:spPr>
        <p:txBody>
          <a:bodyPr>
            <a:normAutofit/>
          </a:bodyPr>
          <a:lstStyle/>
          <a:p>
            <a:r>
              <a:rPr lang="en-US" b="1" dirty="0">
                <a:latin typeface="Times New Roman" panose="02020603050405020304" pitchFamily="18" charset="0"/>
                <a:cs typeface="Times New Roman" panose="02020603050405020304" pitchFamily="18" charset="0"/>
              </a:rPr>
              <a:t>- What is ODM?</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What is the role of ODM in context Node JS and Mongo DB?</a:t>
            </a:r>
            <a:br>
              <a:rPr lang="en-US" dirty="0"/>
            </a:br>
            <a:endParaRPr lang="en-IN" dirty="0"/>
          </a:p>
        </p:txBody>
      </p:sp>
    </p:spTree>
    <p:extLst>
      <p:ext uri="{BB962C8B-B14F-4D97-AF65-F5344CB8AC3E}">
        <p14:creationId xmlns:p14="http://schemas.microsoft.com/office/powerpoint/2010/main" val="2423726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8551-8A52-FE72-32D3-3392C27F7042}"/>
              </a:ext>
            </a:extLst>
          </p:cNvPr>
          <p:cNvSpPr>
            <a:spLocks noGrp="1"/>
          </p:cNvSpPr>
          <p:nvPr>
            <p:ph type="title"/>
          </p:nvPr>
        </p:nvSpPr>
        <p:spPr>
          <a:xfrm>
            <a:off x="838200" y="0"/>
            <a:ext cx="10515600" cy="1325563"/>
          </a:xfrm>
        </p:spPr>
        <p:txBody>
          <a:bodyPr/>
          <a:lstStyle/>
          <a:p>
            <a:r>
              <a:rPr lang="en-US" b="1" dirty="0">
                <a:latin typeface="Times New Roman" panose="02020603050405020304" pitchFamily="18" charset="0"/>
                <a:cs typeface="Times New Roman" panose="02020603050405020304" pitchFamily="18" charset="0"/>
              </a:rPr>
              <a:t>ODM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82F712-DCCF-C4F3-94A1-FB46C610880E}"/>
              </a:ext>
            </a:extLst>
          </p:cNvPr>
          <p:cNvSpPr>
            <a:spLocks noGrp="1"/>
          </p:cNvSpPr>
          <p:nvPr>
            <p:ph idx="1"/>
          </p:nvPr>
        </p:nvSpPr>
        <p:spPr>
          <a:xfrm>
            <a:off x="838200" y="1325563"/>
            <a:ext cx="10515600" cy="4926867"/>
          </a:xfrm>
        </p:spPr>
        <p:txBody>
          <a:bodyPr>
            <a:normAutofit/>
          </a:bodyPr>
          <a:lstStyle/>
          <a:p>
            <a:pPr>
              <a:lnSpc>
                <a:spcPct val="100000"/>
              </a:lnSpc>
            </a:pPr>
            <a:r>
              <a:rPr lang="en-US" dirty="0">
                <a:latin typeface="Times New Roman" panose="02020603050405020304" pitchFamily="18" charset="0"/>
                <a:cs typeface="Times New Roman" panose="02020603050405020304" pitchFamily="18" charset="0"/>
              </a:rPr>
              <a:t>ODM stands for Object-Document Mapping.</a:t>
            </a:r>
          </a:p>
          <a:p>
            <a:pPr>
              <a:lnSpc>
                <a:spcPct val="100000"/>
              </a:lnSpc>
            </a:pPr>
            <a:endParaRPr lang="en-US" dirty="0">
              <a:latin typeface="Times New Roman" panose="02020603050405020304" pitchFamily="18" charset="0"/>
              <a:cs typeface="Times New Roman" panose="02020603050405020304" pitchFamily="18" charset="0"/>
            </a:endParaRPr>
          </a:p>
          <a:p>
            <a:pPr>
              <a:lnSpc>
                <a:spcPct val="100000"/>
              </a:lnSpc>
            </a:pPr>
            <a:r>
              <a:rPr lang="en-US" dirty="0">
                <a:latin typeface="Times New Roman" panose="02020603050405020304" pitchFamily="18" charset="0"/>
                <a:cs typeface="Times New Roman" panose="02020603050405020304" pitchFamily="18" charset="0"/>
              </a:rPr>
              <a:t>It is similar to ORM (Object-Relational Mapping), but instead of mapping objects to relational databases, it maps objects to document-based databases like MongoDB.</a:t>
            </a:r>
          </a:p>
          <a:p>
            <a:pPr>
              <a:lnSpc>
                <a:spcPct val="100000"/>
              </a:lnSpc>
            </a:pPr>
            <a:endParaRPr lang="en-US" dirty="0">
              <a:latin typeface="Times New Roman" panose="02020603050405020304" pitchFamily="18" charset="0"/>
              <a:cs typeface="Times New Roman" panose="02020603050405020304" pitchFamily="18" charset="0"/>
            </a:endParaRPr>
          </a:p>
          <a:p>
            <a:pPr>
              <a:lnSpc>
                <a:spcPct val="100000"/>
              </a:lnSpc>
            </a:pPr>
            <a:r>
              <a:rPr lang="en-US" dirty="0">
                <a:latin typeface="Times New Roman" panose="02020603050405020304" pitchFamily="18" charset="0"/>
                <a:cs typeface="Times New Roman" panose="02020603050405020304" pitchFamily="18" charset="0"/>
              </a:rPr>
              <a:t>ODM provides a layer of abstraction that allows developers to work with JavaScript objects and classes to interact with the database, rather than dealing with raw MongoDB queries directly.</a:t>
            </a:r>
          </a:p>
          <a:p>
            <a:pPr>
              <a:lnSpc>
                <a:spcPct val="10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4643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8551-8A52-FE72-32D3-3392C27F7042}"/>
              </a:ext>
            </a:extLst>
          </p:cNvPr>
          <p:cNvSpPr>
            <a:spLocks noGrp="1"/>
          </p:cNvSpPr>
          <p:nvPr>
            <p:ph type="title"/>
          </p:nvPr>
        </p:nvSpPr>
        <p:spPr>
          <a:xfrm>
            <a:off x="838200" y="18255"/>
            <a:ext cx="10515600" cy="1325563"/>
          </a:xfrm>
        </p:spPr>
        <p:txBody>
          <a:bodyPr/>
          <a:lstStyle/>
          <a:p>
            <a:r>
              <a:rPr lang="en-US" b="1" dirty="0">
                <a:latin typeface="Times New Roman" panose="02020603050405020304" pitchFamily="18" charset="0"/>
                <a:cs typeface="Times New Roman" panose="02020603050405020304" pitchFamily="18" charset="0"/>
              </a:rPr>
              <a:t>Mongoose ODM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82F712-DCCF-C4F3-94A1-FB46C610880E}"/>
              </a:ext>
            </a:extLst>
          </p:cNvPr>
          <p:cNvSpPr>
            <a:spLocks noGrp="1"/>
          </p:cNvSpPr>
          <p:nvPr>
            <p:ph idx="1"/>
          </p:nvPr>
        </p:nvSpPr>
        <p:spPr>
          <a:xfrm>
            <a:off x="838200" y="1136308"/>
            <a:ext cx="10515600" cy="5559914"/>
          </a:xfrm>
        </p:spPr>
        <p:txBody>
          <a:bodyPr>
            <a:normAutofit/>
          </a:bodyPr>
          <a:lstStyle/>
          <a:p>
            <a:pPr>
              <a:lnSpc>
                <a:spcPct val="100000"/>
              </a:lnSpc>
            </a:pPr>
            <a:r>
              <a:rPr lang="en-US" dirty="0">
                <a:latin typeface="Times New Roman" panose="02020603050405020304" pitchFamily="18" charset="0"/>
                <a:cs typeface="Times New Roman" panose="02020603050405020304" pitchFamily="18" charset="0"/>
              </a:rPr>
              <a:t>In the context of Node.js and MongoDB, an ODM library like Mongoose is widely used.</a:t>
            </a:r>
          </a:p>
          <a:p>
            <a:pPr>
              <a:lnSpc>
                <a:spcPct val="100000"/>
              </a:lnSpc>
            </a:pPr>
            <a:endParaRPr lang="en-US" dirty="0">
              <a:latin typeface="Times New Roman" panose="02020603050405020304" pitchFamily="18" charset="0"/>
              <a:cs typeface="Times New Roman" panose="02020603050405020304" pitchFamily="18" charset="0"/>
            </a:endParaRPr>
          </a:p>
          <a:p>
            <a:pPr>
              <a:lnSpc>
                <a:spcPct val="100000"/>
              </a:lnSpc>
            </a:pPr>
            <a:r>
              <a:rPr lang="en-US" dirty="0">
                <a:latin typeface="Times New Roman" panose="02020603050405020304" pitchFamily="18" charset="0"/>
                <a:cs typeface="Times New Roman" panose="02020603050405020304" pitchFamily="18" charset="0"/>
              </a:rPr>
              <a:t>Mongoose simplifies working with MongoDB by providing schema-based modeling and validation for your data. </a:t>
            </a:r>
          </a:p>
          <a:p>
            <a:pPr>
              <a:lnSpc>
                <a:spcPct val="100000"/>
              </a:lnSpc>
            </a:pPr>
            <a:endParaRPr lang="en-US" dirty="0">
              <a:latin typeface="Times New Roman" panose="02020603050405020304" pitchFamily="18" charset="0"/>
              <a:cs typeface="Times New Roman" panose="02020603050405020304" pitchFamily="18" charset="0"/>
            </a:endParaRPr>
          </a:p>
          <a:p>
            <a:pPr>
              <a:lnSpc>
                <a:spcPct val="100000"/>
              </a:lnSpc>
            </a:pPr>
            <a:r>
              <a:rPr lang="en-US" dirty="0">
                <a:latin typeface="Times New Roman" panose="02020603050405020304" pitchFamily="18" charset="0"/>
                <a:cs typeface="Times New Roman" panose="02020603050405020304" pitchFamily="18" charset="0"/>
              </a:rPr>
              <a:t>It allows you to define models for your data with a clear structure, data types, and relationships, making it easier to manage and manipulate your MongoDB collections.</a:t>
            </a:r>
          </a:p>
          <a:p>
            <a:pPr>
              <a:lnSpc>
                <a:spcPct val="10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7044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8551-8A52-FE72-32D3-3392C27F7042}"/>
              </a:ext>
            </a:extLst>
          </p:cNvPr>
          <p:cNvSpPr>
            <a:spLocks noGrp="1"/>
          </p:cNvSpPr>
          <p:nvPr>
            <p:ph type="title"/>
          </p:nvPr>
        </p:nvSpPr>
        <p:spPr>
          <a:xfrm>
            <a:off x="838200" y="0"/>
            <a:ext cx="10515600" cy="787791"/>
          </a:xfrm>
        </p:spPr>
        <p:txBody>
          <a:bodyPr/>
          <a:lstStyle/>
          <a:p>
            <a:r>
              <a:rPr lang="en-US" b="1" dirty="0">
                <a:latin typeface="Times New Roman" panose="02020603050405020304" pitchFamily="18" charset="0"/>
                <a:cs typeface="Times New Roman" panose="02020603050405020304" pitchFamily="18" charset="0"/>
              </a:rPr>
              <a:t>Mongoose ODM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82F712-DCCF-C4F3-94A1-FB46C610880E}"/>
              </a:ext>
            </a:extLst>
          </p:cNvPr>
          <p:cNvSpPr>
            <a:spLocks noGrp="1"/>
          </p:cNvSpPr>
          <p:nvPr>
            <p:ph idx="1"/>
          </p:nvPr>
        </p:nvSpPr>
        <p:spPr>
          <a:xfrm>
            <a:off x="838200" y="787791"/>
            <a:ext cx="10515600" cy="5721693"/>
          </a:xfrm>
        </p:spPr>
        <p:txBody>
          <a:bodyPr>
            <a:noAutofit/>
          </a:bodyPr>
          <a:lstStyle/>
          <a:p>
            <a:pPr>
              <a:lnSpc>
                <a:spcPct val="120000"/>
              </a:lnSpc>
            </a:pPr>
            <a:r>
              <a:rPr lang="en-US" sz="1800" dirty="0">
                <a:latin typeface="Times New Roman" panose="02020603050405020304" pitchFamily="18" charset="0"/>
                <a:cs typeface="Times New Roman" panose="02020603050405020304" pitchFamily="18" charset="0"/>
              </a:rPr>
              <a:t>The role of ODM (Mongoose) in Node.js and MongoDB can be broken down into several key aspects:</a:t>
            </a:r>
          </a:p>
          <a:p>
            <a:pPr marL="0" indent="0">
              <a:lnSpc>
                <a:spcPct val="120000"/>
              </a:lnSpc>
              <a:buNone/>
            </a:pPr>
            <a:r>
              <a:rPr lang="en-US" sz="1800" b="1" dirty="0">
                <a:latin typeface="Times New Roman" panose="02020603050405020304" pitchFamily="18" charset="0"/>
                <a:cs typeface="Times New Roman" panose="02020603050405020304" pitchFamily="18" charset="0"/>
              </a:rPr>
              <a:t>1. Schema Definition:</a:t>
            </a:r>
          </a:p>
          <a:p>
            <a:pPr marL="0" indent="0">
              <a:lnSpc>
                <a:spcPct val="120000"/>
              </a:lnSpc>
              <a:buNone/>
            </a:pPr>
            <a:r>
              <a:rPr lang="en-US" sz="1800" dirty="0">
                <a:latin typeface="Times New Roman" panose="02020603050405020304" pitchFamily="18" charset="0"/>
                <a:cs typeface="Times New Roman" panose="02020603050405020304" pitchFamily="18" charset="0"/>
              </a:rPr>
              <a:t>   With Mongoose, you define a schema that represents the structure of your documents in the MongoDB collection. The schema defines the fields, their types, default values, validation rules, and more. It enforces a consistent structure across documents in the collection.</a:t>
            </a:r>
          </a:p>
          <a:p>
            <a:pPr marL="0" indent="0">
              <a:lnSpc>
                <a:spcPct val="120000"/>
              </a:lnSpc>
              <a:buNone/>
            </a:pPr>
            <a:r>
              <a:rPr lang="en-US" sz="1800" b="1" dirty="0">
                <a:latin typeface="Times New Roman" panose="02020603050405020304" pitchFamily="18" charset="0"/>
                <a:cs typeface="Times New Roman" panose="02020603050405020304" pitchFamily="18" charset="0"/>
              </a:rPr>
              <a:t>Example:</a:t>
            </a:r>
          </a:p>
          <a:p>
            <a:pPr marL="0" indent="0">
              <a:lnSpc>
                <a:spcPct val="120000"/>
              </a:lnSpc>
              <a:buNone/>
            </a:pPr>
            <a:r>
              <a:rPr lang="en-US" sz="1800" dirty="0">
                <a:latin typeface="Times New Roman" panose="02020603050405020304" pitchFamily="18" charset="0"/>
                <a:cs typeface="Times New Roman" panose="02020603050405020304" pitchFamily="18" charset="0"/>
              </a:rPr>
              <a:t>Let's say we want to model a simple blog post with a title, content, and a date. We can define a Mongoose schema for it:</a:t>
            </a:r>
          </a:p>
          <a:p>
            <a:pPr marL="0" indent="0">
              <a:lnSpc>
                <a:spcPct val="120000"/>
              </a:lnSpc>
              <a:buNone/>
            </a:pPr>
            <a:r>
              <a:rPr lang="en-US" sz="1800" dirty="0">
                <a:latin typeface="Times New Roman" panose="02020603050405020304" pitchFamily="18" charset="0"/>
                <a:cs typeface="Times New Roman" panose="02020603050405020304" pitchFamily="18" charset="0"/>
              </a:rPr>
              <a:t>const mongoose = require('mongoose');</a:t>
            </a:r>
          </a:p>
          <a:p>
            <a:pPr marL="0" indent="0">
              <a:lnSpc>
                <a:spcPct val="120000"/>
              </a:lnSpc>
              <a:buNone/>
            </a:pPr>
            <a:r>
              <a:rPr lang="en-US" sz="1800" dirty="0">
                <a:latin typeface="Times New Roman" panose="02020603050405020304" pitchFamily="18" charset="0"/>
                <a:cs typeface="Times New Roman" panose="02020603050405020304" pitchFamily="18" charset="0"/>
              </a:rPr>
              <a:t>const </a:t>
            </a:r>
            <a:r>
              <a:rPr lang="en-US" sz="1800" dirty="0" err="1">
                <a:latin typeface="Times New Roman" panose="02020603050405020304" pitchFamily="18" charset="0"/>
                <a:cs typeface="Times New Roman" panose="02020603050405020304" pitchFamily="18" charset="0"/>
              </a:rPr>
              <a:t>blogPostSchema</a:t>
            </a:r>
            <a:r>
              <a:rPr lang="en-US" sz="1800" dirty="0">
                <a:latin typeface="Times New Roman" panose="02020603050405020304" pitchFamily="18" charset="0"/>
                <a:cs typeface="Times New Roman" panose="02020603050405020304" pitchFamily="18" charset="0"/>
              </a:rPr>
              <a:t> = new </a:t>
            </a:r>
            <a:r>
              <a:rPr lang="en-US" sz="1800" dirty="0" err="1">
                <a:latin typeface="Times New Roman" panose="02020603050405020304" pitchFamily="18" charset="0"/>
                <a:cs typeface="Times New Roman" panose="02020603050405020304" pitchFamily="18" charset="0"/>
              </a:rPr>
              <a:t>mongoose.Schema</a:t>
            </a:r>
            <a:r>
              <a:rPr lang="en-US" sz="1800" dirty="0">
                <a:latin typeface="Times New Roman" panose="02020603050405020304" pitchFamily="18" charset="0"/>
                <a:cs typeface="Times New Roman" panose="02020603050405020304" pitchFamily="18" charset="0"/>
              </a:rPr>
              <a:t>({</a:t>
            </a:r>
          </a:p>
          <a:p>
            <a:pPr marL="0" indent="0">
              <a:lnSpc>
                <a:spcPct val="120000"/>
              </a:lnSpc>
              <a:buNone/>
            </a:pPr>
            <a:r>
              <a:rPr lang="en-US" sz="1800" dirty="0">
                <a:latin typeface="Times New Roman" panose="02020603050405020304" pitchFamily="18" charset="0"/>
                <a:cs typeface="Times New Roman" panose="02020603050405020304" pitchFamily="18" charset="0"/>
              </a:rPr>
              <a:t>  title: {</a:t>
            </a:r>
          </a:p>
          <a:p>
            <a:pPr marL="0" indent="0">
              <a:lnSpc>
                <a:spcPct val="120000"/>
              </a:lnSpc>
              <a:buNone/>
            </a:pPr>
            <a:r>
              <a:rPr lang="en-US" sz="1800" dirty="0">
                <a:latin typeface="Times New Roman" panose="02020603050405020304" pitchFamily="18" charset="0"/>
                <a:cs typeface="Times New Roman" panose="02020603050405020304" pitchFamily="18" charset="0"/>
              </a:rPr>
              <a:t>    type: String,</a:t>
            </a:r>
          </a:p>
          <a:p>
            <a:pPr marL="0" indent="0">
              <a:lnSpc>
                <a:spcPct val="120000"/>
              </a:lnSpc>
              <a:buNone/>
            </a:pPr>
            <a:r>
              <a:rPr lang="en-US" sz="1800" dirty="0">
                <a:latin typeface="Times New Roman" panose="02020603050405020304" pitchFamily="18" charset="0"/>
                <a:cs typeface="Times New Roman" panose="02020603050405020304" pitchFamily="18" charset="0"/>
              </a:rPr>
              <a:t>    required: true,</a:t>
            </a:r>
          </a:p>
          <a:p>
            <a:pPr marL="0" indent="0">
              <a:lnSpc>
                <a:spcPct val="120000"/>
              </a:lnSpc>
              <a:buNone/>
            </a:pPr>
            <a:r>
              <a:rPr lang="en-US"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40488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8551-8A52-FE72-32D3-3392C27F7042}"/>
              </a:ext>
            </a:extLst>
          </p:cNvPr>
          <p:cNvSpPr>
            <a:spLocks noGrp="1"/>
          </p:cNvSpPr>
          <p:nvPr>
            <p:ph type="title"/>
          </p:nvPr>
        </p:nvSpPr>
        <p:spPr>
          <a:xfrm>
            <a:off x="838200" y="18255"/>
            <a:ext cx="10515600" cy="1325563"/>
          </a:xfrm>
        </p:spPr>
        <p:txBody>
          <a:bodyPr/>
          <a:lstStyle/>
          <a:p>
            <a:r>
              <a:rPr lang="en-US" b="1" dirty="0">
                <a:latin typeface="Times New Roman" panose="02020603050405020304" pitchFamily="18" charset="0"/>
                <a:cs typeface="Times New Roman" panose="02020603050405020304" pitchFamily="18" charset="0"/>
              </a:rPr>
              <a:t>Mongoose ODM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82F712-DCCF-C4F3-94A1-FB46C610880E}"/>
              </a:ext>
            </a:extLst>
          </p:cNvPr>
          <p:cNvSpPr>
            <a:spLocks noGrp="1"/>
          </p:cNvSpPr>
          <p:nvPr>
            <p:ph idx="1"/>
          </p:nvPr>
        </p:nvSpPr>
        <p:spPr>
          <a:xfrm>
            <a:off x="838200" y="1108173"/>
            <a:ext cx="10515600" cy="5616184"/>
          </a:xfrm>
        </p:spPr>
        <p:txBody>
          <a:bodyPr>
            <a:normAutofit fontScale="85000" lnSpcReduction="20000"/>
          </a:bodyPr>
          <a:lstStyle/>
          <a:p>
            <a:pPr marL="0" indent="0">
              <a:lnSpc>
                <a:spcPct val="120000"/>
              </a:lnSpc>
              <a:buNone/>
            </a:pPr>
            <a:r>
              <a:rPr lang="en-US" dirty="0">
                <a:latin typeface="Times New Roman" panose="02020603050405020304" pitchFamily="18" charset="0"/>
                <a:cs typeface="Times New Roman" panose="02020603050405020304" pitchFamily="18" charset="0"/>
              </a:rPr>
              <a:t> content: {</a:t>
            </a:r>
          </a:p>
          <a:p>
            <a:pPr marL="0" indent="0">
              <a:lnSpc>
                <a:spcPct val="120000"/>
              </a:lnSpc>
              <a:buNone/>
            </a:pPr>
            <a:r>
              <a:rPr lang="en-US" dirty="0">
                <a:latin typeface="Times New Roman" panose="02020603050405020304" pitchFamily="18" charset="0"/>
                <a:cs typeface="Times New Roman" panose="02020603050405020304" pitchFamily="18" charset="0"/>
              </a:rPr>
              <a:t>    type: String,</a:t>
            </a:r>
          </a:p>
          <a:p>
            <a:pPr marL="0" indent="0">
              <a:lnSpc>
                <a:spcPct val="120000"/>
              </a:lnSpc>
              <a:buNone/>
            </a:pPr>
            <a:r>
              <a:rPr lang="en-US" dirty="0">
                <a:latin typeface="Times New Roman" panose="02020603050405020304" pitchFamily="18" charset="0"/>
                <a:cs typeface="Times New Roman" panose="02020603050405020304" pitchFamily="18" charset="0"/>
              </a:rPr>
              <a:t>    required: true,</a:t>
            </a:r>
          </a:p>
          <a:p>
            <a:pPr marL="0" indent="0">
              <a:lnSpc>
                <a:spcPct val="120000"/>
              </a:lnSpc>
              <a:buNone/>
            </a:pPr>
            <a:r>
              <a:rPr lang="en-US" dirty="0">
                <a:latin typeface="Times New Roman" panose="02020603050405020304" pitchFamily="18" charset="0"/>
                <a:cs typeface="Times New Roman" panose="02020603050405020304" pitchFamily="18" charset="0"/>
              </a:rPr>
              <a:t>  },</a:t>
            </a:r>
          </a:p>
          <a:p>
            <a:pPr marL="0" indent="0">
              <a:lnSpc>
                <a:spcPct val="120000"/>
              </a:lnSpc>
              <a:buNone/>
            </a:pPr>
            <a:r>
              <a:rPr lang="en-US" dirty="0">
                <a:latin typeface="Times New Roman" panose="02020603050405020304" pitchFamily="18" charset="0"/>
                <a:cs typeface="Times New Roman" panose="02020603050405020304" pitchFamily="18" charset="0"/>
              </a:rPr>
              <a:t>  date: {</a:t>
            </a:r>
          </a:p>
          <a:p>
            <a:pPr marL="0" indent="0">
              <a:lnSpc>
                <a:spcPct val="120000"/>
              </a:lnSpc>
              <a:buNone/>
            </a:pPr>
            <a:r>
              <a:rPr lang="en-US" dirty="0">
                <a:latin typeface="Times New Roman" panose="02020603050405020304" pitchFamily="18" charset="0"/>
                <a:cs typeface="Times New Roman" panose="02020603050405020304" pitchFamily="18" charset="0"/>
              </a:rPr>
              <a:t>    type: Date,</a:t>
            </a:r>
          </a:p>
          <a:p>
            <a:pPr marL="0" indent="0">
              <a:lnSpc>
                <a:spcPct val="120000"/>
              </a:lnSpc>
              <a:buNone/>
            </a:pPr>
            <a:r>
              <a:rPr lang="en-US" dirty="0">
                <a:latin typeface="Times New Roman" panose="02020603050405020304" pitchFamily="18" charset="0"/>
                <a:cs typeface="Times New Roman" panose="02020603050405020304" pitchFamily="18" charset="0"/>
              </a:rPr>
              <a:t>    default: </a:t>
            </a:r>
            <a:r>
              <a:rPr lang="en-US" dirty="0" err="1">
                <a:latin typeface="Times New Roman" panose="02020603050405020304" pitchFamily="18" charset="0"/>
                <a:cs typeface="Times New Roman" panose="02020603050405020304" pitchFamily="18" charset="0"/>
              </a:rPr>
              <a:t>Date.now</a:t>
            </a:r>
            <a:r>
              <a:rPr lang="en-US" dirty="0">
                <a:latin typeface="Times New Roman" panose="02020603050405020304" pitchFamily="18" charset="0"/>
                <a:cs typeface="Times New Roman" panose="02020603050405020304" pitchFamily="18" charset="0"/>
              </a:rPr>
              <a:t>,</a:t>
            </a:r>
          </a:p>
          <a:p>
            <a:pPr marL="0" indent="0">
              <a:lnSpc>
                <a:spcPct val="120000"/>
              </a:lnSpc>
              <a:buNone/>
            </a:pPr>
            <a:r>
              <a:rPr lang="en-US" dirty="0">
                <a:latin typeface="Times New Roman" panose="02020603050405020304" pitchFamily="18" charset="0"/>
                <a:cs typeface="Times New Roman" panose="02020603050405020304" pitchFamily="18" charset="0"/>
              </a:rPr>
              <a:t>  },</a:t>
            </a:r>
          </a:p>
          <a:p>
            <a:pPr marL="0" indent="0">
              <a:lnSpc>
                <a:spcPct val="120000"/>
              </a:lnSpc>
              <a:buNone/>
            </a:pPr>
            <a:r>
              <a:rPr lang="en-US" dirty="0">
                <a:latin typeface="Times New Roman" panose="02020603050405020304" pitchFamily="18" charset="0"/>
                <a:cs typeface="Times New Roman" panose="02020603050405020304" pitchFamily="18" charset="0"/>
              </a:rPr>
              <a:t>});</a:t>
            </a:r>
          </a:p>
          <a:p>
            <a:pPr marL="0" indent="0">
              <a:lnSpc>
                <a:spcPct val="120000"/>
              </a:lnSpc>
              <a:buNone/>
            </a:pPr>
            <a:endParaRPr lang="en-US" dirty="0">
              <a:latin typeface="Times New Roman" panose="02020603050405020304" pitchFamily="18" charset="0"/>
              <a:cs typeface="Times New Roman" panose="02020603050405020304" pitchFamily="18" charset="0"/>
            </a:endParaRPr>
          </a:p>
          <a:p>
            <a:pPr marL="0" indent="0">
              <a:lnSpc>
                <a:spcPct val="120000"/>
              </a:lnSpc>
              <a:buNone/>
            </a:pPr>
            <a:r>
              <a:rPr lang="en-US" dirty="0">
                <a:latin typeface="Times New Roman" panose="02020603050405020304" pitchFamily="18" charset="0"/>
                <a:cs typeface="Times New Roman" panose="02020603050405020304" pitchFamily="18" charset="0"/>
              </a:rPr>
              <a:t>const </a:t>
            </a:r>
            <a:r>
              <a:rPr lang="en-US" dirty="0" err="1">
                <a:latin typeface="Times New Roman" panose="02020603050405020304" pitchFamily="18" charset="0"/>
                <a:cs typeface="Times New Roman" panose="02020603050405020304" pitchFamily="18" charset="0"/>
              </a:rPr>
              <a:t>BlogPost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mongoose.model</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BlogPost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blogPostSchema</a:t>
            </a:r>
            <a:r>
              <a:rPr lang="en-US" dirty="0">
                <a:latin typeface="Times New Roman" panose="02020603050405020304" pitchFamily="18" charset="0"/>
                <a:cs typeface="Times New Roman" panose="02020603050405020304" pitchFamily="18" charset="0"/>
              </a:rPr>
              <a:t>);</a:t>
            </a:r>
          </a:p>
          <a:p>
            <a:pPr marL="0" indent="0">
              <a:lnSpc>
                <a:spcPct val="12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2868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8551-8A52-FE72-32D3-3392C27F7042}"/>
              </a:ext>
            </a:extLst>
          </p:cNvPr>
          <p:cNvSpPr>
            <a:spLocks noGrp="1"/>
          </p:cNvSpPr>
          <p:nvPr>
            <p:ph type="title"/>
          </p:nvPr>
        </p:nvSpPr>
        <p:spPr>
          <a:xfrm>
            <a:off x="838200" y="0"/>
            <a:ext cx="10515600" cy="1325563"/>
          </a:xfrm>
        </p:spPr>
        <p:txBody>
          <a:bodyPr/>
          <a:lstStyle/>
          <a:p>
            <a:r>
              <a:rPr lang="en-US" b="1" dirty="0">
                <a:latin typeface="Times New Roman" panose="02020603050405020304" pitchFamily="18" charset="0"/>
                <a:cs typeface="Times New Roman" panose="02020603050405020304" pitchFamily="18" charset="0"/>
              </a:rPr>
              <a:t>Mongoose ODM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82F712-DCCF-C4F3-94A1-FB46C610880E}"/>
              </a:ext>
            </a:extLst>
          </p:cNvPr>
          <p:cNvSpPr>
            <a:spLocks noGrp="1"/>
          </p:cNvSpPr>
          <p:nvPr>
            <p:ph idx="1"/>
          </p:nvPr>
        </p:nvSpPr>
        <p:spPr>
          <a:xfrm>
            <a:off x="838200" y="1209822"/>
            <a:ext cx="10515600" cy="5458263"/>
          </a:xfrm>
        </p:spPr>
        <p:txBody>
          <a:bodyPr>
            <a:normAutofit/>
          </a:bodyPr>
          <a:lstStyle/>
          <a:p>
            <a:pPr>
              <a:lnSpc>
                <a:spcPct val="100000"/>
              </a:lnSpc>
            </a:pPr>
            <a:r>
              <a:rPr lang="en-US" dirty="0">
                <a:latin typeface="Times New Roman" panose="02020603050405020304" pitchFamily="18" charset="0"/>
                <a:cs typeface="Times New Roman" panose="02020603050405020304" pitchFamily="18" charset="0"/>
              </a:rPr>
              <a:t>The role of ODM (Mongoose) in Node.js and MongoDB can be broken down into several key aspects:</a:t>
            </a:r>
          </a:p>
          <a:p>
            <a:pPr marL="0" indent="0">
              <a:lnSpc>
                <a:spcPct val="100000"/>
              </a:lnSpc>
              <a:buNone/>
            </a:pPr>
            <a:r>
              <a:rPr lang="en-US" b="1" dirty="0">
                <a:latin typeface="Times New Roman" panose="02020603050405020304" pitchFamily="18" charset="0"/>
                <a:cs typeface="Times New Roman" panose="02020603050405020304" pitchFamily="18" charset="0"/>
              </a:rPr>
              <a:t>2. Model Creation:</a:t>
            </a:r>
          </a:p>
          <a:p>
            <a:pPr marL="0" indent="0">
              <a:lnSpc>
                <a:spcPct val="100000"/>
              </a:lnSpc>
              <a:buNone/>
            </a:pPr>
            <a:r>
              <a:rPr lang="en-US" dirty="0">
                <a:latin typeface="Times New Roman" panose="02020603050405020304" pitchFamily="18" charset="0"/>
                <a:cs typeface="Times New Roman" panose="02020603050405020304" pitchFamily="18" charset="0"/>
              </a:rPr>
              <a:t>   Once the schema is defined, you create a Mongoose model based on that schema. The model acts as an interface to the MongoDB collection, allowing you to perform CRUD operations on documents.</a:t>
            </a: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marL="0" indent="0">
              <a:lnSpc>
                <a:spcPct val="100000"/>
              </a:lnSpc>
              <a:buNone/>
            </a:pPr>
            <a:r>
              <a:rPr lang="en-US" b="1" dirty="0">
                <a:latin typeface="Times New Roman" panose="02020603050405020304" pitchFamily="18" charset="0"/>
                <a:cs typeface="Times New Roman" panose="02020603050405020304" pitchFamily="18" charset="0"/>
              </a:rPr>
              <a:t>Example:</a:t>
            </a:r>
          </a:p>
          <a:p>
            <a:pPr marL="0" indent="0">
              <a:lnSpc>
                <a:spcPct val="100000"/>
              </a:lnSpc>
              <a:buNone/>
            </a:pPr>
            <a:r>
              <a:rPr lang="en-US" dirty="0">
                <a:latin typeface="Times New Roman" panose="02020603050405020304" pitchFamily="18" charset="0"/>
                <a:cs typeface="Times New Roman" panose="02020603050405020304" pitchFamily="18" charset="0"/>
              </a:rPr>
              <a:t>In the previous example, we created a model for the blog post using `</a:t>
            </a:r>
            <a:r>
              <a:rPr lang="en-US" dirty="0" err="1">
                <a:latin typeface="Times New Roman" panose="02020603050405020304" pitchFamily="18" charset="0"/>
                <a:cs typeface="Times New Roman" panose="02020603050405020304" pitchFamily="18" charset="0"/>
              </a:rPr>
              <a:t>mongoose.model</a:t>
            </a:r>
            <a:r>
              <a:rPr lang="en-US" dirty="0">
                <a:latin typeface="Times New Roman" panose="02020603050405020304" pitchFamily="18" charset="0"/>
                <a:cs typeface="Times New Roman" panose="02020603050405020304" pitchFamily="18" charset="0"/>
              </a:rPr>
              <a:t>`. The model name is '</a:t>
            </a:r>
            <a:r>
              <a:rPr lang="en-US" dirty="0" err="1">
                <a:latin typeface="Times New Roman" panose="02020603050405020304" pitchFamily="18" charset="0"/>
                <a:cs typeface="Times New Roman" panose="02020603050405020304" pitchFamily="18" charset="0"/>
              </a:rPr>
              <a:t>BlogPost</a:t>
            </a:r>
            <a:r>
              <a:rPr lang="en-US" dirty="0">
                <a:latin typeface="Times New Roman" panose="02020603050405020304" pitchFamily="18" charset="0"/>
                <a:cs typeface="Times New Roman" panose="02020603050405020304" pitchFamily="18" charset="0"/>
              </a:rPr>
              <a:t>', and it will interact with the MongoDB collection named 'blogposts'.</a:t>
            </a:r>
          </a:p>
        </p:txBody>
      </p:sp>
    </p:spTree>
    <p:extLst>
      <p:ext uri="{BB962C8B-B14F-4D97-AF65-F5344CB8AC3E}">
        <p14:creationId xmlns:p14="http://schemas.microsoft.com/office/powerpoint/2010/main" val="4028804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8551-8A52-FE72-32D3-3392C27F7042}"/>
              </a:ext>
            </a:extLst>
          </p:cNvPr>
          <p:cNvSpPr>
            <a:spLocks noGrp="1"/>
          </p:cNvSpPr>
          <p:nvPr>
            <p:ph type="title"/>
          </p:nvPr>
        </p:nvSpPr>
        <p:spPr>
          <a:xfrm>
            <a:off x="838200" y="0"/>
            <a:ext cx="10515600" cy="1325563"/>
          </a:xfrm>
        </p:spPr>
        <p:txBody>
          <a:bodyPr/>
          <a:lstStyle/>
          <a:p>
            <a:r>
              <a:rPr lang="en-US" b="1" dirty="0">
                <a:latin typeface="Times New Roman" panose="02020603050405020304" pitchFamily="18" charset="0"/>
                <a:cs typeface="Times New Roman" panose="02020603050405020304" pitchFamily="18" charset="0"/>
              </a:rPr>
              <a:t>Mongoose ODM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82F712-DCCF-C4F3-94A1-FB46C610880E}"/>
              </a:ext>
            </a:extLst>
          </p:cNvPr>
          <p:cNvSpPr>
            <a:spLocks noGrp="1"/>
          </p:cNvSpPr>
          <p:nvPr>
            <p:ph idx="1"/>
          </p:nvPr>
        </p:nvSpPr>
        <p:spPr>
          <a:xfrm>
            <a:off x="838200" y="1041010"/>
            <a:ext cx="10515600" cy="5816990"/>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The role of ODM (Mongoose) in Node.js and MongoDB can be broken down into several key aspects:</a:t>
            </a:r>
          </a:p>
          <a:p>
            <a:pPr marL="0" indent="0">
              <a:buNone/>
            </a:pPr>
            <a:r>
              <a:rPr lang="en-US" b="1" dirty="0">
                <a:latin typeface="Times New Roman" panose="02020603050405020304" pitchFamily="18" charset="0"/>
                <a:cs typeface="Times New Roman" panose="02020603050405020304" pitchFamily="18" charset="0"/>
              </a:rPr>
              <a:t>3. Validation and Middleware:</a:t>
            </a:r>
          </a:p>
          <a:p>
            <a:pPr marL="0" indent="0">
              <a:buNone/>
            </a:pPr>
            <a:r>
              <a:rPr lang="en-US" dirty="0">
                <a:latin typeface="Times New Roman" panose="02020603050405020304" pitchFamily="18" charset="0"/>
                <a:cs typeface="Times New Roman" panose="02020603050405020304" pitchFamily="18" charset="0"/>
              </a:rPr>
              <a:t>   Mongoose allows you to define validation rules for your fields, ensuring that only valid data is stored in the database. Additionally, you can define pre-save and post-save middleware functions that can perform operations before or after saving data to the database.</a:t>
            </a:r>
          </a:p>
          <a:p>
            <a:pPr marL="0" indent="0">
              <a:buNone/>
            </a:pPr>
            <a:r>
              <a:rPr lang="en-US" b="1" dirty="0">
                <a:latin typeface="Times New Roman" panose="02020603050405020304" pitchFamily="18" charset="0"/>
                <a:cs typeface="Times New Roman" panose="02020603050405020304" pitchFamily="18" charset="0"/>
              </a:rPr>
              <a:t>Example:</a:t>
            </a:r>
          </a:p>
          <a:p>
            <a:pPr marL="0" indent="0">
              <a:buNone/>
            </a:pPr>
            <a:r>
              <a:rPr lang="en-US" dirty="0">
                <a:latin typeface="Times New Roman" panose="02020603050405020304" pitchFamily="18" charset="0"/>
                <a:cs typeface="Times New Roman" panose="02020603050405020304" pitchFamily="18" charset="0"/>
              </a:rPr>
              <a:t>Let's add a validation rule to the blog post schema to limit the title length to 100 characters:</a:t>
            </a:r>
          </a:p>
          <a:p>
            <a:pPr marL="0" indent="0">
              <a:buNone/>
            </a:pPr>
            <a:r>
              <a:rPr lang="en-US" dirty="0">
                <a:latin typeface="Times New Roman" panose="02020603050405020304" pitchFamily="18" charset="0"/>
                <a:cs typeface="Times New Roman" panose="02020603050405020304" pitchFamily="18" charset="0"/>
              </a:rPr>
              <a:t>const </a:t>
            </a:r>
            <a:r>
              <a:rPr lang="en-US" dirty="0" err="1">
                <a:latin typeface="Times New Roman" panose="02020603050405020304" pitchFamily="18" charset="0"/>
                <a:cs typeface="Times New Roman" panose="02020603050405020304" pitchFamily="18" charset="0"/>
              </a:rPr>
              <a:t>blogPostSchema</a:t>
            </a:r>
            <a:r>
              <a:rPr lang="en-US" dirty="0">
                <a:latin typeface="Times New Roman" panose="02020603050405020304" pitchFamily="18" charset="0"/>
                <a:cs typeface="Times New Roman" panose="02020603050405020304" pitchFamily="18" charset="0"/>
              </a:rPr>
              <a:t> = new </a:t>
            </a:r>
            <a:r>
              <a:rPr lang="en-US" dirty="0" err="1">
                <a:latin typeface="Times New Roman" panose="02020603050405020304" pitchFamily="18" charset="0"/>
                <a:cs typeface="Times New Roman" panose="02020603050405020304" pitchFamily="18" charset="0"/>
              </a:rPr>
              <a:t>mongoose.Schema</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title: {</a:t>
            </a:r>
          </a:p>
          <a:p>
            <a:pPr marL="0" indent="0">
              <a:buNone/>
            </a:pPr>
            <a:r>
              <a:rPr lang="en-US" dirty="0">
                <a:latin typeface="Times New Roman" panose="02020603050405020304" pitchFamily="18" charset="0"/>
                <a:cs typeface="Times New Roman" panose="02020603050405020304" pitchFamily="18" charset="0"/>
              </a:rPr>
              <a:t>    type: String,</a:t>
            </a:r>
          </a:p>
          <a:p>
            <a:pPr marL="0" indent="0">
              <a:buNone/>
            </a:pPr>
            <a:r>
              <a:rPr lang="en-US" dirty="0">
                <a:latin typeface="Times New Roman" panose="02020603050405020304" pitchFamily="18" charset="0"/>
                <a:cs typeface="Times New Roman" panose="02020603050405020304" pitchFamily="18" charset="0"/>
              </a:rPr>
              <a:t>    required: true,</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maxlength</a:t>
            </a:r>
            <a:r>
              <a:rPr lang="en-US" dirty="0">
                <a:latin typeface="Times New Roman" panose="02020603050405020304" pitchFamily="18" charset="0"/>
                <a:cs typeface="Times New Roman" panose="02020603050405020304" pitchFamily="18" charset="0"/>
              </a:rPr>
              <a:t>: 100,</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 ... rest of the schema ...</a:t>
            </a:r>
          </a:p>
          <a:p>
            <a:pPr marL="0" indent="0">
              <a:buNone/>
            </a:pP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77536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8551-8A52-FE72-32D3-3392C27F7042}"/>
              </a:ext>
            </a:extLst>
          </p:cNvPr>
          <p:cNvSpPr>
            <a:spLocks noGrp="1"/>
          </p:cNvSpPr>
          <p:nvPr>
            <p:ph type="title"/>
          </p:nvPr>
        </p:nvSpPr>
        <p:spPr>
          <a:xfrm>
            <a:off x="838200" y="0"/>
            <a:ext cx="10515600" cy="1325563"/>
          </a:xfrm>
        </p:spPr>
        <p:txBody>
          <a:bodyPr/>
          <a:lstStyle/>
          <a:p>
            <a:r>
              <a:rPr lang="en-US" b="1" dirty="0">
                <a:latin typeface="Times New Roman" panose="02020603050405020304" pitchFamily="18" charset="0"/>
                <a:cs typeface="Times New Roman" panose="02020603050405020304" pitchFamily="18" charset="0"/>
              </a:rPr>
              <a:t>Mongoose ODM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82F712-DCCF-C4F3-94A1-FB46C610880E}"/>
              </a:ext>
            </a:extLst>
          </p:cNvPr>
          <p:cNvSpPr>
            <a:spLocks noGrp="1"/>
          </p:cNvSpPr>
          <p:nvPr>
            <p:ph idx="1"/>
          </p:nvPr>
        </p:nvSpPr>
        <p:spPr>
          <a:xfrm>
            <a:off x="838200" y="1111348"/>
            <a:ext cx="10515600" cy="5556737"/>
          </a:xfrm>
        </p:spPr>
        <p:txBody>
          <a:bodyPr>
            <a:noAutofit/>
          </a:bodyPr>
          <a:lstStyle/>
          <a:p>
            <a:pPr>
              <a:lnSpc>
                <a:spcPct val="120000"/>
              </a:lnSpc>
            </a:pPr>
            <a:r>
              <a:rPr lang="en-US" sz="2000" dirty="0">
                <a:latin typeface="Times New Roman" panose="02020603050405020304" pitchFamily="18" charset="0"/>
                <a:cs typeface="Times New Roman" panose="02020603050405020304" pitchFamily="18" charset="0"/>
              </a:rPr>
              <a:t>The role of ODM (Mongoose) in Node.js and MongoDB can be broken down into several key aspects:</a:t>
            </a:r>
          </a:p>
          <a:p>
            <a:pPr marL="0" indent="0">
              <a:lnSpc>
                <a:spcPct val="120000"/>
              </a:lnSpc>
              <a:buNone/>
            </a:pPr>
            <a:r>
              <a:rPr lang="en-US" sz="2000" b="1" dirty="0">
                <a:latin typeface="Times New Roman" panose="02020603050405020304" pitchFamily="18" charset="0"/>
                <a:cs typeface="Times New Roman" panose="02020603050405020304" pitchFamily="18" charset="0"/>
              </a:rPr>
              <a:t>4. Querying and Data Manipulation:</a:t>
            </a:r>
          </a:p>
          <a:p>
            <a:pPr marL="0" indent="0">
              <a:lnSpc>
                <a:spcPct val="120000"/>
              </a:lnSpc>
              <a:buNone/>
            </a:pPr>
            <a:r>
              <a:rPr lang="en-US" sz="2000" dirty="0">
                <a:latin typeface="Times New Roman" panose="02020603050405020304" pitchFamily="18" charset="0"/>
                <a:cs typeface="Times New Roman" panose="02020603050405020304" pitchFamily="18" charset="0"/>
              </a:rPr>
              <a:t>   Mongoose provides an expressive API to perform queries on your MongoDB collections. You can find, create, update, and delete documents using Mongoose methods, which automatically generate MongoDB queries for you.</a:t>
            </a:r>
          </a:p>
          <a:p>
            <a:pPr marL="0" indent="0">
              <a:lnSpc>
                <a:spcPct val="120000"/>
              </a:lnSpc>
              <a:buNone/>
            </a:pPr>
            <a:r>
              <a:rPr lang="en-US" sz="2000" b="1" dirty="0">
                <a:latin typeface="Times New Roman" panose="02020603050405020304" pitchFamily="18" charset="0"/>
                <a:cs typeface="Times New Roman" panose="02020603050405020304" pitchFamily="18" charset="0"/>
              </a:rPr>
              <a:t>Example:</a:t>
            </a:r>
          </a:p>
          <a:p>
            <a:pPr marL="0" indent="0">
              <a:lnSpc>
                <a:spcPct val="120000"/>
              </a:lnSpc>
              <a:buNone/>
            </a:pPr>
            <a:r>
              <a:rPr lang="en-US" sz="2000" dirty="0">
                <a:latin typeface="Times New Roman" panose="02020603050405020304" pitchFamily="18" charset="0"/>
                <a:cs typeface="Times New Roman" panose="02020603050405020304" pitchFamily="18" charset="0"/>
              </a:rPr>
              <a:t>To create a new blog post and save it to the database:</a:t>
            </a:r>
          </a:p>
          <a:p>
            <a:pPr marL="0" indent="0">
              <a:lnSpc>
                <a:spcPct val="120000"/>
              </a:lnSpc>
              <a:buNone/>
            </a:pPr>
            <a:r>
              <a:rPr lang="en-US" sz="2000" dirty="0">
                <a:latin typeface="Times New Roman" panose="02020603050405020304" pitchFamily="18" charset="0"/>
                <a:cs typeface="Times New Roman" panose="02020603050405020304" pitchFamily="18" charset="0"/>
              </a:rPr>
              <a:t>const </a:t>
            </a:r>
            <a:r>
              <a:rPr lang="en-US" sz="2000" dirty="0" err="1">
                <a:latin typeface="Times New Roman" panose="02020603050405020304" pitchFamily="18" charset="0"/>
                <a:cs typeface="Times New Roman" panose="02020603050405020304" pitchFamily="18" charset="0"/>
              </a:rPr>
              <a:t>newBlogPost</a:t>
            </a:r>
            <a:r>
              <a:rPr lang="en-US" sz="2000" dirty="0">
                <a:latin typeface="Times New Roman" panose="02020603050405020304" pitchFamily="18" charset="0"/>
                <a:cs typeface="Times New Roman" panose="02020603050405020304" pitchFamily="18" charset="0"/>
              </a:rPr>
              <a:t> = new </a:t>
            </a:r>
            <a:r>
              <a:rPr lang="en-US" sz="2000" dirty="0" err="1">
                <a:latin typeface="Times New Roman" panose="02020603050405020304" pitchFamily="18" charset="0"/>
                <a:cs typeface="Times New Roman" panose="02020603050405020304" pitchFamily="18" charset="0"/>
              </a:rPr>
              <a:t>BlogPost</a:t>
            </a:r>
            <a:r>
              <a:rPr lang="en-US" sz="2000" dirty="0">
                <a:latin typeface="Times New Roman" panose="02020603050405020304" pitchFamily="18" charset="0"/>
                <a:cs typeface="Times New Roman" panose="02020603050405020304" pitchFamily="18" charset="0"/>
              </a:rPr>
              <a:t>({</a:t>
            </a:r>
          </a:p>
          <a:p>
            <a:pPr marL="0" indent="0">
              <a:lnSpc>
                <a:spcPct val="120000"/>
              </a:lnSpc>
              <a:buNone/>
            </a:pPr>
            <a:r>
              <a:rPr lang="en-US" sz="2000" dirty="0">
                <a:latin typeface="Times New Roman" panose="02020603050405020304" pitchFamily="18" charset="0"/>
                <a:cs typeface="Times New Roman" panose="02020603050405020304" pitchFamily="18" charset="0"/>
              </a:rPr>
              <a:t>  title: 'Sample Post',</a:t>
            </a:r>
          </a:p>
          <a:p>
            <a:pPr marL="0" indent="0">
              <a:lnSpc>
                <a:spcPct val="120000"/>
              </a:lnSpc>
              <a:buNone/>
            </a:pPr>
            <a:r>
              <a:rPr lang="en-US" sz="2000" dirty="0">
                <a:latin typeface="Times New Roman" panose="02020603050405020304" pitchFamily="18" charset="0"/>
                <a:cs typeface="Times New Roman" panose="02020603050405020304" pitchFamily="18" charset="0"/>
              </a:rPr>
              <a:t>  content: 'This is the content of the blog post.',</a:t>
            </a:r>
          </a:p>
          <a:p>
            <a:pPr marL="0" indent="0">
              <a:lnSpc>
                <a:spcPct val="120000"/>
              </a:lnSpc>
              <a:buNone/>
            </a:pP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89898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8551-8A52-FE72-32D3-3392C27F7042}"/>
              </a:ext>
            </a:extLst>
          </p:cNvPr>
          <p:cNvSpPr>
            <a:spLocks noGrp="1"/>
          </p:cNvSpPr>
          <p:nvPr>
            <p:ph type="title"/>
          </p:nvPr>
        </p:nvSpPr>
        <p:spPr>
          <a:xfrm>
            <a:off x="838200" y="0"/>
            <a:ext cx="10515600" cy="1325563"/>
          </a:xfrm>
        </p:spPr>
        <p:txBody>
          <a:bodyPr/>
          <a:lstStyle/>
          <a:p>
            <a:r>
              <a:rPr lang="en-US" b="1" dirty="0">
                <a:latin typeface="Times New Roman" panose="02020603050405020304" pitchFamily="18" charset="0"/>
                <a:cs typeface="Times New Roman" panose="02020603050405020304" pitchFamily="18" charset="0"/>
              </a:rPr>
              <a:t>Mongoose ODM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82F712-DCCF-C4F3-94A1-FB46C610880E}"/>
              </a:ext>
            </a:extLst>
          </p:cNvPr>
          <p:cNvSpPr>
            <a:spLocks noGrp="1"/>
          </p:cNvSpPr>
          <p:nvPr>
            <p:ph idx="1"/>
          </p:nvPr>
        </p:nvSpPr>
        <p:spPr>
          <a:xfrm>
            <a:off x="838200" y="1642403"/>
            <a:ext cx="10515600" cy="3573194"/>
          </a:xfrm>
        </p:spPr>
        <p:txBody>
          <a:bodyPr>
            <a:noAutofit/>
          </a:bodyPr>
          <a:lstStyle/>
          <a:p>
            <a:pPr marL="0" indent="0">
              <a:lnSpc>
                <a:spcPct val="120000"/>
              </a:lnSpc>
              <a:buNone/>
            </a:pPr>
            <a:r>
              <a:rPr lang="en-US" sz="2000" dirty="0" err="1">
                <a:latin typeface="Times New Roman" panose="02020603050405020304" pitchFamily="18" charset="0"/>
                <a:cs typeface="Times New Roman" panose="02020603050405020304" pitchFamily="18" charset="0"/>
              </a:rPr>
              <a:t>newBlogPost.save</a:t>
            </a:r>
            <a:r>
              <a:rPr lang="en-US" sz="2000" dirty="0">
                <a:latin typeface="Times New Roman" panose="02020603050405020304" pitchFamily="18" charset="0"/>
                <a:cs typeface="Times New Roman" panose="02020603050405020304" pitchFamily="18" charset="0"/>
              </a:rPr>
              <a:t>((err, </a:t>
            </a:r>
            <a:r>
              <a:rPr lang="en-US" sz="2000" dirty="0" err="1">
                <a:latin typeface="Times New Roman" panose="02020603050405020304" pitchFamily="18" charset="0"/>
                <a:cs typeface="Times New Roman" panose="02020603050405020304" pitchFamily="18" charset="0"/>
              </a:rPr>
              <a:t>savedPost</a:t>
            </a:r>
            <a:r>
              <a:rPr lang="en-US" sz="2000" dirty="0">
                <a:latin typeface="Times New Roman" panose="02020603050405020304" pitchFamily="18" charset="0"/>
                <a:cs typeface="Times New Roman" panose="02020603050405020304" pitchFamily="18" charset="0"/>
              </a:rPr>
              <a:t>) =&gt; {</a:t>
            </a:r>
          </a:p>
          <a:p>
            <a:pPr marL="0" indent="0">
              <a:lnSpc>
                <a:spcPct val="120000"/>
              </a:lnSpc>
              <a:buNone/>
            </a:pPr>
            <a:r>
              <a:rPr lang="en-US" sz="2000" dirty="0">
                <a:latin typeface="Times New Roman" panose="02020603050405020304" pitchFamily="18" charset="0"/>
                <a:cs typeface="Times New Roman" panose="02020603050405020304" pitchFamily="18" charset="0"/>
              </a:rPr>
              <a:t>  if (err) {</a:t>
            </a:r>
          </a:p>
          <a:p>
            <a:pPr marL="0" indent="0">
              <a:lnSpc>
                <a:spcPct val="120000"/>
              </a:lnSpc>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console.error</a:t>
            </a:r>
            <a:r>
              <a:rPr lang="en-US" sz="2000" dirty="0">
                <a:latin typeface="Times New Roman" panose="02020603050405020304" pitchFamily="18" charset="0"/>
                <a:cs typeface="Times New Roman" panose="02020603050405020304" pitchFamily="18" charset="0"/>
              </a:rPr>
              <a:t>('Error saving blog post:', err);</a:t>
            </a:r>
          </a:p>
          <a:p>
            <a:pPr marL="0" indent="0">
              <a:lnSpc>
                <a:spcPct val="120000"/>
              </a:lnSpc>
              <a:buNone/>
            </a:pPr>
            <a:r>
              <a:rPr lang="en-US" sz="2000" dirty="0">
                <a:latin typeface="Times New Roman" panose="02020603050405020304" pitchFamily="18" charset="0"/>
                <a:cs typeface="Times New Roman" panose="02020603050405020304" pitchFamily="18" charset="0"/>
              </a:rPr>
              <a:t>  } else {</a:t>
            </a:r>
          </a:p>
          <a:p>
            <a:pPr marL="0" indent="0">
              <a:lnSpc>
                <a:spcPct val="120000"/>
              </a:lnSpc>
              <a:buNone/>
            </a:pPr>
            <a:r>
              <a:rPr lang="en-US" sz="2000" dirty="0">
                <a:latin typeface="Times New Roman" panose="02020603050405020304" pitchFamily="18" charset="0"/>
                <a:cs typeface="Times New Roman" panose="02020603050405020304" pitchFamily="18" charset="0"/>
              </a:rPr>
              <a:t>    console.log('Blog post saved successfully:', </a:t>
            </a:r>
            <a:r>
              <a:rPr lang="en-US" sz="2000" dirty="0" err="1">
                <a:latin typeface="Times New Roman" panose="02020603050405020304" pitchFamily="18" charset="0"/>
                <a:cs typeface="Times New Roman" panose="02020603050405020304" pitchFamily="18" charset="0"/>
              </a:rPr>
              <a:t>savedPost</a:t>
            </a:r>
            <a:r>
              <a:rPr lang="en-US" sz="2000" dirty="0">
                <a:latin typeface="Times New Roman" panose="02020603050405020304" pitchFamily="18" charset="0"/>
                <a:cs typeface="Times New Roman" panose="02020603050405020304" pitchFamily="18" charset="0"/>
              </a:rPr>
              <a:t>);</a:t>
            </a:r>
          </a:p>
          <a:p>
            <a:pPr marL="0" indent="0">
              <a:lnSpc>
                <a:spcPct val="120000"/>
              </a:lnSpc>
              <a:buNone/>
            </a:pPr>
            <a:r>
              <a:rPr lang="en-US" sz="2000" dirty="0">
                <a:latin typeface="Times New Roman" panose="02020603050405020304" pitchFamily="18" charset="0"/>
                <a:cs typeface="Times New Roman" panose="02020603050405020304" pitchFamily="18" charset="0"/>
              </a:rPr>
              <a:t>  }</a:t>
            </a:r>
          </a:p>
          <a:p>
            <a:pPr marL="0" indent="0">
              <a:lnSpc>
                <a:spcPct val="120000"/>
              </a:lnSpc>
              <a:buNone/>
            </a:pP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15647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8551-8A52-FE72-32D3-3392C27F7042}"/>
              </a:ext>
            </a:extLst>
          </p:cNvPr>
          <p:cNvSpPr>
            <a:spLocks noGrp="1"/>
          </p:cNvSpPr>
          <p:nvPr>
            <p:ph type="title"/>
          </p:nvPr>
        </p:nvSpPr>
        <p:spPr>
          <a:xfrm>
            <a:off x="838200" y="1"/>
            <a:ext cx="10515600" cy="815926"/>
          </a:xfrm>
        </p:spPr>
        <p:txBody>
          <a:bodyPr/>
          <a:lstStyle/>
          <a:p>
            <a:r>
              <a:rPr lang="en-US" b="1" dirty="0">
                <a:latin typeface="Times New Roman" panose="02020603050405020304" pitchFamily="18" charset="0"/>
                <a:cs typeface="Times New Roman" panose="02020603050405020304" pitchFamily="18" charset="0"/>
              </a:rPr>
              <a:t>Mongoose ODM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82F712-DCCF-C4F3-94A1-FB46C610880E}"/>
              </a:ext>
            </a:extLst>
          </p:cNvPr>
          <p:cNvSpPr>
            <a:spLocks noGrp="1"/>
          </p:cNvSpPr>
          <p:nvPr>
            <p:ph idx="1"/>
          </p:nvPr>
        </p:nvSpPr>
        <p:spPr>
          <a:xfrm>
            <a:off x="838200" y="1007769"/>
            <a:ext cx="10515600" cy="5850231"/>
          </a:xfrm>
        </p:spPr>
        <p:txBody>
          <a:bodyPr>
            <a:normAutofit fontScale="62500" lnSpcReduction="20000"/>
          </a:bodyPr>
          <a:lstStyle/>
          <a:p>
            <a:pPr>
              <a:lnSpc>
                <a:spcPct val="120000"/>
              </a:lnSpc>
            </a:pPr>
            <a:r>
              <a:rPr lang="en-US" dirty="0">
                <a:latin typeface="Times New Roman" panose="02020603050405020304" pitchFamily="18" charset="0"/>
                <a:cs typeface="Times New Roman" panose="02020603050405020304" pitchFamily="18" charset="0"/>
              </a:rPr>
              <a:t>The role of ODM (Mongoose) in Node.js and MongoDB can be broken down into several key aspects:</a:t>
            </a:r>
          </a:p>
          <a:p>
            <a:pPr marL="0" indent="0">
              <a:lnSpc>
                <a:spcPct val="120000"/>
              </a:lnSpc>
              <a:buNone/>
            </a:pPr>
            <a:r>
              <a:rPr lang="en-US" b="1" dirty="0">
                <a:latin typeface="Times New Roman" panose="02020603050405020304" pitchFamily="18" charset="0"/>
                <a:cs typeface="Times New Roman" panose="02020603050405020304" pitchFamily="18" charset="0"/>
              </a:rPr>
              <a:t>5. Relationship Management:</a:t>
            </a:r>
          </a:p>
          <a:p>
            <a:pPr marL="0" indent="0">
              <a:lnSpc>
                <a:spcPct val="120000"/>
              </a:lnSpc>
              <a:buNone/>
            </a:pPr>
            <a:r>
              <a:rPr lang="en-US" dirty="0">
                <a:latin typeface="Times New Roman" panose="02020603050405020304" pitchFamily="18" charset="0"/>
                <a:cs typeface="Times New Roman" panose="02020603050405020304" pitchFamily="18" charset="0"/>
              </a:rPr>
              <a:t>   Mongoose also allows you to define and manage relationships between different models, making it easier to work with related data.</a:t>
            </a:r>
          </a:p>
          <a:p>
            <a:pPr marL="0" indent="0">
              <a:lnSpc>
                <a:spcPct val="120000"/>
              </a:lnSpc>
              <a:buNone/>
            </a:pPr>
            <a:endParaRPr lang="en-US" dirty="0">
              <a:latin typeface="Times New Roman" panose="02020603050405020304" pitchFamily="18" charset="0"/>
              <a:cs typeface="Times New Roman" panose="02020603050405020304" pitchFamily="18" charset="0"/>
            </a:endParaRPr>
          </a:p>
          <a:p>
            <a:pPr marL="0" indent="0">
              <a:lnSpc>
                <a:spcPct val="120000"/>
              </a:lnSpc>
              <a:buNone/>
            </a:pPr>
            <a:r>
              <a:rPr lang="en-US" b="1" dirty="0">
                <a:latin typeface="Times New Roman" panose="02020603050405020304" pitchFamily="18" charset="0"/>
                <a:cs typeface="Times New Roman" panose="02020603050405020304" pitchFamily="18" charset="0"/>
              </a:rPr>
              <a:t>Example:</a:t>
            </a:r>
          </a:p>
          <a:p>
            <a:pPr marL="0" indent="0">
              <a:lnSpc>
                <a:spcPct val="120000"/>
              </a:lnSpc>
              <a:buNone/>
            </a:pPr>
            <a:r>
              <a:rPr lang="en-US" dirty="0">
                <a:latin typeface="Times New Roman" panose="02020603050405020304" pitchFamily="18" charset="0"/>
                <a:cs typeface="Times New Roman" panose="02020603050405020304" pitchFamily="18" charset="0"/>
              </a:rPr>
              <a:t>If you had a "User" model, you could reference it in the "</a:t>
            </a:r>
            <a:r>
              <a:rPr lang="en-US" dirty="0" err="1">
                <a:latin typeface="Times New Roman" panose="02020603050405020304" pitchFamily="18" charset="0"/>
                <a:cs typeface="Times New Roman" panose="02020603050405020304" pitchFamily="18" charset="0"/>
              </a:rPr>
              <a:t>BlogPost</a:t>
            </a:r>
            <a:r>
              <a:rPr lang="en-US" dirty="0">
                <a:latin typeface="Times New Roman" panose="02020603050405020304" pitchFamily="18" charset="0"/>
                <a:cs typeface="Times New Roman" panose="02020603050405020304" pitchFamily="18" charset="0"/>
              </a:rPr>
              <a:t>" model to represent an author for each blog post:</a:t>
            </a:r>
          </a:p>
          <a:p>
            <a:pPr marL="0" indent="0">
              <a:lnSpc>
                <a:spcPct val="120000"/>
              </a:lnSpc>
              <a:buNone/>
            </a:pPr>
            <a:r>
              <a:rPr lang="en-US" dirty="0">
                <a:latin typeface="Times New Roman" panose="02020603050405020304" pitchFamily="18" charset="0"/>
                <a:cs typeface="Times New Roman" panose="02020603050405020304" pitchFamily="18" charset="0"/>
              </a:rPr>
              <a:t>const </a:t>
            </a:r>
            <a:r>
              <a:rPr lang="en-US" dirty="0" err="1">
                <a:latin typeface="Times New Roman" panose="02020603050405020304" pitchFamily="18" charset="0"/>
                <a:cs typeface="Times New Roman" panose="02020603050405020304" pitchFamily="18" charset="0"/>
              </a:rPr>
              <a:t>blogPostSchema</a:t>
            </a:r>
            <a:r>
              <a:rPr lang="en-US" dirty="0">
                <a:latin typeface="Times New Roman" panose="02020603050405020304" pitchFamily="18" charset="0"/>
                <a:cs typeface="Times New Roman" panose="02020603050405020304" pitchFamily="18" charset="0"/>
              </a:rPr>
              <a:t> = new </a:t>
            </a:r>
            <a:r>
              <a:rPr lang="en-US" dirty="0" err="1">
                <a:latin typeface="Times New Roman" panose="02020603050405020304" pitchFamily="18" charset="0"/>
                <a:cs typeface="Times New Roman" panose="02020603050405020304" pitchFamily="18" charset="0"/>
              </a:rPr>
              <a:t>mongoose.Schema</a:t>
            </a:r>
            <a:r>
              <a:rPr lang="en-US" dirty="0">
                <a:latin typeface="Times New Roman" panose="02020603050405020304" pitchFamily="18" charset="0"/>
                <a:cs typeface="Times New Roman" panose="02020603050405020304" pitchFamily="18" charset="0"/>
              </a:rPr>
              <a:t>({</a:t>
            </a:r>
          </a:p>
          <a:p>
            <a:pPr marL="0" indent="0">
              <a:lnSpc>
                <a:spcPct val="120000"/>
              </a:lnSpc>
              <a:buNone/>
            </a:pPr>
            <a:r>
              <a:rPr lang="en-US" dirty="0">
                <a:latin typeface="Times New Roman" panose="02020603050405020304" pitchFamily="18" charset="0"/>
                <a:cs typeface="Times New Roman" panose="02020603050405020304" pitchFamily="18" charset="0"/>
              </a:rPr>
              <a:t>  title: { type: String, required: true },</a:t>
            </a:r>
          </a:p>
          <a:p>
            <a:pPr marL="0" indent="0">
              <a:lnSpc>
                <a:spcPct val="120000"/>
              </a:lnSpc>
              <a:buNone/>
            </a:pPr>
            <a:r>
              <a:rPr lang="en-US" dirty="0">
                <a:latin typeface="Times New Roman" panose="02020603050405020304" pitchFamily="18" charset="0"/>
                <a:cs typeface="Times New Roman" panose="02020603050405020304" pitchFamily="18" charset="0"/>
              </a:rPr>
              <a:t>  content: { type: String, required: true },</a:t>
            </a:r>
          </a:p>
          <a:p>
            <a:pPr marL="0" indent="0">
              <a:lnSpc>
                <a:spcPct val="120000"/>
              </a:lnSpc>
              <a:buNone/>
            </a:pPr>
            <a:r>
              <a:rPr lang="en-US" dirty="0">
                <a:latin typeface="Times New Roman" panose="02020603050405020304" pitchFamily="18" charset="0"/>
                <a:cs typeface="Times New Roman" panose="02020603050405020304" pitchFamily="18" charset="0"/>
              </a:rPr>
              <a:t>  date: { type: Date, default: </a:t>
            </a:r>
            <a:r>
              <a:rPr lang="en-US" dirty="0" err="1">
                <a:latin typeface="Times New Roman" panose="02020603050405020304" pitchFamily="18" charset="0"/>
                <a:cs typeface="Times New Roman" panose="02020603050405020304" pitchFamily="18" charset="0"/>
              </a:rPr>
              <a:t>Date.now</a:t>
            </a:r>
            <a:r>
              <a:rPr lang="en-US" dirty="0">
                <a:latin typeface="Times New Roman" panose="02020603050405020304" pitchFamily="18" charset="0"/>
                <a:cs typeface="Times New Roman" panose="02020603050405020304" pitchFamily="18" charset="0"/>
              </a:rPr>
              <a:t> },</a:t>
            </a:r>
          </a:p>
          <a:p>
            <a:pPr marL="0" indent="0">
              <a:lnSpc>
                <a:spcPct val="120000"/>
              </a:lnSpc>
              <a:buNone/>
            </a:pPr>
            <a:r>
              <a:rPr lang="en-US" dirty="0">
                <a:latin typeface="Times New Roman" panose="02020603050405020304" pitchFamily="18" charset="0"/>
                <a:cs typeface="Times New Roman" panose="02020603050405020304" pitchFamily="18" charset="0"/>
              </a:rPr>
              <a:t>  author: { type: </a:t>
            </a:r>
            <a:r>
              <a:rPr lang="en-US" dirty="0" err="1">
                <a:latin typeface="Times New Roman" panose="02020603050405020304" pitchFamily="18" charset="0"/>
                <a:cs typeface="Times New Roman" panose="02020603050405020304" pitchFamily="18" charset="0"/>
              </a:rPr>
              <a:t>mongoose.Schema.Types.ObjectId</a:t>
            </a:r>
            <a:r>
              <a:rPr lang="en-US" dirty="0">
                <a:latin typeface="Times New Roman" panose="02020603050405020304" pitchFamily="18" charset="0"/>
                <a:cs typeface="Times New Roman" panose="02020603050405020304" pitchFamily="18" charset="0"/>
              </a:rPr>
              <a:t>, ref: 'User' },</a:t>
            </a:r>
          </a:p>
          <a:p>
            <a:pPr marL="0" indent="0">
              <a:lnSpc>
                <a:spcPct val="120000"/>
              </a:lnSpc>
              <a:buNone/>
            </a:pPr>
            <a:r>
              <a:rPr lang="en-US" dirty="0">
                <a:latin typeface="Times New Roman" panose="02020603050405020304" pitchFamily="18" charset="0"/>
                <a:cs typeface="Times New Roman" panose="02020603050405020304" pitchFamily="18" charset="0"/>
              </a:rPr>
              <a:t>});</a:t>
            </a:r>
          </a:p>
          <a:p>
            <a:pPr marL="0" indent="0">
              <a:lnSpc>
                <a:spcPct val="120000"/>
              </a:lnSpc>
              <a:buNone/>
            </a:pPr>
            <a:r>
              <a:rPr lang="en-US" dirty="0">
                <a:latin typeface="Times New Roman" panose="02020603050405020304" pitchFamily="18" charset="0"/>
                <a:cs typeface="Times New Roman" panose="02020603050405020304" pitchFamily="18" charset="0"/>
              </a:rPr>
              <a:t>In this example, the "author" field references a User model's </a:t>
            </a:r>
            <a:r>
              <a:rPr lang="en-US" dirty="0" err="1">
                <a:latin typeface="Times New Roman" panose="02020603050405020304" pitchFamily="18" charset="0"/>
                <a:cs typeface="Times New Roman" panose="02020603050405020304" pitchFamily="18" charset="0"/>
              </a:rPr>
              <a:t>ObjectId</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23780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C0FCF2-E927-EEA3-E4A6-E3B52575E5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176" y="1553967"/>
            <a:ext cx="11905824" cy="4255990"/>
          </a:xfrm>
          <a:prstGeom prst="rect">
            <a:avLst/>
          </a:prstGeom>
        </p:spPr>
      </p:pic>
    </p:spTree>
    <p:extLst>
      <p:ext uri="{BB962C8B-B14F-4D97-AF65-F5344CB8AC3E}">
        <p14:creationId xmlns:p14="http://schemas.microsoft.com/office/powerpoint/2010/main" val="3259933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8551-8A52-FE72-32D3-3392C27F7042}"/>
              </a:ext>
            </a:extLst>
          </p:cNvPr>
          <p:cNvSpPr>
            <a:spLocks noGrp="1"/>
          </p:cNvSpPr>
          <p:nvPr>
            <p:ph type="title"/>
          </p:nvPr>
        </p:nvSpPr>
        <p:spPr>
          <a:xfrm>
            <a:off x="838200" y="28135"/>
            <a:ext cx="10515600" cy="1325563"/>
          </a:xfrm>
        </p:spPr>
        <p:txBody>
          <a:bodyPr/>
          <a:lstStyle/>
          <a:p>
            <a:r>
              <a:rPr lang="en-US" b="1" dirty="0">
                <a:latin typeface="Times New Roman" panose="02020603050405020304" pitchFamily="18" charset="0"/>
                <a:cs typeface="Times New Roman" panose="02020603050405020304" pitchFamily="18" charset="0"/>
              </a:rPr>
              <a:t>Mongoose ODM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82F712-DCCF-C4F3-94A1-FB46C610880E}"/>
              </a:ext>
            </a:extLst>
          </p:cNvPr>
          <p:cNvSpPr>
            <a:spLocks noGrp="1"/>
          </p:cNvSpPr>
          <p:nvPr>
            <p:ph idx="1"/>
          </p:nvPr>
        </p:nvSpPr>
        <p:spPr>
          <a:xfrm>
            <a:off x="838200" y="1353698"/>
            <a:ext cx="10515600" cy="4842461"/>
          </a:xfrm>
        </p:spPr>
        <p:txBody>
          <a:bodyPr>
            <a:normAutofit/>
          </a:bodyPr>
          <a:lstStyle/>
          <a:p>
            <a:pPr>
              <a:lnSpc>
                <a:spcPct val="100000"/>
              </a:lnSpc>
            </a:pPr>
            <a:endParaRPr lang="en-US" dirty="0">
              <a:latin typeface="Times New Roman" panose="02020603050405020304" pitchFamily="18" charset="0"/>
              <a:cs typeface="Times New Roman" panose="02020603050405020304" pitchFamily="18" charset="0"/>
            </a:endParaRPr>
          </a:p>
          <a:p>
            <a:pPr>
              <a:lnSpc>
                <a:spcPct val="100000"/>
              </a:lnSpc>
            </a:pPr>
            <a:r>
              <a:rPr lang="en-US" dirty="0">
                <a:latin typeface="Times New Roman" panose="02020603050405020304" pitchFamily="18" charset="0"/>
                <a:cs typeface="Times New Roman" panose="02020603050405020304" pitchFamily="18" charset="0"/>
              </a:rPr>
              <a:t>In the context of Node.js and MongoDB simplifies database interactions by providing schema-based modeling, validation, and an expressive API for querying and manipulating data. </a:t>
            </a:r>
          </a:p>
          <a:p>
            <a:pPr>
              <a:lnSpc>
                <a:spcPct val="100000"/>
              </a:lnSpc>
            </a:pPr>
            <a:endParaRPr lang="en-US" dirty="0">
              <a:latin typeface="Times New Roman" panose="02020603050405020304" pitchFamily="18" charset="0"/>
              <a:cs typeface="Times New Roman" panose="02020603050405020304" pitchFamily="18" charset="0"/>
            </a:endParaRPr>
          </a:p>
          <a:p>
            <a:pPr>
              <a:lnSpc>
                <a:spcPct val="100000"/>
              </a:lnSpc>
            </a:pPr>
            <a:r>
              <a:rPr lang="en-US" dirty="0">
                <a:latin typeface="Times New Roman" panose="02020603050405020304" pitchFamily="18" charset="0"/>
                <a:cs typeface="Times New Roman" panose="02020603050405020304" pitchFamily="18" charset="0"/>
              </a:rPr>
              <a:t>It enables developers to work with MongoDB in a more structured and organized manner, similar to using ORM with relational databases.</a:t>
            </a:r>
          </a:p>
        </p:txBody>
      </p:sp>
    </p:spTree>
    <p:extLst>
      <p:ext uri="{BB962C8B-B14F-4D97-AF65-F5344CB8AC3E}">
        <p14:creationId xmlns:p14="http://schemas.microsoft.com/office/powerpoint/2010/main" val="44064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A7585-6719-5252-0FCE-10D65CDFF12A}"/>
              </a:ext>
            </a:extLst>
          </p:cNvPr>
          <p:cNvSpPr>
            <a:spLocks noGrp="1"/>
          </p:cNvSpPr>
          <p:nvPr>
            <p:ph type="title"/>
          </p:nvPr>
        </p:nvSpPr>
        <p:spPr>
          <a:xfrm>
            <a:off x="838200" y="657664"/>
            <a:ext cx="10515600" cy="5542671"/>
          </a:xfrm>
        </p:spPr>
        <p:txBody>
          <a:bodyPr>
            <a:normAutofit/>
          </a:bodyPr>
          <a:lstStyle/>
          <a:p>
            <a:pPr>
              <a:lnSpc>
                <a:spcPct val="100000"/>
              </a:lnSpc>
            </a:pPr>
            <a:r>
              <a:rPr lang="en-US" sz="2800" b="1" dirty="0">
                <a:latin typeface="Times New Roman" panose="02020603050405020304" pitchFamily="18" charset="0"/>
                <a:cs typeface="Times New Roman" panose="02020603050405020304" pitchFamily="18" charset="0"/>
              </a:rPr>
              <a:t>- What is the difference between Mongo Db and SQL databases? </a:t>
            </a: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Which one of them is better in the terms of industrial aspects? </a:t>
            </a: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How mongoose ODM has helped Mongo DB to become better?</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9820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2B088-A463-44BB-FAF2-3EA89955B7A3}"/>
              </a:ext>
            </a:extLst>
          </p:cNvPr>
          <p:cNvSpPr>
            <a:spLocks noGrp="1"/>
          </p:cNvSpPr>
          <p:nvPr>
            <p:ph type="title"/>
          </p:nvPr>
        </p:nvSpPr>
        <p:spPr>
          <a:xfrm>
            <a:off x="838200" y="0"/>
            <a:ext cx="10515600" cy="1325563"/>
          </a:xfrm>
        </p:spPr>
        <p:txBody>
          <a:bodyPr/>
          <a:lstStyle/>
          <a:p>
            <a:r>
              <a:rPr lang="en-US" b="1" dirty="0">
                <a:latin typeface="Times New Roman" panose="02020603050405020304" pitchFamily="18" charset="0"/>
                <a:cs typeface="Times New Roman" panose="02020603050405020304" pitchFamily="18" charset="0"/>
              </a:rPr>
              <a:t>Mongo DB vs SQL Databases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646E93-4D79-AE7F-88D3-93026D4E8940}"/>
              </a:ext>
            </a:extLst>
          </p:cNvPr>
          <p:cNvSpPr>
            <a:spLocks noGrp="1"/>
          </p:cNvSpPr>
          <p:nvPr>
            <p:ph idx="1"/>
          </p:nvPr>
        </p:nvSpPr>
        <p:spPr>
          <a:xfrm>
            <a:off x="838200" y="1325563"/>
            <a:ext cx="10515600" cy="5233181"/>
          </a:xfrm>
        </p:spPr>
        <p:txBody>
          <a:bodyPr>
            <a:normAutofit/>
          </a:bodyPr>
          <a:lstStyle/>
          <a:p>
            <a:pPr marL="0" indent="0">
              <a:lnSpc>
                <a:spcPct val="100000"/>
              </a:lnSpc>
              <a:buNone/>
            </a:pPr>
            <a:r>
              <a:rPr lang="en-US" sz="2000" dirty="0">
                <a:latin typeface="Times New Roman" panose="02020603050405020304" pitchFamily="18" charset="0"/>
                <a:cs typeface="Times New Roman" panose="02020603050405020304" pitchFamily="18" charset="0"/>
              </a:rPr>
              <a:t>MongoDB and SQL databases (also known as relational databases) are two fundamentally different types of databases, each with its strengths and weaknesses. The choice between them depends on the specific requirements of your application and the nature of the data you are dealing with. Let's explore the main differences between MongoDB and SQL databases:</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r>
              <a:rPr lang="en-US" sz="2000" b="1" dirty="0">
                <a:latin typeface="Times New Roman" panose="02020603050405020304" pitchFamily="18" charset="0"/>
                <a:cs typeface="Times New Roman" panose="02020603050405020304" pitchFamily="18" charset="0"/>
              </a:rPr>
              <a:t>1. Data Model</a:t>
            </a:r>
            <a:r>
              <a:rPr lang="en-US" sz="2000" dirty="0">
                <a:latin typeface="Times New Roman" panose="02020603050405020304" pitchFamily="18" charset="0"/>
                <a:cs typeface="Times New Roman" panose="02020603050405020304" pitchFamily="18" charset="0"/>
              </a:rPr>
              <a:t>:</a:t>
            </a:r>
          </a:p>
          <a:p>
            <a:pPr marL="0" indent="0">
              <a:lnSpc>
                <a:spcPct val="100000"/>
              </a:lnSpc>
              <a:buNone/>
            </a:pPr>
            <a:r>
              <a:rPr lang="en-US" sz="2000" dirty="0">
                <a:latin typeface="Times New Roman" panose="02020603050405020304" pitchFamily="18" charset="0"/>
                <a:cs typeface="Times New Roman" panose="02020603050405020304" pitchFamily="18" charset="0"/>
              </a:rPr>
              <a:t>   - MongoDB: MongoDB is a NoSQL database, which means it follows a flexible, schema-less data model. It stores data in JSON-like BSON (Binary JSON) documents, allowing each record to have different fields and structures. This flexibility is well-suited for applications with rapidly evolving or unpredictable data structures.</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r>
              <a:rPr lang="en-US" sz="2000" dirty="0">
                <a:latin typeface="Times New Roman" panose="02020603050405020304" pitchFamily="18" charset="0"/>
                <a:cs typeface="Times New Roman" panose="02020603050405020304" pitchFamily="18" charset="0"/>
              </a:rPr>
              <a:t>   - SQL Databases: SQL databases use a structured schema, where data is stored in tables with fixed columns and data types. The schema defines the relationships and constraints between different tables, making it suitable for applications with well-defined and stable data structures.</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4130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2B088-A463-44BB-FAF2-3EA89955B7A3}"/>
              </a:ext>
            </a:extLst>
          </p:cNvPr>
          <p:cNvSpPr>
            <a:spLocks noGrp="1"/>
          </p:cNvSpPr>
          <p:nvPr>
            <p:ph type="title"/>
          </p:nvPr>
        </p:nvSpPr>
        <p:spPr>
          <a:xfrm>
            <a:off x="838200" y="18255"/>
            <a:ext cx="10515600" cy="1325563"/>
          </a:xfrm>
        </p:spPr>
        <p:txBody>
          <a:bodyPr/>
          <a:lstStyle/>
          <a:p>
            <a:r>
              <a:rPr lang="en-US" b="1" dirty="0">
                <a:latin typeface="Times New Roman" panose="02020603050405020304" pitchFamily="18" charset="0"/>
                <a:cs typeface="Times New Roman" panose="02020603050405020304" pitchFamily="18" charset="0"/>
              </a:rPr>
              <a:t>Mongo DB vs SQL Databases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646E93-4D79-AE7F-88D3-93026D4E8940}"/>
              </a:ext>
            </a:extLst>
          </p:cNvPr>
          <p:cNvSpPr>
            <a:spLocks noGrp="1"/>
          </p:cNvSpPr>
          <p:nvPr>
            <p:ph idx="1"/>
          </p:nvPr>
        </p:nvSpPr>
        <p:spPr>
          <a:xfrm>
            <a:off x="838200" y="1343818"/>
            <a:ext cx="10515600" cy="5495927"/>
          </a:xfrm>
        </p:spPr>
        <p:txBody>
          <a:bodyPr/>
          <a:lstStyle/>
          <a:p>
            <a:pPr marL="0" indent="0">
              <a:lnSpc>
                <a:spcPct val="100000"/>
              </a:lnSpc>
              <a:buNone/>
            </a:pPr>
            <a:r>
              <a:rPr lang="en-IN" b="1" dirty="0">
                <a:latin typeface="Times New Roman" panose="02020603050405020304" pitchFamily="18" charset="0"/>
                <a:cs typeface="Times New Roman" panose="02020603050405020304" pitchFamily="18" charset="0"/>
              </a:rPr>
              <a:t>2. Query Language:</a:t>
            </a:r>
          </a:p>
          <a:p>
            <a:pPr marL="0" indent="0">
              <a:lnSpc>
                <a:spcPct val="100000"/>
              </a:lnSpc>
              <a:buNone/>
            </a:pPr>
            <a:r>
              <a:rPr lang="en-IN" dirty="0">
                <a:latin typeface="Times New Roman" panose="02020603050405020304" pitchFamily="18" charset="0"/>
                <a:cs typeface="Times New Roman" panose="02020603050405020304" pitchFamily="18" charset="0"/>
              </a:rPr>
              <a:t>   - MongoDB: MongoDB uses a rich query language that allows you to perform complex queries, including filtering, aggregation, and geospatial queries. MongoDB's query language is more expressive and suitable for handling unstructured or semi-structured data.</a:t>
            </a:r>
          </a:p>
          <a:p>
            <a:pPr marL="0" indent="0">
              <a:lnSpc>
                <a:spcPct val="100000"/>
              </a:lnSpc>
              <a:buNone/>
            </a:pPr>
            <a:endParaRPr lang="en-IN" dirty="0">
              <a:latin typeface="Times New Roman" panose="02020603050405020304" pitchFamily="18" charset="0"/>
              <a:cs typeface="Times New Roman" panose="02020603050405020304" pitchFamily="18" charset="0"/>
            </a:endParaRPr>
          </a:p>
          <a:p>
            <a:pPr marL="0" indent="0">
              <a:lnSpc>
                <a:spcPct val="100000"/>
              </a:lnSpc>
              <a:buNone/>
            </a:pPr>
            <a:r>
              <a:rPr lang="en-IN" dirty="0">
                <a:latin typeface="Times New Roman" panose="02020603050405020304" pitchFamily="18" charset="0"/>
                <a:cs typeface="Times New Roman" panose="02020603050405020304" pitchFamily="18" charset="0"/>
              </a:rPr>
              <a:t>   - SQL Databases: SQL databases use SQL (Structured Query Language) for querying data. SQL provides powerful capabilities for handling structured data, joining tables, and performing advanced analytics.</a:t>
            </a:r>
          </a:p>
          <a:p>
            <a:pPr marL="0" indent="0">
              <a:lnSpc>
                <a:spcPct val="10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0346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2B088-A463-44BB-FAF2-3EA89955B7A3}"/>
              </a:ext>
            </a:extLst>
          </p:cNvPr>
          <p:cNvSpPr>
            <a:spLocks noGrp="1"/>
          </p:cNvSpPr>
          <p:nvPr>
            <p:ph type="title"/>
          </p:nvPr>
        </p:nvSpPr>
        <p:spPr>
          <a:xfrm>
            <a:off x="838200" y="-113177"/>
            <a:ext cx="10515600" cy="1325563"/>
          </a:xfrm>
        </p:spPr>
        <p:txBody>
          <a:bodyPr/>
          <a:lstStyle/>
          <a:p>
            <a:r>
              <a:rPr lang="en-US" b="1" dirty="0">
                <a:latin typeface="Times New Roman" panose="02020603050405020304" pitchFamily="18" charset="0"/>
                <a:cs typeface="Times New Roman" panose="02020603050405020304" pitchFamily="18" charset="0"/>
              </a:rPr>
              <a:t>Mongo DB vs SQL Databases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646E93-4D79-AE7F-88D3-93026D4E8940}"/>
              </a:ext>
            </a:extLst>
          </p:cNvPr>
          <p:cNvSpPr>
            <a:spLocks noGrp="1"/>
          </p:cNvSpPr>
          <p:nvPr>
            <p:ph idx="1"/>
          </p:nvPr>
        </p:nvSpPr>
        <p:spPr>
          <a:xfrm>
            <a:off x="838200" y="1212386"/>
            <a:ext cx="10515600" cy="5645614"/>
          </a:xfrm>
        </p:spPr>
        <p:txBody>
          <a:bodyPr/>
          <a:lstStyle/>
          <a:p>
            <a:pPr marL="0" indent="0">
              <a:lnSpc>
                <a:spcPct val="100000"/>
              </a:lnSpc>
              <a:buNone/>
            </a:pPr>
            <a:r>
              <a:rPr lang="en-US" b="1" dirty="0">
                <a:latin typeface="Times New Roman" panose="02020603050405020304" pitchFamily="18" charset="0"/>
                <a:cs typeface="Times New Roman" panose="02020603050405020304" pitchFamily="18" charset="0"/>
              </a:rPr>
              <a:t>3. Scalability:</a:t>
            </a:r>
          </a:p>
          <a:p>
            <a:pPr marL="0" indent="0">
              <a:lnSpc>
                <a:spcPct val="100000"/>
              </a:lnSpc>
              <a:buNone/>
            </a:pPr>
            <a:r>
              <a:rPr lang="en-US" dirty="0">
                <a:latin typeface="Times New Roman" panose="02020603050405020304" pitchFamily="18" charset="0"/>
                <a:cs typeface="Times New Roman" panose="02020603050405020304" pitchFamily="18" charset="0"/>
              </a:rPr>
              <a:t>   - MongoDB: MongoDB is designed to scale horizontally, meaning it can distribute data across multiple servers, making it easier to handle large amounts of data and high-traffic applications.</a:t>
            </a: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marL="0" indent="0">
              <a:lnSpc>
                <a:spcPct val="100000"/>
              </a:lnSpc>
              <a:buNone/>
            </a:pPr>
            <a:r>
              <a:rPr lang="en-US" dirty="0">
                <a:latin typeface="Times New Roman" panose="02020603050405020304" pitchFamily="18" charset="0"/>
                <a:cs typeface="Times New Roman" panose="02020603050405020304" pitchFamily="18" charset="0"/>
              </a:rPr>
              <a:t>   - SQL Databases: While SQL databases can also be scaled, they typically require more effort and planning, especially when dealing with massive amounts of data.</a:t>
            </a:r>
          </a:p>
          <a:p>
            <a:pPr marL="0" indent="0">
              <a:lnSpc>
                <a:spcPct val="10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6522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2B088-A463-44BB-FAF2-3EA89955B7A3}"/>
              </a:ext>
            </a:extLst>
          </p:cNvPr>
          <p:cNvSpPr>
            <a:spLocks noGrp="1"/>
          </p:cNvSpPr>
          <p:nvPr>
            <p:ph type="title"/>
          </p:nvPr>
        </p:nvSpPr>
        <p:spPr>
          <a:xfrm>
            <a:off x="838200" y="0"/>
            <a:ext cx="10515600" cy="1325563"/>
          </a:xfrm>
        </p:spPr>
        <p:txBody>
          <a:bodyPr/>
          <a:lstStyle/>
          <a:p>
            <a:r>
              <a:rPr lang="en-US" b="1" dirty="0">
                <a:latin typeface="Times New Roman" panose="02020603050405020304" pitchFamily="18" charset="0"/>
                <a:cs typeface="Times New Roman" panose="02020603050405020304" pitchFamily="18" charset="0"/>
              </a:rPr>
              <a:t>Mongo DB vs SQL Databases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646E93-4D79-AE7F-88D3-93026D4E8940}"/>
              </a:ext>
            </a:extLst>
          </p:cNvPr>
          <p:cNvSpPr>
            <a:spLocks noGrp="1"/>
          </p:cNvSpPr>
          <p:nvPr>
            <p:ph idx="1"/>
          </p:nvPr>
        </p:nvSpPr>
        <p:spPr>
          <a:xfrm>
            <a:off x="838200" y="1253330"/>
            <a:ext cx="10515600" cy="5499161"/>
          </a:xfrm>
        </p:spPr>
        <p:txBody>
          <a:bodyPr/>
          <a:lstStyle/>
          <a:p>
            <a:pPr marL="0" indent="0">
              <a:lnSpc>
                <a:spcPct val="100000"/>
              </a:lnSpc>
              <a:buNone/>
            </a:pPr>
            <a:r>
              <a:rPr lang="en-US" b="1" dirty="0">
                <a:latin typeface="Times New Roman" panose="02020603050405020304" pitchFamily="18" charset="0"/>
                <a:cs typeface="Times New Roman" panose="02020603050405020304" pitchFamily="18" charset="0"/>
              </a:rPr>
              <a:t>4. Transactions:</a:t>
            </a:r>
          </a:p>
          <a:p>
            <a:pPr marL="0" indent="0">
              <a:lnSpc>
                <a:spcPct val="100000"/>
              </a:lnSpc>
              <a:buNone/>
            </a:pPr>
            <a:r>
              <a:rPr lang="en-US" dirty="0">
                <a:latin typeface="Times New Roman" panose="02020603050405020304" pitchFamily="18" charset="0"/>
                <a:cs typeface="Times New Roman" panose="02020603050405020304" pitchFamily="18" charset="0"/>
              </a:rPr>
              <a:t>   - MongoDB: Historically, MongoDB lacked full support for multi-document transactions. However, recent versions have introduced some transaction support, but it may not be as mature as in SQL databases.</a:t>
            </a: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marL="0" indent="0">
              <a:lnSpc>
                <a:spcPct val="100000"/>
              </a:lnSpc>
              <a:buNone/>
            </a:pPr>
            <a:r>
              <a:rPr lang="en-US" dirty="0">
                <a:latin typeface="Times New Roman" panose="02020603050405020304" pitchFamily="18" charset="0"/>
                <a:cs typeface="Times New Roman" panose="02020603050405020304" pitchFamily="18" charset="0"/>
              </a:rPr>
              <a:t>   - SQL Databases: SQL databases have well-established support for transactions, which ensures data integrity and consistency during complex operations.</a:t>
            </a:r>
          </a:p>
          <a:p>
            <a:pPr marL="0" indent="0">
              <a:lnSpc>
                <a:spcPct val="10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6517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2B088-A463-44BB-FAF2-3EA89955B7A3}"/>
              </a:ext>
            </a:extLst>
          </p:cNvPr>
          <p:cNvSpPr>
            <a:spLocks noGrp="1"/>
          </p:cNvSpPr>
          <p:nvPr>
            <p:ph type="title"/>
          </p:nvPr>
        </p:nvSpPr>
        <p:spPr>
          <a:xfrm>
            <a:off x="838200" y="18255"/>
            <a:ext cx="10515600" cy="1325563"/>
          </a:xfrm>
        </p:spPr>
        <p:txBody>
          <a:bodyPr/>
          <a:lstStyle/>
          <a:p>
            <a:r>
              <a:rPr lang="en-US" b="1" dirty="0">
                <a:latin typeface="Times New Roman" panose="02020603050405020304" pitchFamily="18" charset="0"/>
                <a:cs typeface="Times New Roman" panose="02020603050405020304" pitchFamily="18" charset="0"/>
              </a:rPr>
              <a:t>Mongo DB vs SQL Databases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646E93-4D79-AE7F-88D3-93026D4E8940}"/>
              </a:ext>
            </a:extLst>
          </p:cNvPr>
          <p:cNvSpPr>
            <a:spLocks noGrp="1"/>
          </p:cNvSpPr>
          <p:nvPr>
            <p:ph idx="1"/>
          </p:nvPr>
        </p:nvSpPr>
        <p:spPr>
          <a:xfrm>
            <a:off x="838200" y="1343817"/>
            <a:ext cx="10515600" cy="5495927"/>
          </a:xfrm>
        </p:spPr>
        <p:txBody>
          <a:bodyPr>
            <a:normAutofit/>
          </a:bodyPr>
          <a:lstStyle/>
          <a:p>
            <a:pPr marL="0" indent="0">
              <a:lnSpc>
                <a:spcPct val="100000"/>
              </a:lnSpc>
              <a:buNone/>
            </a:pPr>
            <a:r>
              <a:rPr lang="en-US" b="1" dirty="0">
                <a:latin typeface="Times New Roman" panose="02020603050405020304" pitchFamily="18" charset="0"/>
                <a:cs typeface="Times New Roman" panose="02020603050405020304" pitchFamily="18" charset="0"/>
              </a:rPr>
              <a:t>5. Use Cases:</a:t>
            </a:r>
          </a:p>
          <a:p>
            <a:pPr marL="0" indent="0">
              <a:lnSpc>
                <a:spcPct val="100000"/>
              </a:lnSpc>
              <a:buNone/>
            </a:pPr>
            <a:r>
              <a:rPr lang="en-US" dirty="0">
                <a:latin typeface="Times New Roman" panose="02020603050405020304" pitchFamily="18" charset="0"/>
                <a:cs typeface="Times New Roman" panose="02020603050405020304" pitchFamily="18" charset="0"/>
              </a:rPr>
              <a:t>   - MongoDB: MongoDB is often preferred for use cases where the data schema evolves frequently or where a flexible, agile approach to data storage is required. It is suitable for applications like real-time analytics, content management systems, and social media platforms.</a:t>
            </a: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marL="0" indent="0">
              <a:lnSpc>
                <a:spcPct val="100000"/>
              </a:lnSpc>
              <a:buNone/>
            </a:pPr>
            <a:r>
              <a:rPr lang="en-US" dirty="0">
                <a:latin typeface="Times New Roman" panose="02020603050405020304" pitchFamily="18" charset="0"/>
                <a:cs typeface="Times New Roman" panose="02020603050405020304" pitchFamily="18" charset="0"/>
              </a:rPr>
              <a:t>   - SQL Databases: SQL databases are generally a better fit for applications with stable, well-defined data structures and when complex transactions are involved. They are commonly used in applications like e-commerce, financial systems, and enterprise resource planning (ERP) systems.</a:t>
            </a:r>
          </a:p>
        </p:txBody>
      </p:sp>
    </p:spTree>
    <p:extLst>
      <p:ext uri="{BB962C8B-B14F-4D97-AF65-F5344CB8AC3E}">
        <p14:creationId xmlns:p14="http://schemas.microsoft.com/office/powerpoint/2010/main" val="1870108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2B088-A463-44BB-FAF2-3EA89955B7A3}"/>
              </a:ext>
            </a:extLst>
          </p:cNvPr>
          <p:cNvSpPr>
            <a:spLocks noGrp="1"/>
          </p:cNvSpPr>
          <p:nvPr>
            <p:ph type="title"/>
          </p:nvPr>
        </p:nvSpPr>
        <p:spPr>
          <a:xfrm>
            <a:off x="838200" y="496557"/>
            <a:ext cx="10515600" cy="1325563"/>
          </a:xfrm>
        </p:spPr>
        <p:txBody>
          <a:bodyPr/>
          <a:lstStyle/>
          <a:p>
            <a:r>
              <a:rPr lang="en-US" b="1" dirty="0">
                <a:latin typeface="Times New Roman" panose="02020603050405020304" pitchFamily="18" charset="0"/>
                <a:cs typeface="Times New Roman" panose="02020603050405020304" pitchFamily="18" charset="0"/>
              </a:rPr>
              <a:t>Mongo DB vs SQL Databases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646E93-4D79-AE7F-88D3-93026D4E8940}"/>
              </a:ext>
            </a:extLst>
          </p:cNvPr>
          <p:cNvSpPr>
            <a:spLocks noGrp="1"/>
          </p:cNvSpPr>
          <p:nvPr>
            <p:ph idx="1"/>
          </p:nvPr>
        </p:nvSpPr>
        <p:spPr>
          <a:xfrm>
            <a:off x="838200" y="2203523"/>
            <a:ext cx="10515600" cy="2450953"/>
          </a:xfrm>
        </p:spPr>
        <p:txBody>
          <a:bodyPr/>
          <a:lstStyle/>
          <a:p>
            <a:pPr marL="0" indent="0">
              <a:lnSpc>
                <a:spcPct val="100000"/>
              </a:lnSpc>
              <a:buNone/>
            </a:pPr>
            <a:r>
              <a:rPr lang="en-US" dirty="0">
                <a:latin typeface="Times New Roman" panose="02020603050405020304" pitchFamily="18" charset="0"/>
                <a:cs typeface="Times New Roman" panose="02020603050405020304" pitchFamily="18" charset="0"/>
              </a:rPr>
              <a:t>As for which one is better in terms of industrial aspects, there is no definitive answer. Both MongoDB and SQL databases are widely used and have their own strengths based on the specific requirements of a project. The choice depends on factors like data complexity, scalability needs, development team expertise, and project goals.</a:t>
            </a:r>
          </a:p>
          <a:p>
            <a:pPr marL="0" indent="0">
              <a:lnSpc>
                <a:spcPct val="10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4643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C689C-6850-6727-CE91-1E6FB202021E}"/>
              </a:ext>
            </a:extLst>
          </p:cNvPr>
          <p:cNvSpPr>
            <a:spLocks noGrp="1"/>
          </p:cNvSpPr>
          <p:nvPr>
            <p:ph type="title"/>
          </p:nvPr>
        </p:nvSpPr>
        <p:spPr>
          <a:xfrm>
            <a:off x="838200" y="2766218"/>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 How Mongoose ODM has helped MongoDB become better?</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1740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15218-37AE-2051-4DA9-8BA505AB8FE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Mongoose + MONGO</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8961BE-54AF-0FE6-D50D-1C7BB4F3B2DA}"/>
              </a:ext>
            </a:extLst>
          </p:cNvPr>
          <p:cNvSpPr>
            <a:spLocks noGrp="1"/>
          </p:cNvSpPr>
          <p:nvPr>
            <p:ph idx="1"/>
          </p:nvPr>
        </p:nvSpPr>
        <p:spPr/>
        <p:txBody>
          <a:bodyPr/>
          <a:lstStyle/>
          <a:p>
            <a:pPr marL="0" indent="0">
              <a:lnSpc>
                <a:spcPct val="100000"/>
              </a:lnSpc>
              <a:buNone/>
            </a:pPr>
            <a:r>
              <a:rPr lang="en-US" b="1" dirty="0">
                <a:latin typeface="Times New Roman" panose="02020603050405020304" pitchFamily="18" charset="0"/>
                <a:cs typeface="Times New Roman" panose="02020603050405020304" pitchFamily="18" charset="0"/>
              </a:rPr>
              <a:t>1. Schema Definition and Validation:</a:t>
            </a:r>
          </a:p>
          <a:p>
            <a:pPr marL="0" indent="0">
              <a:lnSpc>
                <a:spcPct val="100000"/>
              </a:lnSpc>
              <a:buNone/>
            </a:pPr>
            <a:r>
              <a:rPr lang="en-US" dirty="0">
                <a:latin typeface="Times New Roman" panose="02020603050405020304" pitchFamily="18" charset="0"/>
                <a:cs typeface="Times New Roman" panose="02020603050405020304" pitchFamily="18" charset="0"/>
              </a:rPr>
              <a:t>   MongoDB, being a NoSQL database, does not enforce a fixed schema. However, in real-world applications, having some structure and validation for data is often beneficial. Mongoose brings schema-based modeling to MongoDB, providing developers with the advantages of defining clear data structures, data types, and validation rules. This promotes data consistency and helps catch errors early in the development process.</a:t>
            </a:r>
          </a:p>
          <a:p>
            <a:pPr marL="0" indent="0">
              <a:lnSpc>
                <a:spcPct val="10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8354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93FD31-3A9A-6CD7-645E-970997D88A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750" y="1477499"/>
            <a:ext cx="11058500" cy="3903001"/>
          </a:xfrm>
          <a:prstGeom prst="rect">
            <a:avLst/>
          </a:prstGeom>
        </p:spPr>
      </p:pic>
    </p:spTree>
    <p:extLst>
      <p:ext uri="{BB962C8B-B14F-4D97-AF65-F5344CB8AC3E}">
        <p14:creationId xmlns:p14="http://schemas.microsoft.com/office/powerpoint/2010/main" val="31707329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15218-37AE-2051-4DA9-8BA505AB8FE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Mongoose + MONGO</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8961BE-54AF-0FE6-D50D-1C7BB4F3B2DA}"/>
              </a:ext>
            </a:extLst>
          </p:cNvPr>
          <p:cNvSpPr>
            <a:spLocks noGrp="1"/>
          </p:cNvSpPr>
          <p:nvPr>
            <p:ph idx="1"/>
          </p:nvPr>
        </p:nvSpPr>
        <p:spPr>
          <a:xfrm>
            <a:off x="838200" y="1865898"/>
            <a:ext cx="10515600" cy="3126203"/>
          </a:xfrm>
        </p:spPr>
        <p:txBody>
          <a:bodyPr/>
          <a:lstStyle/>
          <a:p>
            <a:pPr marL="0" indent="0">
              <a:lnSpc>
                <a:spcPct val="100000"/>
              </a:lnSpc>
              <a:buNone/>
            </a:pPr>
            <a:r>
              <a:rPr lang="en-US" b="1" dirty="0">
                <a:latin typeface="Times New Roman" panose="02020603050405020304" pitchFamily="18" charset="0"/>
                <a:cs typeface="Times New Roman" panose="02020603050405020304" pitchFamily="18" charset="0"/>
              </a:rPr>
              <a:t>2. Relationship Management:</a:t>
            </a:r>
          </a:p>
          <a:p>
            <a:pPr marL="0" indent="0">
              <a:lnSpc>
                <a:spcPct val="100000"/>
              </a:lnSpc>
              <a:buNone/>
            </a:pPr>
            <a:r>
              <a:rPr lang="en-US" dirty="0">
                <a:latin typeface="Times New Roman" panose="02020603050405020304" pitchFamily="18" charset="0"/>
                <a:cs typeface="Times New Roman" panose="02020603050405020304" pitchFamily="18" charset="0"/>
              </a:rPr>
              <a:t>   MongoDB does not have built-in support for enforcing relationships between documents, unlike SQL databases with foreign keys. Mongoose allows developers to define and manage relationships between different models, making it easier to work with related data and providing more structure to your data model.</a:t>
            </a:r>
          </a:p>
          <a:p>
            <a:pPr marL="0" indent="0">
              <a:lnSpc>
                <a:spcPct val="10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17150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15218-37AE-2051-4DA9-8BA505AB8FE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Mongoose + MONGO</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8961BE-54AF-0FE6-D50D-1C7BB4F3B2DA}"/>
              </a:ext>
            </a:extLst>
          </p:cNvPr>
          <p:cNvSpPr>
            <a:spLocks noGrp="1"/>
          </p:cNvSpPr>
          <p:nvPr>
            <p:ph idx="1"/>
          </p:nvPr>
        </p:nvSpPr>
        <p:spPr>
          <a:xfrm>
            <a:off x="838200" y="2076914"/>
            <a:ext cx="10515600" cy="2704172"/>
          </a:xfrm>
        </p:spPr>
        <p:txBody>
          <a:bodyPr/>
          <a:lstStyle/>
          <a:p>
            <a:pPr marL="0" indent="0">
              <a:lnSpc>
                <a:spcPct val="100000"/>
              </a:lnSpc>
              <a:buNone/>
            </a:pPr>
            <a:r>
              <a:rPr lang="en-US" b="1" dirty="0">
                <a:latin typeface="Times New Roman" panose="02020603050405020304" pitchFamily="18" charset="0"/>
                <a:cs typeface="Times New Roman" panose="02020603050405020304" pitchFamily="18" charset="0"/>
              </a:rPr>
              <a:t>3. Middleware and Hooks:</a:t>
            </a:r>
          </a:p>
          <a:p>
            <a:pPr marL="0" indent="0">
              <a:lnSpc>
                <a:spcPct val="100000"/>
              </a:lnSpc>
              <a:buNone/>
            </a:pPr>
            <a:r>
              <a:rPr lang="en-US" dirty="0">
                <a:latin typeface="Times New Roman" panose="02020603050405020304" pitchFamily="18" charset="0"/>
                <a:cs typeface="Times New Roman" panose="02020603050405020304" pitchFamily="18" charset="0"/>
              </a:rPr>
              <a:t>   Mongoose introduces middleware and hooks, which are functions that can be executed before or after certain database operations. This gives developers more control over data manipulation and allows for custom validation, pre-processing, or post-processing of data.</a:t>
            </a:r>
          </a:p>
          <a:p>
            <a:pPr marL="0" indent="0">
              <a:lnSpc>
                <a:spcPct val="10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79872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15218-37AE-2051-4DA9-8BA505AB8FE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Mongoose + MONGO</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8961BE-54AF-0FE6-D50D-1C7BB4F3B2DA}"/>
              </a:ext>
            </a:extLst>
          </p:cNvPr>
          <p:cNvSpPr>
            <a:spLocks noGrp="1"/>
          </p:cNvSpPr>
          <p:nvPr>
            <p:ph idx="1"/>
          </p:nvPr>
        </p:nvSpPr>
        <p:spPr>
          <a:xfrm>
            <a:off x="838200" y="2252760"/>
            <a:ext cx="10515600" cy="2352480"/>
          </a:xfrm>
        </p:spPr>
        <p:txBody>
          <a:bodyPr/>
          <a:lstStyle/>
          <a:p>
            <a:pPr marL="0" indent="0">
              <a:lnSpc>
                <a:spcPct val="100000"/>
              </a:lnSpc>
              <a:buNone/>
            </a:pPr>
            <a:r>
              <a:rPr lang="en-US" b="1" dirty="0">
                <a:latin typeface="Times New Roman" panose="02020603050405020304" pitchFamily="18" charset="0"/>
                <a:cs typeface="Times New Roman" panose="02020603050405020304" pitchFamily="18" charset="0"/>
              </a:rPr>
              <a:t>4. Query Building and Population:</a:t>
            </a:r>
          </a:p>
          <a:p>
            <a:pPr marL="0" indent="0">
              <a:lnSpc>
                <a:spcPct val="100000"/>
              </a:lnSpc>
              <a:buNone/>
            </a:pPr>
            <a:r>
              <a:rPr lang="en-US" dirty="0">
                <a:latin typeface="Times New Roman" panose="02020603050405020304" pitchFamily="18" charset="0"/>
                <a:cs typeface="Times New Roman" panose="02020603050405020304" pitchFamily="18" charset="0"/>
              </a:rPr>
              <a:t>   Mongoose provides an expressive API for building queries, making it easier to perform complex searches and aggregations. Additionally, it supports population, allowing you to automatically resolve references to other documents based on defined relationships.</a:t>
            </a:r>
          </a:p>
        </p:txBody>
      </p:sp>
    </p:spTree>
    <p:extLst>
      <p:ext uri="{BB962C8B-B14F-4D97-AF65-F5344CB8AC3E}">
        <p14:creationId xmlns:p14="http://schemas.microsoft.com/office/powerpoint/2010/main" val="36685000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15218-37AE-2051-4DA9-8BA505AB8FE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Mongoose + MONGO</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8961BE-54AF-0FE6-D50D-1C7BB4F3B2DA}"/>
              </a:ext>
            </a:extLst>
          </p:cNvPr>
          <p:cNvSpPr>
            <a:spLocks noGrp="1"/>
          </p:cNvSpPr>
          <p:nvPr>
            <p:ph idx="1"/>
          </p:nvPr>
        </p:nvSpPr>
        <p:spPr>
          <a:xfrm>
            <a:off x="838200" y="1950305"/>
            <a:ext cx="10515600" cy="2957390"/>
          </a:xfrm>
        </p:spPr>
        <p:txBody>
          <a:bodyPr/>
          <a:lstStyle/>
          <a:p>
            <a:pPr marL="0" indent="0">
              <a:lnSpc>
                <a:spcPct val="100000"/>
              </a:lnSpc>
              <a:buNone/>
            </a:pPr>
            <a:r>
              <a:rPr lang="en-US" b="1" dirty="0">
                <a:latin typeface="Times New Roman" panose="02020603050405020304" pitchFamily="18" charset="0"/>
                <a:cs typeface="Times New Roman" panose="02020603050405020304" pitchFamily="18" charset="0"/>
              </a:rPr>
              <a:t>5. Community and Ecosystem:</a:t>
            </a:r>
          </a:p>
          <a:p>
            <a:pPr marL="0" indent="0">
              <a:lnSpc>
                <a:spcPct val="100000"/>
              </a:lnSpc>
              <a:buNone/>
            </a:pPr>
            <a:r>
              <a:rPr lang="en-US" dirty="0">
                <a:latin typeface="Times New Roman" panose="02020603050405020304" pitchFamily="18" charset="0"/>
                <a:cs typeface="Times New Roman" panose="02020603050405020304" pitchFamily="18" charset="0"/>
              </a:rPr>
              <a:t>   Mongoose has a large and active community, contributing to its continuous improvement and providing various plugins and extensions that enhance MongoDB's capabilities. This vibrant ecosystem makes it easier for developers to work with MongoDB in the Node.js environment.</a:t>
            </a:r>
          </a:p>
          <a:p>
            <a:pPr marL="0" indent="0">
              <a:lnSpc>
                <a:spcPct val="10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4076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EC06D-A7F9-A27E-1F63-507B6E29E3E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Mongoose + MONGO</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43CD604-C08E-D733-57ED-0F1397FC22ED}"/>
              </a:ext>
            </a:extLst>
          </p:cNvPr>
          <p:cNvSpPr>
            <a:spLocks noGrp="1"/>
          </p:cNvSpPr>
          <p:nvPr>
            <p:ph idx="1"/>
          </p:nvPr>
        </p:nvSpPr>
        <p:spPr>
          <a:xfrm>
            <a:off x="838200" y="1839692"/>
            <a:ext cx="10515600" cy="4153144"/>
          </a:xfrm>
        </p:spPr>
        <p:txBody>
          <a:bodyPr>
            <a:normAutofit/>
          </a:bodyPr>
          <a:lstStyle/>
          <a:p>
            <a:pPr>
              <a:lnSpc>
                <a:spcPct val="100000"/>
              </a:lnSpc>
            </a:pPr>
            <a:r>
              <a:rPr lang="en-US" sz="2400" dirty="0">
                <a:latin typeface="Times New Roman" panose="02020603050405020304" pitchFamily="18" charset="0"/>
                <a:cs typeface="Times New Roman" panose="02020603050405020304" pitchFamily="18" charset="0"/>
              </a:rPr>
              <a:t>Mongoose ODM has significantly improved MongoDB's appeal and usability by providing a more structured approach to data modeling, validation, and relationship management.</a:t>
            </a: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r>
              <a:rPr lang="en-US" sz="2400" dirty="0">
                <a:latin typeface="Times New Roman" panose="02020603050405020304" pitchFamily="18" charset="0"/>
                <a:cs typeface="Times New Roman" panose="02020603050405020304" pitchFamily="18" charset="0"/>
              </a:rPr>
              <a:t>The choice between MongoDB and SQL databases still depends on the specific needs of your project and the nature of the data you are dealing with. </a:t>
            </a: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r>
              <a:rPr lang="en-US" sz="2400" dirty="0">
                <a:latin typeface="Times New Roman" panose="02020603050405020304" pitchFamily="18" charset="0"/>
                <a:cs typeface="Times New Roman" panose="02020603050405020304" pitchFamily="18" charset="0"/>
              </a:rPr>
              <a:t>Both have their merits, and the decision should be based on a careful evaluation of your application requirements and development team expertise.</a:t>
            </a:r>
          </a:p>
        </p:txBody>
      </p:sp>
    </p:spTree>
    <p:extLst>
      <p:ext uri="{BB962C8B-B14F-4D97-AF65-F5344CB8AC3E}">
        <p14:creationId xmlns:p14="http://schemas.microsoft.com/office/powerpoint/2010/main" val="257343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47AF8-2A71-3F83-DC00-06EE54459710}"/>
              </a:ext>
            </a:extLst>
          </p:cNvPr>
          <p:cNvSpPr>
            <a:spLocks noGrp="1"/>
          </p:cNvSpPr>
          <p:nvPr>
            <p:ph type="title"/>
          </p:nvPr>
        </p:nvSpPr>
        <p:spPr>
          <a:xfrm>
            <a:off x="4798841" y="2766218"/>
            <a:ext cx="2594317" cy="1325563"/>
          </a:xfrm>
        </p:spPr>
        <p:txBody>
          <a:bodyPr/>
          <a:lstStyle/>
          <a:p>
            <a:r>
              <a:rPr lang="en-US" b="1" dirty="0">
                <a:latin typeface="Times New Roman" panose="02020603050405020304" pitchFamily="18" charset="0"/>
                <a:cs typeface="Times New Roman" panose="02020603050405020304" pitchFamily="18" charset="0"/>
              </a:rPr>
              <a:t>&lt;thanks/&gt;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8108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06B75-4E28-E53E-75BC-7C62470100B5}"/>
              </a:ext>
            </a:extLst>
          </p:cNvPr>
          <p:cNvSpPr>
            <a:spLocks noGrp="1"/>
          </p:cNvSpPr>
          <p:nvPr>
            <p:ph type="title"/>
          </p:nvPr>
        </p:nvSpPr>
        <p:spPr>
          <a:xfrm>
            <a:off x="838200" y="1106872"/>
            <a:ext cx="10515600" cy="4644256"/>
          </a:xfrm>
        </p:spPr>
        <p:txBody>
          <a:bodyPr>
            <a:normAutofit/>
          </a:bodyPr>
          <a:lstStyle/>
          <a:p>
            <a:pPr>
              <a:lnSpc>
                <a:spcPct val="100000"/>
              </a:lnSpc>
            </a:pPr>
            <a:r>
              <a:rPr lang="en-US" b="1" dirty="0">
                <a:latin typeface="Times New Roman" panose="02020603050405020304" pitchFamily="18" charset="0"/>
                <a:cs typeface="Times New Roman" panose="02020603050405020304" pitchFamily="18" charset="0"/>
              </a:rPr>
              <a:t>- What is ORM?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What is the role of ORM in the context of Node.js?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Is it good to use it or not?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Can it be used with Mongo DB or not?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54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C4398-63CE-BDD4-3B5E-9D043FEEBA1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ORM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562F37-5D12-83CA-8E20-5FCA73F9CE51}"/>
              </a:ext>
            </a:extLst>
          </p:cNvPr>
          <p:cNvSpPr>
            <a:spLocks noGrp="1"/>
          </p:cNvSpPr>
          <p:nvPr>
            <p:ph idx="1"/>
          </p:nvPr>
        </p:nvSpPr>
        <p:spPr/>
        <p:txBody>
          <a:bodyPr>
            <a:normAutofit lnSpcReduction="10000"/>
          </a:bodyPr>
          <a:lstStyle/>
          <a:p>
            <a:pPr>
              <a:lnSpc>
                <a:spcPct val="100000"/>
              </a:lnSpc>
            </a:pPr>
            <a:r>
              <a:rPr lang="en-US" dirty="0">
                <a:latin typeface="Times New Roman" panose="02020603050405020304" pitchFamily="18" charset="0"/>
                <a:cs typeface="Times New Roman" panose="02020603050405020304" pitchFamily="18" charset="0"/>
              </a:rPr>
              <a:t>ORM stands for Object-Relational Mapping.</a:t>
            </a:r>
          </a:p>
          <a:p>
            <a:pPr>
              <a:lnSpc>
                <a:spcPct val="100000"/>
              </a:lnSpc>
            </a:pPr>
            <a:endParaRPr lang="en-US" dirty="0">
              <a:latin typeface="Times New Roman" panose="02020603050405020304" pitchFamily="18" charset="0"/>
              <a:cs typeface="Times New Roman" panose="02020603050405020304" pitchFamily="18" charset="0"/>
            </a:endParaRPr>
          </a:p>
          <a:p>
            <a:pPr>
              <a:lnSpc>
                <a:spcPct val="100000"/>
              </a:lnSpc>
            </a:pPr>
            <a:r>
              <a:rPr lang="en-US" dirty="0">
                <a:latin typeface="Times New Roman" panose="02020603050405020304" pitchFamily="18" charset="0"/>
                <a:cs typeface="Times New Roman" panose="02020603050405020304" pitchFamily="18" charset="0"/>
              </a:rPr>
              <a:t>It is a programming technique that allows developers to interact with a relational database using an object-oriented paradigm.</a:t>
            </a:r>
          </a:p>
          <a:p>
            <a:pPr>
              <a:lnSpc>
                <a:spcPct val="100000"/>
              </a:lnSpc>
            </a:pPr>
            <a:endParaRPr lang="en-US" dirty="0">
              <a:latin typeface="Times New Roman" panose="02020603050405020304" pitchFamily="18" charset="0"/>
              <a:cs typeface="Times New Roman" panose="02020603050405020304" pitchFamily="18" charset="0"/>
            </a:endParaRPr>
          </a:p>
          <a:p>
            <a:pPr>
              <a:lnSpc>
                <a:spcPct val="100000"/>
              </a:lnSpc>
            </a:pPr>
            <a:r>
              <a:rPr lang="en-US" dirty="0">
                <a:latin typeface="Times New Roman" panose="02020603050405020304" pitchFamily="18" charset="0"/>
                <a:cs typeface="Times New Roman" panose="02020603050405020304" pitchFamily="18" charset="0"/>
              </a:rPr>
              <a:t>It bridges the gap between the object-oriented code in your application and the relational database, making it easier to perform CRUD operations (Create, Read, Update, Delete) on the database using familiar programming constructs.</a:t>
            </a:r>
          </a:p>
        </p:txBody>
      </p:sp>
    </p:spTree>
    <p:extLst>
      <p:ext uri="{BB962C8B-B14F-4D97-AF65-F5344CB8AC3E}">
        <p14:creationId xmlns:p14="http://schemas.microsoft.com/office/powerpoint/2010/main" val="3186550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C4398-63CE-BDD4-3B5E-9D043FEEBA1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ORM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562F37-5D12-83CA-8E20-5FCA73F9CE51}"/>
              </a:ext>
            </a:extLst>
          </p:cNvPr>
          <p:cNvSpPr>
            <a:spLocks noGrp="1"/>
          </p:cNvSpPr>
          <p:nvPr>
            <p:ph idx="1"/>
          </p:nvPr>
        </p:nvSpPr>
        <p:spPr/>
        <p:txBody>
          <a:bodyPr/>
          <a:lstStyle/>
          <a:p>
            <a:pPr>
              <a:lnSpc>
                <a:spcPct val="100000"/>
              </a:lnSpc>
            </a:pPr>
            <a:r>
              <a:rPr lang="en-US" dirty="0">
                <a:latin typeface="Times New Roman" panose="02020603050405020304" pitchFamily="18" charset="0"/>
                <a:cs typeface="Times New Roman" panose="02020603050405020304" pitchFamily="18" charset="0"/>
              </a:rPr>
              <a:t>ORM is a popular choice for database access because Node.js itself is built on a non-blocking, asynchronous event-driven architecture.</a:t>
            </a: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a:lnSpc>
                <a:spcPct val="100000"/>
              </a:lnSpc>
            </a:pPr>
            <a:r>
              <a:rPr lang="en-US" dirty="0">
                <a:latin typeface="Times New Roman" panose="02020603050405020304" pitchFamily="18" charset="0"/>
                <a:cs typeface="Times New Roman" panose="02020603050405020304" pitchFamily="18" charset="0"/>
              </a:rPr>
              <a:t>As a result, traditional synchronous database access methods can lead to blocking behavior and hinder the scalability and performance advantages of Node.js.</a:t>
            </a:r>
          </a:p>
          <a:p>
            <a:pPr>
              <a:lnSpc>
                <a:spcPct val="10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0651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C4398-63CE-BDD4-3B5E-9D043FEEBA1A}"/>
              </a:ext>
            </a:extLst>
          </p:cNvPr>
          <p:cNvSpPr>
            <a:spLocks noGrp="1"/>
          </p:cNvSpPr>
          <p:nvPr>
            <p:ph type="title"/>
          </p:nvPr>
        </p:nvSpPr>
        <p:spPr>
          <a:xfrm>
            <a:off x="838200" y="0"/>
            <a:ext cx="10515600" cy="1325563"/>
          </a:xfrm>
        </p:spPr>
        <p:txBody>
          <a:bodyPr/>
          <a:lstStyle/>
          <a:p>
            <a:r>
              <a:rPr lang="en-US" b="1" dirty="0">
                <a:latin typeface="Times New Roman" panose="02020603050405020304" pitchFamily="18" charset="0"/>
                <a:cs typeface="Times New Roman" panose="02020603050405020304" pitchFamily="18" charset="0"/>
              </a:rPr>
              <a:t>ORM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562F37-5D12-83CA-8E20-5FCA73F9CE51}"/>
              </a:ext>
            </a:extLst>
          </p:cNvPr>
          <p:cNvSpPr>
            <a:spLocks noGrp="1"/>
          </p:cNvSpPr>
          <p:nvPr>
            <p:ph idx="1"/>
          </p:nvPr>
        </p:nvSpPr>
        <p:spPr>
          <a:xfrm>
            <a:off x="838200" y="1041009"/>
            <a:ext cx="10515600" cy="5697416"/>
          </a:xfrm>
        </p:spPr>
        <p:txBody>
          <a:bodyPr>
            <a:normAutofit fontScale="92500" lnSpcReduction="10000"/>
          </a:bodyPr>
          <a:lstStyle/>
          <a:p>
            <a:pPr>
              <a:lnSpc>
                <a:spcPct val="100000"/>
              </a:lnSpc>
            </a:pPr>
            <a:r>
              <a:rPr lang="en-US" dirty="0">
                <a:latin typeface="Times New Roman" panose="02020603050405020304" pitchFamily="18" charset="0"/>
                <a:cs typeface="Times New Roman" panose="02020603050405020304" pitchFamily="18" charset="0"/>
              </a:rPr>
              <a:t>The role of ORM in Node.js is to provide a layer of abstraction over the database, allowing you to work with JavaScript objects and classes instead of writing raw SQL queries. </a:t>
            </a:r>
          </a:p>
          <a:p>
            <a:pPr>
              <a:lnSpc>
                <a:spcPct val="100000"/>
              </a:lnSpc>
            </a:pPr>
            <a:endParaRPr lang="en-US" dirty="0">
              <a:latin typeface="Times New Roman" panose="02020603050405020304" pitchFamily="18" charset="0"/>
              <a:cs typeface="Times New Roman" panose="02020603050405020304" pitchFamily="18" charset="0"/>
            </a:endParaRPr>
          </a:p>
          <a:p>
            <a:pPr>
              <a:lnSpc>
                <a:spcPct val="100000"/>
              </a:lnSpc>
            </a:pPr>
            <a:r>
              <a:rPr lang="en-US" dirty="0">
                <a:latin typeface="Times New Roman" panose="02020603050405020304" pitchFamily="18" charset="0"/>
                <a:cs typeface="Times New Roman" panose="02020603050405020304" pitchFamily="18" charset="0"/>
              </a:rPr>
              <a:t>This abstraction simplifies database operations, reduces boilerplate code, and makes your codebase more maintainable. </a:t>
            </a:r>
          </a:p>
          <a:p>
            <a:pPr>
              <a:lnSpc>
                <a:spcPct val="100000"/>
              </a:lnSpc>
            </a:pPr>
            <a:endParaRPr lang="en-US" dirty="0">
              <a:latin typeface="Times New Roman" panose="02020603050405020304" pitchFamily="18" charset="0"/>
              <a:cs typeface="Times New Roman" panose="02020603050405020304" pitchFamily="18" charset="0"/>
            </a:endParaRPr>
          </a:p>
          <a:p>
            <a:pPr>
              <a:lnSpc>
                <a:spcPct val="100000"/>
              </a:lnSpc>
            </a:pPr>
            <a:r>
              <a:rPr lang="en-US" dirty="0">
                <a:latin typeface="Times New Roman" panose="02020603050405020304" pitchFamily="18" charset="0"/>
                <a:cs typeface="Times New Roman" panose="02020603050405020304" pitchFamily="18" charset="0"/>
              </a:rPr>
              <a:t>Developers can define models and relationships in the code, and the ORM handles the translation of these models into SQL queries or other database-specific commands.</a:t>
            </a:r>
          </a:p>
          <a:p>
            <a:pPr>
              <a:lnSpc>
                <a:spcPct val="100000"/>
              </a:lnSpc>
            </a:pPr>
            <a:endParaRPr lang="en-US" dirty="0">
              <a:latin typeface="Times New Roman" panose="02020603050405020304" pitchFamily="18" charset="0"/>
              <a:cs typeface="Times New Roman" panose="02020603050405020304" pitchFamily="18" charset="0"/>
            </a:endParaRPr>
          </a:p>
          <a:p>
            <a:pPr>
              <a:lnSpc>
                <a:spcPct val="100000"/>
              </a:lnSpc>
            </a:pPr>
            <a:r>
              <a:rPr lang="en-US" dirty="0">
                <a:latin typeface="Times New Roman" panose="02020603050405020304" pitchFamily="18" charset="0"/>
                <a:cs typeface="Times New Roman" panose="02020603050405020304" pitchFamily="18" charset="0"/>
              </a:rPr>
              <a:t>Some popular ORM libraries for Node.js include </a:t>
            </a:r>
            <a:r>
              <a:rPr lang="en-US" dirty="0" err="1">
                <a:latin typeface="Times New Roman" panose="02020603050405020304" pitchFamily="18" charset="0"/>
                <a:cs typeface="Times New Roman" panose="02020603050405020304" pitchFamily="18" charset="0"/>
              </a:rPr>
              <a:t>Sequelize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TypeORM</a:t>
            </a:r>
            <a:r>
              <a:rPr lang="en-US" dirty="0">
                <a:latin typeface="Times New Roman" panose="02020603050405020304" pitchFamily="18" charset="0"/>
                <a:cs typeface="Times New Roman" panose="02020603050405020304" pitchFamily="18" charset="0"/>
              </a:rPr>
              <a:t>, and Mongoose (for MongoDB).</a:t>
            </a:r>
          </a:p>
        </p:txBody>
      </p:sp>
    </p:spTree>
    <p:extLst>
      <p:ext uri="{BB962C8B-B14F-4D97-AF65-F5344CB8AC3E}">
        <p14:creationId xmlns:p14="http://schemas.microsoft.com/office/powerpoint/2010/main" val="3117463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C4398-63CE-BDD4-3B5E-9D043FEEBA1A}"/>
              </a:ext>
            </a:extLst>
          </p:cNvPr>
          <p:cNvSpPr>
            <a:spLocks noGrp="1"/>
          </p:cNvSpPr>
          <p:nvPr>
            <p:ph type="title"/>
          </p:nvPr>
        </p:nvSpPr>
        <p:spPr>
          <a:xfrm>
            <a:off x="838200" y="1"/>
            <a:ext cx="10515600" cy="661182"/>
          </a:xfrm>
        </p:spPr>
        <p:txBody>
          <a:bodyPr>
            <a:normAutofit fontScale="90000"/>
          </a:bodyPr>
          <a:lstStyle/>
          <a:p>
            <a:r>
              <a:rPr lang="en-US" b="1" dirty="0">
                <a:latin typeface="Times New Roman" panose="02020603050405020304" pitchFamily="18" charset="0"/>
                <a:cs typeface="Times New Roman" panose="02020603050405020304" pitchFamily="18" charset="0"/>
              </a:rPr>
              <a:t>ORM (Yay or Nay)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562F37-5D12-83CA-8E20-5FCA73F9CE51}"/>
              </a:ext>
            </a:extLst>
          </p:cNvPr>
          <p:cNvSpPr>
            <a:spLocks noGrp="1"/>
          </p:cNvSpPr>
          <p:nvPr>
            <p:ph idx="1"/>
          </p:nvPr>
        </p:nvSpPr>
        <p:spPr>
          <a:xfrm>
            <a:off x="838200" y="661183"/>
            <a:ext cx="10515600" cy="6485205"/>
          </a:xfrm>
        </p:spPr>
        <p:txBody>
          <a:bodyPr>
            <a:noAutofit/>
          </a:bodyPr>
          <a:lstStyle/>
          <a:p>
            <a:pPr>
              <a:lnSpc>
                <a:spcPct val="120000"/>
              </a:lnSpc>
            </a:pPr>
            <a:r>
              <a:rPr lang="en-US" sz="1900" b="1" dirty="0">
                <a:latin typeface="Times New Roman" panose="02020603050405020304" pitchFamily="18" charset="0"/>
                <a:cs typeface="Times New Roman" panose="02020603050405020304" pitchFamily="18" charset="0"/>
              </a:rPr>
              <a:t>Advantages of using ORM:</a:t>
            </a:r>
          </a:p>
          <a:p>
            <a:pPr marL="514350" indent="-514350">
              <a:lnSpc>
                <a:spcPct val="120000"/>
              </a:lnSpc>
              <a:buAutoNum type="arabicPeriod"/>
            </a:pPr>
            <a:r>
              <a:rPr lang="en-US" sz="1900" b="1" dirty="0">
                <a:latin typeface="Times New Roman" panose="02020603050405020304" pitchFamily="18" charset="0"/>
                <a:cs typeface="Times New Roman" panose="02020603050405020304" pitchFamily="18" charset="0"/>
              </a:rPr>
              <a:t>Abstraction: </a:t>
            </a:r>
            <a:r>
              <a:rPr lang="en-US" sz="1900" dirty="0">
                <a:latin typeface="Times New Roman" panose="02020603050405020304" pitchFamily="18" charset="0"/>
                <a:cs typeface="Times New Roman" panose="02020603050405020304" pitchFamily="18" charset="0"/>
              </a:rPr>
              <a:t>ORM abstracts away the database-specific details, allowing developers to focus more on application logic and less on writing raw SQL queries.</a:t>
            </a:r>
          </a:p>
          <a:p>
            <a:pPr marL="514350" indent="-514350">
              <a:lnSpc>
                <a:spcPct val="120000"/>
              </a:lnSpc>
              <a:buAutoNum type="arabicPeriod"/>
            </a:pPr>
            <a:r>
              <a:rPr lang="en-US" sz="1900" b="1" dirty="0">
                <a:latin typeface="Times New Roman" panose="02020603050405020304" pitchFamily="18" charset="0"/>
                <a:cs typeface="Times New Roman" panose="02020603050405020304" pitchFamily="18" charset="0"/>
              </a:rPr>
              <a:t>Portability: </a:t>
            </a:r>
            <a:r>
              <a:rPr lang="en-US" sz="1900" dirty="0">
                <a:latin typeface="Times New Roman" panose="02020603050405020304" pitchFamily="18" charset="0"/>
                <a:cs typeface="Times New Roman" panose="02020603050405020304" pitchFamily="18" charset="0"/>
              </a:rPr>
              <a:t>Since the ORM handles the underlying database interactions, it becomes easier to switch between different databases without rewriting significant portions of your codebase.</a:t>
            </a:r>
          </a:p>
          <a:p>
            <a:pPr marL="514350" indent="-514350">
              <a:lnSpc>
                <a:spcPct val="120000"/>
              </a:lnSpc>
              <a:buAutoNum type="arabicPeriod"/>
            </a:pPr>
            <a:r>
              <a:rPr lang="en-US" sz="1900" b="1" dirty="0">
                <a:latin typeface="Times New Roman" panose="02020603050405020304" pitchFamily="18" charset="0"/>
                <a:cs typeface="Times New Roman" panose="02020603050405020304" pitchFamily="18" charset="0"/>
              </a:rPr>
              <a:t>Security: </a:t>
            </a:r>
            <a:r>
              <a:rPr lang="en-US" sz="1900" dirty="0">
                <a:latin typeface="Times New Roman" panose="02020603050405020304" pitchFamily="18" charset="0"/>
                <a:cs typeface="Times New Roman" panose="02020603050405020304" pitchFamily="18" charset="0"/>
              </a:rPr>
              <a:t>Most ORMs handle SQL injection prevention, making it safer to interact with the database.</a:t>
            </a:r>
          </a:p>
          <a:p>
            <a:pPr>
              <a:lnSpc>
                <a:spcPct val="120000"/>
              </a:lnSpc>
            </a:pPr>
            <a:r>
              <a:rPr lang="en-US" sz="1900" b="1" dirty="0">
                <a:latin typeface="Times New Roman" panose="02020603050405020304" pitchFamily="18" charset="0"/>
                <a:cs typeface="Times New Roman" panose="02020603050405020304" pitchFamily="18" charset="0"/>
              </a:rPr>
              <a:t>Disadvantages of using ORM:</a:t>
            </a:r>
          </a:p>
          <a:p>
            <a:pPr marL="514350" indent="-514350">
              <a:lnSpc>
                <a:spcPct val="120000"/>
              </a:lnSpc>
              <a:buAutoNum type="arabicPeriod"/>
            </a:pPr>
            <a:r>
              <a:rPr lang="en-US" sz="1900" b="1" dirty="0">
                <a:latin typeface="Times New Roman" panose="02020603050405020304" pitchFamily="18" charset="0"/>
                <a:cs typeface="Times New Roman" panose="02020603050405020304" pitchFamily="18" charset="0"/>
              </a:rPr>
              <a:t>Performance Overhead: </a:t>
            </a:r>
            <a:r>
              <a:rPr lang="en-US" sz="1900" dirty="0">
                <a:latin typeface="Times New Roman" panose="02020603050405020304" pitchFamily="18" charset="0"/>
                <a:cs typeface="Times New Roman" panose="02020603050405020304" pitchFamily="18" charset="0"/>
              </a:rPr>
              <a:t>ORM introduces an additional layer of abstraction, which can sometimes lead to a slight performance overhead compared to writing raw SQL queries, especially for complex operations.</a:t>
            </a:r>
          </a:p>
          <a:p>
            <a:pPr marL="514350" indent="-514350">
              <a:lnSpc>
                <a:spcPct val="120000"/>
              </a:lnSpc>
              <a:buAutoNum type="arabicPeriod"/>
            </a:pPr>
            <a:r>
              <a:rPr lang="en-US" sz="1900" b="1" dirty="0">
                <a:latin typeface="Times New Roman" panose="02020603050405020304" pitchFamily="18" charset="0"/>
                <a:cs typeface="Times New Roman" panose="02020603050405020304" pitchFamily="18" charset="0"/>
              </a:rPr>
              <a:t>Learning Curve: </a:t>
            </a:r>
            <a:r>
              <a:rPr lang="en-US" sz="1900" dirty="0">
                <a:latin typeface="Times New Roman" panose="02020603050405020304" pitchFamily="18" charset="0"/>
                <a:cs typeface="Times New Roman" panose="02020603050405020304" pitchFamily="18" charset="0"/>
              </a:rPr>
              <a:t>Developers need to learn the ORM's API and concepts, which might take some time initially.</a:t>
            </a:r>
          </a:p>
          <a:p>
            <a:pPr marL="514350" indent="-514350">
              <a:lnSpc>
                <a:spcPct val="120000"/>
              </a:lnSpc>
              <a:buAutoNum type="arabicPeriod"/>
            </a:pPr>
            <a:r>
              <a:rPr lang="en-US" sz="1900" b="1" dirty="0">
                <a:latin typeface="Times New Roman" panose="02020603050405020304" pitchFamily="18" charset="0"/>
                <a:cs typeface="Times New Roman" panose="02020603050405020304" pitchFamily="18" charset="0"/>
              </a:rPr>
              <a:t>Limited Database-Specific Features: </a:t>
            </a:r>
            <a:r>
              <a:rPr lang="en-US" sz="1900" dirty="0">
                <a:latin typeface="Times New Roman" panose="02020603050405020304" pitchFamily="18" charset="0"/>
                <a:cs typeface="Times New Roman" panose="02020603050405020304" pitchFamily="18" charset="0"/>
              </a:rPr>
              <a:t>Some advanced database-specific features might not be directly supported by the ORM, and you may need to write raw queries in such cases.</a:t>
            </a:r>
          </a:p>
        </p:txBody>
      </p:sp>
    </p:spTree>
    <p:extLst>
      <p:ext uri="{BB962C8B-B14F-4D97-AF65-F5344CB8AC3E}">
        <p14:creationId xmlns:p14="http://schemas.microsoft.com/office/powerpoint/2010/main" val="836157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C4398-63CE-BDD4-3B5E-9D043FEEBA1A}"/>
              </a:ext>
            </a:extLst>
          </p:cNvPr>
          <p:cNvSpPr>
            <a:spLocks noGrp="1"/>
          </p:cNvSpPr>
          <p:nvPr>
            <p:ph type="title"/>
          </p:nvPr>
        </p:nvSpPr>
        <p:spPr>
          <a:xfrm>
            <a:off x="838200" y="18255"/>
            <a:ext cx="10515600" cy="1325563"/>
          </a:xfrm>
        </p:spPr>
        <p:txBody>
          <a:bodyPr/>
          <a:lstStyle/>
          <a:p>
            <a:r>
              <a:rPr lang="en-US" b="1" dirty="0">
                <a:latin typeface="Times New Roman" panose="02020603050405020304" pitchFamily="18" charset="0"/>
                <a:cs typeface="Times New Roman" panose="02020603050405020304" pitchFamily="18" charset="0"/>
              </a:rPr>
              <a:t>ORM (feasibility with Mongo DB)</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562F37-5D12-83CA-8E20-5FCA73F9CE51}"/>
              </a:ext>
            </a:extLst>
          </p:cNvPr>
          <p:cNvSpPr>
            <a:spLocks noGrp="1"/>
          </p:cNvSpPr>
          <p:nvPr>
            <p:ph idx="1"/>
          </p:nvPr>
        </p:nvSpPr>
        <p:spPr>
          <a:xfrm>
            <a:off x="838200" y="1343818"/>
            <a:ext cx="10515600" cy="5253930"/>
          </a:xfrm>
        </p:spPr>
        <p:txBody>
          <a:bodyPr>
            <a:normAutofit fontScale="70000" lnSpcReduction="20000"/>
          </a:bodyPr>
          <a:lstStyle/>
          <a:p>
            <a:pPr>
              <a:lnSpc>
                <a:spcPct val="120000"/>
              </a:lnSpc>
            </a:pPr>
            <a:r>
              <a:rPr lang="en-US" dirty="0">
                <a:latin typeface="Times New Roman" panose="02020603050405020304" pitchFamily="18" charset="0"/>
                <a:cs typeface="Times New Roman" panose="02020603050405020304" pitchFamily="18" charset="0"/>
              </a:rPr>
              <a:t>As for using ORM with MongoDB, the situation is a bit different. MongoDB is a NoSQL database, and the ORM concept doesn't apply directly since there is no relational schema. Instead, you would typically use an ODM (Object-Document Mapping) library for MongoDB.</a:t>
            </a:r>
          </a:p>
          <a:p>
            <a:pPr>
              <a:lnSpc>
                <a:spcPct val="120000"/>
              </a:lnSpc>
            </a:pPr>
            <a:endParaRPr lang="en-US" dirty="0">
              <a:latin typeface="Times New Roman" panose="02020603050405020304" pitchFamily="18" charset="0"/>
              <a:cs typeface="Times New Roman" panose="02020603050405020304" pitchFamily="18" charset="0"/>
            </a:endParaRPr>
          </a:p>
          <a:p>
            <a:pPr>
              <a:lnSpc>
                <a:spcPct val="120000"/>
              </a:lnSpc>
            </a:pPr>
            <a:r>
              <a:rPr lang="en-US" dirty="0">
                <a:latin typeface="Times New Roman" panose="02020603050405020304" pitchFamily="18" charset="0"/>
                <a:cs typeface="Times New Roman" panose="02020603050405020304" pitchFamily="18" charset="0"/>
              </a:rPr>
              <a:t>Mongoose is a popular ODM library for MongoDB in Node.js. It allows you to define schemas and models for your data, providing similar benefits to ORM, but tailored for working with MongoDB's document-based structure.</a:t>
            </a:r>
          </a:p>
          <a:p>
            <a:pPr>
              <a:lnSpc>
                <a:spcPct val="120000"/>
              </a:lnSpc>
            </a:pPr>
            <a:endParaRPr lang="en-US" dirty="0">
              <a:latin typeface="Times New Roman" panose="02020603050405020304" pitchFamily="18" charset="0"/>
              <a:cs typeface="Times New Roman" panose="02020603050405020304" pitchFamily="18" charset="0"/>
            </a:endParaRPr>
          </a:p>
          <a:p>
            <a:pPr>
              <a:lnSpc>
                <a:spcPct val="120000"/>
              </a:lnSpc>
            </a:pPr>
            <a:r>
              <a:rPr lang="en-US" dirty="0">
                <a:latin typeface="Times New Roman" panose="02020603050405020304" pitchFamily="18" charset="0"/>
                <a:cs typeface="Times New Roman" panose="02020603050405020304" pitchFamily="18" charset="0"/>
              </a:rPr>
              <a:t>To summarize, using an ORM or ODM in your Node.js project can be beneficial, especially when working with relational databases or MongoDB. It simplifies database interactions and improves code maintainability. However, it's essential to weigh the advantages and disadvantages of using ORM/ODM in the specific context of your project and its requirements.</a:t>
            </a:r>
          </a:p>
        </p:txBody>
      </p:sp>
    </p:spTree>
    <p:extLst>
      <p:ext uri="{BB962C8B-B14F-4D97-AF65-F5344CB8AC3E}">
        <p14:creationId xmlns:p14="http://schemas.microsoft.com/office/powerpoint/2010/main" val="37788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2583</Words>
  <Application>Microsoft Office PowerPoint</Application>
  <PresentationFormat>Widescreen</PresentationFormat>
  <Paragraphs>191</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Times New Roman</vt:lpstr>
      <vt:lpstr>Office Theme</vt:lpstr>
      <vt:lpstr>PowerPoint Presentation</vt:lpstr>
      <vt:lpstr>PowerPoint Presentation</vt:lpstr>
      <vt:lpstr>PowerPoint Presentation</vt:lpstr>
      <vt:lpstr>- What is ORM?  - What is the role of ORM in the context of Node.js?  - Is it good to use it or not?  - Can it be used with Mongo DB or not?</vt:lpstr>
      <vt:lpstr>ORM</vt:lpstr>
      <vt:lpstr>ORM</vt:lpstr>
      <vt:lpstr>ORM</vt:lpstr>
      <vt:lpstr>ORM (Yay or Nay)</vt:lpstr>
      <vt:lpstr>ORM (feasibility with Mongo DB)</vt:lpstr>
      <vt:lpstr>- What is ODM? - What is the role of ODM in context Node JS and Mongo DB? </vt:lpstr>
      <vt:lpstr>ODM</vt:lpstr>
      <vt:lpstr>Mongoose ODM</vt:lpstr>
      <vt:lpstr>Mongoose ODM</vt:lpstr>
      <vt:lpstr>Mongoose ODM</vt:lpstr>
      <vt:lpstr>Mongoose ODM</vt:lpstr>
      <vt:lpstr>Mongoose ODM</vt:lpstr>
      <vt:lpstr>Mongoose ODM</vt:lpstr>
      <vt:lpstr>Mongoose ODM</vt:lpstr>
      <vt:lpstr>Mongoose ODM</vt:lpstr>
      <vt:lpstr>Mongoose ODM</vt:lpstr>
      <vt:lpstr>- What is the difference between Mongo Db and SQL databases?   - Which one of them is better in the terms of industrial aspects?   - How mongoose ODM has helped Mongo DB to become better?</vt:lpstr>
      <vt:lpstr>Mongo DB vs SQL Databases</vt:lpstr>
      <vt:lpstr>Mongo DB vs SQL Databases</vt:lpstr>
      <vt:lpstr>Mongo DB vs SQL Databases</vt:lpstr>
      <vt:lpstr>Mongo DB vs SQL Databases</vt:lpstr>
      <vt:lpstr>Mongo DB vs SQL Databases</vt:lpstr>
      <vt:lpstr>Mongo DB vs SQL Databases</vt:lpstr>
      <vt:lpstr>- How Mongoose ODM has helped MongoDB become better?</vt:lpstr>
      <vt:lpstr>Mongoose + MONGO</vt:lpstr>
      <vt:lpstr>Mongoose + MONGO</vt:lpstr>
      <vt:lpstr>Mongoose + MONGO</vt:lpstr>
      <vt:lpstr>Mongoose + MONGO</vt:lpstr>
      <vt:lpstr>Mongoose + MONGO</vt:lpstr>
      <vt:lpstr>Mongoose + MONGO</vt:lpstr>
      <vt:lpstr>&lt;thanks/&gt;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Yuvraj Joshi</dc:creator>
  <cp:lastModifiedBy>Mr. Yuvraj Joshi</cp:lastModifiedBy>
  <cp:revision>1</cp:revision>
  <dcterms:created xsi:type="dcterms:W3CDTF">2023-07-26T07:55:29Z</dcterms:created>
  <dcterms:modified xsi:type="dcterms:W3CDTF">2023-07-26T09:48:28Z</dcterms:modified>
</cp:coreProperties>
</file>