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5b14a33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b14a33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5b14a33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b14a33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5b14a33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b14a33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4dabf8d9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4dabf8d9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5b14a33e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b14a33e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5b14a33e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5b14a33e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5b14a33e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5b14a33e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5b14a33e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5b14a33e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5b14a33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b14a33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5b14a33e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b14a33e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5b14a33eb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b14a33e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5b14a33e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5b14a33e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5b14a33e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5b14a33e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5b14a33e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5b14a33e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5b14a33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5b14a33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5b14a33e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5b14a33e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5b14a33eb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5b14a33eb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5b14a33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5b14a33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5b14a33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5b14a33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5b14a33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5b14a33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74dabf8d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74dabf8d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5b14a33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5b14a33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74dabf8d9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74dabf8d9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74dabf8d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4dabf8d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5b14a33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5b14a33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b14a33eb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b14a33eb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5b14a33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5b14a33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5b14a33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5b14a33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74dabf8d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74dabf8d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74dabf8d9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74dabf8d9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74dabf8d9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74dabf8d9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74dabf8d9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74dabf8d9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5b14a33e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5b14a33e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74dabf8d9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74dabf8d9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74dabf8d9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74dabf8d9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74dabf8d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74dabf8d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74dabf8d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74dabf8d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74dabf8d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74dabf8d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74dabf8d9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74dabf8d9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74dabf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74dabf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874dabf8d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74dabf8d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874dabf8d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874dabf8d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74dabf8d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74dabf8d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5b14a33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5b14a33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5b14a33e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5b14a33e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5b14a33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b14a33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b14a33e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5b14a33e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5b14a33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b14a33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1.png"/><Relationship Id="rId6"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Analogue_electronics" TargetMode="External"/><Relationship Id="rId5" Type="http://schemas.openxmlformats.org/officeDocument/2006/relationships/hyperlink" Target="https://en.wikipedia.org/wiki/Electronic_circuit_simulation" TargetMode="External"/><Relationship Id="rId6" Type="http://schemas.openxmlformats.org/officeDocument/2006/relationships/hyperlink" Target="https://en.wikipedia.org/wiki/Integrated_circuit" TargetMode="External"/><Relationship Id="rId7" Type="http://schemas.openxmlformats.org/officeDocument/2006/relationships/hyperlink" Target="https://en.wikipedia.org/wiki/Circuit_design" TargetMode="External"/><Relationship Id="rId8" Type="http://schemas.openxmlformats.org/officeDocument/2006/relationships/hyperlink" Target="https://en.wikipedia.org/wiki/Electronic_circui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GRAPHS AND NETWORKS PROJECT</a:t>
            </a:r>
            <a:endParaRPr sz="4300"/>
          </a:p>
        </p:txBody>
      </p:sp>
      <p:sp>
        <p:nvSpPr>
          <p:cNvPr id="87" name="Google Shape;87;p13"/>
          <p:cNvSpPr txBox="1"/>
          <p:nvPr/>
        </p:nvSpPr>
        <p:spPr>
          <a:xfrm>
            <a:off x="0" y="3404100"/>
            <a:ext cx="4572000" cy="17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Main Research Paper:</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Using graph theory for automated electric circuit solving by </a:t>
            </a:r>
            <a:r>
              <a:rPr lang="en">
                <a:latin typeface="Lato"/>
                <a:ea typeface="Lato"/>
                <a:cs typeface="Lato"/>
                <a:sym typeface="Lato"/>
              </a:rPr>
              <a:t> L Toscano, S Stella, and E Milotti</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Publication:</a:t>
            </a:r>
            <a:r>
              <a:rPr lang="en">
                <a:latin typeface="Lato"/>
                <a:ea typeface="Lato"/>
                <a:cs typeface="Lato"/>
                <a:sym typeface="Lato"/>
              </a:rPr>
              <a:t> European Journal of Physics, Vol.36., Issue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Year:</a:t>
            </a:r>
            <a:r>
              <a:rPr lang="en">
                <a:latin typeface="Lato"/>
                <a:ea typeface="Lato"/>
                <a:cs typeface="Lato"/>
                <a:sym typeface="Lato"/>
              </a:rPr>
              <a:t>March 2015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8" name="Google Shape;88;p13"/>
          <p:cNvSpPr txBox="1"/>
          <p:nvPr/>
        </p:nvSpPr>
        <p:spPr>
          <a:xfrm>
            <a:off x="5469300" y="3404100"/>
            <a:ext cx="3674700" cy="16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Reference Research Papers: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R1: </a:t>
            </a:r>
            <a:r>
              <a:rPr lang="en">
                <a:latin typeface="Lato"/>
                <a:ea typeface="Lato"/>
                <a:cs typeface="Lato"/>
                <a:sym typeface="Lato"/>
              </a:rPr>
              <a:t>Application of Graph Theory in Electrical Network By Berdewad O. K., Dr. Deo S. 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R2:</a:t>
            </a:r>
            <a:r>
              <a:rPr lang="en">
                <a:latin typeface="Lato"/>
                <a:ea typeface="Lato"/>
                <a:cs typeface="Lato"/>
                <a:sym typeface="Lato"/>
              </a:rPr>
              <a:t> Algorithms for Finding a Fundamental Set of Cycles for an Undirected Linear Graph By  C. C. Gotlieb and D. G. Corneil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650" y="1224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divided our work on the first paper into 4 parts:-</a:t>
            </a:r>
            <a:endParaRPr/>
          </a:p>
        </p:txBody>
      </p:sp>
      <p:sp>
        <p:nvSpPr>
          <p:cNvPr id="147" name="Google Shape;147;p22"/>
          <p:cNvSpPr txBox="1"/>
          <p:nvPr>
            <p:ph idx="1" type="body"/>
          </p:nvPr>
        </p:nvSpPr>
        <p:spPr>
          <a:xfrm>
            <a:off x="846525" y="2475300"/>
            <a:ext cx="6611700" cy="2096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800"/>
              <a:t>Circuit Description</a:t>
            </a:r>
            <a:endParaRPr sz="1800"/>
          </a:p>
          <a:p>
            <a:pPr indent="-342900" lvl="0" marL="457200" rtl="0" algn="l">
              <a:lnSpc>
                <a:spcPct val="150000"/>
              </a:lnSpc>
              <a:spcBef>
                <a:spcPts val="0"/>
              </a:spcBef>
              <a:spcAft>
                <a:spcPts val="0"/>
              </a:spcAft>
              <a:buSzPts val="1800"/>
              <a:buAutoNum type="arabicPeriod"/>
            </a:pPr>
            <a:r>
              <a:rPr lang="en" sz="1800"/>
              <a:t>Construction of the spanning tree</a:t>
            </a:r>
            <a:endParaRPr sz="1800"/>
          </a:p>
          <a:p>
            <a:pPr indent="-342900" lvl="0" marL="457200" rtl="0" algn="l">
              <a:lnSpc>
                <a:spcPct val="150000"/>
              </a:lnSpc>
              <a:spcBef>
                <a:spcPts val="0"/>
              </a:spcBef>
              <a:spcAft>
                <a:spcPts val="0"/>
              </a:spcAft>
              <a:buSzPts val="1800"/>
              <a:buAutoNum type="arabicPeriod"/>
            </a:pPr>
            <a:r>
              <a:rPr lang="en" sz="1800"/>
              <a:t>Finding Independent Loops</a:t>
            </a:r>
            <a:endParaRPr sz="1800"/>
          </a:p>
          <a:p>
            <a:pPr indent="-342900" lvl="0" marL="457200" rtl="0" algn="l">
              <a:lnSpc>
                <a:spcPct val="150000"/>
              </a:lnSpc>
              <a:spcBef>
                <a:spcPts val="0"/>
              </a:spcBef>
              <a:spcAft>
                <a:spcPts val="0"/>
              </a:spcAft>
              <a:buSzPts val="1800"/>
              <a:buAutoNum type="arabicPeriod"/>
            </a:pPr>
            <a:r>
              <a:rPr lang="en" sz="1800"/>
              <a:t>Loop orientation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description</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chemeClr val="dk1"/>
                </a:solidFill>
              </a:rPr>
              <a:t>We describe an electric circuit with n nodes with three n × n matrices: the adjacency matrix A = {aij}, the resistors’ matrix R = {rij} and the voltage sources’ matrix V = {vij}. As usual, in the adjacency matrix the element aij = 1 when nodes i and j are connected, while aij = 0 when the nodes are not connected. Likewise in the resistors’ matrix the element rij is equal to the resistance of the branch that links nodes i and j, and in the voltages’ matrix the element vij is equal to the voltage of a voltage source in the branch that links nodes i and j. The sign convention for the voltage is that the matrix element vij is positive if node i has a lower potential than node j. The total number of nodes, as well as the three matrices are stored on file and are read by the program during the initialisation step.</a:t>
            </a:r>
            <a:endParaRPr sz="16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Circuit description</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In the code we first read the content of the csv file using a while loop. We first find the dimension of the matrix inside the while loop and store it in a variable named ‘pos’. Then using this we read in the adjacency matrix, the resistance matrix and the voltage matrix.</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Once we have this information we use the adjacency matrix to have the graphical representation of the circuit with the nodes marked according to the nodes given in the csv file. We perform this operation of drawing the graph using a library of python called networkx.</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Spanning tree</a:t>
            </a:r>
            <a:endParaRPr/>
          </a:p>
        </p:txBody>
      </p:sp>
      <p:sp>
        <p:nvSpPr>
          <p:cNvPr id="165" name="Google Shape;165;p25"/>
          <p:cNvSpPr txBox="1"/>
          <p:nvPr>
            <p:ph idx="1" type="body"/>
          </p:nvPr>
        </p:nvSpPr>
        <p:spPr>
          <a:xfrm>
            <a:off x="727650" y="2074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 subtree T of graph G is called a spanning tree if V(T) = V(G).</a:t>
            </a:r>
            <a:endParaRPr sz="1500">
              <a:solidFill>
                <a:schemeClr val="dk1"/>
              </a:solidFill>
            </a:endParaRPr>
          </a:p>
          <a:p>
            <a:pPr indent="0" lvl="0" marL="0" rtl="0" algn="l">
              <a:spcBef>
                <a:spcPts val="1600"/>
              </a:spcBef>
              <a:spcAft>
                <a:spcPts val="0"/>
              </a:spcAft>
              <a:buNone/>
            </a:pPr>
            <a:r>
              <a:rPr lang="en" sz="1500">
                <a:solidFill>
                  <a:schemeClr val="dk1"/>
                </a:solidFill>
              </a:rPr>
              <a:t>A subgraph which covers all the vertices while using minimum possible number of edges </a:t>
            </a:r>
            <a:endParaRPr sz="1500">
              <a:solidFill>
                <a:schemeClr val="dk1"/>
              </a:solidFill>
            </a:endParaRPr>
          </a:p>
          <a:p>
            <a:pPr indent="0" lvl="0" marL="0" rtl="0" algn="l">
              <a:spcBef>
                <a:spcPts val="1600"/>
              </a:spcBef>
              <a:spcAft>
                <a:spcPts val="0"/>
              </a:spcAft>
              <a:buNone/>
            </a:pPr>
            <a:r>
              <a:rPr lang="en" sz="1500">
                <a:solidFill>
                  <a:schemeClr val="dk1"/>
                </a:solidFill>
              </a:rPr>
              <a:t>The paper </a:t>
            </a:r>
            <a:r>
              <a:rPr lang="en" sz="1500">
                <a:solidFill>
                  <a:schemeClr val="dk1"/>
                </a:solidFill>
              </a:rPr>
              <a:t>follows the hint from the paper of Gotlieb and Corneil  i.e., the algorithm works by constructing a spanning tree first, and then it yields a fundamental set of cycles by adding the discarded branches, one at a time, to the spanning tree.</a:t>
            </a:r>
            <a:endParaRPr sz="15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056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Reference- 2</a:t>
            </a:r>
            <a:endParaRPr sz="2400">
              <a:solidFill>
                <a:schemeClr val="accent3"/>
              </a:solidFill>
              <a:latin typeface="Trebuchet MS"/>
              <a:ea typeface="Trebuchet MS"/>
              <a:cs typeface="Trebuchet MS"/>
              <a:sym typeface="Trebuchet MS"/>
            </a:endParaRPr>
          </a:p>
          <a:p>
            <a:pPr indent="0" lvl="0" marL="0" rtl="0" algn="ctr">
              <a:lnSpc>
                <a:spcPct val="115000"/>
              </a:lnSpc>
              <a:spcBef>
                <a:spcPts val="0"/>
              </a:spcBef>
              <a:spcAft>
                <a:spcPts val="0"/>
              </a:spcAft>
              <a:buClr>
                <a:schemeClr val="dk1"/>
              </a:buClr>
              <a:buSzPts val="1100"/>
              <a:buFont typeface="Arial"/>
              <a:buNone/>
            </a:pPr>
            <a:r>
              <a:rPr lang="en" sz="2400">
                <a:solidFill>
                  <a:schemeClr val="accent3"/>
                </a:solidFill>
                <a:latin typeface="Trebuchet MS"/>
                <a:ea typeface="Trebuchet MS"/>
                <a:cs typeface="Trebuchet MS"/>
                <a:sym typeface="Trebuchet MS"/>
              </a:rPr>
              <a:t>Algorithms for Finding a</a:t>
            </a:r>
            <a:endParaRPr sz="2400">
              <a:solidFill>
                <a:schemeClr val="accent3"/>
              </a:solidFill>
              <a:latin typeface="Trebuchet MS"/>
              <a:ea typeface="Trebuchet MS"/>
              <a:cs typeface="Trebuchet MS"/>
              <a:sym typeface="Trebuchet MS"/>
            </a:endParaRPr>
          </a:p>
          <a:p>
            <a:pPr indent="0" lvl="0" marL="0" rtl="0" algn="ctr">
              <a:lnSpc>
                <a:spcPct val="115000"/>
              </a:lnSpc>
              <a:spcBef>
                <a:spcPts val="600"/>
              </a:spcBef>
              <a:spcAft>
                <a:spcPts val="0"/>
              </a:spcAft>
              <a:buClr>
                <a:schemeClr val="dk1"/>
              </a:buClr>
              <a:buSzPts val="1100"/>
              <a:buFont typeface="Arial"/>
              <a:buNone/>
            </a:pPr>
            <a:r>
              <a:rPr lang="en" sz="2400">
                <a:solidFill>
                  <a:schemeClr val="accent3"/>
                </a:solidFill>
                <a:latin typeface="Trebuchet MS"/>
                <a:ea typeface="Trebuchet MS"/>
                <a:cs typeface="Trebuchet MS"/>
                <a:sym typeface="Trebuchet MS"/>
              </a:rPr>
              <a:t>Fundamental Set of Cycles for</a:t>
            </a:r>
            <a:endParaRPr sz="2400">
              <a:solidFill>
                <a:schemeClr val="accent3"/>
              </a:solidFill>
              <a:latin typeface="Trebuchet MS"/>
              <a:ea typeface="Trebuchet MS"/>
              <a:cs typeface="Trebuchet MS"/>
              <a:sym typeface="Trebuchet MS"/>
            </a:endParaRPr>
          </a:p>
          <a:p>
            <a:pPr indent="0" lvl="0" marL="0" rtl="0" algn="ctr">
              <a:lnSpc>
                <a:spcPct val="115000"/>
              </a:lnSpc>
              <a:spcBef>
                <a:spcPts val="600"/>
              </a:spcBef>
              <a:spcAft>
                <a:spcPts val="0"/>
              </a:spcAft>
              <a:buClr>
                <a:schemeClr val="dk1"/>
              </a:buClr>
              <a:buSzPts val="1100"/>
              <a:buFont typeface="Arial"/>
              <a:buNone/>
            </a:pPr>
            <a:r>
              <a:rPr lang="en" sz="2400">
                <a:solidFill>
                  <a:schemeClr val="accent3"/>
                </a:solidFill>
                <a:latin typeface="Trebuchet MS"/>
                <a:ea typeface="Trebuchet MS"/>
                <a:cs typeface="Trebuchet MS"/>
                <a:sym typeface="Trebuchet MS"/>
              </a:rPr>
              <a:t>an Undirected Linear Graph</a:t>
            </a:r>
            <a:endParaRPr sz="2400">
              <a:solidFill>
                <a:schemeClr val="accent3"/>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71" name="Google Shape;171;p26"/>
          <p:cNvSpPr txBox="1"/>
          <p:nvPr/>
        </p:nvSpPr>
        <p:spPr>
          <a:xfrm>
            <a:off x="0" y="3515100"/>
            <a:ext cx="62442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Reference Research Paper 2:</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Algorithms for Finding a Fundamental Set of Cycles for an Undirected Linear Graph By  C. C. Gotlieb and D. G. Corneil</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Publication:</a:t>
            </a:r>
            <a:r>
              <a:rPr lang="en">
                <a:latin typeface="Lato"/>
                <a:ea typeface="Lato"/>
                <a:cs typeface="Lato"/>
                <a:sym typeface="Lato"/>
              </a:rPr>
              <a:t> </a:t>
            </a:r>
            <a:r>
              <a:rPr lang="en">
                <a:latin typeface="Lato"/>
                <a:ea typeface="Lato"/>
                <a:cs typeface="Lato"/>
                <a:sym typeface="Lato"/>
              </a:rPr>
              <a:t>Communications of the ACM</a:t>
            </a:r>
            <a:r>
              <a:rPr lang="en">
                <a:latin typeface="Lato"/>
                <a:ea typeface="Lato"/>
                <a:cs typeface="Lato"/>
                <a:sym typeface="Lato"/>
              </a:rPr>
              <a:t> , Vol.10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Year: </a:t>
            </a:r>
            <a:r>
              <a:rPr lang="en">
                <a:latin typeface="Lato"/>
                <a:ea typeface="Lato"/>
                <a:cs typeface="Lato"/>
                <a:sym typeface="Lato"/>
              </a:rPr>
              <a:t> </a:t>
            </a:r>
            <a:r>
              <a:rPr lang="en">
                <a:latin typeface="Lato"/>
                <a:ea typeface="Lato"/>
                <a:cs typeface="Lato"/>
                <a:sym typeface="Lato"/>
              </a:rPr>
              <a:t>September 1969</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10400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Step 1</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77" name="Google Shape;177;p27"/>
          <p:cNvSpPr txBox="1"/>
          <p:nvPr>
            <p:ph idx="1" type="body"/>
          </p:nvPr>
        </p:nvSpPr>
        <p:spPr>
          <a:xfrm>
            <a:off x="727650" y="1642150"/>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Graph is represented by its adjacency matrix A</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The set of n nodes is partitioned with respect to some chosen edges to form a set of disjoint trees with adjacency matrix B.</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For each row i of A,  b</a:t>
            </a:r>
            <a:r>
              <a:rPr lang="en" sz="1500">
                <a:solidFill>
                  <a:schemeClr val="dk1"/>
                </a:solidFill>
                <a:latin typeface="Trebuchet MS"/>
                <a:ea typeface="Trebuchet MS"/>
                <a:cs typeface="Trebuchet MS"/>
                <a:sym typeface="Trebuchet MS"/>
              </a:rPr>
              <a:t>ij</a:t>
            </a:r>
            <a:r>
              <a:rPr lang="en" sz="2400">
                <a:solidFill>
                  <a:schemeClr val="dk1"/>
                </a:solidFill>
                <a:latin typeface="Trebuchet MS"/>
                <a:ea typeface="Trebuchet MS"/>
                <a:cs typeface="Trebuchet MS"/>
                <a:sym typeface="Trebuchet MS"/>
              </a:rPr>
              <a:t> = b</a:t>
            </a:r>
            <a:r>
              <a:rPr lang="en" sz="1500">
                <a:solidFill>
                  <a:schemeClr val="dk1"/>
                </a:solidFill>
                <a:latin typeface="Trebuchet MS"/>
                <a:ea typeface="Trebuchet MS"/>
                <a:cs typeface="Trebuchet MS"/>
                <a:sym typeface="Trebuchet MS"/>
              </a:rPr>
              <a:t>ji</a:t>
            </a:r>
            <a:r>
              <a:rPr lang="en" sz="2400">
                <a:solidFill>
                  <a:schemeClr val="dk1"/>
                </a:solidFill>
                <a:latin typeface="Trebuchet MS"/>
                <a:ea typeface="Trebuchet MS"/>
                <a:cs typeface="Trebuchet MS"/>
                <a:sym typeface="Trebuchet MS"/>
              </a:rPr>
              <a:t> = 1 if a</a:t>
            </a:r>
            <a:r>
              <a:rPr lang="en" sz="1500">
                <a:solidFill>
                  <a:schemeClr val="dk1"/>
                </a:solidFill>
                <a:latin typeface="Trebuchet MS"/>
                <a:ea typeface="Trebuchet MS"/>
                <a:cs typeface="Trebuchet MS"/>
                <a:sym typeface="Trebuchet MS"/>
              </a:rPr>
              <a:t>ij</a:t>
            </a:r>
            <a:r>
              <a:rPr lang="en" sz="1200">
                <a:solidFill>
                  <a:schemeClr val="dk1"/>
                </a:solidFill>
                <a:latin typeface="Trebuchet MS"/>
                <a:ea typeface="Trebuchet MS"/>
                <a:cs typeface="Trebuchet MS"/>
                <a:sym typeface="Trebuchet MS"/>
              </a:rPr>
              <a:t> </a:t>
            </a:r>
            <a:r>
              <a:rPr lang="en" sz="2400">
                <a:solidFill>
                  <a:schemeClr val="dk1"/>
                </a:solidFill>
                <a:latin typeface="Trebuchet MS"/>
                <a:ea typeface="Trebuchet MS"/>
                <a:cs typeface="Trebuchet MS"/>
                <a:sym typeface="Trebuchet MS"/>
              </a:rPr>
              <a:t>is the first superdiagonal element of the ith row of A equal to 1; otherwise set b</a:t>
            </a:r>
            <a:r>
              <a:rPr lang="en" sz="1500">
                <a:solidFill>
                  <a:schemeClr val="dk1"/>
                </a:solidFill>
                <a:latin typeface="Trebuchet MS"/>
                <a:ea typeface="Trebuchet MS"/>
                <a:cs typeface="Trebuchet MS"/>
                <a:sym typeface="Trebuchet MS"/>
              </a:rPr>
              <a:t>ij</a:t>
            </a:r>
            <a:r>
              <a:rPr lang="en" sz="2400">
                <a:solidFill>
                  <a:schemeClr val="dk1"/>
                </a:solidFill>
                <a:latin typeface="Trebuchet MS"/>
                <a:ea typeface="Trebuchet MS"/>
                <a:cs typeface="Trebuchet MS"/>
                <a:sym typeface="Trebuchet MS"/>
              </a:rPr>
              <a:t> = b</a:t>
            </a:r>
            <a:r>
              <a:rPr lang="en" sz="1500">
                <a:solidFill>
                  <a:schemeClr val="dk1"/>
                </a:solidFill>
                <a:latin typeface="Trebuchet MS"/>
                <a:ea typeface="Trebuchet MS"/>
                <a:cs typeface="Trebuchet MS"/>
                <a:sym typeface="Trebuchet MS"/>
              </a:rPr>
              <a:t>ji</a:t>
            </a:r>
            <a:r>
              <a:rPr lang="en" sz="2400">
                <a:solidFill>
                  <a:schemeClr val="dk1"/>
                </a:solidFill>
                <a:latin typeface="Trebuchet MS"/>
                <a:ea typeface="Trebuchet MS"/>
                <a:cs typeface="Trebuchet MS"/>
                <a:sym typeface="Trebuchet MS"/>
              </a:rPr>
              <a:t> = 0. </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7650" y="1168625"/>
            <a:ext cx="7688700" cy="535200"/>
          </a:xfrm>
          <a:prstGeom prst="rect">
            <a:avLst/>
          </a:prstGeom>
        </p:spPr>
        <p:txBody>
          <a:bodyPr anchorCtr="0" anchor="t" bIns="91425" lIns="91425" spcFirstLastPara="1" rIns="91425" wrap="square" tIns="91425">
            <a:noAutofit/>
          </a:bodyPr>
          <a:lstStyle/>
          <a:p>
            <a:pPr indent="0" lvl="0" marL="3657600" rtl="0" algn="l">
              <a:spcBef>
                <a:spcPts val="0"/>
              </a:spcBef>
              <a:spcAft>
                <a:spcPts val="0"/>
              </a:spcAft>
              <a:buNone/>
            </a:pPr>
            <a:r>
              <a:rPr lang="en"/>
              <a:t>E</a:t>
            </a:r>
            <a:r>
              <a:rPr lang="en"/>
              <a:t>xample</a:t>
            </a:r>
            <a:endParaRPr/>
          </a:p>
        </p:txBody>
      </p:sp>
      <p:pic>
        <p:nvPicPr>
          <p:cNvPr id="183" name="Google Shape;183;p28"/>
          <p:cNvPicPr preferRelativeResize="0"/>
          <p:nvPr/>
        </p:nvPicPr>
        <p:blipFill>
          <a:blip r:embed="rId3">
            <a:alphaModFix/>
          </a:blip>
          <a:stretch>
            <a:fillRect/>
          </a:stretch>
        </p:blipFill>
        <p:spPr>
          <a:xfrm>
            <a:off x="6535275" y="2054900"/>
            <a:ext cx="2057400" cy="1714500"/>
          </a:xfrm>
          <a:prstGeom prst="rect">
            <a:avLst/>
          </a:prstGeom>
          <a:noFill/>
          <a:ln>
            <a:noFill/>
          </a:ln>
        </p:spPr>
      </p:pic>
      <p:pic>
        <p:nvPicPr>
          <p:cNvPr id="184" name="Google Shape;184;p28"/>
          <p:cNvPicPr preferRelativeResize="0"/>
          <p:nvPr/>
        </p:nvPicPr>
        <p:blipFill>
          <a:blip r:embed="rId4">
            <a:alphaModFix/>
          </a:blip>
          <a:stretch>
            <a:fillRect/>
          </a:stretch>
        </p:blipFill>
        <p:spPr>
          <a:xfrm>
            <a:off x="3439650" y="2737888"/>
            <a:ext cx="2457450" cy="1743075"/>
          </a:xfrm>
          <a:prstGeom prst="rect">
            <a:avLst/>
          </a:prstGeom>
          <a:noFill/>
          <a:ln>
            <a:noFill/>
          </a:ln>
        </p:spPr>
      </p:pic>
      <p:pic>
        <p:nvPicPr>
          <p:cNvPr id="185" name="Google Shape;185;p28"/>
          <p:cNvPicPr preferRelativeResize="0"/>
          <p:nvPr/>
        </p:nvPicPr>
        <p:blipFill>
          <a:blip r:embed="rId5">
            <a:alphaModFix/>
          </a:blip>
          <a:stretch>
            <a:fillRect/>
          </a:stretch>
        </p:blipFill>
        <p:spPr>
          <a:xfrm>
            <a:off x="824613" y="1936725"/>
            <a:ext cx="2562225" cy="1771650"/>
          </a:xfrm>
          <a:prstGeom prst="rect">
            <a:avLst/>
          </a:prstGeom>
          <a:noFill/>
          <a:ln>
            <a:noFill/>
          </a:ln>
        </p:spPr>
      </p:pic>
      <p:sp>
        <p:nvSpPr>
          <p:cNvPr id="186" name="Google Shape;186;p28"/>
          <p:cNvSpPr txBox="1"/>
          <p:nvPr/>
        </p:nvSpPr>
        <p:spPr>
          <a:xfrm>
            <a:off x="965225" y="33119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latin typeface="Trebuchet MS"/>
                <a:ea typeface="Trebuchet MS"/>
                <a:cs typeface="Trebuchet MS"/>
                <a:sym typeface="Trebuchet MS"/>
              </a:rPr>
              <a:t>G</a:t>
            </a:r>
            <a:r>
              <a:rPr lang="en" sz="1350">
                <a:latin typeface="Trebuchet MS"/>
                <a:ea typeface="Trebuchet MS"/>
                <a:cs typeface="Trebuchet MS"/>
                <a:sym typeface="Trebuchet MS"/>
              </a:rPr>
              <a:t>raph</a:t>
            </a:r>
            <a:endParaRPr sz="1350">
              <a:latin typeface="Trebuchet MS"/>
              <a:ea typeface="Trebuchet MS"/>
              <a:cs typeface="Trebuchet MS"/>
              <a:sym typeface="Trebuchet MS"/>
            </a:endParaRPr>
          </a:p>
        </p:txBody>
      </p:sp>
      <p:pic>
        <p:nvPicPr>
          <p:cNvPr id="187" name="Google Shape;187;p28"/>
          <p:cNvPicPr preferRelativeResize="0"/>
          <p:nvPr/>
        </p:nvPicPr>
        <p:blipFill>
          <a:blip r:embed="rId6">
            <a:alphaModFix/>
          </a:blip>
          <a:stretch>
            <a:fillRect/>
          </a:stretch>
        </p:blipFill>
        <p:spPr>
          <a:xfrm>
            <a:off x="5087475" y="2604538"/>
            <a:ext cx="1447800" cy="200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7650" y="10722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Step 2</a:t>
            </a:r>
            <a:endParaRPr sz="3300">
              <a:latin typeface="Trebuchet MS"/>
              <a:ea typeface="Trebuchet MS"/>
              <a:cs typeface="Trebuchet MS"/>
              <a:sym typeface="Trebuchet MS"/>
            </a:endParaRPr>
          </a:p>
          <a:p>
            <a:pPr indent="-342900" lvl="0" marL="457200" rtl="0" algn="l">
              <a:lnSpc>
                <a:spcPct val="115000"/>
              </a:lnSpc>
              <a:spcBef>
                <a:spcPts val="120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In this step the n nodes of the given graph are divided into connected components with respect to edges chosen in step 1</a:t>
            </a:r>
            <a:endParaRPr sz="1800">
              <a:solidFill>
                <a:schemeClr val="dk1"/>
              </a:solidFill>
              <a:latin typeface="Trebuchet MS"/>
              <a:ea typeface="Trebuchet MS"/>
              <a:cs typeface="Trebuchet MS"/>
              <a:sym typeface="Trebuchet MS"/>
            </a:endParaRPr>
          </a:p>
          <a:p>
            <a:pPr indent="-342900" lvl="0" marL="457200" rtl="0" algn="l">
              <a:lnSpc>
                <a:spcPct val="115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Let x be a vector of length n initially set at zero</a:t>
            </a:r>
            <a:endParaRPr sz="1800">
              <a:solidFill>
                <a:schemeClr val="dk1"/>
              </a:solidFill>
              <a:latin typeface="Trebuchet MS"/>
              <a:ea typeface="Trebuchet MS"/>
              <a:cs typeface="Trebuchet MS"/>
              <a:sym typeface="Trebuchet MS"/>
            </a:endParaRPr>
          </a:p>
          <a:p>
            <a:pPr indent="-342900" lvl="0" marL="457200" rtl="0" algn="l">
              <a:lnSpc>
                <a:spcPct val="115000"/>
              </a:lnSpc>
              <a:spcBef>
                <a:spcPts val="0"/>
              </a:spcBef>
              <a:spcAft>
                <a:spcPts val="0"/>
              </a:spcAft>
              <a:buClr>
                <a:schemeClr val="dk1"/>
              </a:buClr>
              <a:buSzPts val="1800"/>
              <a:buFont typeface="Trebuchet MS"/>
              <a:buChar char="●"/>
            </a:pPr>
            <a:r>
              <a:rPr lang="en" sz="1800">
                <a:solidFill>
                  <a:schemeClr val="dk1"/>
                </a:solidFill>
                <a:latin typeface="Trebuchet MS"/>
                <a:ea typeface="Trebuchet MS"/>
                <a:cs typeface="Trebuchet MS"/>
                <a:sym typeface="Trebuchet MS"/>
              </a:rPr>
              <a:t>Set x(j) = 1 if node j belongs to one of these connected components; otherwise, set x(j) = 0.</a:t>
            </a:r>
            <a:endParaRPr sz="1800">
              <a:solidFill>
                <a:schemeClr val="dk1"/>
              </a:solidFill>
              <a:latin typeface="Trebuchet MS"/>
              <a:ea typeface="Trebuchet MS"/>
              <a:cs typeface="Trebuchet MS"/>
              <a:sym typeface="Trebuchet MS"/>
            </a:endParaRPr>
          </a:p>
          <a:p>
            <a:pPr indent="-368300" lvl="0" marL="457200" rtl="0" algn="l">
              <a:lnSpc>
                <a:spcPct val="115000"/>
              </a:lnSpc>
              <a:spcBef>
                <a:spcPts val="0"/>
              </a:spcBef>
              <a:spcAft>
                <a:spcPts val="0"/>
              </a:spcAft>
              <a:buClr>
                <a:schemeClr val="dk1"/>
              </a:buClr>
              <a:buSzPts val="2200"/>
              <a:buFont typeface="Trebuchet MS"/>
              <a:buChar char="●"/>
            </a:pPr>
            <a:r>
              <a:rPr lang="en" sz="1800">
                <a:solidFill>
                  <a:schemeClr val="dk1"/>
                </a:solidFill>
                <a:latin typeface="Trebuchet MS"/>
                <a:ea typeface="Trebuchet MS"/>
                <a:cs typeface="Trebuchet MS"/>
                <a:sym typeface="Trebuchet MS"/>
              </a:rPr>
              <a:t>The connected components are denoted by the matrix C; c</a:t>
            </a:r>
            <a:r>
              <a:rPr lang="en" sz="1100">
                <a:solidFill>
                  <a:schemeClr val="dk1"/>
                </a:solidFill>
                <a:latin typeface="Trebuchet MS"/>
                <a:ea typeface="Trebuchet MS"/>
                <a:cs typeface="Trebuchet MS"/>
                <a:sym typeface="Trebuchet MS"/>
              </a:rPr>
              <a:t>ij</a:t>
            </a:r>
            <a:r>
              <a:rPr lang="en" sz="1800">
                <a:solidFill>
                  <a:schemeClr val="dk1"/>
                </a:solidFill>
                <a:latin typeface="Trebuchet MS"/>
                <a:ea typeface="Trebuchet MS"/>
                <a:cs typeface="Trebuchet MS"/>
                <a:sym typeface="Trebuchet MS"/>
              </a:rPr>
              <a:t> = 1 if node j belongs to the ith connected component, and 0 otherwise.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727650" y="15087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Suppose x(j) = 1 for all j &lt; k. </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We now determine the connected component to which node k belongs. This (i + 1)st component is the set of nodes that are descendants of k.</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Update vector x, find the next component, and continue this process until every element of x = 1</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7650" y="847175"/>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solidFill>
                  <a:srgbClr val="000000"/>
                </a:solidFill>
                <a:latin typeface="Trebuchet MS"/>
                <a:ea typeface="Trebuchet MS"/>
                <a:cs typeface="Trebuchet MS"/>
                <a:sym typeface="Trebuchet MS"/>
              </a:rPr>
              <a:t>Example</a:t>
            </a:r>
            <a:endParaRPr sz="3300">
              <a:solidFill>
                <a:srgbClr val="000000"/>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Initially X=(0,0,0,0,0,0,0)</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n nodes are divided into connected components w.r.t matrix B.</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thus connected component to </a:t>
            </a:r>
            <a:endParaRPr sz="2000">
              <a:solidFill>
                <a:schemeClr val="dk1"/>
              </a:solidFill>
              <a:latin typeface="Trebuchet MS"/>
              <a:ea typeface="Trebuchet MS"/>
              <a:cs typeface="Trebuchet MS"/>
              <a:sym typeface="Trebuchet MS"/>
            </a:endParaRPr>
          </a:p>
          <a:p>
            <a:pPr indent="0" lvl="0" marL="0" rtl="0" algn="l">
              <a:lnSpc>
                <a:spcPct val="115000"/>
              </a:lnSpc>
              <a:spcBef>
                <a:spcPts val="1800"/>
              </a:spcBef>
              <a:spcAft>
                <a:spcPts val="0"/>
              </a:spcAft>
              <a:buClr>
                <a:schemeClr val="dk1"/>
              </a:buClr>
              <a:buSzPts val="1100"/>
              <a:buFont typeface="Arial"/>
              <a:buNone/>
            </a:pPr>
            <a:r>
              <a:rPr lang="en" sz="2000">
                <a:solidFill>
                  <a:schemeClr val="dk1"/>
                </a:solidFill>
                <a:latin typeface="Trebuchet MS"/>
                <a:ea typeface="Trebuchet MS"/>
                <a:cs typeface="Trebuchet MS"/>
                <a:sym typeface="Trebuchet MS"/>
              </a:rPr>
              <a:t>    which node 1 belongs is </a:t>
            </a:r>
            <a:endParaRPr sz="2000">
              <a:solidFill>
                <a:schemeClr val="dk1"/>
              </a:solidFill>
              <a:latin typeface="Trebuchet MS"/>
              <a:ea typeface="Trebuchet MS"/>
              <a:cs typeface="Trebuchet MS"/>
              <a:sym typeface="Trebuchet MS"/>
            </a:endParaRPr>
          </a:p>
          <a:p>
            <a:pPr indent="0" lvl="0" marL="0" rtl="0" algn="l">
              <a:lnSpc>
                <a:spcPct val="115000"/>
              </a:lnSpc>
              <a:spcBef>
                <a:spcPts val="600"/>
              </a:spcBef>
              <a:spcAft>
                <a:spcPts val="0"/>
              </a:spcAft>
              <a:buClr>
                <a:schemeClr val="dk1"/>
              </a:buClr>
              <a:buSzPts val="1100"/>
              <a:buFont typeface="Arial"/>
              <a:buNone/>
            </a:pPr>
            <a:r>
              <a:rPr lang="en" sz="2000">
                <a:solidFill>
                  <a:schemeClr val="dk1"/>
                </a:solidFill>
                <a:latin typeface="Trebuchet MS"/>
                <a:ea typeface="Trebuchet MS"/>
                <a:cs typeface="Trebuchet MS"/>
                <a:sym typeface="Trebuchet MS"/>
              </a:rPr>
              <a:t>    determined by 1,2,3,4,7</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X=(1,1,1,1,0,0,1)</a:t>
            </a:r>
            <a:endParaRPr sz="20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p>
        </p:txBody>
      </p:sp>
      <p:pic>
        <p:nvPicPr>
          <p:cNvPr id="203" name="Google Shape;203;p31"/>
          <p:cNvPicPr preferRelativeResize="0"/>
          <p:nvPr/>
        </p:nvPicPr>
        <p:blipFill>
          <a:blip r:embed="rId3">
            <a:alphaModFix/>
          </a:blip>
          <a:stretch>
            <a:fillRect/>
          </a:stretch>
        </p:blipFill>
        <p:spPr>
          <a:xfrm>
            <a:off x="5700450" y="2759125"/>
            <a:ext cx="2807750" cy="197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Reference-1</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94" name="Google Shape;94;p14"/>
          <p:cNvSpPr txBox="1"/>
          <p:nvPr>
            <p:ph idx="1" type="body"/>
          </p:nvPr>
        </p:nvSpPr>
        <p:spPr>
          <a:xfrm>
            <a:off x="313500" y="1922750"/>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lang="en" sz="2400">
                <a:solidFill>
                  <a:schemeClr val="accent3"/>
                </a:solidFill>
                <a:latin typeface="Trebuchet MS"/>
                <a:ea typeface="Trebuchet MS"/>
                <a:cs typeface="Trebuchet MS"/>
                <a:sym typeface="Trebuchet MS"/>
              </a:rPr>
              <a:t>Application of Graph theory in Electrical network</a:t>
            </a:r>
            <a:endParaRPr sz="2400">
              <a:solidFill>
                <a:schemeClr val="accent3"/>
              </a:solidFill>
            </a:endParaRPr>
          </a:p>
        </p:txBody>
      </p:sp>
      <p:sp>
        <p:nvSpPr>
          <p:cNvPr id="95" name="Google Shape;95;p14"/>
          <p:cNvSpPr txBox="1"/>
          <p:nvPr/>
        </p:nvSpPr>
        <p:spPr>
          <a:xfrm>
            <a:off x="0" y="3369100"/>
            <a:ext cx="4840200" cy="17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Reference</a:t>
            </a:r>
            <a:r>
              <a:rPr b="1" lang="en">
                <a:latin typeface="Lato"/>
                <a:ea typeface="Lato"/>
                <a:cs typeface="Lato"/>
                <a:sym typeface="Lato"/>
              </a:rPr>
              <a:t> Research Paper 1:</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Application of Graph Theory in Electrical Network By Berdewad O. K., Dr. Deo S. 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Publication:</a:t>
            </a:r>
            <a:r>
              <a:rPr lang="en">
                <a:latin typeface="Lato"/>
                <a:ea typeface="Lato"/>
                <a:cs typeface="Lato"/>
                <a:sym typeface="Lato"/>
              </a:rPr>
              <a:t> </a:t>
            </a:r>
            <a:r>
              <a:rPr lang="en">
                <a:latin typeface="Lato"/>
                <a:ea typeface="Lato"/>
                <a:cs typeface="Lato"/>
                <a:sym typeface="Lato"/>
              </a:rPr>
              <a:t>International Journal of Science and Research , </a:t>
            </a:r>
            <a:r>
              <a:rPr lang="en">
                <a:latin typeface="Lato"/>
                <a:ea typeface="Lato"/>
                <a:cs typeface="Lato"/>
                <a:sym typeface="Lato"/>
              </a:rPr>
              <a:t>Vol.5, Issue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Year: </a:t>
            </a:r>
            <a:r>
              <a:rPr lang="en">
                <a:latin typeface="Lato"/>
                <a:ea typeface="Lato"/>
                <a:cs typeface="Lato"/>
                <a:sym typeface="Lato"/>
              </a:rPr>
              <a:t> March 2016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628100" y="1327850"/>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The next component is alone of node 5</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Thus X=(1,1,1,1,1,0,1)</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Similarly node 6 is also isolated and thus connected in itself</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X=(1,1,1,1,1,1,1)</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Thus C denotes connected components</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a:off x="5110563" y="3990963"/>
            <a:ext cx="3629025" cy="115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7650" y="1104325"/>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Step 3</a:t>
            </a:r>
            <a:endParaRPr sz="3300">
              <a:latin typeface="Trebuchet MS"/>
              <a:ea typeface="Trebuchet MS"/>
              <a:cs typeface="Trebuchet MS"/>
              <a:sym typeface="Trebuchet MS"/>
            </a:endParaRPr>
          </a:p>
          <a:p>
            <a:pPr indent="-355600" lvl="0" marL="457200" rtl="0" algn="l">
              <a:lnSpc>
                <a:spcPct val="115000"/>
              </a:lnSpc>
              <a:spcBef>
                <a:spcPts val="120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Here the connected components are amalgamated by adding appropriate edges to the adjacency matrix B.</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This is achieved by repeatedly examining the component with the smallest number of nodes.</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There must exist a edge which joins one of the nodes of this component to some node in another component.</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Choose one such edge and add to matrix B</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After this step B is adjacency matrix of spanning tree</a:t>
            </a:r>
            <a:endParaRPr sz="20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Example</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220" name="Google Shape;22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(2,5) and (2,6) are added to the original graph </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pic>
        <p:nvPicPr>
          <p:cNvPr id="221" name="Google Shape;221;p34"/>
          <p:cNvPicPr preferRelativeResize="0"/>
          <p:nvPr/>
        </p:nvPicPr>
        <p:blipFill>
          <a:blip r:embed="rId3">
            <a:alphaModFix/>
          </a:blip>
          <a:stretch>
            <a:fillRect/>
          </a:stretch>
        </p:blipFill>
        <p:spPr>
          <a:xfrm>
            <a:off x="792275" y="2939550"/>
            <a:ext cx="2247900" cy="1590675"/>
          </a:xfrm>
          <a:prstGeom prst="rect">
            <a:avLst/>
          </a:prstGeom>
          <a:noFill/>
          <a:ln>
            <a:noFill/>
          </a:ln>
        </p:spPr>
      </p:pic>
      <p:pic>
        <p:nvPicPr>
          <p:cNvPr id="222" name="Google Shape;222;p34"/>
          <p:cNvPicPr preferRelativeResize="0"/>
          <p:nvPr/>
        </p:nvPicPr>
        <p:blipFill>
          <a:blip r:embed="rId4">
            <a:alphaModFix/>
          </a:blip>
          <a:stretch>
            <a:fillRect/>
          </a:stretch>
        </p:blipFill>
        <p:spPr>
          <a:xfrm>
            <a:off x="3883688" y="2949063"/>
            <a:ext cx="1809750" cy="1571625"/>
          </a:xfrm>
          <a:prstGeom prst="rect">
            <a:avLst/>
          </a:prstGeom>
          <a:noFill/>
          <a:ln>
            <a:noFill/>
          </a:ln>
        </p:spPr>
      </p:pic>
      <p:pic>
        <p:nvPicPr>
          <p:cNvPr id="223" name="Google Shape;223;p34"/>
          <p:cNvPicPr preferRelativeResize="0"/>
          <p:nvPr/>
        </p:nvPicPr>
        <p:blipFill>
          <a:blip r:embed="rId5">
            <a:alphaModFix/>
          </a:blip>
          <a:stretch>
            <a:fillRect/>
          </a:stretch>
        </p:blipFill>
        <p:spPr>
          <a:xfrm>
            <a:off x="6653550" y="2944300"/>
            <a:ext cx="2228850" cy="1581150"/>
          </a:xfrm>
          <a:prstGeom prst="rect">
            <a:avLst/>
          </a:prstGeom>
          <a:noFill/>
          <a:ln>
            <a:noFill/>
          </a:ln>
        </p:spPr>
      </p:pic>
      <p:sp>
        <p:nvSpPr>
          <p:cNvPr id="224" name="Google Shape;224;p34"/>
          <p:cNvSpPr txBox="1"/>
          <p:nvPr/>
        </p:nvSpPr>
        <p:spPr>
          <a:xfrm>
            <a:off x="1342950" y="4512325"/>
            <a:ext cx="11550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Intial B</a:t>
            </a:r>
            <a:endParaRPr>
              <a:latin typeface="Lato"/>
              <a:ea typeface="Lato"/>
              <a:cs typeface="Lato"/>
              <a:sym typeface="Lato"/>
            </a:endParaRPr>
          </a:p>
        </p:txBody>
      </p:sp>
      <p:sp>
        <p:nvSpPr>
          <p:cNvPr id="225" name="Google Shape;225;p34"/>
          <p:cNvSpPr txBox="1"/>
          <p:nvPr/>
        </p:nvSpPr>
        <p:spPr>
          <a:xfrm>
            <a:off x="4176575" y="4512325"/>
            <a:ext cx="11550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Final B </a:t>
            </a:r>
            <a:endParaRPr>
              <a:latin typeface="Lato"/>
              <a:ea typeface="Lato"/>
              <a:cs typeface="Lato"/>
              <a:sym typeface="Lato"/>
            </a:endParaRPr>
          </a:p>
        </p:txBody>
      </p:sp>
      <p:sp>
        <p:nvSpPr>
          <p:cNvPr id="226" name="Google Shape;226;p34"/>
          <p:cNvSpPr txBox="1"/>
          <p:nvPr/>
        </p:nvSpPr>
        <p:spPr>
          <a:xfrm>
            <a:off x="6996775" y="4458600"/>
            <a:ext cx="13563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Spanning tree</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7650" y="132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a:t>
            </a:r>
            <a:r>
              <a:rPr lang="en" sz="3000"/>
              <a:t> Fundamental Cycles</a:t>
            </a:r>
            <a:endParaRPr sz="3000"/>
          </a:p>
        </p:txBody>
      </p:sp>
      <p:sp>
        <p:nvSpPr>
          <p:cNvPr id="232" name="Google Shape;232;p35"/>
          <p:cNvSpPr txBox="1"/>
          <p:nvPr>
            <p:ph idx="1" type="body"/>
          </p:nvPr>
        </p:nvSpPr>
        <p:spPr>
          <a:xfrm>
            <a:off x="199650" y="1734925"/>
            <a:ext cx="8520600" cy="39300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Trebuchet MS"/>
              <a:buChar char="●"/>
            </a:pPr>
            <a:r>
              <a:rPr lang="en">
                <a:solidFill>
                  <a:schemeClr val="dk1"/>
                </a:solidFill>
                <a:latin typeface="Trebuchet MS"/>
                <a:ea typeface="Trebuchet MS"/>
                <a:cs typeface="Trebuchet MS"/>
                <a:sym typeface="Trebuchet MS"/>
              </a:rPr>
              <a:t>The cycles of a fundamental set are such that: </a:t>
            </a:r>
            <a:endParaRPr>
              <a:solidFill>
                <a:schemeClr val="dk1"/>
              </a:solidFill>
              <a:latin typeface="Trebuchet MS"/>
              <a:ea typeface="Trebuchet MS"/>
              <a:cs typeface="Trebuchet MS"/>
              <a:sym typeface="Trebuchet MS"/>
            </a:endParaRPr>
          </a:p>
          <a:p>
            <a:pPr indent="-311150" lvl="1" marL="914400" rtl="0" algn="l">
              <a:spcBef>
                <a:spcPts val="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a) their union contains all the cycles of the original graph </a:t>
            </a:r>
            <a:endParaRPr sz="1300">
              <a:solidFill>
                <a:schemeClr val="dk1"/>
              </a:solidFill>
              <a:latin typeface="Trebuchet MS"/>
              <a:ea typeface="Trebuchet MS"/>
              <a:cs typeface="Trebuchet MS"/>
              <a:sym typeface="Trebuchet MS"/>
            </a:endParaRPr>
          </a:p>
          <a:p>
            <a:pPr indent="-311150" lvl="1" marL="914400" rtl="0" algn="l">
              <a:spcBef>
                <a:spcPts val="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b) they are independent, in the sense that any given cycle in the set is not contained in any union of the remaining cycles.</a:t>
            </a:r>
            <a:endParaRPr sz="1300">
              <a:solidFill>
                <a:schemeClr val="dk1"/>
              </a:solidFill>
            </a:endParaRPr>
          </a:p>
          <a:p>
            <a:pPr indent="-342900" lvl="0" marL="457200" rtl="0" algn="l">
              <a:spcBef>
                <a:spcPts val="0"/>
              </a:spcBef>
              <a:spcAft>
                <a:spcPts val="0"/>
              </a:spcAft>
              <a:buClr>
                <a:schemeClr val="dk1"/>
              </a:buClr>
              <a:buSzPts val="1800"/>
              <a:buFont typeface="Trebuchet MS"/>
              <a:buChar char="●"/>
            </a:pPr>
            <a:r>
              <a:rPr lang="en">
                <a:solidFill>
                  <a:schemeClr val="dk1"/>
                </a:solidFill>
                <a:latin typeface="Trebuchet MS"/>
                <a:ea typeface="Trebuchet MS"/>
                <a:cs typeface="Trebuchet MS"/>
                <a:sym typeface="Trebuchet MS"/>
              </a:rPr>
              <a:t>In figure I, the cycles which form the set of fundamental cycles are:</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a:solidFill>
                  <a:schemeClr val="dk1"/>
                </a:solidFill>
                <a:latin typeface="Trebuchet MS"/>
                <a:ea typeface="Trebuchet MS"/>
                <a:cs typeface="Trebuchet MS"/>
                <a:sym typeface="Trebuchet MS"/>
              </a:rPr>
              <a:t>ACFEB</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a:solidFill>
                  <a:schemeClr val="dk1"/>
                </a:solidFill>
                <a:latin typeface="Trebuchet MS"/>
                <a:ea typeface="Trebuchet MS"/>
                <a:cs typeface="Trebuchet MS"/>
                <a:sym typeface="Trebuchet MS"/>
              </a:rPr>
              <a:t>DEF</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eriod"/>
            </a:pPr>
            <a:r>
              <a:rPr lang="en">
                <a:solidFill>
                  <a:schemeClr val="dk1"/>
                </a:solidFill>
                <a:latin typeface="Trebuchet MS"/>
                <a:ea typeface="Trebuchet MS"/>
                <a:cs typeface="Trebuchet MS"/>
                <a:sym typeface="Trebuchet MS"/>
              </a:rPr>
              <a:t>BDE 	                                                                                  </a:t>
            </a:r>
            <a:endParaRPr>
              <a:solidFill>
                <a:schemeClr val="dk1"/>
              </a:solidFill>
              <a:latin typeface="Trebuchet MS"/>
              <a:ea typeface="Trebuchet MS"/>
              <a:cs typeface="Trebuchet MS"/>
              <a:sym typeface="Trebuchet MS"/>
            </a:endParaRPr>
          </a:p>
          <a:p>
            <a:pPr indent="-311150" lvl="0" marL="457200" rtl="0" algn="l">
              <a:spcBef>
                <a:spcPts val="0"/>
              </a:spcBef>
              <a:spcAft>
                <a:spcPts val="0"/>
              </a:spcAft>
              <a:buClr>
                <a:schemeClr val="dk1"/>
              </a:buClr>
              <a:buSzPts val="1300"/>
              <a:buFont typeface="Trebuchet MS"/>
              <a:buChar char="●"/>
            </a:pPr>
            <a:r>
              <a:rPr lang="en">
                <a:solidFill>
                  <a:schemeClr val="dk1"/>
                </a:solidFill>
                <a:latin typeface="Trebuchet MS"/>
                <a:ea typeface="Trebuchet MS"/>
                <a:cs typeface="Trebuchet MS"/>
                <a:sym typeface="Trebuchet MS"/>
              </a:rPr>
              <a:t>In order to set up a system of independent equations for the currents, we need a fundamental set of cycle, i.e., a set of independent current loops.</a:t>
            </a:r>
            <a:endParaRPr>
              <a:solidFill>
                <a:schemeClr val="dk1"/>
              </a:solidFill>
              <a:latin typeface="Trebuchet MS"/>
              <a:ea typeface="Trebuchet MS"/>
              <a:cs typeface="Trebuchet MS"/>
              <a:sym typeface="Trebuchet MS"/>
            </a:endParaRPr>
          </a:p>
          <a:p>
            <a:pPr indent="0" lvl="0" marL="0" rtl="0" algn="l">
              <a:spcBef>
                <a:spcPts val="1600"/>
              </a:spcBef>
              <a:spcAft>
                <a:spcPts val="1600"/>
              </a:spcAft>
              <a:buNone/>
            </a:pPr>
            <a:r>
              <a:t/>
            </a:r>
            <a:endParaRPr/>
          </a:p>
        </p:txBody>
      </p:sp>
      <p:pic>
        <p:nvPicPr>
          <p:cNvPr id="233" name="Google Shape;233;p35"/>
          <p:cNvPicPr preferRelativeResize="0"/>
          <p:nvPr/>
        </p:nvPicPr>
        <p:blipFill>
          <a:blip r:embed="rId3">
            <a:alphaModFix/>
          </a:blip>
          <a:stretch>
            <a:fillRect/>
          </a:stretch>
        </p:blipFill>
        <p:spPr>
          <a:xfrm>
            <a:off x="6790725" y="2872850"/>
            <a:ext cx="2111125" cy="1239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7650" y="1200775"/>
            <a:ext cx="7688700" cy="3289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Step 4</a:t>
            </a:r>
            <a:endParaRPr sz="3300">
              <a:latin typeface="Trebuchet MS"/>
              <a:ea typeface="Trebuchet MS"/>
              <a:cs typeface="Trebuchet MS"/>
              <a:sym typeface="Trebuchet MS"/>
            </a:endParaRPr>
          </a:p>
          <a:p>
            <a:pPr indent="-381000" lvl="0" marL="457200" rtl="0" algn="l">
              <a:lnSpc>
                <a:spcPct val="115000"/>
              </a:lnSpc>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Each edge of original graph when added to spanning tree form a fundamental cycle.</a:t>
            </a:r>
            <a:endParaRPr sz="2400">
              <a:solidFill>
                <a:schemeClr val="dk1"/>
              </a:solidFill>
              <a:latin typeface="Trebuchet MS"/>
              <a:ea typeface="Trebuchet MS"/>
              <a:cs typeface="Trebuchet MS"/>
              <a:sym typeface="Trebuchet MS"/>
            </a:endParaRPr>
          </a:p>
          <a:p>
            <a:pPr indent="0" lvl="0" marL="457200" rtl="0" algn="l">
              <a:lnSpc>
                <a:spcPct val="50000"/>
              </a:lnSpc>
              <a:spcBef>
                <a:spcPts val="1800"/>
              </a:spcBef>
              <a:spcAft>
                <a:spcPts val="0"/>
              </a:spcAft>
              <a:buNone/>
            </a:pPr>
            <a:r>
              <a:t/>
            </a:r>
            <a:endParaRPr sz="2400">
              <a:solidFill>
                <a:schemeClr val="dk1"/>
              </a:solidFill>
              <a:latin typeface="Trebuchet MS"/>
              <a:ea typeface="Trebuchet MS"/>
              <a:cs typeface="Trebuchet MS"/>
              <a:sym typeface="Trebuchet MS"/>
            </a:endParaRPr>
          </a:p>
          <a:p>
            <a:pPr indent="-381000" lvl="0" marL="457200" rtl="0" algn="l">
              <a:lnSpc>
                <a:spcPct val="115000"/>
              </a:lnSpc>
              <a:spcBef>
                <a:spcPts val="18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In this step all such cycles are generated</a:t>
            </a:r>
            <a:endParaRPr sz="2400">
              <a:solidFill>
                <a:schemeClr val="dk1"/>
              </a:solidFill>
              <a:latin typeface="Trebuchet MS"/>
              <a:ea typeface="Trebuchet MS"/>
              <a:cs typeface="Trebuchet MS"/>
              <a:sym typeface="Trebuchet MS"/>
            </a:endParaRPr>
          </a:p>
          <a:p>
            <a:pPr indent="0" lvl="0" marL="457200" rtl="0" algn="l">
              <a:lnSpc>
                <a:spcPct val="115000"/>
              </a:lnSpc>
              <a:spcBef>
                <a:spcPts val="1800"/>
              </a:spcBef>
              <a:spcAft>
                <a:spcPts val="0"/>
              </a:spcAft>
              <a:buNone/>
            </a:pPr>
            <a:r>
              <a:t/>
            </a:r>
            <a:endParaRPr sz="2400">
              <a:solidFill>
                <a:schemeClr val="dk1"/>
              </a:solidFill>
              <a:latin typeface="Trebuchet MS"/>
              <a:ea typeface="Trebuchet MS"/>
              <a:cs typeface="Trebuchet MS"/>
              <a:sym typeface="Trebuchet MS"/>
            </a:endParaRPr>
          </a:p>
          <a:p>
            <a:pPr indent="0" lvl="0" marL="0" rtl="0" algn="l">
              <a:spcBef>
                <a:spcPts val="1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t>Example</a:t>
            </a:r>
            <a:endParaRPr/>
          </a:p>
        </p:txBody>
      </p:sp>
      <p:sp>
        <p:nvSpPr>
          <p:cNvPr id="244" name="Google Shape;24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b="1" lang="en" sz="2400">
                <a:solidFill>
                  <a:schemeClr val="dk1"/>
                </a:solidFill>
                <a:latin typeface="Trebuchet MS"/>
                <a:ea typeface="Trebuchet MS"/>
                <a:cs typeface="Trebuchet MS"/>
                <a:sym typeface="Trebuchet MS"/>
              </a:rPr>
              <a:t>Adding (1,4) gives cycle 134</a:t>
            </a:r>
            <a:endParaRPr b="1" sz="2400">
              <a:solidFill>
                <a:schemeClr val="dk1"/>
              </a:solidFill>
              <a:latin typeface="Trebuchet MS"/>
              <a:ea typeface="Trebuchet MS"/>
              <a:cs typeface="Trebuchet MS"/>
              <a:sym typeface="Trebuchet MS"/>
            </a:endParaRPr>
          </a:p>
          <a:p>
            <a:pPr indent="0" lvl="0" marL="457200" rtl="0" algn="l">
              <a:lnSpc>
                <a:spcPct val="50000"/>
              </a:lnSpc>
              <a:spcBef>
                <a:spcPts val="1800"/>
              </a:spcBef>
              <a:spcAft>
                <a:spcPts val="0"/>
              </a:spcAft>
              <a:buNone/>
            </a:pPr>
            <a:r>
              <a:t/>
            </a:r>
            <a:endParaRPr b="1" sz="2400">
              <a:solidFill>
                <a:schemeClr val="dk1"/>
              </a:solidFill>
              <a:latin typeface="Trebuchet MS"/>
              <a:ea typeface="Trebuchet MS"/>
              <a:cs typeface="Trebuchet MS"/>
              <a:sym typeface="Trebuchet MS"/>
            </a:endParaRPr>
          </a:p>
          <a:p>
            <a:pPr indent="-381000" lvl="0" marL="457200" rtl="0" algn="l">
              <a:spcBef>
                <a:spcPts val="1800"/>
              </a:spcBef>
              <a:spcAft>
                <a:spcPts val="0"/>
              </a:spcAft>
              <a:buClr>
                <a:schemeClr val="dk1"/>
              </a:buClr>
              <a:buSzPts val="2400"/>
              <a:buFont typeface="Trebuchet MS"/>
              <a:buChar char="●"/>
            </a:pPr>
            <a:r>
              <a:rPr b="1" lang="en" sz="2400">
                <a:solidFill>
                  <a:schemeClr val="dk1"/>
                </a:solidFill>
                <a:latin typeface="Trebuchet MS"/>
                <a:ea typeface="Trebuchet MS"/>
                <a:cs typeface="Trebuchet MS"/>
                <a:sym typeface="Trebuchet MS"/>
              </a:rPr>
              <a:t>Adding (1,7) gives cycle 1347</a:t>
            </a:r>
            <a:endParaRPr/>
          </a:p>
        </p:txBody>
      </p:sp>
      <p:pic>
        <p:nvPicPr>
          <p:cNvPr id="245" name="Google Shape;245;p37"/>
          <p:cNvPicPr preferRelativeResize="0"/>
          <p:nvPr/>
        </p:nvPicPr>
        <p:blipFill>
          <a:blip r:embed="rId3">
            <a:alphaModFix/>
          </a:blip>
          <a:stretch>
            <a:fillRect/>
          </a:stretch>
        </p:blipFill>
        <p:spPr>
          <a:xfrm>
            <a:off x="6303875" y="1853850"/>
            <a:ext cx="2228850" cy="158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of a spanning tree</a:t>
            </a:r>
            <a:endParaRPr/>
          </a:p>
        </p:txBody>
      </p:sp>
      <p:sp>
        <p:nvSpPr>
          <p:cNvPr id="251" name="Google Shape;251;p38"/>
          <p:cNvSpPr txBox="1"/>
          <p:nvPr>
            <p:ph idx="1" type="body"/>
          </p:nvPr>
        </p:nvSpPr>
        <p:spPr>
          <a:xfrm>
            <a:off x="729450" y="2078875"/>
            <a:ext cx="7688700" cy="22611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highlight>
                  <a:srgbClr val="FFFFFF"/>
                </a:highlight>
                <a:latin typeface="Times New Roman"/>
                <a:ea typeface="Times New Roman"/>
                <a:cs typeface="Times New Roman"/>
                <a:sym typeface="Times New Roman"/>
              </a:rPr>
              <a:t>We implement a vertex-centric algorithm to find a spanning tree as it is more efficient and constructs spanning tree in a more structured way. The pseudocode is shown and A and B adjacency matrices of the original grap</a:t>
            </a:r>
            <a:r>
              <a:rPr lang="en" sz="2100">
                <a:solidFill>
                  <a:schemeClr val="dk1"/>
                </a:solidFill>
                <a:highlight>
                  <a:srgbClr val="FFFFFF"/>
                </a:highlight>
                <a:latin typeface="Times New Roman"/>
                <a:ea typeface="Times New Roman"/>
                <a:cs typeface="Times New Roman"/>
                <a:sym typeface="Times New Roman"/>
              </a:rPr>
              <a:t>h and the resulting spanning tree respectively.</a:t>
            </a:r>
            <a:endParaRPr sz="21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80525" y="118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Construction of a spanning tree</a:t>
            </a:r>
            <a:endParaRPr/>
          </a:p>
        </p:txBody>
      </p:sp>
      <p:sp>
        <p:nvSpPr>
          <p:cNvPr id="257" name="Google Shape;257;p39"/>
          <p:cNvSpPr txBox="1"/>
          <p:nvPr>
            <p:ph idx="1" type="body"/>
          </p:nvPr>
        </p:nvSpPr>
        <p:spPr>
          <a:xfrm>
            <a:off x="727650" y="1391050"/>
            <a:ext cx="7688700" cy="22611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 is a matrix where we keep record of the vertices already included in the process of constructing spanning tree.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 &amp; B are the matrices of size N x N</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Algorithm: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Initialize the first vertex in C i.e. C</a:t>
            </a:r>
            <a:r>
              <a:rPr baseline="-25000" lang="en" sz="1700">
                <a:solidFill>
                  <a:schemeClr val="dk1"/>
                </a:solidFill>
                <a:latin typeface="Times New Roman"/>
                <a:ea typeface="Times New Roman"/>
                <a:cs typeface="Times New Roman"/>
                <a:sym typeface="Times New Roman"/>
              </a:rPr>
              <a:t>0</a:t>
            </a:r>
            <a:r>
              <a:rPr lang="en" sz="1700">
                <a:solidFill>
                  <a:schemeClr val="dk1"/>
                </a:solidFill>
                <a:latin typeface="Times New Roman"/>
                <a:ea typeface="Times New Roman"/>
                <a:cs typeface="Times New Roman"/>
                <a:sym typeface="Times New Roman"/>
              </a:rPr>
              <a:t> = 1</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i, from 1 to N-</a:t>
            </a:r>
            <a:r>
              <a:rPr lang="en"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a:p>
            <a:pPr indent="457200" lvl="0" marL="457200" rtl="0" algn="l">
              <a:spcBef>
                <a:spcPts val="2100"/>
              </a:spcBef>
              <a:spcAft>
                <a:spcPts val="0"/>
              </a:spcAft>
              <a:buNone/>
            </a:pPr>
            <a:r>
              <a:rPr lang="en" sz="1700">
                <a:solidFill>
                  <a:schemeClr val="dk1"/>
                </a:solidFill>
                <a:latin typeface="Times New Roman"/>
                <a:ea typeface="Times New Roman"/>
                <a:cs typeface="Times New Roman"/>
                <a:sym typeface="Times New Roman"/>
              </a:rPr>
              <a:t>C</a:t>
            </a:r>
            <a:r>
              <a:rPr baseline="-25000" lang="en" sz="1700">
                <a:solidFill>
                  <a:schemeClr val="dk1"/>
                </a:solidFill>
                <a:latin typeface="Times New Roman"/>
                <a:ea typeface="Times New Roman"/>
                <a:cs typeface="Times New Roman"/>
                <a:sym typeface="Times New Roman"/>
              </a:rPr>
              <a:t>i</a:t>
            </a:r>
            <a:r>
              <a:rPr lang="en" sz="1700">
                <a:solidFill>
                  <a:schemeClr val="dk1"/>
                </a:solidFill>
                <a:latin typeface="Times New Roman"/>
                <a:ea typeface="Times New Roman"/>
                <a:cs typeface="Times New Roman"/>
                <a:sym typeface="Times New Roman"/>
              </a:rPr>
              <a:t> = 0</a:t>
            </a:r>
            <a:endParaRPr sz="1700">
              <a:solidFill>
                <a:schemeClr val="dk1"/>
              </a:solidFill>
              <a:latin typeface="Times New Roman"/>
              <a:ea typeface="Times New Roman"/>
              <a:cs typeface="Times New Roman"/>
              <a:sym typeface="Times New Roman"/>
            </a:endParaRPr>
          </a:p>
          <a:p>
            <a:pPr indent="-336550" lvl="0" marL="457200" rtl="0" algn="l">
              <a:spcBef>
                <a:spcPts val="21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i &amp; j, from 0 to N-1</a:t>
            </a:r>
            <a:endParaRPr sz="1700">
              <a:solidFill>
                <a:schemeClr val="dk1"/>
              </a:solidFill>
              <a:latin typeface="Times New Roman"/>
              <a:ea typeface="Times New Roman"/>
              <a:cs typeface="Times New Roman"/>
              <a:sym typeface="Times New Roman"/>
            </a:endParaRPr>
          </a:p>
          <a:p>
            <a:pPr indent="0" lvl="0" marL="457200" rtl="0" algn="l">
              <a:spcBef>
                <a:spcPts val="2100"/>
              </a:spcBef>
              <a:spcAft>
                <a:spcPts val="0"/>
              </a:spcAft>
              <a:buNone/>
            </a:pPr>
            <a:r>
              <a:rPr lang="en" sz="1700">
                <a:solidFill>
                  <a:schemeClr val="dk1"/>
                </a:solidFill>
                <a:latin typeface="Times New Roman"/>
                <a:ea typeface="Times New Roman"/>
                <a:cs typeface="Times New Roman"/>
                <a:sym typeface="Times New Roman"/>
              </a:rPr>
              <a:t>B</a:t>
            </a:r>
            <a:r>
              <a:rPr baseline="-25000" lang="en" sz="1700">
                <a:solidFill>
                  <a:schemeClr val="dk1"/>
                </a:solidFill>
                <a:latin typeface="Times New Roman"/>
                <a:ea typeface="Times New Roman"/>
                <a:cs typeface="Times New Roman"/>
                <a:sym typeface="Times New Roman"/>
              </a:rPr>
              <a:t>ij</a:t>
            </a:r>
            <a:r>
              <a:rPr lang="en" sz="1700">
                <a:solidFill>
                  <a:schemeClr val="dk1"/>
                </a:solidFill>
                <a:latin typeface="Times New Roman"/>
                <a:ea typeface="Times New Roman"/>
                <a:cs typeface="Times New Roman"/>
                <a:sym typeface="Times New Roman"/>
              </a:rPr>
              <a:t> = 0</a:t>
            </a:r>
            <a:endParaRPr sz="1700">
              <a:solidFill>
                <a:schemeClr val="dk1"/>
              </a:solidFill>
              <a:latin typeface="Times New Roman"/>
              <a:ea typeface="Times New Roman"/>
              <a:cs typeface="Times New Roman"/>
              <a:sym typeface="Times New Roman"/>
            </a:endParaRPr>
          </a:p>
          <a:p>
            <a:pPr indent="0" lvl="0" marL="0" rtl="0" algn="l">
              <a:spcBef>
                <a:spcPts val="21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idx="1" type="body"/>
          </p:nvPr>
        </p:nvSpPr>
        <p:spPr>
          <a:xfrm>
            <a:off x="676975" y="1094400"/>
            <a:ext cx="7688700" cy="2954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for i, j from 0 to N - 1</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if A</a:t>
            </a:r>
            <a:r>
              <a:rPr baseline="-25000" lang="en" sz="1800">
                <a:solidFill>
                  <a:schemeClr val="dk1"/>
                </a:solidFill>
                <a:latin typeface="Times New Roman"/>
                <a:ea typeface="Times New Roman"/>
                <a:cs typeface="Times New Roman"/>
                <a:sym typeface="Times New Roman"/>
              </a:rPr>
              <a:t>ij</a:t>
            </a:r>
            <a:r>
              <a:rPr lang="en" sz="1800">
                <a:solidFill>
                  <a:schemeClr val="dk1"/>
                </a:solidFill>
                <a:latin typeface="Times New Roman"/>
                <a:ea typeface="Times New Roman"/>
                <a:cs typeface="Times New Roman"/>
                <a:sym typeface="Times New Roman"/>
              </a:rPr>
              <a:t> = 1 and C</a:t>
            </a:r>
            <a:r>
              <a:rPr baseline="-25000" lang="en" sz="1800">
                <a:solidFill>
                  <a:schemeClr val="dk1"/>
                </a:solidFill>
                <a:latin typeface="Times New Roman"/>
                <a:ea typeface="Times New Roman"/>
                <a:cs typeface="Times New Roman"/>
                <a:sym typeface="Times New Roman"/>
              </a:rPr>
              <a:t>i</a:t>
            </a:r>
            <a:r>
              <a:rPr lang="en" sz="1800">
                <a:solidFill>
                  <a:schemeClr val="dk1"/>
                </a:solidFill>
                <a:latin typeface="Times New Roman"/>
                <a:ea typeface="Times New Roman"/>
                <a:cs typeface="Times New Roman"/>
                <a:sym typeface="Times New Roman"/>
              </a:rPr>
              <a:t> = 1 and C</a:t>
            </a:r>
            <a:r>
              <a:rPr baseline="-25000" lang="en" sz="1800">
                <a:solidFill>
                  <a:schemeClr val="dk1"/>
                </a:solidFill>
                <a:latin typeface="Times New Roman"/>
                <a:ea typeface="Times New Roman"/>
                <a:cs typeface="Times New Roman"/>
                <a:sym typeface="Times New Roman"/>
              </a:rPr>
              <a:t>j</a:t>
            </a:r>
            <a:r>
              <a:rPr lang="en" sz="1800">
                <a:solidFill>
                  <a:schemeClr val="dk1"/>
                </a:solidFill>
                <a:latin typeface="Times New Roman"/>
                <a:ea typeface="Times New Roman"/>
                <a:cs typeface="Times New Roman"/>
                <a:sym typeface="Times New Roman"/>
              </a:rPr>
              <a:t> = 0</a:t>
            </a:r>
            <a:endParaRPr sz="1800">
              <a:solidFill>
                <a:schemeClr val="dk1"/>
              </a:solidFill>
              <a:latin typeface="Times New Roman"/>
              <a:ea typeface="Times New Roman"/>
              <a:cs typeface="Times New Roman"/>
              <a:sym typeface="Times New Roman"/>
            </a:endParaRPr>
          </a:p>
          <a:p>
            <a:pPr indent="0" lvl="0" marL="0" rtl="0" algn="l">
              <a:spcBef>
                <a:spcPts val="21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B</a:t>
            </a:r>
            <a:r>
              <a:rPr baseline="-25000" lang="en" sz="1800">
                <a:solidFill>
                  <a:schemeClr val="dk1"/>
                </a:solidFill>
                <a:latin typeface="Times New Roman"/>
                <a:ea typeface="Times New Roman"/>
                <a:cs typeface="Times New Roman"/>
                <a:sym typeface="Times New Roman"/>
              </a:rPr>
              <a:t>ij</a:t>
            </a:r>
            <a:r>
              <a:rPr lang="en" sz="1800">
                <a:solidFill>
                  <a:schemeClr val="dk1"/>
                </a:solidFill>
                <a:latin typeface="Times New Roman"/>
                <a:ea typeface="Times New Roman"/>
                <a:cs typeface="Times New Roman"/>
                <a:sym typeface="Times New Roman"/>
              </a:rPr>
              <a:t>  =  1</a:t>
            </a:r>
            <a:endParaRPr sz="1800">
              <a:solidFill>
                <a:schemeClr val="dk1"/>
              </a:solidFill>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B</a:t>
            </a:r>
            <a:r>
              <a:rPr baseline="-25000" lang="en" sz="1800">
                <a:solidFill>
                  <a:schemeClr val="dk1"/>
                </a:solidFill>
                <a:latin typeface="Times New Roman"/>
                <a:ea typeface="Times New Roman"/>
                <a:cs typeface="Times New Roman"/>
                <a:sym typeface="Times New Roman"/>
              </a:rPr>
              <a:t>ji</a:t>
            </a:r>
            <a:r>
              <a:rPr lang="en" sz="1800">
                <a:solidFill>
                  <a:schemeClr val="dk1"/>
                </a:solidFill>
                <a:latin typeface="Times New Roman"/>
                <a:ea typeface="Times New Roman"/>
                <a:cs typeface="Times New Roman"/>
                <a:sym typeface="Times New Roman"/>
              </a:rPr>
              <a:t>  =  1</a:t>
            </a:r>
            <a:endParaRPr sz="1800">
              <a:solidFill>
                <a:schemeClr val="dk1"/>
              </a:solidFill>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C</a:t>
            </a:r>
            <a:r>
              <a:rPr baseline="-25000" lang="en" sz="1800">
                <a:solidFill>
                  <a:schemeClr val="dk1"/>
                </a:solidFill>
                <a:latin typeface="Times New Roman"/>
                <a:ea typeface="Times New Roman"/>
                <a:cs typeface="Times New Roman"/>
                <a:sym typeface="Times New Roman"/>
              </a:rPr>
              <a:t>j</a:t>
            </a:r>
            <a:r>
              <a:rPr lang="en" sz="1800">
                <a:solidFill>
                  <a:schemeClr val="dk1"/>
                </a:solidFill>
                <a:latin typeface="Times New Roman"/>
                <a:ea typeface="Times New Roman"/>
                <a:cs typeface="Times New Roman"/>
                <a:sym typeface="Times New Roman"/>
              </a:rPr>
              <a:t> =1</a:t>
            </a:r>
            <a:endParaRPr sz="1800">
              <a:solidFill>
                <a:schemeClr val="dk1"/>
              </a:solidFill>
              <a:latin typeface="Times New Roman"/>
              <a:ea typeface="Times New Roman"/>
              <a:cs typeface="Times New Roman"/>
              <a:sym typeface="Times New Roman"/>
            </a:endParaRPr>
          </a:p>
          <a:p>
            <a:pPr indent="0" lvl="0" marL="914400" rtl="0" algn="l">
              <a:spcBef>
                <a:spcPts val="1200"/>
              </a:spcBef>
              <a:spcAft>
                <a:spcPts val="0"/>
              </a:spcAft>
              <a:buNone/>
            </a:pPr>
            <a:r>
              <a:rPr lang="en" sz="1800">
                <a:solidFill>
                  <a:schemeClr val="dk1"/>
                </a:solidFill>
              </a:rPr>
              <a:t>if A</a:t>
            </a:r>
            <a:r>
              <a:rPr baseline="-25000" lang="en" sz="1800">
                <a:solidFill>
                  <a:schemeClr val="dk1"/>
                </a:solidFill>
              </a:rPr>
              <a:t>ij</a:t>
            </a:r>
            <a:r>
              <a:rPr lang="en" sz="1800">
                <a:solidFill>
                  <a:schemeClr val="dk1"/>
                </a:solidFill>
              </a:rPr>
              <a:t> = 1 and C</a:t>
            </a:r>
            <a:r>
              <a:rPr baseline="-25000" lang="en" sz="1800">
                <a:solidFill>
                  <a:schemeClr val="dk1"/>
                </a:solidFill>
              </a:rPr>
              <a:t>i</a:t>
            </a:r>
            <a:r>
              <a:rPr lang="en" sz="1800">
                <a:solidFill>
                  <a:schemeClr val="dk1"/>
                </a:solidFill>
              </a:rPr>
              <a:t> = 0 and C</a:t>
            </a:r>
            <a:r>
              <a:rPr baseline="-25000" lang="en" sz="1800">
                <a:solidFill>
                  <a:schemeClr val="dk1"/>
                </a:solidFill>
              </a:rPr>
              <a:t>j </a:t>
            </a:r>
            <a:r>
              <a:rPr lang="en" sz="1800">
                <a:solidFill>
                  <a:schemeClr val="dk1"/>
                </a:solidFill>
              </a:rPr>
              <a:t>= 1</a:t>
            </a:r>
            <a:endParaRPr sz="1800">
              <a:solidFill>
                <a:schemeClr val="dk1"/>
              </a:solidFill>
            </a:endParaRPr>
          </a:p>
          <a:p>
            <a:pPr indent="0" lvl="0" marL="0" rtl="0" algn="l">
              <a:spcBef>
                <a:spcPts val="2100"/>
              </a:spcBef>
              <a:spcAft>
                <a:spcPts val="0"/>
              </a:spcAft>
              <a:buClr>
                <a:schemeClr val="dk1"/>
              </a:buClr>
              <a:buSzPts val="1100"/>
              <a:buFont typeface="Arial"/>
              <a:buNone/>
            </a:pPr>
            <a:r>
              <a:rPr lang="en" sz="1800">
                <a:solidFill>
                  <a:schemeClr val="dk1"/>
                </a:solidFill>
              </a:rPr>
              <a:t>			B</a:t>
            </a:r>
            <a:r>
              <a:rPr baseline="-25000" lang="en" sz="1800">
                <a:solidFill>
                  <a:schemeClr val="dk1"/>
                </a:solidFill>
              </a:rPr>
              <a:t>ij</a:t>
            </a:r>
            <a:r>
              <a:rPr lang="en" sz="1800">
                <a:solidFill>
                  <a:schemeClr val="dk1"/>
                </a:solidFill>
              </a:rPr>
              <a:t> = 1</a:t>
            </a:r>
            <a:endParaRPr sz="1800">
              <a:solidFill>
                <a:schemeClr val="dk1"/>
              </a:solidFill>
            </a:endParaRPr>
          </a:p>
          <a:p>
            <a:pPr indent="0" lvl="0" marL="0" rtl="0" algn="l">
              <a:spcBef>
                <a:spcPts val="900"/>
              </a:spcBef>
              <a:spcAft>
                <a:spcPts val="0"/>
              </a:spcAft>
              <a:buClr>
                <a:schemeClr val="dk1"/>
              </a:buClr>
              <a:buSzPts val="1100"/>
              <a:buFont typeface="Arial"/>
              <a:buNone/>
            </a:pPr>
            <a:r>
              <a:rPr lang="en" sz="1800">
                <a:solidFill>
                  <a:schemeClr val="dk1"/>
                </a:solidFill>
              </a:rPr>
              <a:t>			B</a:t>
            </a:r>
            <a:r>
              <a:rPr baseline="-25000" lang="en" sz="1800">
                <a:solidFill>
                  <a:schemeClr val="dk1"/>
                </a:solidFill>
              </a:rPr>
              <a:t>ji</a:t>
            </a:r>
            <a:r>
              <a:rPr lang="en" sz="1800">
                <a:solidFill>
                  <a:schemeClr val="dk1"/>
                </a:solidFill>
              </a:rPr>
              <a:t> = 1</a:t>
            </a:r>
            <a:endParaRPr sz="1800">
              <a:solidFill>
                <a:schemeClr val="dk1"/>
              </a:solidFill>
            </a:endParaRPr>
          </a:p>
          <a:p>
            <a:pPr indent="0" lvl="0" marL="0" rtl="0" algn="l">
              <a:spcBef>
                <a:spcPts val="900"/>
              </a:spcBef>
              <a:spcAft>
                <a:spcPts val="0"/>
              </a:spcAft>
              <a:buClr>
                <a:schemeClr val="dk1"/>
              </a:buClr>
              <a:buSzPts val="1100"/>
              <a:buFont typeface="Arial"/>
              <a:buNone/>
            </a:pPr>
            <a:r>
              <a:rPr lang="en" sz="1800">
                <a:solidFill>
                  <a:schemeClr val="dk1"/>
                </a:solidFill>
              </a:rPr>
              <a:t> 			C</a:t>
            </a:r>
            <a:r>
              <a:rPr baseline="-25000" lang="en" sz="1800">
                <a:solidFill>
                  <a:schemeClr val="dk1"/>
                </a:solidFill>
              </a:rPr>
              <a:t>i </a:t>
            </a:r>
            <a:r>
              <a:rPr lang="en" sz="1800">
                <a:solidFill>
                  <a:schemeClr val="dk1"/>
                </a:solidFill>
              </a:rPr>
              <a:t>= 1</a:t>
            </a:r>
            <a:endParaRPr sz="1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43675" y="0"/>
            <a:ext cx="2684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68" name="Google Shape;268;p41"/>
          <p:cNvSpPr txBox="1"/>
          <p:nvPr>
            <p:ph idx="1" type="body"/>
          </p:nvPr>
        </p:nvSpPr>
        <p:spPr>
          <a:xfrm>
            <a:off x="3714125" y="2181600"/>
            <a:ext cx="4557600" cy="27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lang="en"/>
              <a:t> </a:t>
            </a:r>
            <a:br>
              <a:rPr lang="en"/>
            </a:br>
            <a:r>
              <a:rPr lang="en"/>
              <a:t>	</a:t>
            </a:r>
            <a:r>
              <a:rPr lang="en" sz="2200">
                <a:solidFill>
                  <a:srgbClr val="000000"/>
                </a:solidFill>
              </a:rPr>
              <a:t>C</a:t>
            </a:r>
            <a:r>
              <a:rPr lang="en" sz="2200"/>
              <a:t> </a:t>
            </a:r>
            <a:r>
              <a:rPr lang="en" sz="2200">
                <a:solidFill>
                  <a:srgbClr val="000000"/>
                </a:solidFill>
              </a:rPr>
              <a:t>=</a:t>
            </a:r>
            <a:r>
              <a:rPr lang="en"/>
              <a:t>				</a:t>
            </a:r>
            <a:endParaRPr/>
          </a:p>
          <a:p>
            <a:pPr indent="0" lvl="0" marL="0" rtl="0" algn="l">
              <a:spcBef>
                <a:spcPts val="1600"/>
              </a:spcBef>
              <a:spcAft>
                <a:spcPts val="0"/>
              </a:spcAft>
              <a:buNone/>
            </a:pPr>
            <a:r>
              <a:rPr lang="en"/>
              <a:t>	</a:t>
            </a:r>
            <a:endParaRPr sz="1600"/>
          </a:p>
          <a:p>
            <a:pPr indent="0" lvl="0" marL="0" rtl="0" algn="l">
              <a:spcBef>
                <a:spcPts val="1600"/>
              </a:spcBef>
              <a:spcAft>
                <a:spcPts val="1600"/>
              </a:spcAft>
              <a:buNone/>
            </a:pPr>
            <a:r>
              <a:t/>
            </a:r>
            <a:endParaRPr/>
          </a:p>
        </p:txBody>
      </p:sp>
      <p:sp>
        <p:nvSpPr>
          <p:cNvPr id="269" name="Google Shape;269;p41"/>
          <p:cNvSpPr/>
          <p:nvPr/>
        </p:nvSpPr>
        <p:spPr>
          <a:xfrm>
            <a:off x="4573500" y="1318650"/>
            <a:ext cx="1189200" cy="129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0  1  0  0  0</a:t>
            </a:r>
            <a:endParaRPr/>
          </a:p>
          <a:p>
            <a:pPr indent="0" lvl="0" marL="0" rtl="0" algn="l">
              <a:spcBef>
                <a:spcPts val="0"/>
              </a:spcBef>
              <a:spcAft>
                <a:spcPts val="0"/>
              </a:spcAft>
              <a:buNone/>
            </a:pPr>
            <a:r>
              <a:rPr lang="en"/>
              <a:t>1  0  1  0  1</a:t>
            </a:r>
            <a:endParaRPr/>
          </a:p>
          <a:p>
            <a:pPr indent="0" lvl="0" marL="0" rtl="0" algn="l">
              <a:spcBef>
                <a:spcPts val="0"/>
              </a:spcBef>
              <a:spcAft>
                <a:spcPts val="0"/>
              </a:spcAft>
              <a:buNone/>
            </a:pPr>
            <a:r>
              <a:rPr lang="en"/>
              <a:t>0  1  0  0  1</a:t>
            </a:r>
            <a:endParaRPr/>
          </a:p>
          <a:p>
            <a:pPr indent="0" lvl="0" marL="0" rtl="0" algn="l">
              <a:spcBef>
                <a:spcPts val="0"/>
              </a:spcBef>
              <a:spcAft>
                <a:spcPts val="0"/>
              </a:spcAft>
              <a:buNone/>
            </a:pPr>
            <a:r>
              <a:rPr lang="en"/>
              <a:t>0  0  0  0  1</a:t>
            </a:r>
            <a:endParaRPr/>
          </a:p>
          <a:p>
            <a:pPr indent="0" lvl="0" marL="0" rtl="0" algn="l">
              <a:spcBef>
                <a:spcPts val="0"/>
              </a:spcBef>
              <a:spcAft>
                <a:spcPts val="0"/>
              </a:spcAft>
              <a:buNone/>
            </a:pPr>
            <a:r>
              <a:rPr lang="en"/>
              <a:t>0  1  1  1  0</a:t>
            </a:r>
            <a:endParaRPr/>
          </a:p>
          <a:p>
            <a:pPr indent="0" lvl="0" marL="0" rtl="0" algn="l">
              <a:spcBef>
                <a:spcPts val="0"/>
              </a:spcBef>
              <a:spcAft>
                <a:spcPts val="0"/>
              </a:spcAft>
              <a:buNone/>
            </a:pPr>
            <a:br>
              <a:rPr lang="en"/>
            </a:br>
            <a:endParaRPr/>
          </a:p>
        </p:txBody>
      </p:sp>
      <p:pic>
        <p:nvPicPr>
          <p:cNvPr id="270" name="Google Shape;270;p41"/>
          <p:cNvPicPr preferRelativeResize="0"/>
          <p:nvPr/>
        </p:nvPicPr>
        <p:blipFill>
          <a:blip r:embed="rId3">
            <a:alphaModFix/>
          </a:blip>
          <a:stretch>
            <a:fillRect/>
          </a:stretch>
        </p:blipFill>
        <p:spPr>
          <a:xfrm>
            <a:off x="353550" y="1991900"/>
            <a:ext cx="2984850" cy="2984850"/>
          </a:xfrm>
          <a:prstGeom prst="rect">
            <a:avLst/>
          </a:prstGeom>
          <a:noFill/>
          <a:ln cap="flat" cmpd="sng" w="9525">
            <a:solidFill>
              <a:srgbClr val="000000"/>
            </a:solidFill>
            <a:prstDash val="solid"/>
            <a:round/>
            <a:headEnd len="sm" w="sm" type="none"/>
            <a:tailEnd len="sm" w="sm" type="none"/>
          </a:ln>
        </p:spPr>
      </p:pic>
      <p:sp>
        <p:nvSpPr>
          <p:cNvPr id="271" name="Google Shape;271;p41"/>
          <p:cNvSpPr/>
          <p:nvPr/>
        </p:nvSpPr>
        <p:spPr>
          <a:xfrm>
            <a:off x="6650500" y="1318650"/>
            <a:ext cx="1189200" cy="129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p:txBody>
      </p:sp>
      <p:sp>
        <p:nvSpPr>
          <p:cNvPr id="272" name="Google Shape;272;p41"/>
          <p:cNvSpPr txBox="1"/>
          <p:nvPr/>
        </p:nvSpPr>
        <p:spPr>
          <a:xfrm>
            <a:off x="3338400" y="1531450"/>
            <a:ext cx="6384900" cy="7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latin typeface="Lato"/>
                <a:ea typeface="Lato"/>
                <a:cs typeface="Lato"/>
                <a:sym typeface="Lato"/>
              </a:rPr>
              <a:t>          </a:t>
            </a:r>
            <a:r>
              <a:rPr lang="en" sz="2200">
                <a:latin typeface="Lato"/>
                <a:ea typeface="Lato"/>
                <a:cs typeface="Lato"/>
                <a:sym typeface="Lato"/>
              </a:rPr>
              <a:t>A =</a:t>
            </a:r>
            <a:r>
              <a:rPr b="1" lang="en" sz="2200">
                <a:latin typeface="Lato"/>
                <a:ea typeface="Lato"/>
                <a:cs typeface="Lato"/>
                <a:sym typeface="Lato"/>
              </a:rPr>
              <a:t>				</a:t>
            </a:r>
            <a:r>
              <a:rPr lang="en" sz="2200">
                <a:latin typeface="Lato"/>
                <a:ea typeface="Lato"/>
                <a:cs typeface="Lato"/>
                <a:sym typeface="Lato"/>
              </a:rPr>
              <a:t>B =</a:t>
            </a:r>
            <a:endParaRPr sz="2200">
              <a:latin typeface="Lato"/>
              <a:ea typeface="Lato"/>
              <a:cs typeface="Lato"/>
              <a:sym typeface="Lato"/>
            </a:endParaRPr>
          </a:p>
        </p:txBody>
      </p:sp>
      <p:sp>
        <p:nvSpPr>
          <p:cNvPr id="273" name="Google Shape;273;p41"/>
          <p:cNvSpPr/>
          <p:nvPr/>
        </p:nvSpPr>
        <p:spPr>
          <a:xfrm>
            <a:off x="4742100" y="3108700"/>
            <a:ext cx="310500" cy="1208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txBox="1"/>
          <p:nvPr/>
        </p:nvSpPr>
        <p:spPr>
          <a:xfrm>
            <a:off x="4742100" y="3069200"/>
            <a:ext cx="6096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75" name="Google Shape;275;p41"/>
          <p:cNvPicPr preferRelativeResize="0"/>
          <p:nvPr/>
        </p:nvPicPr>
        <p:blipFill>
          <a:blip r:embed="rId4">
            <a:alphaModFix/>
          </a:blip>
          <a:stretch>
            <a:fillRect/>
          </a:stretch>
        </p:blipFill>
        <p:spPr>
          <a:xfrm>
            <a:off x="264163" y="1958700"/>
            <a:ext cx="3163625" cy="316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Ohm’s Ω Law</a:t>
            </a:r>
            <a:endParaRPr sz="3300">
              <a:latin typeface="Trebuchet MS"/>
              <a:ea typeface="Trebuchet MS"/>
              <a:cs typeface="Trebuchet MS"/>
              <a:sym typeface="Trebuchet MS"/>
            </a:endParaRPr>
          </a:p>
          <a:p>
            <a:pPr indent="-368300" lvl="0" marL="457200" rtl="0" algn="l">
              <a:lnSpc>
                <a:spcPct val="115000"/>
              </a:lnSpc>
              <a:spcBef>
                <a:spcPts val="1200"/>
              </a:spcBef>
              <a:spcAft>
                <a:spcPts val="0"/>
              </a:spcAft>
              <a:buClr>
                <a:schemeClr val="dk1"/>
              </a:buClr>
              <a:buSzPts val="2200"/>
              <a:buFont typeface="Trebuchet MS"/>
              <a:buChar char="●"/>
            </a:pPr>
            <a:r>
              <a:rPr lang="en" sz="2200">
                <a:solidFill>
                  <a:schemeClr val="dk1"/>
                </a:solidFill>
                <a:latin typeface="Trebuchet MS"/>
                <a:ea typeface="Trebuchet MS"/>
                <a:cs typeface="Trebuchet MS"/>
                <a:sym typeface="Trebuchet MS"/>
              </a:rPr>
              <a:t>Relation between current flowing b/w nodes and potential around them </a:t>
            </a:r>
            <a:endParaRPr sz="2200">
              <a:solidFill>
                <a:schemeClr val="dk1"/>
              </a:solidFill>
              <a:latin typeface="Trebuchet MS"/>
              <a:ea typeface="Trebuchet MS"/>
              <a:cs typeface="Trebuchet MS"/>
              <a:sym typeface="Trebuchet MS"/>
            </a:endParaRPr>
          </a:p>
          <a:p>
            <a:pPr indent="-368300" lvl="0" marL="457200" rtl="0" algn="l">
              <a:lnSpc>
                <a:spcPct val="115000"/>
              </a:lnSpc>
              <a:spcBef>
                <a:spcPts val="0"/>
              </a:spcBef>
              <a:spcAft>
                <a:spcPts val="0"/>
              </a:spcAft>
              <a:buClr>
                <a:schemeClr val="dk1"/>
              </a:buClr>
              <a:buSzPts val="2200"/>
              <a:buFont typeface="Trebuchet MS"/>
              <a:buChar char="●"/>
            </a:pPr>
            <a:r>
              <a:rPr lang="en" sz="2200">
                <a:solidFill>
                  <a:schemeClr val="dk1"/>
                </a:solidFill>
                <a:latin typeface="Trebuchet MS"/>
                <a:ea typeface="Trebuchet MS"/>
                <a:cs typeface="Trebuchet MS"/>
                <a:sym typeface="Trebuchet MS"/>
              </a:rPr>
              <a:t>  where R is resistance</a:t>
            </a:r>
            <a:endParaRPr sz="2200">
              <a:solidFill>
                <a:schemeClr val="dk1"/>
              </a:solidFill>
              <a:latin typeface="Trebuchet MS"/>
              <a:ea typeface="Trebuchet MS"/>
              <a:cs typeface="Trebuchet MS"/>
              <a:sym typeface="Trebuchet MS"/>
            </a:endParaRPr>
          </a:p>
          <a:p>
            <a:pPr indent="-368300" lvl="0" marL="457200" rtl="0" algn="l">
              <a:lnSpc>
                <a:spcPct val="115000"/>
              </a:lnSpc>
              <a:spcBef>
                <a:spcPts val="0"/>
              </a:spcBef>
              <a:spcAft>
                <a:spcPts val="0"/>
              </a:spcAft>
              <a:buClr>
                <a:schemeClr val="dk1"/>
              </a:buClr>
              <a:buSzPts val="2200"/>
              <a:buFont typeface="Trebuchet MS"/>
              <a:buChar char="●"/>
            </a:pPr>
            <a:r>
              <a:rPr lang="en" sz="2200">
                <a:solidFill>
                  <a:schemeClr val="dk1"/>
                </a:solidFill>
                <a:latin typeface="Trebuchet MS"/>
                <a:ea typeface="Trebuchet MS"/>
                <a:cs typeface="Trebuchet MS"/>
                <a:sym typeface="Trebuchet MS"/>
              </a:rPr>
              <a:t>  where C is conductance</a:t>
            </a:r>
            <a:endParaRPr sz="22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p>
        </p:txBody>
      </p:sp>
      <p:pic>
        <p:nvPicPr>
          <p:cNvPr id="101" name="Google Shape;101;p15"/>
          <p:cNvPicPr preferRelativeResize="0"/>
          <p:nvPr/>
        </p:nvPicPr>
        <p:blipFill>
          <a:blip r:embed="rId3">
            <a:alphaModFix/>
          </a:blip>
          <a:stretch>
            <a:fillRect/>
          </a:stretch>
        </p:blipFill>
        <p:spPr>
          <a:xfrm>
            <a:off x="5194475" y="3120275"/>
            <a:ext cx="2990850" cy="177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idx="1" type="body"/>
          </p:nvPr>
        </p:nvSpPr>
        <p:spPr>
          <a:xfrm>
            <a:off x="5464950" y="1859400"/>
            <a:ext cx="224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solidFill>
                  <a:srgbClr val="000000"/>
                </a:solidFill>
              </a:rPr>
              <a:t>C</a:t>
            </a:r>
            <a:r>
              <a:rPr lang="en" sz="2200"/>
              <a:t> </a:t>
            </a:r>
            <a:r>
              <a:rPr lang="en" sz="2200">
                <a:solidFill>
                  <a:srgbClr val="000000"/>
                </a:solidFill>
              </a:rPr>
              <a:t>=</a:t>
            </a:r>
            <a:r>
              <a:rPr lang="en"/>
              <a:t>				</a:t>
            </a:r>
            <a:endParaRPr/>
          </a:p>
          <a:p>
            <a:pPr indent="0" lvl="0" marL="0" rtl="0" algn="l">
              <a:spcBef>
                <a:spcPts val="1600"/>
              </a:spcBef>
              <a:spcAft>
                <a:spcPts val="0"/>
              </a:spcAft>
              <a:buNone/>
            </a:pPr>
            <a:r>
              <a:rPr lang="en"/>
              <a:t>	</a:t>
            </a:r>
            <a:endParaRPr sz="1600"/>
          </a:p>
          <a:p>
            <a:pPr indent="0" lvl="0" marL="0" rtl="0" algn="l">
              <a:spcBef>
                <a:spcPts val="1600"/>
              </a:spcBef>
              <a:spcAft>
                <a:spcPts val="1600"/>
              </a:spcAft>
              <a:buNone/>
            </a:pPr>
            <a:r>
              <a:t/>
            </a:r>
            <a:endParaRPr/>
          </a:p>
        </p:txBody>
      </p:sp>
      <p:sp>
        <p:nvSpPr>
          <p:cNvPr id="281" name="Google Shape;281;p42"/>
          <p:cNvSpPr/>
          <p:nvPr/>
        </p:nvSpPr>
        <p:spPr>
          <a:xfrm>
            <a:off x="6433350" y="1629775"/>
            <a:ext cx="310500" cy="1208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2"/>
          <p:cNvSpPr txBox="1"/>
          <p:nvPr/>
        </p:nvSpPr>
        <p:spPr>
          <a:xfrm>
            <a:off x="6433350" y="1629775"/>
            <a:ext cx="6096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3" name="Google Shape;283;p42"/>
          <p:cNvSpPr txBox="1"/>
          <p:nvPr/>
        </p:nvSpPr>
        <p:spPr>
          <a:xfrm>
            <a:off x="729450" y="3028200"/>
            <a:ext cx="63762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Step:-2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Now, for A</a:t>
            </a:r>
            <a:r>
              <a:rPr baseline="-25000" lang="en">
                <a:latin typeface="Lato"/>
                <a:ea typeface="Lato"/>
                <a:cs typeface="Lato"/>
                <a:sym typeface="Lato"/>
              </a:rPr>
              <a:t>10</a:t>
            </a:r>
            <a:r>
              <a:rPr lang="en">
                <a:latin typeface="Lato"/>
                <a:ea typeface="Lato"/>
                <a:cs typeface="Lato"/>
                <a:sym typeface="Lato"/>
              </a:rPr>
              <a:t> = 1 we have C</a:t>
            </a:r>
            <a:r>
              <a:rPr baseline="-25000" lang="en">
                <a:latin typeface="Lato"/>
                <a:ea typeface="Lato"/>
                <a:cs typeface="Lato"/>
                <a:sym typeface="Lato"/>
              </a:rPr>
              <a:t>0</a:t>
            </a:r>
            <a:r>
              <a:rPr lang="en">
                <a:latin typeface="Lato"/>
                <a:ea typeface="Lato"/>
                <a:cs typeface="Lato"/>
                <a:sym typeface="Lato"/>
              </a:rPr>
              <a:t> =1 and C</a:t>
            </a:r>
            <a:r>
              <a:rPr baseline="-25000" lang="en">
                <a:latin typeface="Lato"/>
                <a:ea typeface="Lato"/>
                <a:cs typeface="Lato"/>
                <a:sym typeface="Lato"/>
              </a:rPr>
              <a:t>1</a:t>
            </a:r>
            <a:r>
              <a:rPr lang="en">
                <a:latin typeface="Lato"/>
                <a:ea typeface="Lato"/>
                <a:cs typeface="Lato"/>
                <a:sym typeface="Lato"/>
              </a:rPr>
              <a:t> = 1 hence we don’t add the edge again as it will then create a loop.</a:t>
            </a:r>
            <a:endParaRPr>
              <a:latin typeface="Lato"/>
              <a:ea typeface="Lato"/>
              <a:cs typeface="Lato"/>
              <a:sym typeface="Lato"/>
            </a:endParaRPr>
          </a:p>
        </p:txBody>
      </p:sp>
      <p:sp>
        <p:nvSpPr>
          <p:cNvPr id="284" name="Google Shape;284;p42"/>
          <p:cNvSpPr txBox="1"/>
          <p:nvPr/>
        </p:nvSpPr>
        <p:spPr>
          <a:xfrm>
            <a:off x="787050" y="3358800"/>
            <a:ext cx="6384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5" name="Google Shape;285;p42"/>
          <p:cNvSpPr txBox="1"/>
          <p:nvPr/>
        </p:nvSpPr>
        <p:spPr>
          <a:xfrm>
            <a:off x="787050" y="1285950"/>
            <a:ext cx="48996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Step: - 1</a:t>
            </a:r>
            <a:endParaRPr>
              <a:latin typeface="Lato"/>
              <a:ea typeface="Lato"/>
              <a:cs typeface="Lato"/>
              <a:sym typeface="Lato"/>
            </a:endParaRPr>
          </a:p>
          <a:p>
            <a:pPr indent="0" lvl="0" marL="0" rtl="0" algn="l">
              <a:spcBef>
                <a:spcPts val="1600"/>
              </a:spcBef>
              <a:spcAft>
                <a:spcPts val="0"/>
              </a:spcAft>
              <a:buNone/>
            </a:pPr>
            <a:r>
              <a:rPr lang="en">
                <a:latin typeface="Lato"/>
                <a:ea typeface="Lato"/>
                <a:cs typeface="Lato"/>
                <a:sym typeface="Lato"/>
              </a:rPr>
              <a:t>As for C</a:t>
            </a:r>
            <a:r>
              <a:rPr baseline="-25000" lang="en">
                <a:latin typeface="Lato"/>
                <a:ea typeface="Lato"/>
                <a:cs typeface="Lato"/>
                <a:sym typeface="Lato"/>
              </a:rPr>
              <a:t>0</a:t>
            </a:r>
            <a:r>
              <a:rPr lang="en">
                <a:latin typeface="Lato"/>
                <a:ea typeface="Lato"/>
                <a:cs typeface="Lato"/>
                <a:sym typeface="Lato"/>
              </a:rPr>
              <a:t> = 1 , A</a:t>
            </a:r>
            <a:r>
              <a:rPr baseline="-25000" lang="en">
                <a:latin typeface="Lato"/>
                <a:ea typeface="Lato"/>
                <a:cs typeface="Lato"/>
                <a:sym typeface="Lato"/>
              </a:rPr>
              <a:t>01</a:t>
            </a:r>
            <a:r>
              <a:rPr lang="en">
                <a:latin typeface="Lato"/>
                <a:ea typeface="Lato"/>
                <a:cs typeface="Lato"/>
                <a:sym typeface="Lato"/>
              </a:rPr>
              <a:t> = 1 and C</a:t>
            </a:r>
            <a:r>
              <a:rPr baseline="-25000" lang="en">
                <a:latin typeface="Lato"/>
                <a:ea typeface="Lato"/>
                <a:cs typeface="Lato"/>
                <a:sym typeface="Lato"/>
              </a:rPr>
              <a:t>1</a:t>
            </a:r>
            <a:r>
              <a:rPr lang="en">
                <a:latin typeface="Lato"/>
                <a:ea typeface="Lato"/>
                <a:cs typeface="Lato"/>
                <a:sym typeface="Lato"/>
              </a:rPr>
              <a:t> = 0</a:t>
            </a:r>
            <a:endParaRPr>
              <a:latin typeface="Lato"/>
              <a:ea typeface="Lato"/>
              <a:cs typeface="Lato"/>
              <a:sym typeface="Lato"/>
            </a:endParaRPr>
          </a:p>
          <a:p>
            <a:pPr indent="0" lvl="0" marL="0" rtl="0" algn="l">
              <a:spcBef>
                <a:spcPts val="1600"/>
              </a:spcBef>
              <a:spcAft>
                <a:spcPts val="1600"/>
              </a:spcAft>
              <a:buNone/>
            </a:pPr>
            <a:r>
              <a:rPr lang="en">
                <a:latin typeface="Lato"/>
                <a:ea typeface="Lato"/>
                <a:cs typeface="Lato"/>
                <a:sym typeface="Lato"/>
              </a:rPr>
              <a:t>Hence we add edge (0,1) to the spanning tree and set C</a:t>
            </a:r>
            <a:r>
              <a:rPr baseline="-25000" lang="en">
                <a:latin typeface="Lato"/>
                <a:ea typeface="Lato"/>
                <a:cs typeface="Lato"/>
                <a:sym typeface="Lato"/>
              </a:rPr>
              <a:t>1</a:t>
            </a:r>
            <a:r>
              <a:rPr lang="en">
                <a:latin typeface="Lato"/>
                <a:ea typeface="Lato"/>
                <a:cs typeface="Lato"/>
                <a:sym typeface="Lato"/>
              </a:rPr>
              <a:t> = 1</a:t>
            </a:r>
            <a:endParaRPr>
              <a:latin typeface="Lato"/>
              <a:ea typeface="Lato"/>
              <a:cs typeface="Lato"/>
              <a:sym typeface="Lato"/>
            </a:endParaRPr>
          </a:p>
        </p:txBody>
      </p:sp>
      <p:sp>
        <p:nvSpPr>
          <p:cNvPr id="286" name="Google Shape;286;p42"/>
          <p:cNvSpPr/>
          <p:nvPr/>
        </p:nvSpPr>
        <p:spPr>
          <a:xfrm>
            <a:off x="7561675" y="1477650"/>
            <a:ext cx="1189200" cy="129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0  1  0  0  0  </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p:txBody>
      </p:sp>
      <p:sp>
        <p:nvSpPr>
          <p:cNvPr id="287" name="Google Shape;287;p42"/>
          <p:cNvSpPr txBox="1"/>
          <p:nvPr/>
        </p:nvSpPr>
        <p:spPr>
          <a:xfrm>
            <a:off x="6961325" y="1710200"/>
            <a:ext cx="1496400" cy="7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B=</a:t>
            </a:r>
            <a:endParaRPr sz="2200">
              <a:latin typeface="Lato"/>
              <a:ea typeface="Lato"/>
              <a:cs typeface="Lato"/>
              <a:sym typeface="Lato"/>
            </a:endParaRPr>
          </a:p>
        </p:txBody>
      </p:sp>
      <p:sp>
        <p:nvSpPr>
          <p:cNvPr id="288" name="Google Shape;288;p42"/>
          <p:cNvSpPr txBox="1"/>
          <p:nvPr/>
        </p:nvSpPr>
        <p:spPr>
          <a:xfrm>
            <a:off x="787050" y="4336975"/>
            <a:ext cx="24789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Step: - 3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Continuing similarly we get,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9" name="Google Shape;289;p42"/>
          <p:cNvSpPr txBox="1"/>
          <p:nvPr>
            <p:ph idx="1" type="body"/>
          </p:nvPr>
        </p:nvSpPr>
        <p:spPr>
          <a:xfrm>
            <a:off x="5464950" y="3919025"/>
            <a:ext cx="224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solidFill>
                  <a:srgbClr val="000000"/>
                </a:solidFill>
              </a:rPr>
              <a:t>C</a:t>
            </a:r>
            <a:r>
              <a:rPr lang="en" sz="2200"/>
              <a:t> </a:t>
            </a:r>
            <a:r>
              <a:rPr lang="en" sz="2200">
                <a:solidFill>
                  <a:srgbClr val="000000"/>
                </a:solidFill>
              </a:rPr>
              <a:t>=</a:t>
            </a:r>
            <a:r>
              <a:rPr lang="en"/>
              <a:t>				</a:t>
            </a:r>
            <a:endParaRPr/>
          </a:p>
          <a:p>
            <a:pPr indent="0" lvl="0" marL="0" rtl="0" algn="l">
              <a:spcBef>
                <a:spcPts val="1600"/>
              </a:spcBef>
              <a:spcAft>
                <a:spcPts val="0"/>
              </a:spcAft>
              <a:buNone/>
            </a:pPr>
            <a:r>
              <a:rPr lang="en"/>
              <a:t>	</a:t>
            </a:r>
            <a:endParaRPr sz="1600"/>
          </a:p>
          <a:p>
            <a:pPr indent="0" lvl="0" marL="0" rtl="0" algn="l">
              <a:spcBef>
                <a:spcPts val="1600"/>
              </a:spcBef>
              <a:spcAft>
                <a:spcPts val="1600"/>
              </a:spcAft>
              <a:buNone/>
            </a:pPr>
            <a:r>
              <a:t/>
            </a:r>
            <a:endParaRPr/>
          </a:p>
        </p:txBody>
      </p:sp>
      <p:sp>
        <p:nvSpPr>
          <p:cNvPr id="290" name="Google Shape;290;p42"/>
          <p:cNvSpPr/>
          <p:nvPr/>
        </p:nvSpPr>
        <p:spPr>
          <a:xfrm>
            <a:off x="6433350" y="3689400"/>
            <a:ext cx="310500" cy="1208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txBox="1"/>
          <p:nvPr/>
        </p:nvSpPr>
        <p:spPr>
          <a:xfrm>
            <a:off x="6433350" y="3689400"/>
            <a:ext cx="6096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2" name="Google Shape;292;p42"/>
          <p:cNvSpPr/>
          <p:nvPr/>
        </p:nvSpPr>
        <p:spPr>
          <a:xfrm>
            <a:off x="7561675" y="3537275"/>
            <a:ext cx="1189200" cy="129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0  1  0  0  0  </a:t>
            </a:r>
            <a:endParaRPr/>
          </a:p>
          <a:p>
            <a:pPr indent="0" lvl="0" marL="0" rtl="0" algn="l">
              <a:spcBef>
                <a:spcPts val="0"/>
              </a:spcBef>
              <a:spcAft>
                <a:spcPts val="0"/>
              </a:spcAft>
              <a:buNone/>
            </a:pPr>
            <a:r>
              <a:rPr lang="en"/>
              <a:t>0  0  1  0  0</a:t>
            </a:r>
            <a:endParaRPr/>
          </a:p>
          <a:p>
            <a:pPr indent="0" lvl="0" marL="0" rtl="0" algn="l">
              <a:spcBef>
                <a:spcPts val="0"/>
              </a:spcBef>
              <a:spcAft>
                <a:spcPts val="0"/>
              </a:spcAft>
              <a:buNone/>
            </a:pPr>
            <a:r>
              <a:rPr lang="en"/>
              <a:t>0  0  0  0  1</a:t>
            </a:r>
            <a:endParaRPr/>
          </a:p>
          <a:p>
            <a:pPr indent="0" lvl="0" marL="0" rtl="0" algn="l">
              <a:spcBef>
                <a:spcPts val="0"/>
              </a:spcBef>
              <a:spcAft>
                <a:spcPts val="0"/>
              </a:spcAft>
              <a:buNone/>
            </a:pPr>
            <a:r>
              <a:rPr lang="en"/>
              <a:t>0  0  0  0  0</a:t>
            </a:r>
            <a:endParaRPr/>
          </a:p>
          <a:p>
            <a:pPr indent="0" lvl="0" marL="0" rtl="0" algn="l">
              <a:spcBef>
                <a:spcPts val="0"/>
              </a:spcBef>
              <a:spcAft>
                <a:spcPts val="0"/>
              </a:spcAft>
              <a:buNone/>
            </a:pPr>
            <a:r>
              <a:rPr lang="en"/>
              <a:t>0  0  0  0  0</a:t>
            </a:r>
            <a:endParaRPr/>
          </a:p>
        </p:txBody>
      </p:sp>
      <p:sp>
        <p:nvSpPr>
          <p:cNvPr id="293" name="Google Shape;293;p42"/>
          <p:cNvSpPr txBox="1"/>
          <p:nvPr/>
        </p:nvSpPr>
        <p:spPr>
          <a:xfrm>
            <a:off x="6961325" y="3769825"/>
            <a:ext cx="1496400" cy="7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B=</a:t>
            </a:r>
            <a:endParaRPr sz="22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6655550" y="2655050"/>
            <a:ext cx="2488450" cy="2488450"/>
          </a:xfrm>
          <a:prstGeom prst="rect">
            <a:avLst/>
          </a:prstGeom>
          <a:noFill/>
          <a:ln cap="flat" cmpd="sng" w="9525">
            <a:solidFill>
              <a:srgbClr val="000000"/>
            </a:solidFill>
            <a:prstDash val="solid"/>
            <a:round/>
            <a:headEnd len="sm" w="sm" type="none"/>
            <a:tailEnd len="sm" w="sm" type="none"/>
          </a:ln>
        </p:spPr>
      </p:pic>
      <p:sp>
        <p:nvSpPr>
          <p:cNvPr id="299" name="Google Shape;299;p43"/>
          <p:cNvSpPr/>
          <p:nvPr/>
        </p:nvSpPr>
        <p:spPr>
          <a:xfrm>
            <a:off x="5329175" y="3555400"/>
            <a:ext cx="1189200" cy="129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0  1  0  0  0  </a:t>
            </a:r>
            <a:endParaRPr/>
          </a:p>
          <a:p>
            <a:pPr indent="0" lvl="0" marL="0" rtl="0" algn="l">
              <a:spcBef>
                <a:spcPts val="0"/>
              </a:spcBef>
              <a:spcAft>
                <a:spcPts val="0"/>
              </a:spcAft>
              <a:buNone/>
            </a:pPr>
            <a:r>
              <a:rPr lang="en"/>
              <a:t>1  0  1  0  0</a:t>
            </a:r>
            <a:endParaRPr/>
          </a:p>
          <a:p>
            <a:pPr indent="0" lvl="0" marL="0" rtl="0" algn="l">
              <a:spcBef>
                <a:spcPts val="0"/>
              </a:spcBef>
              <a:spcAft>
                <a:spcPts val="0"/>
              </a:spcAft>
              <a:buNone/>
            </a:pPr>
            <a:r>
              <a:rPr lang="en"/>
              <a:t>0  1  0  0  1</a:t>
            </a:r>
            <a:endParaRPr/>
          </a:p>
          <a:p>
            <a:pPr indent="0" lvl="0" marL="0" rtl="0" algn="l">
              <a:spcBef>
                <a:spcPts val="0"/>
              </a:spcBef>
              <a:spcAft>
                <a:spcPts val="0"/>
              </a:spcAft>
              <a:buNone/>
            </a:pPr>
            <a:r>
              <a:rPr lang="en"/>
              <a:t>0  0  0  0  1</a:t>
            </a:r>
            <a:endParaRPr/>
          </a:p>
          <a:p>
            <a:pPr indent="0" lvl="0" marL="0" rtl="0" algn="l">
              <a:spcBef>
                <a:spcPts val="0"/>
              </a:spcBef>
              <a:spcAft>
                <a:spcPts val="0"/>
              </a:spcAft>
              <a:buNone/>
            </a:pPr>
            <a:r>
              <a:rPr lang="en"/>
              <a:t>0  0  1  1  0</a:t>
            </a:r>
            <a:endParaRPr/>
          </a:p>
        </p:txBody>
      </p:sp>
      <p:sp>
        <p:nvSpPr>
          <p:cNvPr id="300" name="Google Shape;300;p43"/>
          <p:cNvSpPr txBox="1"/>
          <p:nvPr/>
        </p:nvSpPr>
        <p:spPr>
          <a:xfrm>
            <a:off x="4728825" y="3832300"/>
            <a:ext cx="1496400" cy="7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B=</a:t>
            </a:r>
            <a:endParaRPr sz="2200">
              <a:latin typeface="Lato"/>
              <a:ea typeface="Lato"/>
              <a:cs typeface="Lato"/>
              <a:sym typeface="Lato"/>
            </a:endParaRPr>
          </a:p>
        </p:txBody>
      </p:sp>
      <p:sp>
        <p:nvSpPr>
          <p:cNvPr id="301" name="Google Shape;301;p43"/>
          <p:cNvSpPr txBox="1"/>
          <p:nvPr/>
        </p:nvSpPr>
        <p:spPr>
          <a:xfrm>
            <a:off x="658250" y="1363950"/>
            <a:ext cx="5997300" cy="16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Now, we have A</a:t>
            </a:r>
            <a:r>
              <a:rPr baseline="-25000" lang="en">
                <a:latin typeface="Lato"/>
                <a:ea typeface="Lato"/>
                <a:cs typeface="Lato"/>
                <a:sym typeface="Lato"/>
              </a:rPr>
              <a:t>43</a:t>
            </a:r>
            <a:r>
              <a:rPr lang="en">
                <a:latin typeface="Lato"/>
                <a:ea typeface="Lato"/>
                <a:cs typeface="Lato"/>
                <a:sym typeface="Lato"/>
              </a:rPr>
              <a:t> = 1  &amp;  A</a:t>
            </a:r>
            <a:r>
              <a:rPr baseline="-25000" lang="en">
                <a:latin typeface="Lato"/>
                <a:ea typeface="Lato"/>
                <a:cs typeface="Lato"/>
                <a:sym typeface="Lato"/>
              </a:rPr>
              <a:t>41</a:t>
            </a:r>
            <a:r>
              <a:rPr lang="en">
                <a:latin typeface="Lato"/>
                <a:ea typeface="Lato"/>
                <a:cs typeface="Lato"/>
                <a:sym typeface="Lato"/>
              </a:rPr>
              <a:t> =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But for A</a:t>
            </a:r>
            <a:r>
              <a:rPr baseline="-25000" lang="en">
                <a:latin typeface="Lato"/>
                <a:ea typeface="Lato"/>
                <a:cs typeface="Lato"/>
                <a:sym typeface="Lato"/>
              </a:rPr>
              <a:t>41</a:t>
            </a:r>
            <a:r>
              <a:rPr lang="en">
                <a:latin typeface="Lato"/>
                <a:ea typeface="Lato"/>
                <a:cs typeface="Lato"/>
                <a:sym typeface="Lato"/>
              </a:rPr>
              <a:t> C</a:t>
            </a:r>
            <a:r>
              <a:rPr baseline="-25000" lang="en">
                <a:latin typeface="Lato"/>
                <a:ea typeface="Lato"/>
                <a:cs typeface="Lato"/>
                <a:sym typeface="Lato"/>
              </a:rPr>
              <a:t>4</a:t>
            </a:r>
            <a:r>
              <a:rPr lang="en">
                <a:latin typeface="Lato"/>
                <a:ea typeface="Lato"/>
                <a:cs typeface="Lato"/>
                <a:sym typeface="Lato"/>
              </a:rPr>
              <a:t> = 1 &amp; C</a:t>
            </a:r>
            <a:r>
              <a:rPr baseline="-25000" lang="en">
                <a:latin typeface="Lato"/>
                <a:ea typeface="Lato"/>
                <a:cs typeface="Lato"/>
                <a:sym typeface="Lato"/>
              </a:rPr>
              <a:t>1</a:t>
            </a:r>
            <a:r>
              <a:rPr lang="en">
                <a:latin typeface="Lato"/>
                <a:ea typeface="Lato"/>
                <a:cs typeface="Lato"/>
                <a:sym typeface="Lato"/>
              </a:rPr>
              <a:t>= 1, hence we won’t add edge (4,1) as vertex 1 is already present in the spanning tree and adding this edge will create a cycle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And for A</a:t>
            </a:r>
            <a:r>
              <a:rPr baseline="-25000" lang="en">
                <a:latin typeface="Lato"/>
                <a:ea typeface="Lato"/>
                <a:cs typeface="Lato"/>
                <a:sym typeface="Lato"/>
              </a:rPr>
              <a:t>43</a:t>
            </a:r>
            <a:r>
              <a:rPr lang="en">
                <a:latin typeface="Lato"/>
                <a:ea typeface="Lato"/>
                <a:cs typeface="Lato"/>
                <a:sym typeface="Lato"/>
              </a:rPr>
              <a:t> C</a:t>
            </a:r>
            <a:r>
              <a:rPr baseline="-25000" lang="en">
                <a:latin typeface="Lato"/>
                <a:ea typeface="Lato"/>
                <a:cs typeface="Lato"/>
                <a:sym typeface="Lato"/>
              </a:rPr>
              <a:t>4</a:t>
            </a:r>
            <a:r>
              <a:rPr lang="en">
                <a:latin typeface="Lato"/>
                <a:ea typeface="Lato"/>
                <a:cs typeface="Lato"/>
                <a:sym typeface="Lato"/>
              </a:rPr>
              <a:t> = 1 and C</a:t>
            </a:r>
            <a:r>
              <a:rPr baseline="-25000" lang="en">
                <a:latin typeface="Lato"/>
                <a:ea typeface="Lato"/>
                <a:cs typeface="Lato"/>
                <a:sym typeface="Lato"/>
              </a:rPr>
              <a:t>3</a:t>
            </a:r>
            <a:r>
              <a:rPr lang="en">
                <a:latin typeface="Lato"/>
                <a:ea typeface="Lato"/>
                <a:cs typeface="Lato"/>
                <a:sym typeface="Lato"/>
              </a:rPr>
              <a:t> = 0 , so we add edge (4,3) to the spanning tree.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As all the nodes in C matrix are now set to 1, it means that we have covered all the vertices and have our spanning tree ready.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02" name="Google Shape;302;p43"/>
          <p:cNvSpPr txBox="1"/>
          <p:nvPr>
            <p:ph idx="1" type="body"/>
          </p:nvPr>
        </p:nvSpPr>
        <p:spPr>
          <a:xfrm>
            <a:off x="2575250" y="3937150"/>
            <a:ext cx="224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solidFill>
                  <a:srgbClr val="000000"/>
                </a:solidFill>
              </a:rPr>
              <a:t>C</a:t>
            </a:r>
            <a:r>
              <a:rPr lang="en" sz="2200"/>
              <a:t> </a:t>
            </a:r>
            <a:r>
              <a:rPr lang="en" sz="2200">
                <a:solidFill>
                  <a:srgbClr val="000000"/>
                </a:solidFill>
              </a:rPr>
              <a:t>=</a:t>
            </a:r>
            <a:r>
              <a:rPr lang="en"/>
              <a:t>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a:t>	</a:t>
            </a:r>
            <a:endParaRPr/>
          </a:p>
        </p:txBody>
      </p:sp>
      <p:sp>
        <p:nvSpPr>
          <p:cNvPr id="303" name="Google Shape;303;p43"/>
          <p:cNvSpPr/>
          <p:nvPr/>
        </p:nvSpPr>
        <p:spPr>
          <a:xfrm>
            <a:off x="3491575" y="3647000"/>
            <a:ext cx="310500" cy="1208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txBox="1"/>
          <p:nvPr/>
        </p:nvSpPr>
        <p:spPr>
          <a:xfrm>
            <a:off x="3491575" y="3524150"/>
            <a:ext cx="6096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500"/>
              <a:t>Construction of Fundamental Cycles from Spanning Tree</a:t>
            </a:r>
            <a:endParaRPr sz="2500"/>
          </a:p>
          <a:p>
            <a:pPr indent="0" lvl="0" marL="0" rtl="0" algn="l">
              <a:spcBef>
                <a:spcPts val="0"/>
              </a:spcBef>
              <a:spcAft>
                <a:spcPts val="0"/>
              </a:spcAft>
              <a:buNone/>
            </a:pPr>
            <a:r>
              <a:t/>
            </a:r>
            <a:endParaRPr/>
          </a:p>
        </p:txBody>
      </p:sp>
      <p:sp>
        <p:nvSpPr>
          <p:cNvPr id="310" name="Google Shape;310;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Font typeface="Trebuchet MS"/>
              <a:buAutoNum type="arabicPeriod"/>
            </a:pPr>
            <a:r>
              <a:rPr lang="en" sz="1700">
                <a:solidFill>
                  <a:schemeClr val="dk1"/>
                </a:solidFill>
                <a:latin typeface="Trebuchet MS"/>
                <a:ea typeface="Trebuchet MS"/>
                <a:cs typeface="Trebuchet MS"/>
                <a:sym typeface="Trebuchet MS"/>
              </a:rPr>
              <a:t>To find set of independent loops/fundamental cycles of a graph, we first need its spanning tree.</a:t>
            </a:r>
            <a:endParaRPr sz="1700">
              <a:solidFill>
                <a:schemeClr val="dk1"/>
              </a:solidFill>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AutoNum type="arabicPeriod"/>
            </a:pPr>
            <a:r>
              <a:rPr lang="en" sz="1700">
                <a:solidFill>
                  <a:schemeClr val="dk1"/>
                </a:solidFill>
                <a:latin typeface="Trebuchet MS"/>
                <a:ea typeface="Trebuchet MS"/>
                <a:cs typeface="Trebuchet MS"/>
                <a:sym typeface="Trebuchet MS"/>
              </a:rPr>
              <a:t>Now we pick up the leaf nodes of the spanning tree and join it to one of the other vertices of the tree. This gives us a graph with a cycle in it.</a:t>
            </a:r>
            <a:endParaRPr sz="1700">
              <a:solidFill>
                <a:schemeClr val="dk1"/>
              </a:solidFill>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AutoNum type="arabicPeriod"/>
            </a:pPr>
            <a:r>
              <a:rPr lang="en" sz="1700">
                <a:solidFill>
                  <a:schemeClr val="dk1"/>
                </a:solidFill>
                <a:latin typeface="Trebuchet MS"/>
                <a:ea typeface="Trebuchet MS"/>
                <a:cs typeface="Trebuchet MS"/>
                <a:sym typeface="Trebuchet MS"/>
              </a:rPr>
              <a:t>Remove all the edges from the graph which are not the part of the cycle(Pruning). The obtained cycle will be an independent cycle. </a:t>
            </a:r>
            <a:endParaRPr sz="1700">
              <a:solidFill>
                <a:schemeClr val="dk1"/>
              </a:solidFill>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AutoNum type="arabicPeriod"/>
            </a:pPr>
            <a:r>
              <a:rPr lang="en" sz="1700">
                <a:solidFill>
                  <a:schemeClr val="dk1"/>
                </a:solidFill>
                <a:latin typeface="Trebuchet MS"/>
                <a:ea typeface="Trebuchet MS"/>
                <a:cs typeface="Trebuchet MS"/>
                <a:sym typeface="Trebuchet MS"/>
              </a:rPr>
              <a:t>We repeat this process until we find all the possible independent cycles.</a:t>
            </a:r>
            <a:endParaRPr sz="17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729450" y="0"/>
            <a:ext cx="80916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000000"/>
                </a:solidFill>
                <a:latin typeface="Arial"/>
                <a:ea typeface="Arial"/>
                <a:cs typeface="Arial"/>
                <a:sym typeface="Arial"/>
              </a:rPr>
              <a:t>An example to illustrate construction of fundamental cycles from spanning tree</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1700"/>
          </a:p>
        </p:txBody>
      </p:sp>
      <p:sp>
        <p:nvSpPr>
          <p:cNvPr id="316" name="Google Shape;316;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7" name="Google Shape;317;p45"/>
          <p:cNvPicPr preferRelativeResize="0"/>
          <p:nvPr/>
        </p:nvPicPr>
        <p:blipFill>
          <a:blip r:embed="rId3">
            <a:alphaModFix/>
          </a:blip>
          <a:stretch>
            <a:fillRect/>
          </a:stretch>
        </p:blipFill>
        <p:spPr>
          <a:xfrm>
            <a:off x="92275" y="1623538"/>
            <a:ext cx="8963025" cy="3457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727650" y="887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100"/>
              <a:t>Loop Orientation</a:t>
            </a:r>
            <a:endParaRPr sz="3100"/>
          </a:p>
          <a:p>
            <a:pPr indent="0" lvl="0" marL="0" rtl="0" algn="l">
              <a:spcBef>
                <a:spcPts val="0"/>
              </a:spcBef>
              <a:spcAft>
                <a:spcPts val="0"/>
              </a:spcAft>
              <a:buNone/>
            </a:pPr>
            <a:r>
              <a:t/>
            </a:r>
            <a:endParaRPr/>
          </a:p>
        </p:txBody>
      </p:sp>
      <p:sp>
        <p:nvSpPr>
          <p:cNvPr id="323" name="Google Shape;323;p46"/>
          <p:cNvSpPr txBox="1"/>
          <p:nvPr>
            <p:ph idx="1" type="body"/>
          </p:nvPr>
        </p:nvSpPr>
        <p:spPr>
          <a:xfrm>
            <a:off x="233600" y="1702675"/>
            <a:ext cx="5670600" cy="22611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lang="en" sz="1500">
                <a:solidFill>
                  <a:schemeClr val="dk1"/>
                </a:solidFill>
              </a:rPr>
              <a:t>Once we are able to generate the fundamental cycles from the spanning tree by creating a cycle and pruning the tree, we set the orientation in the loops arbitrarily, representing the direction of flow of current in the individual cycles.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For every loop, we select a random edge, remove its opposite edge. This sets the loop’s orientation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Following this edge’s direction, we set the direction of the other links in the loop.</a:t>
            </a:r>
            <a:endParaRPr sz="1500">
              <a:solidFill>
                <a:schemeClr val="dk1"/>
              </a:solidFill>
            </a:endParaRPr>
          </a:p>
          <a:p>
            <a:pPr indent="0" lvl="0" marL="0" rtl="0" algn="l">
              <a:spcBef>
                <a:spcPts val="1200"/>
              </a:spcBef>
              <a:spcAft>
                <a:spcPts val="1600"/>
              </a:spcAft>
              <a:buNone/>
            </a:pPr>
            <a:r>
              <a:t/>
            </a:r>
            <a:endParaRPr sz="1600"/>
          </a:p>
        </p:txBody>
      </p:sp>
      <p:pic>
        <p:nvPicPr>
          <p:cNvPr id="324" name="Google Shape;324;p46"/>
          <p:cNvPicPr preferRelativeResize="0"/>
          <p:nvPr/>
        </p:nvPicPr>
        <p:blipFill>
          <a:blip r:embed="rId3">
            <a:alphaModFix/>
          </a:blip>
          <a:stretch>
            <a:fillRect/>
          </a:stretch>
        </p:blipFill>
        <p:spPr>
          <a:xfrm>
            <a:off x="5782100" y="1768100"/>
            <a:ext cx="3361900" cy="2746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idx="1" type="body"/>
          </p:nvPr>
        </p:nvSpPr>
        <p:spPr>
          <a:xfrm>
            <a:off x="502625" y="1365000"/>
            <a:ext cx="7688700" cy="22611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Char char="●"/>
            </a:pPr>
            <a:r>
              <a:rPr lang="en" sz="1700">
                <a:solidFill>
                  <a:schemeClr val="dk1"/>
                </a:solidFill>
              </a:rPr>
              <a:t>This continues till all the loops are oriented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After we have all the loops oriented, we combine them together to get the original circuit with the current directions of all the loops.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Now, we can set up a system of linear equations of the form,</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The solution of the linear equations yields all the independent loop currents, using which we find the branch currents by summing over all the loop currents.</a:t>
            </a:r>
            <a:endParaRPr sz="1700">
              <a:solidFill>
                <a:schemeClr val="dk1"/>
              </a:solidFill>
            </a:endParaRPr>
          </a:p>
          <a:p>
            <a:pPr indent="0" lvl="0" marL="0" rtl="0" algn="l">
              <a:spcBef>
                <a:spcPts val="1200"/>
              </a:spcBef>
              <a:spcAft>
                <a:spcPts val="1600"/>
              </a:spcAft>
              <a:buNone/>
            </a:pPr>
            <a:r>
              <a:t/>
            </a:r>
            <a:endParaRPr sz="1700"/>
          </a:p>
        </p:txBody>
      </p:sp>
      <p:pic>
        <p:nvPicPr>
          <p:cNvPr id="330" name="Google Shape;330;p47"/>
          <p:cNvPicPr preferRelativeResize="0"/>
          <p:nvPr/>
        </p:nvPicPr>
        <p:blipFill>
          <a:blip r:embed="rId3">
            <a:alphaModFix/>
          </a:blip>
          <a:stretch>
            <a:fillRect/>
          </a:stretch>
        </p:blipFill>
        <p:spPr>
          <a:xfrm>
            <a:off x="3154325" y="3053400"/>
            <a:ext cx="2160625" cy="572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719600" y="499350"/>
            <a:ext cx="7590000" cy="10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 of the Algorithm mentioned in the Research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36" name="Google Shape;336;p48"/>
          <p:cNvSpPr txBox="1"/>
          <p:nvPr>
            <p:ph idx="1" type="body"/>
          </p:nvPr>
        </p:nvSpPr>
        <p:spPr>
          <a:xfrm>
            <a:off x="670250" y="22960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a:solidFill>
                  <a:schemeClr val="dk1"/>
                </a:solidFill>
              </a:rPr>
              <a:t>We believe that the time complexity for solving the given set of algorithms is much higher and therefore, we have attempted to devise our own methodology to solve the problem statement by using a set of codes which are much easier and simpler to comprehend.</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It was also noted that much of the research paper was </a:t>
            </a:r>
            <a:r>
              <a:rPr lang="en">
                <a:solidFill>
                  <a:schemeClr val="dk1"/>
                </a:solidFill>
              </a:rPr>
              <a:t>primarily</a:t>
            </a:r>
            <a:r>
              <a:rPr lang="en">
                <a:solidFill>
                  <a:schemeClr val="dk1"/>
                </a:solidFill>
              </a:rPr>
              <a:t> focused upon finding </a:t>
            </a:r>
            <a:r>
              <a:rPr b="1" lang="en">
                <a:solidFill>
                  <a:schemeClr val="dk1"/>
                </a:solidFill>
              </a:rPr>
              <a:t>independent loops</a:t>
            </a:r>
            <a:r>
              <a:rPr lang="en">
                <a:solidFill>
                  <a:schemeClr val="dk1"/>
                </a:solidFill>
              </a:rPr>
              <a:t>, which are not a necessity to find </a:t>
            </a:r>
            <a:r>
              <a:rPr lang="en">
                <a:solidFill>
                  <a:schemeClr val="dk1"/>
                </a:solidFill>
              </a:rPr>
              <a:t>Kirchhoff's</a:t>
            </a:r>
            <a:r>
              <a:rPr lang="en">
                <a:solidFill>
                  <a:schemeClr val="dk1"/>
                </a:solidFill>
              </a:rPr>
              <a:t> Voltage Equations. They can be found using any loop of the circuit, irrespective of the fact that  it is fundamental or not.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also observed that the code for finding independent loops in the research paper doesn’t always return fundamental cycles. For some graphs, we implemented the code and the cycles which</a:t>
            </a:r>
            <a:r>
              <a:rPr lang="en">
                <a:solidFill>
                  <a:schemeClr val="dk1"/>
                </a:solidFill>
              </a:rPr>
              <a:t> came as an output were a combination of two or more fundamental loops.</a:t>
            </a:r>
            <a:r>
              <a:rPr lang="en">
                <a:solidFill>
                  <a:schemeClr val="dk1"/>
                </a:solidFill>
              </a:rPr>
              <a:t>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727650" y="503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better approach...</a:t>
            </a:r>
            <a:endParaRPr/>
          </a:p>
        </p:txBody>
      </p:sp>
      <p:sp>
        <p:nvSpPr>
          <p:cNvPr id="342" name="Google Shape;342;p49"/>
          <p:cNvSpPr txBox="1"/>
          <p:nvPr>
            <p:ph idx="1" type="body"/>
          </p:nvPr>
        </p:nvSpPr>
        <p:spPr>
          <a:xfrm>
            <a:off x="727650" y="1199175"/>
            <a:ext cx="7688700" cy="3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After going through the research paper, we thought to come up with our solution for the problem statement that could be more effective to solve. Hence, we wrote a set of codes in Python, which can be divided as follows:</a:t>
            </a:r>
            <a:endParaRPr>
              <a:solidFill>
                <a:schemeClr val="dk1"/>
              </a:solidFill>
            </a:endParaRPr>
          </a:p>
          <a:p>
            <a:pPr indent="-311150" lvl="0" marL="457200" rtl="0" algn="l">
              <a:spcBef>
                <a:spcPts val="1600"/>
              </a:spcBef>
              <a:spcAft>
                <a:spcPts val="0"/>
              </a:spcAft>
              <a:buClr>
                <a:schemeClr val="dk1"/>
              </a:buClr>
              <a:buSzPts val="1300"/>
              <a:buChar char="●"/>
            </a:pPr>
            <a:r>
              <a:rPr lang="en">
                <a:solidFill>
                  <a:schemeClr val="dk1"/>
                </a:solidFill>
              </a:rPr>
              <a:t>We take the adjacency matrix of the graph as an input and convert it into adjacency list so that we could input it in the code to find the set of all cycles.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Now, we pass the adjacency list of vertices into the code so that it could return the list of all possible cycles in the graph. (</a:t>
            </a:r>
            <a:r>
              <a:rPr i="1" lang="en">
                <a:solidFill>
                  <a:schemeClr val="dk1"/>
                </a:solidFill>
              </a:rPr>
              <a:t>Algorithm explained in the next slide</a:t>
            </a:r>
            <a:r>
              <a:rPr lang="en">
                <a:solidFill>
                  <a:schemeClr val="dk1"/>
                </a:solidFill>
              </a:rPr>
              <a: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know the number of fundamental cycles that exist in the graph and therefore, we choose that much cycles of smallest length( which is a trait of fundamental cycles.)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now make the adjacency matrix from these chosen cycles and then we pass it onto the functions which finally assign the current to these loops with respective directions.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multiply the matrix assigned with current to respective resistances and then sum them up to equate with the net voltage in the loop(if any).  {Implementation of KVL}</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At last, we get a set of equations that is solved using np.linalg.solve() to output the currents.</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729450" y="1248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behind finding set of all possible cycles</a:t>
            </a:r>
            <a:endParaRPr/>
          </a:p>
        </p:txBody>
      </p:sp>
      <p:pic>
        <p:nvPicPr>
          <p:cNvPr id="348" name="Google Shape;348;p50"/>
          <p:cNvPicPr preferRelativeResize="0"/>
          <p:nvPr/>
        </p:nvPicPr>
        <p:blipFill>
          <a:blip r:embed="rId3">
            <a:alphaModFix/>
          </a:blip>
          <a:stretch>
            <a:fillRect/>
          </a:stretch>
        </p:blipFill>
        <p:spPr>
          <a:xfrm>
            <a:off x="162425" y="2088475"/>
            <a:ext cx="3055025" cy="3055025"/>
          </a:xfrm>
          <a:prstGeom prst="rect">
            <a:avLst/>
          </a:prstGeom>
          <a:noFill/>
          <a:ln>
            <a:noFill/>
          </a:ln>
        </p:spPr>
      </p:pic>
      <p:sp>
        <p:nvSpPr>
          <p:cNvPr id="349" name="Google Shape;349;p50"/>
          <p:cNvSpPr txBox="1"/>
          <p:nvPr/>
        </p:nvSpPr>
        <p:spPr>
          <a:xfrm>
            <a:off x="822150" y="1804725"/>
            <a:ext cx="73191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0" name="Google Shape;350;p50"/>
          <p:cNvSpPr txBox="1"/>
          <p:nvPr/>
        </p:nvSpPr>
        <p:spPr>
          <a:xfrm>
            <a:off x="1020200" y="1783675"/>
            <a:ext cx="6379200" cy="4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Graph_list_of_edges = [[1,2], [2,4], [4,1], [4,6], [2,5], [5,1], [4,3], [3,8], [8,7], [7,4]] </a:t>
            </a:r>
            <a:endParaRPr sz="1300"/>
          </a:p>
          <a:p>
            <a:pPr indent="0" lvl="0" marL="0" rtl="0" algn="l">
              <a:spcBef>
                <a:spcPts val="0"/>
              </a:spcBef>
              <a:spcAft>
                <a:spcPts val="0"/>
              </a:spcAft>
              <a:buNone/>
            </a:pPr>
            <a:r>
              <a:t/>
            </a:r>
            <a:endParaRPr>
              <a:latin typeface="Lato"/>
              <a:ea typeface="Lato"/>
              <a:cs typeface="Lato"/>
              <a:sym typeface="Lato"/>
            </a:endParaRPr>
          </a:p>
        </p:txBody>
      </p:sp>
      <p:cxnSp>
        <p:nvCxnSpPr>
          <p:cNvPr id="351" name="Google Shape;351;p50"/>
          <p:cNvCxnSpPr/>
          <p:nvPr/>
        </p:nvCxnSpPr>
        <p:spPr>
          <a:xfrm rot="10800000">
            <a:off x="3096975" y="2088525"/>
            <a:ext cx="241800" cy="3258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50"/>
          <p:cNvSpPr txBox="1"/>
          <p:nvPr/>
        </p:nvSpPr>
        <p:spPr>
          <a:xfrm>
            <a:off x="3097075" y="2346225"/>
            <a:ext cx="1966200" cy="14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First edge is picked from the list of edges. The elements of each edge is subsequently set to node1,node2 on which further conditions are checked .</a:t>
            </a:r>
            <a:endParaRPr sz="1300">
              <a:latin typeface="Lato"/>
              <a:ea typeface="Lato"/>
              <a:cs typeface="Lato"/>
              <a:sym typeface="Lato"/>
            </a:endParaRPr>
          </a:p>
        </p:txBody>
      </p:sp>
      <p:pic>
        <p:nvPicPr>
          <p:cNvPr id="353" name="Google Shape;353;p50"/>
          <p:cNvPicPr preferRelativeResize="0"/>
          <p:nvPr/>
        </p:nvPicPr>
        <p:blipFill>
          <a:blip r:embed="rId4">
            <a:alphaModFix/>
          </a:blip>
          <a:stretch>
            <a:fillRect/>
          </a:stretch>
        </p:blipFill>
        <p:spPr>
          <a:xfrm>
            <a:off x="4995288" y="2334650"/>
            <a:ext cx="2562676" cy="2562676"/>
          </a:xfrm>
          <a:prstGeom prst="rect">
            <a:avLst/>
          </a:prstGeom>
          <a:noFill/>
          <a:ln>
            <a:noFill/>
          </a:ln>
        </p:spPr>
      </p:pic>
      <p:cxnSp>
        <p:nvCxnSpPr>
          <p:cNvPr id="354" name="Google Shape;354;p50"/>
          <p:cNvCxnSpPr/>
          <p:nvPr/>
        </p:nvCxnSpPr>
        <p:spPr>
          <a:xfrm flipH="1" rot="10800000">
            <a:off x="6928200" y="3113175"/>
            <a:ext cx="360900" cy="4914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50"/>
          <p:cNvCxnSpPr/>
          <p:nvPr/>
        </p:nvCxnSpPr>
        <p:spPr>
          <a:xfrm flipH="1">
            <a:off x="5664725" y="4301275"/>
            <a:ext cx="441300" cy="24060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50"/>
          <p:cNvSpPr txBox="1"/>
          <p:nvPr/>
        </p:nvSpPr>
        <p:spPr>
          <a:xfrm>
            <a:off x="6827925" y="2351163"/>
            <a:ext cx="2562600" cy="7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1</a:t>
            </a:r>
            <a:r>
              <a:rPr baseline="30000" lang="en" sz="1300"/>
              <a:t>st</a:t>
            </a:r>
            <a:r>
              <a:rPr lang="en" sz="1300"/>
              <a:t> node is initialised to path[0] as well to start_node and then node1.</a:t>
            </a:r>
            <a:endParaRPr sz="1300"/>
          </a:p>
          <a:p>
            <a:pPr indent="0" lvl="0" marL="0" rtl="0" algn="l">
              <a:spcBef>
                <a:spcPts val="0"/>
              </a:spcBef>
              <a:spcAft>
                <a:spcPts val="0"/>
              </a:spcAft>
              <a:buNone/>
            </a:pPr>
            <a:r>
              <a:t/>
            </a:r>
            <a:endParaRPr>
              <a:latin typeface="Lato"/>
              <a:ea typeface="Lato"/>
              <a:cs typeface="Lato"/>
              <a:sym typeface="Lato"/>
            </a:endParaRPr>
          </a:p>
        </p:txBody>
      </p:sp>
      <p:sp>
        <p:nvSpPr>
          <p:cNvPr id="357" name="Google Shape;357;p50"/>
          <p:cNvSpPr txBox="1"/>
          <p:nvPr/>
        </p:nvSpPr>
        <p:spPr>
          <a:xfrm>
            <a:off x="3200400" y="4401550"/>
            <a:ext cx="2562600" cy="6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2</a:t>
            </a:r>
            <a:r>
              <a:rPr baseline="30000" lang="en" sz="1300"/>
              <a:t>nd</a:t>
            </a:r>
            <a:r>
              <a:rPr lang="en" sz="1300"/>
              <a:t> node is set to next node and node2, for further iteration. It is stored in path[1].</a:t>
            </a:r>
            <a:endParaRPr sz="13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1"/>
          <p:cNvPicPr preferRelativeResize="0"/>
          <p:nvPr/>
        </p:nvPicPr>
        <p:blipFill rotWithShape="1">
          <a:blip r:embed="rId3">
            <a:alphaModFix/>
          </a:blip>
          <a:srcRect b="-1749" l="0" r="0" t="1750"/>
          <a:stretch/>
        </p:blipFill>
        <p:spPr>
          <a:xfrm>
            <a:off x="780875" y="1493800"/>
            <a:ext cx="3403925" cy="3403925"/>
          </a:xfrm>
          <a:prstGeom prst="rect">
            <a:avLst/>
          </a:prstGeom>
          <a:noFill/>
          <a:ln>
            <a:noFill/>
          </a:ln>
        </p:spPr>
      </p:pic>
      <p:sp>
        <p:nvSpPr>
          <p:cNvPr id="363" name="Google Shape;363;p51"/>
          <p:cNvSpPr txBox="1"/>
          <p:nvPr/>
        </p:nvSpPr>
        <p:spPr>
          <a:xfrm>
            <a:off x="850200" y="1196750"/>
            <a:ext cx="74436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the next iteration, next edge will be chosen from the graph such that node2 of previous edge is node1 of current edge. Now, we’ll store the vertices of this edge in node1,node2 and keep iterating the process while storing the each vertex in list ‘path’.</a:t>
            </a:r>
            <a:endParaRPr>
              <a:latin typeface="Lato"/>
              <a:ea typeface="Lato"/>
              <a:cs typeface="Lato"/>
              <a:sym typeface="Lato"/>
            </a:endParaRPr>
          </a:p>
        </p:txBody>
      </p:sp>
      <p:sp>
        <p:nvSpPr>
          <p:cNvPr id="364" name="Google Shape;364;p51"/>
          <p:cNvSpPr txBox="1"/>
          <p:nvPr/>
        </p:nvSpPr>
        <p:spPr>
          <a:xfrm>
            <a:off x="505475" y="4201375"/>
            <a:ext cx="24615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65" name="Google Shape;365;p51"/>
          <p:cNvSpPr txBox="1"/>
          <p:nvPr/>
        </p:nvSpPr>
        <p:spPr>
          <a:xfrm>
            <a:off x="352725" y="4209850"/>
            <a:ext cx="2359500" cy="8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choose edge [2,4] since node2 was 2 in previous iteration. </a:t>
            </a:r>
            <a:endParaRPr>
              <a:latin typeface="Lato"/>
              <a:ea typeface="Lato"/>
              <a:cs typeface="Lato"/>
              <a:sym typeface="Lato"/>
            </a:endParaRPr>
          </a:p>
        </p:txBody>
      </p:sp>
      <p:sp>
        <p:nvSpPr>
          <p:cNvPr id="366" name="Google Shape;366;p51"/>
          <p:cNvSpPr txBox="1"/>
          <p:nvPr/>
        </p:nvSpPr>
        <p:spPr>
          <a:xfrm>
            <a:off x="3425225" y="2673600"/>
            <a:ext cx="16125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 will be set to node2 in this iteration while also saving in path</a:t>
            </a:r>
            <a:endParaRPr>
              <a:latin typeface="Lato"/>
              <a:ea typeface="Lato"/>
              <a:cs typeface="Lato"/>
              <a:sym typeface="Lato"/>
            </a:endParaRPr>
          </a:p>
        </p:txBody>
      </p:sp>
      <p:pic>
        <p:nvPicPr>
          <p:cNvPr id="367" name="Google Shape;367;p51"/>
          <p:cNvPicPr preferRelativeResize="0"/>
          <p:nvPr/>
        </p:nvPicPr>
        <p:blipFill>
          <a:blip r:embed="rId4">
            <a:alphaModFix/>
          </a:blip>
          <a:stretch>
            <a:fillRect/>
          </a:stretch>
        </p:blipFill>
        <p:spPr>
          <a:xfrm>
            <a:off x="5224450" y="1986050"/>
            <a:ext cx="2852650" cy="2852650"/>
          </a:xfrm>
          <a:prstGeom prst="rect">
            <a:avLst/>
          </a:prstGeom>
          <a:noFill/>
          <a:ln>
            <a:noFill/>
          </a:ln>
        </p:spPr>
      </p:pic>
      <p:cxnSp>
        <p:nvCxnSpPr>
          <p:cNvPr id="368" name="Google Shape;368;p51"/>
          <p:cNvCxnSpPr/>
          <p:nvPr/>
        </p:nvCxnSpPr>
        <p:spPr>
          <a:xfrm flipH="1" rot="10800000">
            <a:off x="6803300" y="3276100"/>
            <a:ext cx="415800" cy="171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51"/>
          <p:cNvCxnSpPr/>
          <p:nvPr/>
        </p:nvCxnSpPr>
        <p:spPr>
          <a:xfrm>
            <a:off x="2703775" y="2945200"/>
            <a:ext cx="704400" cy="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51"/>
          <p:cNvCxnSpPr/>
          <p:nvPr/>
        </p:nvCxnSpPr>
        <p:spPr>
          <a:xfrm flipH="1">
            <a:off x="1838075" y="4014650"/>
            <a:ext cx="381900" cy="2376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51"/>
          <p:cNvSpPr txBox="1"/>
          <p:nvPr/>
        </p:nvSpPr>
        <p:spPr>
          <a:xfrm>
            <a:off x="7397425" y="2665000"/>
            <a:ext cx="15618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It is possible that at some node, there maybe multiple paths to move.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Ohm’s law on circuit graph</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Let us assume that current flowing through edge e is </a:t>
            </a:r>
            <a:r>
              <a:rPr b="1" lang="en" sz="2400">
                <a:solidFill>
                  <a:schemeClr val="dk1"/>
                </a:solidFill>
                <a:latin typeface="Trebuchet MS"/>
                <a:ea typeface="Trebuchet MS"/>
                <a:cs typeface="Trebuchet MS"/>
                <a:sym typeface="Trebuchet MS"/>
              </a:rPr>
              <a:t>i</a:t>
            </a:r>
            <a:r>
              <a:rPr b="1" lang="en" sz="1200">
                <a:solidFill>
                  <a:schemeClr val="dk1"/>
                </a:solidFill>
                <a:latin typeface="Trebuchet MS"/>
                <a:ea typeface="Trebuchet MS"/>
                <a:cs typeface="Trebuchet MS"/>
                <a:sym typeface="Trebuchet MS"/>
              </a:rPr>
              <a:t>e</a:t>
            </a:r>
            <a:r>
              <a:rPr lang="en" sz="1200">
                <a:solidFill>
                  <a:schemeClr val="dk1"/>
                </a:solidFill>
                <a:latin typeface="Trebuchet MS"/>
                <a:ea typeface="Trebuchet MS"/>
                <a:cs typeface="Trebuchet MS"/>
                <a:sym typeface="Trebuchet MS"/>
              </a:rPr>
              <a:t> </a:t>
            </a:r>
            <a:r>
              <a:rPr lang="en" sz="2400">
                <a:solidFill>
                  <a:schemeClr val="dk1"/>
                </a:solidFill>
                <a:latin typeface="Trebuchet MS"/>
                <a:ea typeface="Trebuchet MS"/>
                <a:cs typeface="Trebuchet MS"/>
                <a:sym typeface="Trebuchet MS"/>
              </a:rPr>
              <a:t> </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Then  i</a:t>
            </a:r>
            <a:r>
              <a:rPr lang="en" sz="1200">
                <a:solidFill>
                  <a:schemeClr val="dk1"/>
                </a:solidFill>
                <a:latin typeface="Trebuchet MS"/>
                <a:ea typeface="Trebuchet MS"/>
                <a:cs typeface="Trebuchet MS"/>
                <a:sym typeface="Trebuchet MS"/>
              </a:rPr>
              <a:t>e </a:t>
            </a:r>
            <a:r>
              <a:rPr lang="en" sz="2400">
                <a:solidFill>
                  <a:schemeClr val="dk1"/>
                </a:solidFill>
                <a:latin typeface="Trebuchet MS"/>
                <a:ea typeface="Trebuchet MS"/>
                <a:cs typeface="Trebuchet MS"/>
                <a:sym typeface="Trebuchet MS"/>
              </a:rPr>
              <a:t>= v</a:t>
            </a:r>
            <a:r>
              <a:rPr lang="en" sz="1200">
                <a:solidFill>
                  <a:schemeClr val="dk1"/>
                </a:solidFill>
                <a:latin typeface="Trebuchet MS"/>
                <a:ea typeface="Trebuchet MS"/>
                <a:cs typeface="Trebuchet MS"/>
                <a:sym typeface="Trebuchet MS"/>
              </a:rPr>
              <a:t>e</a:t>
            </a:r>
            <a:r>
              <a:rPr lang="en" sz="2400">
                <a:solidFill>
                  <a:schemeClr val="dk1"/>
                </a:solidFill>
                <a:latin typeface="Trebuchet MS"/>
                <a:ea typeface="Trebuchet MS"/>
                <a:cs typeface="Trebuchet MS"/>
                <a:sym typeface="Trebuchet MS"/>
              </a:rPr>
              <a:t> / r</a:t>
            </a:r>
            <a:r>
              <a:rPr lang="en" sz="1200">
                <a:solidFill>
                  <a:schemeClr val="dk1"/>
                </a:solidFill>
                <a:latin typeface="Trebuchet MS"/>
                <a:ea typeface="Trebuchet MS"/>
                <a:cs typeface="Trebuchet MS"/>
                <a:sym typeface="Trebuchet MS"/>
              </a:rPr>
              <a:t>e  </a:t>
            </a:r>
            <a:r>
              <a:rPr lang="en" sz="2400">
                <a:solidFill>
                  <a:schemeClr val="dk1"/>
                </a:solidFill>
                <a:latin typeface="Trebuchet MS"/>
                <a:ea typeface="Trebuchet MS"/>
                <a:cs typeface="Trebuchet MS"/>
                <a:sym typeface="Trebuchet MS"/>
              </a:rPr>
              <a:t> where v</a:t>
            </a:r>
            <a:r>
              <a:rPr lang="en" sz="1200">
                <a:solidFill>
                  <a:schemeClr val="dk1"/>
                </a:solidFill>
                <a:latin typeface="Trebuchet MS"/>
                <a:ea typeface="Trebuchet MS"/>
                <a:cs typeface="Trebuchet MS"/>
                <a:sym typeface="Trebuchet MS"/>
              </a:rPr>
              <a:t>e</a:t>
            </a:r>
            <a:r>
              <a:rPr lang="en" sz="2400">
                <a:solidFill>
                  <a:schemeClr val="dk1"/>
                </a:solidFill>
                <a:latin typeface="Trebuchet MS"/>
                <a:ea typeface="Trebuchet MS"/>
                <a:cs typeface="Trebuchet MS"/>
                <a:sym typeface="Trebuchet MS"/>
              </a:rPr>
              <a:t> is potential across edge</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Also i</a:t>
            </a:r>
            <a:r>
              <a:rPr lang="en" sz="1200">
                <a:solidFill>
                  <a:schemeClr val="dk1"/>
                </a:solidFill>
                <a:latin typeface="Trebuchet MS"/>
                <a:ea typeface="Trebuchet MS"/>
                <a:cs typeface="Trebuchet MS"/>
                <a:sym typeface="Trebuchet MS"/>
              </a:rPr>
              <a:t>e</a:t>
            </a:r>
            <a:r>
              <a:rPr lang="en" sz="2400">
                <a:solidFill>
                  <a:schemeClr val="dk1"/>
                </a:solidFill>
                <a:latin typeface="Trebuchet MS"/>
                <a:ea typeface="Trebuchet MS"/>
                <a:cs typeface="Trebuchet MS"/>
                <a:sym typeface="Trebuchet MS"/>
              </a:rPr>
              <a:t> = v</a:t>
            </a:r>
            <a:r>
              <a:rPr lang="en" sz="1200">
                <a:solidFill>
                  <a:schemeClr val="dk1"/>
                </a:solidFill>
                <a:latin typeface="Trebuchet MS"/>
                <a:ea typeface="Trebuchet MS"/>
                <a:cs typeface="Trebuchet MS"/>
                <a:sym typeface="Trebuchet MS"/>
              </a:rPr>
              <a:t>e</a:t>
            </a:r>
            <a:r>
              <a:rPr lang="en" sz="2400">
                <a:solidFill>
                  <a:schemeClr val="dk1"/>
                </a:solidFill>
                <a:latin typeface="Trebuchet MS"/>
                <a:ea typeface="Trebuchet MS"/>
                <a:cs typeface="Trebuchet MS"/>
                <a:sym typeface="Trebuchet MS"/>
              </a:rPr>
              <a:t> . C</a:t>
            </a:r>
            <a:r>
              <a:rPr lang="en" sz="1200">
                <a:solidFill>
                  <a:schemeClr val="dk1"/>
                </a:solidFill>
                <a:latin typeface="Trebuchet MS"/>
                <a:ea typeface="Trebuchet MS"/>
                <a:cs typeface="Trebuchet MS"/>
                <a:sym typeface="Trebuchet MS"/>
              </a:rPr>
              <a:t>e</a:t>
            </a:r>
            <a:endParaRPr sz="12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i{uv} = -i{vu}</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r{uv}=r{vu}, c{uv}=c{vu}</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2"/>
          <p:cNvPicPr preferRelativeResize="0"/>
          <p:nvPr/>
        </p:nvPicPr>
        <p:blipFill>
          <a:blip r:embed="rId3">
            <a:alphaModFix/>
          </a:blip>
          <a:stretch>
            <a:fillRect/>
          </a:stretch>
        </p:blipFill>
        <p:spPr>
          <a:xfrm>
            <a:off x="595875" y="1370675"/>
            <a:ext cx="3005450" cy="3005450"/>
          </a:xfrm>
          <a:prstGeom prst="rect">
            <a:avLst/>
          </a:prstGeom>
          <a:noFill/>
          <a:ln>
            <a:noFill/>
          </a:ln>
        </p:spPr>
      </p:pic>
      <p:pic>
        <p:nvPicPr>
          <p:cNvPr id="377" name="Google Shape;377;p52"/>
          <p:cNvPicPr preferRelativeResize="0"/>
          <p:nvPr/>
        </p:nvPicPr>
        <p:blipFill rotWithShape="1">
          <a:blip r:embed="rId4">
            <a:alphaModFix/>
          </a:blip>
          <a:srcRect b="0" l="8450" r="-8450" t="0"/>
          <a:stretch/>
        </p:blipFill>
        <p:spPr>
          <a:xfrm>
            <a:off x="3546075" y="1370675"/>
            <a:ext cx="3005451" cy="3005451"/>
          </a:xfrm>
          <a:prstGeom prst="rect">
            <a:avLst/>
          </a:prstGeom>
          <a:noFill/>
          <a:ln>
            <a:noFill/>
          </a:ln>
        </p:spPr>
      </p:pic>
      <p:pic>
        <p:nvPicPr>
          <p:cNvPr id="378" name="Google Shape;378;p52"/>
          <p:cNvPicPr preferRelativeResize="0"/>
          <p:nvPr/>
        </p:nvPicPr>
        <p:blipFill>
          <a:blip r:embed="rId5">
            <a:alphaModFix/>
          </a:blip>
          <a:stretch>
            <a:fillRect/>
          </a:stretch>
        </p:blipFill>
        <p:spPr>
          <a:xfrm>
            <a:off x="6071150" y="1520325"/>
            <a:ext cx="2706150" cy="2706150"/>
          </a:xfrm>
          <a:prstGeom prst="rect">
            <a:avLst/>
          </a:prstGeom>
          <a:noFill/>
          <a:ln>
            <a:noFill/>
          </a:ln>
        </p:spPr>
      </p:pic>
      <p:cxnSp>
        <p:nvCxnSpPr>
          <p:cNvPr id="379" name="Google Shape;379;p52"/>
          <p:cNvCxnSpPr/>
          <p:nvPr/>
        </p:nvCxnSpPr>
        <p:spPr>
          <a:xfrm rot="10800000">
            <a:off x="1384250" y="3354400"/>
            <a:ext cx="9300" cy="6057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52"/>
          <p:cNvSpPr txBox="1"/>
          <p:nvPr/>
        </p:nvSpPr>
        <p:spPr>
          <a:xfrm>
            <a:off x="158425" y="3992650"/>
            <a:ext cx="3391800" cy="10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As soon as the vertex reaches a leaf node, it is not able to find a corr. Edge in the list and hence for this iteration, node2 = </a:t>
            </a:r>
            <a:r>
              <a:rPr i="1" lang="en">
                <a:latin typeface="Lato"/>
                <a:ea typeface="Lato"/>
                <a:cs typeface="Lato"/>
                <a:sym typeface="Lato"/>
              </a:rPr>
              <a:t>‘null’ </a:t>
            </a:r>
            <a:r>
              <a:rPr lang="en">
                <a:latin typeface="Lato"/>
                <a:ea typeface="Lato"/>
                <a:cs typeface="Lato"/>
                <a:sym typeface="Lato"/>
              </a:rPr>
              <a:t>which signals to terminate the current path and return to previous node.   </a:t>
            </a:r>
            <a:endParaRPr>
              <a:latin typeface="Lato"/>
              <a:ea typeface="Lato"/>
              <a:cs typeface="Lato"/>
              <a:sym typeface="Lato"/>
            </a:endParaRPr>
          </a:p>
        </p:txBody>
      </p:sp>
      <p:sp>
        <p:nvSpPr>
          <p:cNvPr id="381" name="Google Shape;381;p52"/>
          <p:cNvSpPr txBox="1"/>
          <p:nvPr/>
        </p:nvSpPr>
        <p:spPr>
          <a:xfrm>
            <a:off x="602125" y="1229975"/>
            <a:ext cx="81906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there are multiple paths to move from a given node, then we traverse through each path and keep storing the vertices in ‘path’ list until in either reaches </a:t>
            </a:r>
            <a:r>
              <a:rPr b="1" lang="en">
                <a:latin typeface="Lato"/>
                <a:ea typeface="Lato"/>
                <a:cs typeface="Lato"/>
                <a:sym typeface="Lato"/>
              </a:rPr>
              <a:t>start_node</a:t>
            </a:r>
            <a:r>
              <a:rPr lang="en">
                <a:latin typeface="Lato"/>
                <a:ea typeface="Lato"/>
                <a:cs typeface="Lato"/>
                <a:sym typeface="Lato"/>
              </a:rPr>
              <a:t>, a </a:t>
            </a:r>
            <a:r>
              <a:rPr b="1" lang="en">
                <a:latin typeface="Lato"/>
                <a:ea typeface="Lato"/>
                <a:cs typeface="Lato"/>
                <a:sym typeface="Lato"/>
              </a:rPr>
              <a:t>leaf node</a:t>
            </a:r>
            <a:r>
              <a:rPr lang="en">
                <a:latin typeface="Lato"/>
                <a:ea typeface="Lato"/>
                <a:cs typeface="Lato"/>
                <a:sym typeface="Lato"/>
              </a:rPr>
              <a:t> or </a:t>
            </a:r>
            <a:r>
              <a:rPr b="1" lang="en">
                <a:latin typeface="Lato"/>
                <a:ea typeface="Lato"/>
                <a:cs typeface="Lato"/>
                <a:sym typeface="Lato"/>
              </a:rPr>
              <a:t>itself.</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382" name="Google Shape;382;p52"/>
          <p:cNvCxnSpPr/>
          <p:nvPr/>
        </p:nvCxnSpPr>
        <p:spPr>
          <a:xfrm flipH="1" rot="10800000">
            <a:off x="4356650" y="2944350"/>
            <a:ext cx="195600" cy="103440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52"/>
          <p:cNvSpPr txBox="1"/>
          <p:nvPr/>
        </p:nvSpPr>
        <p:spPr>
          <a:xfrm>
            <a:off x="3550275" y="3960100"/>
            <a:ext cx="3005400" cy="1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this case, we happen to encounter a node again in our path on which we already travelled. Hence, we eliminate this by checking if node1 = path[i+1] for all i.</a:t>
            </a:r>
            <a:endParaRPr>
              <a:latin typeface="Lato"/>
              <a:ea typeface="Lato"/>
              <a:cs typeface="Lato"/>
              <a:sym typeface="Lato"/>
            </a:endParaRPr>
          </a:p>
        </p:txBody>
      </p:sp>
      <p:cxnSp>
        <p:nvCxnSpPr>
          <p:cNvPr id="384" name="Google Shape;384;p52"/>
          <p:cNvCxnSpPr/>
          <p:nvPr/>
        </p:nvCxnSpPr>
        <p:spPr>
          <a:xfrm flipH="1" rot="10800000">
            <a:off x="7068175" y="3074900"/>
            <a:ext cx="205200" cy="773400"/>
          </a:xfrm>
          <a:prstGeom prst="straightConnector1">
            <a:avLst/>
          </a:prstGeom>
          <a:noFill/>
          <a:ln cap="flat" cmpd="sng" w="9525">
            <a:solidFill>
              <a:schemeClr val="dk2"/>
            </a:solidFill>
            <a:prstDash val="solid"/>
            <a:round/>
            <a:headEnd len="med" w="med" type="none"/>
            <a:tailEnd len="med" w="med" type="triangle"/>
          </a:ln>
        </p:spPr>
      </p:cxnSp>
      <p:sp>
        <p:nvSpPr>
          <p:cNvPr id="385" name="Google Shape;385;p52"/>
          <p:cNvSpPr txBox="1"/>
          <p:nvPr/>
        </p:nvSpPr>
        <p:spPr>
          <a:xfrm>
            <a:off x="6555725" y="3927400"/>
            <a:ext cx="27060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happens to be our desired output. We confirm this is a cycle by checking if node2 = start_node. If the condition is satisfied,  append path in cycles.</a:t>
            </a:r>
            <a:endParaRPr>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nvSpPr>
        <p:spPr>
          <a:xfrm>
            <a:off x="759900" y="1202025"/>
            <a:ext cx="81531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Shown below are the list of cycles that are formed from the algorithm:</a:t>
            </a:r>
            <a:endParaRPr>
              <a:latin typeface="Lato"/>
              <a:ea typeface="Lato"/>
              <a:cs typeface="Lato"/>
              <a:sym typeface="Lato"/>
            </a:endParaRPr>
          </a:p>
        </p:txBody>
      </p:sp>
      <p:pic>
        <p:nvPicPr>
          <p:cNvPr id="391" name="Google Shape;391;p53"/>
          <p:cNvPicPr preferRelativeResize="0"/>
          <p:nvPr/>
        </p:nvPicPr>
        <p:blipFill>
          <a:blip r:embed="rId3">
            <a:alphaModFix/>
          </a:blip>
          <a:stretch>
            <a:fillRect/>
          </a:stretch>
        </p:blipFill>
        <p:spPr>
          <a:xfrm>
            <a:off x="0" y="1653313"/>
            <a:ext cx="2155853" cy="2579711"/>
          </a:xfrm>
          <a:prstGeom prst="rect">
            <a:avLst/>
          </a:prstGeom>
          <a:noFill/>
          <a:ln>
            <a:noFill/>
          </a:ln>
        </p:spPr>
      </p:pic>
      <p:pic>
        <p:nvPicPr>
          <p:cNvPr id="392" name="Google Shape;392;p53"/>
          <p:cNvPicPr preferRelativeResize="0"/>
          <p:nvPr/>
        </p:nvPicPr>
        <p:blipFill>
          <a:blip r:embed="rId4">
            <a:alphaModFix/>
          </a:blip>
          <a:stretch>
            <a:fillRect/>
          </a:stretch>
        </p:blipFill>
        <p:spPr>
          <a:xfrm>
            <a:off x="4494297" y="1612013"/>
            <a:ext cx="2306953" cy="2579712"/>
          </a:xfrm>
          <a:prstGeom prst="rect">
            <a:avLst/>
          </a:prstGeom>
          <a:noFill/>
          <a:ln>
            <a:noFill/>
          </a:ln>
        </p:spPr>
      </p:pic>
      <p:pic>
        <p:nvPicPr>
          <p:cNvPr id="393" name="Google Shape;393;p53"/>
          <p:cNvPicPr preferRelativeResize="0"/>
          <p:nvPr/>
        </p:nvPicPr>
        <p:blipFill>
          <a:blip r:embed="rId5">
            <a:alphaModFix/>
          </a:blip>
          <a:stretch>
            <a:fillRect/>
          </a:stretch>
        </p:blipFill>
        <p:spPr>
          <a:xfrm>
            <a:off x="2343343" y="1577113"/>
            <a:ext cx="2095055" cy="2579713"/>
          </a:xfrm>
          <a:prstGeom prst="rect">
            <a:avLst/>
          </a:prstGeom>
          <a:noFill/>
          <a:ln>
            <a:noFill/>
          </a:ln>
        </p:spPr>
      </p:pic>
      <p:pic>
        <p:nvPicPr>
          <p:cNvPr id="394" name="Google Shape;394;p53"/>
          <p:cNvPicPr preferRelativeResize="0"/>
          <p:nvPr/>
        </p:nvPicPr>
        <p:blipFill>
          <a:blip r:embed="rId6">
            <a:alphaModFix/>
          </a:blip>
          <a:stretch>
            <a:fillRect/>
          </a:stretch>
        </p:blipFill>
        <p:spPr>
          <a:xfrm>
            <a:off x="6914800" y="1650039"/>
            <a:ext cx="2229194" cy="2503625"/>
          </a:xfrm>
          <a:prstGeom prst="rect">
            <a:avLst/>
          </a:prstGeom>
          <a:noFill/>
          <a:ln>
            <a:noFill/>
          </a:ln>
        </p:spPr>
      </p:pic>
      <p:sp>
        <p:nvSpPr>
          <p:cNvPr id="395" name="Google Shape;395;p53"/>
          <p:cNvSpPr txBox="1"/>
          <p:nvPr/>
        </p:nvSpPr>
        <p:spPr>
          <a:xfrm>
            <a:off x="377900" y="4233025"/>
            <a:ext cx="86937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Cycle 1: (1,2,4)                                      </a:t>
            </a:r>
            <a:r>
              <a:rPr lang="en">
                <a:latin typeface="Lato"/>
                <a:ea typeface="Lato"/>
                <a:cs typeface="Lato"/>
                <a:sym typeface="Lato"/>
              </a:rPr>
              <a:t>Cycle 2: (1,2,5)                                    Cycle 3: (1,5,2,4)                        Cycle 4: (4,3,7,8)</a:t>
            </a:r>
            <a:endParaRPr>
              <a:latin typeface="Lato"/>
              <a:ea typeface="Lato"/>
              <a:cs typeface="Lato"/>
              <a:sym typeface="Lato"/>
            </a:endParaRPr>
          </a:p>
        </p:txBody>
      </p:sp>
      <p:sp>
        <p:nvSpPr>
          <p:cNvPr id="396" name="Google Shape;396;p53"/>
          <p:cNvSpPr txBox="1"/>
          <p:nvPr/>
        </p:nvSpPr>
        <p:spPr>
          <a:xfrm>
            <a:off x="5260475" y="4491225"/>
            <a:ext cx="20364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(Notice that Cycle 3 is combination of 1 and 2)</a:t>
            </a:r>
            <a:endParaRPr>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Forming KVL Equations From Adjacency Matrix of Fundamental Loops</a:t>
            </a:r>
            <a:endParaRPr/>
          </a:p>
        </p:txBody>
      </p:sp>
      <p:sp>
        <p:nvSpPr>
          <p:cNvPr id="402" name="Google Shape;402;p54"/>
          <p:cNvSpPr txBox="1"/>
          <p:nvPr/>
        </p:nvSpPr>
        <p:spPr>
          <a:xfrm>
            <a:off x="0" y="960063"/>
            <a:ext cx="8243100" cy="40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Basics:</a:t>
            </a:r>
            <a:endParaRPr b="1" u="sng">
              <a:latin typeface="Lato"/>
              <a:ea typeface="Lato"/>
              <a:cs typeface="Lato"/>
              <a:sym typeface="Lato"/>
            </a:endParaRPr>
          </a:p>
          <a:p>
            <a:pPr indent="-317500" lvl="0" marL="457200" rtl="0" algn="l">
              <a:spcBef>
                <a:spcPts val="0"/>
              </a:spcBef>
              <a:spcAft>
                <a:spcPts val="0"/>
              </a:spcAft>
              <a:buSzPts val="1400"/>
              <a:buFont typeface="Lato"/>
              <a:buAutoNum type="arabicPeriod"/>
            </a:pPr>
            <a:r>
              <a:rPr b="1" lang="en">
                <a:latin typeface="Lato"/>
                <a:ea typeface="Lato"/>
                <a:cs typeface="Lato"/>
                <a:sym typeface="Lato"/>
              </a:rPr>
              <a:t>KVL(</a:t>
            </a:r>
            <a:r>
              <a:rPr b="1" lang="en">
                <a:latin typeface="Lato"/>
                <a:ea typeface="Lato"/>
                <a:cs typeface="Lato"/>
                <a:sym typeface="Lato"/>
              </a:rPr>
              <a:t>Kirchhoff's</a:t>
            </a:r>
            <a:r>
              <a:rPr b="1" lang="en">
                <a:latin typeface="Lato"/>
                <a:ea typeface="Lato"/>
                <a:cs typeface="Lato"/>
                <a:sym typeface="Lato"/>
              </a:rPr>
              <a:t> Voltage Law)</a:t>
            </a:r>
            <a:r>
              <a:rPr lang="en">
                <a:latin typeface="Lato"/>
                <a:ea typeface="Lato"/>
                <a:cs typeface="Lato"/>
                <a:sym typeface="Lato"/>
              </a:rPr>
              <a:t> :  </a:t>
            </a:r>
            <a:r>
              <a:rPr lang="en" sz="1300">
                <a:solidFill>
                  <a:schemeClr val="dk1"/>
                </a:solidFill>
                <a:latin typeface="Trebuchet MS"/>
                <a:ea typeface="Trebuchet MS"/>
                <a:cs typeface="Trebuchet MS"/>
                <a:sym typeface="Trebuchet MS"/>
              </a:rPr>
              <a:t>Kirchhoff’s voltage law states that for closed loop total voltage of all components is zero.</a:t>
            </a:r>
            <a:endParaRPr sz="1300">
              <a:solidFill>
                <a:schemeClr val="dk1"/>
              </a:solidFill>
              <a:latin typeface="Trebuchet MS"/>
              <a:ea typeface="Trebuchet MS"/>
              <a:cs typeface="Trebuchet MS"/>
              <a:sym typeface="Trebuchet MS"/>
            </a:endParaRPr>
          </a:p>
          <a:p>
            <a:pPr indent="-317500" lvl="0" marL="457200" rtl="0" algn="l">
              <a:spcBef>
                <a:spcPts val="0"/>
              </a:spcBef>
              <a:spcAft>
                <a:spcPts val="0"/>
              </a:spcAft>
              <a:buSzPts val="1400"/>
              <a:buFont typeface="Lato"/>
              <a:buAutoNum type="arabicPeriod"/>
            </a:pPr>
            <a:r>
              <a:rPr b="1" lang="en" sz="1300">
                <a:latin typeface="Trebuchet MS"/>
                <a:ea typeface="Trebuchet MS"/>
                <a:cs typeface="Trebuchet MS"/>
                <a:sym typeface="Trebuchet MS"/>
              </a:rPr>
              <a:t>Equivalent Resistances</a:t>
            </a:r>
            <a:r>
              <a:rPr lang="en" sz="1300">
                <a:latin typeface="Trebuchet MS"/>
                <a:ea typeface="Trebuchet MS"/>
                <a:cs typeface="Trebuchet MS"/>
                <a:sym typeface="Trebuchet MS"/>
              </a:rPr>
              <a:t>:</a:t>
            </a:r>
            <a:endParaRPr sz="1300">
              <a:latin typeface="Trebuchet MS"/>
              <a:ea typeface="Trebuchet MS"/>
              <a:cs typeface="Trebuchet MS"/>
              <a:sym typeface="Trebuchet MS"/>
            </a:endParaRPr>
          </a:p>
          <a:p>
            <a:pPr indent="-311150" lvl="1" marL="1371600" rtl="0" algn="l">
              <a:spcBef>
                <a:spcPts val="0"/>
              </a:spcBef>
              <a:spcAft>
                <a:spcPts val="0"/>
              </a:spcAft>
              <a:buClr>
                <a:schemeClr val="dk1"/>
              </a:buClr>
              <a:buSzPts val="1300"/>
              <a:buFont typeface="Trebuchet MS"/>
              <a:buAutoNum type="alphaLcPeriod"/>
            </a:pPr>
            <a:r>
              <a:rPr lang="en" sz="1300">
                <a:solidFill>
                  <a:schemeClr val="dk1"/>
                </a:solidFill>
                <a:latin typeface="Trebuchet MS"/>
                <a:ea typeface="Trebuchet MS"/>
                <a:cs typeface="Trebuchet MS"/>
                <a:sym typeface="Trebuchet MS"/>
              </a:rPr>
              <a:t>Series : R</a:t>
            </a:r>
            <a:r>
              <a:rPr baseline="-25000" lang="en" sz="1300">
                <a:solidFill>
                  <a:schemeClr val="dk1"/>
                </a:solidFill>
                <a:latin typeface="Trebuchet MS"/>
                <a:ea typeface="Trebuchet MS"/>
                <a:cs typeface="Trebuchet MS"/>
                <a:sym typeface="Trebuchet MS"/>
              </a:rPr>
              <a:t>Net</a:t>
            </a:r>
            <a:r>
              <a:rPr lang="en" sz="1300">
                <a:solidFill>
                  <a:schemeClr val="dk1"/>
                </a:solidFill>
                <a:latin typeface="Trebuchet MS"/>
                <a:ea typeface="Trebuchet MS"/>
                <a:cs typeface="Trebuchet MS"/>
                <a:sym typeface="Trebuchet MS"/>
              </a:rPr>
              <a:t>= </a:t>
            </a:r>
            <a:r>
              <a:rPr lang="en">
                <a:solidFill>
                  <a:schemeClr val="dk1"/>
                </a:solidFill>
                <a:latin typeface="Lato"/>
                <a:ea typeface="Lato"/>
                <a:cs typeface="Lato"/>
                <a:sym typeface="Lato"/>
              </a:rPr>
              <a:t>𝝨</a:t>
            </a:r>
            <a:r>
              <a:rPr lang="en" sz="1300">
                <a:solidFill>
                  <a:schemeClr val="dk1"/>
                </a:solidFill>
                <a:latin typeface="Trebuchet MS"/>
                <a:ea typeface="Trebuchet MS"/>
                <a:cs typeface="Trebuchet MS"/>
                <a:sym typeface="Trebuchet MS"/>
              </a:rPr>
              <a:t>R</a:t>
            </a:r>
            <a:r>
              <a:rPr baseline="-25000" lang="en" sz="1300">
                <a:solidFill>
                  <a:schemeClr val="dk1"/>
                </a:solidFill>
                <a:latin typeface="Trebuchet MS"/>
                <a:ea typeface="Trebuchet MS"/>
                <a:cs typeface="Trebuchet MS"/>
                <a:sym typeface="Trebuchet MS"/>
              </a:rPr>
              <a:t>i</a:t>
            </a:r>
            <a:endParaRPr sz="1300">
              <a:solidFill>
                <a:schemeClr val="dk1"/>
              </a:solidFill>
              <a:latin typeface="Trebuchet MS"/>
              <a:ea typeface="Trebuchet MS"/>
              <a:cs typeface="Trebuchet MS"/>
              <a:sym typeface="Trebuchet MS"/>
            </a:endParaRPr>
          </a:p>
          <a:p>
            <a:pPr indent="-311150" lvl="1" marL="1371600" rtl="0" algn="l">
              <a:spcBef>
                <a:spcPts val="0"/>
              </a:spcBef>
              <a:spcAft>
                <a:spcPts val="0"/>
              </a:spcAft>
              <a:buClr>
                <a:schemeClr val="dk1"/>
              </a:buClr>
              <a:buSzPts val="1300"/>
              <a:buFont typeface="Trebuchet MS"/>
              <a:buAutoNum type="alphaLcPeriod"/>
            </a:pPr>
            <a:r>
              <a:rPr lang="en" sz="1300">
                <a:solidFill>
                  <a:schemeClr val="dk1"/>
                </a:solidFill>
                <a:latin typeface="Trebuchet MS"/>
                <a:ea typeface="Trebuchet MS"/>
                <a:cs typeface="Trebuchet MS"/>
                <a:sym typeface="Trebuchet MS"/>
              </a:rPr>
              <a:t>Parallel :  R</a:t>
            </a:r>
            <a:r>
              <a:rPr baseline="-25000" lang="en" sz="1300">
                <a:solidFill>
                  <a:schemeClr val="dk1"/>
                </a:solidFill>
                <a:latin typeface="Trebuchet MS"/>
                <a:ea typeface="Trebuchet MS"/>
                <a:cs typeface="Trebuchet MS"/>
                <a:sym typeface="Trebuchet MS"/>
              </a:rPr>
              <a:t>Net</a:t>
            </a:r>
            <a:r>
              <a:rPr lang="en" sz="1300">
                <a:solidFill>
                  <a:schemeClr val="dk1"/>
                </a:solidFill>
                <a:latin typeface="Trebuchet MS"/>
                <a:ea typeface="Trebuchet MS"/>
                <a:cs typeface="Trebuchet MS"/>
                <a:sym typeface="Trebuchet MS"/>
              </a:rPr>
              <a:t>= (1/</a:t>
            </a:r>
            <a:r>
              <a:rPr lang="en">
                <a:solidFill>
                  <a:schemeClr val="dk1"/>
                </a:solidFill>
                <a:latin typeface="Lato"/>
                <a:ea typeface="Lato"/>
                <a:cs typeface="Lato"/>
                <a:sym typeface="Lato"/>
              </a:rPr>
              <a:t>𝝨</a:t>
            </a:r>
            <a:r>
              <a:rPr lang="en" sz="1300">
                <a:solidFill>
                  <a:schemeClr val="dk1"/>
                </a:solidFill>
                <a:latin typeface="Trebuchet MS"/>
                <a:ea typeface="Trebuchet MS"/>
                <a:cs typeface="Trebuchet MS"/>
                <a:sym typeface="Trebuchet MS"/>
              </a:rPr>
              <a:t>R</a:t>
            </a:r>
            <a:r>
              <a:rPr baseline="-25000" lang="en" sz="1300">
                <a:solidFill>
                  <a:schemeClr val="dk1"/>
                </a:solidFill>
                <a:latin typeface="Trebuchet MS"/>
                <a:ea typeface="Trebuchet MS"/>
                <a:cs typeface="Trebuchet MS"/>
                <a:sym typeface="Trebuchet MS"/>
              </a:rPr>
              <a:t>i</a:t>
            </a:r>
            <a:r>
              <a:rPr lang="en" sz="1300">
                <a:solidFill>
                  <a:schemeClr val="dk1"/>
                </a:solidFill>
                <a:latin typeface="Trebuchet MS"/>
                <a:ea typeface="Trebuchet MS"/>
                <a:cs typeface="Trebuchet MS"/>
                <a:sym typeface="Trebuchet MS"/>
              </a:rPr>
              <a:t>)</a:t>
            </a:r>
            <a:r>
              <a:rPr baseline="30000" lang="en" sz="1300">
                <a:solidFill>
                  <a:schemeClr val="dk1"/>
                </a:solidFill>
                <a:latin typeface="Trebuchet MS"/>
                <a:ea typeface="Trebuchet MS"/>
                <a:cs typeface="Trebuchet MS"/>
                <a:sym typeface="Trebuchet MS"/>
              </a:rPr>
              <a:t>-1</a:t>
            </a:r>
            <a:endParaRPr baseline="30000" sz="13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b="1" u="sng">
              <a:latin typeface="Lato"/>
              <a:ea typeface="Lato"/>
              <a:cs typeface="Lato"/>
              <a:sym typeface="Lato"/>
            </a:endParaRPr>
          </a:p>
          <a:p>
            <a:pPr indent="0" lvl="0" marL="0" rtl="0" algn="l">
              <a:spcBef>
                <a:spcPts val="0"/>
              </a:spcBef>
              <a:spcAft>
                <a:spcPts val="0"/>
              </a:spcAft>
              <a:buNone/>
            </a:pPr>
            <a:r>
              <a:rPr b="1" lang="en" u="sng">
                <a:latin typeface="Lato"/>
                <a:ea typeface="Lato"/>
                <a:cs typeface="Lato"/>
                <a:sym typeface="Lato"/>
              </a:rPr>
              <a:t>Assumptions:</a:t>
            </a:r>
            <a:endParaRPr b="1" u="sng">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Assuming Current In Clockwise Direction in all the loops.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Using a </a:t>
            </a:r>
            <a:r>
              <a:rPr lang="en">
                <a:latin typeface="Lato"/>
                <a:ea typeface="Lato"/>
                <a:cs typeface="Lato"/>
                <a:sym typeface="Lato"/>
              </a:rPr>
              <a:t>Simplified</a:t>
            </a:r>
            <a:r>
              <a:rPr lang="en">
                <a:latin typeface="Lato"/>
                <a:ea typeface="Lato"/>
                <a:cs typeface="Lato"/>
                <a:sym typeface="Lato"/>
              </a:rPr>
              <a:t> circuit by </a:t>
            </a:r>
            <a:r>
              <a:rPr lang="en">
                <a:latin typeface="Lato"/>
                <a:ea typeface="Lato"/>
                <a:cs typeface="Lato"/>
                <a:sym typeface="Lato"/>
              </a:rPr>
              <a:t>finding</a:t>
            </a:r>
            <a:r>
              <a:rPr lang="en">
                <a:latin typeface="Lato"/>
                <a:ea typeface="Lato"/>
                <a:cs typeface="Lato"/>
                <a:sym typeface="Lato"/>
              </a:rPr>
              <a:t> equivalent resistances.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Using the Smallest Independent Cycles</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We first sort all the cycles according to their length</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Then we choose the first (m - n + 1) cycles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sz="1000">
                <a:latin typeface="Lato"/>
                <a:ea typeface="Lato"/>
                <a:cs typeface="Lato"/>
                <a:sym typeface="Lato"/>
              </a:rPr>
              <a:t>Edges  Vertices</a:t>
            </a:r>
            <a:endParaRPr sz="1000">
              <a:latin typeface="Lato"/>
              <a:ea typeface="Lato"/>
              <a:cs typeface="Lato"/>
              <a:sym typeface="Lato"/>
            </a:endParaRPr>
          </a:p>
          <a:p>
            <a:pPr indent="0" lvl="0" marL="0" rtl="0" algn="l">
              <a:spcBef>
                <a:spcPts val="0"/>
              </a:spcBef>
              <a:spcAft>
                <a:spcPts val="0"/>
              </a:spcAft>
              <a:buNone/>
            </a:pPr>
            <a:r>
              <a:rPr b="1" lang="en" u="sng">
                <a:latin typeface="Lato"/>
                <a:ea typeface="Lato"/>
                <a:cs typeface="Lato"/>
                <a:sym typeface="Lato"/>
              </a:rPr>
              <a:t>Finding:</a:t>
            </a:r>
            <a:endParaRPr b="1" u="sng">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It was founded that if above assumptions were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Followed then we were able to eliminate the loop</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Orientation step and directly find the KVL equations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914400" rtl="0" algn="l">
              <a:spcBef>
                <a:spcPts val="0"/>
              </a:spcBef>
              <a:spcAft>
                <a:spcPts val="0"/>
              </a:spcAft>
              <a:buNone/>
            </a:pPr>
            <a:r>
              <a:t/>
            </a:r>
            <a:endParaRPr>
              <a:latin typeface="Impact"/>
              <a:ea typeface="Impact"/>
              <a:cs typeface="Impact"/>
              <a:sym typeface="Impact"/>
            </a:endParaRPr>
          </a:p>
        </p:txBody>
      </p:sp>
      <p:pic>
        <p:nvPicPr>
          <p:cNvPr id="403" name="Google Shape;403;p54"/>
          <p:cNvPicPr preferRelativeResize="0"/>
          <p:nvPr/>
        </p:nvPicPr>
        <p:blipFill>
          <a:blip r:embed="rId3">
            <a:alphaModFix/>
          </a:blip>
          <a:stretch>
            <a:fillRect/>
          </a:stretch>
        </p:blipFill>
        <p:spPr>
          <a:xfrm>
            <a:off x="4812476" y="3667500"/>
            <a:ext cx="1701149" cy="1475997"/>
          </a:xfrm>
          <a:prstGeom prst="rect">
            <a:avLst/>
          </a:prstGeom>
          <a:noFill/>
          <a:ln>
            <a:noFill/>
          </a:ln>
        </p:spPr>
      </p:pic>
      <p:pic>
        <p:nvPicPr>
          <p:cNvPr id="404" name="Google Shape;404;p54"/>
          <p:cNvPicPr preferRelativeResize="0"/>
          <p:nvPr/>
        </p:nvPicPr>
        <p:blipFill>
          <a:blip r:embed="rId4">
            <a:alphaModFix/>
          </a:blip>
          <a:stretch>
            <a:fillRect/>
          </a:stretch>
        </p:blipFill>
        <p:spPr>
          <a:xfrm>
            <a:off x="6764500" y="1897925"/>
            <a:ext cx="1701151" cy="1955814"/>
          </a:xfrm>
          <a:prstGeom prst="rect">
            <a:avLst/>
          </a:prstGeom>
          <a:noFill/>
          <a:ln>
            <a:noFill/>
          </a:ln>
        </p:spPr>
      </p:pic>
      <p:sp>
        <p:nvSpPr>
          <p:cNvPr id="405" name="Google Shape;405;p54"/>
          <p:cNvSpPr/>
          <p:nvPr/>
        </p:nvSpPr>
        <p:spPr>
          <a:xfrm rot="10800000">
            <a:off x="6625925" y="3944175"/>
            <a:ext cx="1078200" cy="10782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54"/>
          <p:cNvCxnSpPr/>
          <p:nvPr/>
        </p:nvCxnSpPr>
        <p:spPr>
          <a:xfrm flipH="1" rot="10800000">
            <a:off x="2931125" y="3733450"/>
            <a:ext cx="112500" cy="1203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54"/>
          <p:cNvCxnSpPr/>
          <p:nvPr/>
        </p:nvCxnSpPr>
        <p:spPr>
          <a:xfrm flipH="1" rot="10800000">
            <a:off x="3195825" y="3733450"/>
            <a:ext cx="112500" cy="12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727800" y="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Forming KVL Equations From Adjacency Matrix of Fundamental Loops</a:t>
            </a:r>
            <a:endParaRPr/>
          </a:p>
          <a:p>
            <a:pPr indent="0" lvl="0" marL="0" rtl="0" algn="l">
              <a:spcBef>
                <a:spcPts val="0"/>
              </a:spcBef>
              <a:spcAft>
                <a:spcPts val="0"/>
              </a:spcAft>
              <a:buNone/>
            </a:pPr>
            <a:r>
              <a:t/>
            </a:r>
            <a:endParaRPr/>
          </a:p>
        </p:txBody>
      </p:sp>
      <p:sp>
        <p:nvSpPr>
          <p:cNvPr id="413" name="Google Shape;413;p55"/>
          <p:cNvSpPr txBox="1"/>
          <p:nvPr/>
        </p:nvSpPr>
        <p:spPr>
          <a:xfrm>
            <a:off x="0" y="939375"/>
            <a:ext cx="9144000" cy="31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Idea:</a:t>
            </a:r>
            <a:endParaRPr b="1" u="sng">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Since a branch can be common to at most two loops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Thus If we follow clockwise direction for applying KVL then for a branch we always get the equation:</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𝝨[</a:t>
            </a:r>
            <a:r>
              <a:rPr lang="en" sz="1000">
                <a:latin typeface="Lato"/>
                <a:ea typeface="Lato"/>
                <a:cs typeface="Lato"/>
                <a:sym typeface="Lato"/>
              </a:rPr>
              <a:t>(Current across branch in container  loop - Current across branch in common loop) * Resistance of branch] = Voltage across container Loop</a:t>
            </a:r>
            <a:endParaRPr sz="1000">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For Eg: </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Consider branch 5-7. Since 5-7 is common b/w Loop0 and Loop3 we get expression,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latin typeface="Impact"/>
                <a:ea typeface="Impact"/>
                <a:cs typeface="Impact"/>
                <a:sym typeface="Impact"/>
              </a:rPr>
              <a:t>( I</a:t>
            </a:r>
            <a:r>
              <a:rPr baseline="-25000" lang="en">
                <a:latin typeface="Impact"/>
                <a:ea typeface="Impact"/>
                <a:cs typeface="Impact"/>
                <a:sym typeface="Impact"/>
              </a:rPr>
              <a:t>0</a:t>
            </a:r>
            <a:r>
              <a:rPr lang="en">
                <a:latin typeface="Impact"/>
                <a:ea typeface="Impact"/>
                <a:cs typeface="Impact"/>
                <a:sym typeface="Impact"/>
              </a:rPr>
              <a:t> - I</a:t>
            </a:r>
            <a:r>
              <a:rPr baseline="-25000" lang="en">
                <a:latin typeface="Impact"/>
                <a:ea typeface="Impact"/>
                <a:cs typeface="Impact"/>
                <a:sym typeface="Impact"/>
              </a:rPr>
              <a:t>3</a:t>
            </a:r>
            <a:r>
              <a:rPr lang="en">
                <a:latin typeface="Impact"/>
                <a:ea typeface="Impact"/>
                <a:cs typeface="Impact"/>
                <a:sym typeface="Impact"/>
              </a:rPr>
              <a:t>) * R</a:t>
            </a:r>
            <a:r>
              <a:rPr baseline="-25000" lang="en">
                <a:latin typeface="Impact"/>
                <a:ea typeface="Impact"/>
                <a:cs typeface="Impact"/>
                <a:sym typeface="Impact"/>
              </a:rPr>
              <a:t>5-7     </a:t>
            </a:r>
            <a:r>
              <a:rPr lang="en"/>
              <a:t> </a:t>
            </a:r>
            <a:endParaRPr/>
          </a:p>
          <a:p>
            <a:pPr indent="0" lvl="0" marL="914400" rtl="0" algn="l">
              <a:spcBef>
                <a:spcPts val="0"/>
              </a:spcBef>
              <a:spcAft>
                <a:spcPts val="0"/>
              </a:spcAft>
              <a:buNone/>
            </a:pPr>
            <a:r>
              <a:rPr lang="en">
                <a:latin typeface="Lato"/>
                <a:ea typeface="Lato"/>
                <a:cs typeface="Lato"/>
                <a:sym typeface="Lato"/>
              </a:rPr>
              <a:t>Similarly, for branch 7-4 we get expression,</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a:t>
            </a:r>
            <a:r>
              <a:rPr lang="en">
                <a:latin typeface="Impact"/>
                <a:ea typeface="Impact"/>
                <a:cs typeface="Impact"/>
                <a:sym typeface="Impact"/>
              </a:rPr>
              <a:t>( I</a:t>
            </a:r>
            <a:r>
              <a:rPr baseline="-25000" lang="en">
                <a:latin typeface="Impact"/>
                <a:ea typeface="Impact"/>
                <a:cs typeface="Impact"/>
                <a:sym typeface="Impact"/>
              </a:rPr>
              <a:t>0</a:t>
            </a:r>
            <a:r>
              <a:rPr lang="en">
                <a:latin typeface="Impact"/>
                <a:ea typeface="Impact"/>
                <a:cs typeface="Impact"/>
                <a:sym typeface="Impact"/>
              </a:rPr>
              <a:t>) * R</a:t>
            </a:r>
            <a:r>
              <a:rPr baseline="-25000" lang="en">
                <a:latin typeface="Impact"/>
                <a:ea typeface="Impact"/>
                <a:cs typeface="Impact"/>
                <a:sym typeface="Impact"/>
              </a:rPr>
              <a:t>7-4     </a:t>
            </a:r>
            <a:r>
              <a:rPr lang="en"/>
              <a:t> </a:t>
            </a:r>
            <a:endParaRPr/>
          </a:p>
          <a:p>
            <a:pPr indent="0" lvl="0" marL="914400" rtl="0" algn="l">
              <a:spcBef>
                <a:spcPts val="0"/>
              </a:spcBef>
              <a:spcAft>
                <a:spcPts val="0"/>
              </a:spcAft>
              <a:buNone/>
            </a:pPr>
            <a:r>
              <a:rPr lang="en">
                <a:latin typeface="Lato"/>
                <a:ea typeface="Lato"/>
                <a:cs typeface="Lato"/>
                <a:sym typeface="Lato"/>
              </a:rPr>
              <a:t>Similarly, for branch 4-5 we get expression,</a:t>
            </a:r>
            <a:endParaRPr>
              <a:latin typeface="Lato"/>
              <a:ea typeface="Lato"/>
              <a:cs typeface="Lato"/>
              <a:sym typeface="Lato"/>
            </a:endParaRPr>
          </a:p>
          <a:p>
            <a:pPr indent="457200" lvl="0" marL="914400" rtl="0" algn="l">
              <a:spcBef>
                <a:spcPts val="0"/>
              </a:spcBef>
              <a:spcAft>
                <a:spcPts val="0"/>
              </a:spcAft>
              <a:buNone/>
            </a:pPr>
            <a:r>
              <a:rPr lang="en">
                <a:latin typeface="Lato"/>
                <a:ea typeface="Lato"/>
                <a:cs typeface="Lato"/>
                <a:sym typeface="Lato"/>
              </a:rPr>
              <a:t>			</a:t>
            </a:r>
            <a:r>
              <a:rPr lang="en">
                <a:latin typeface="Impact"/>
                <a:ea typeface="Impact"/>
                <a:cs typeface="Impact"/>
                <a:sym typeface="Impact"/>
              </a:rPr>
              <a:t>( I</a:t>
            </a:r>
            <a:r>
              <a:rPr baseline="-25000" lang="en">
                <a:latin typeface="Impact"/>
                <a:ea typeface="Impact"/>
                <a:cs typeface="Impact"/>
                <a:sym typeface="Impact"/>
              </a:rPr>
              <a:t>0</a:t>
            </a:r>
            <a:r>
              <a:rPr lang="en">
                <a:latin typeface="Impact"/>
                <a:ea typeface="Impact"/>
                <a:cs typeface="Impact"/>
                <a:sym typeface="Impact"/>
              </a:rPr>
              <a:t> - I</a:t>
            </a:r>
            <a:r>
              <a:rPr baseline="-25000" lang="en">
                <a:latin typeface="Impact"/>
                <a:ea typeface="Impact"/>
                <a:cs typeface="Impact"/>
                <a:sym typeface="Impact"/>
              </a:rPr>
              <a:t>1</a:t>
            </a:r>
            <a:r>
              <a:rPr lang="en">
                <a:latin typeface="Impact"/>
                <a:ea typeface="Impact"/>
                <a:cs typeface="Impact"/>
                <a:sym typeface="Impact"/>
              </a:rPr>
              <a:t>) * R</a:t>
            </a:r>
            <a:r>
              <a:rPr baseline="-25000" lang="en">
                <a:latin typeface="Impact"/>
                <a:ea typeface="Impact"/>
                <a:cs typeface="Impact"/>
                <a:sym typeface="Impact"/>
              </a:rPr>
              <a:t>4-5     </a:t>
            </a:r>
            <a:r>
              <a:rPr lang="en"/>
              <a:t> </a:t>
            </a:r>
            <a:endParaRPr/>
          </a:p>
          <a:p>
            <a:pPr indent="0" lvl="0" marL="914400" rtl="0" algn="l">
              <a:spcBef>
                <a:spcPts val="0"/>
              </a:spcBef>
              <a:spcAft>
                <a:spcPts val="0"/>
              </a:spcAft>
              <a:buNone/>
            </a:pPr>
            <a:r>
              <a:rPr lang="en">
                <a:latin typeface="Lato"/>
                <a:ea typeface="Lato"/>
                <a:cs typeface="Lato"/>
                <a:sym typeface="Lato"/>
              </a:rPr>
              <a:t>Thus for Loop Zero we have the equation,</a:t>
            </a:r>
            <a:endParaRPr>
              <a:latin typeface="Lato"/>
              <a:ea typeface="Lato"/>
              <a:cs typeface="Lato"/>
              <a:sym typeface="Lato"/>
            </a:endParaRPr>
          </a:p>
          <a:p>
            <a:pPr indent="0" lvl="0" marL="914400" rtl="0" algn="l">
              <a:spcBef>
                <a:spcPts val="0"/>
              </a:spcBef>
              <a:spcAft>
                <a:spcPts val="0"/>
              </a:spcAft>
              <a:buNone/>
            </a:pPr>
            <a:r>
              <a:rPr lang="en"/>
              <a:t>		</a:t>
            </a:r>
            <a:r>
              <a:rPr lang="en">
                <a:latin typeface="Impact"/>
                <a:ea typeface="Impact"/>
                <a:cs typeface="Impact"/>
                <a:sym typeface="Impact"/>
              </a:rPr>
              <a:t> (I</a:t>
            </a:r>
            <a:r>
              <a:rPr baseline="-25000" lang="en">
                <a:latin typeface="Impact"/>
                <a:ea typeface="Impact"/>
                <a:cs typeface="Impact"/>
                <a:sym typeface="Impact"/>
              </a:rPr>
              <a:t>0</a:t>
            </a:r>
            <a:r>
              <a:rPr lang="en">
                <a:latin typeface="Impact"/>
                <a:ea typeface="Impact"/>
                <a:cs typeface="Impact"/>
                <a:sym typeface="Impact"/>
              </a:rPr>
              <a:t> - I</a:t>
            </a:r>
            <a:r>
              <a:rPr baseline="-25000" lang="en">
                <a:latin typeface="Impact"/>
                <a:ea typeface="Impact"/>
                <a:cs typeface="Impact"/>
                <a:sym typeface="Impact"/>
              </a:rPr>
              <a:t>3</a:t>
            </a:r>
            <a:r>
              <a:rPr lang="en">
                <a:latin typeface="Impact"/>
                <a:ea typeface="Impact"/>
                <a:cs typeface="Impact"/>
                <a:sym typeface="Impact"/>
              </a:rPr>
              <a:t>) * R</a:t>
            </a:r>
            <a:r>
              <a:rPr baseline="-25000" lang="en">
                <a:latin typeface="Impact"/>
                <a:ea typeface="Impact"/>
                <a:cs typeface="Impact"/>
                <a:sym typeface="Impact"/>
              </a:rPr>
              <a:t>5-7 </a:t>
            </a:r>
            <a:r>
              <a:rPr lang="en">
                <a:latin typeface="Impact"/>
                <a:ea typeface="Impact"/>
                <a:cs typeface="Impact"/>
                <a:sym typeface="Impact"/>
              </a:rPr>
              <a:t>+ ( I</a:t>
            </a:r>
            <a:r>
              <a:rPr baseline="-25000" lang="en">
                <a:latin typeface="Impact"/>
                <a:ea typeface="Impact"/>
                <a:cs typeface="Impact"/>
                <a:sym typeface="Impact"/>
              </a:rPr>
              <a:t>0</a:t>
            </a:r>
            <a:r>
              <a:rPr lang="en">
                <a:latin typeface="Impact"/>
                <a:ea typeface="Impact"/>
                <a:cs typeface="Impact"/>
                <a:sym typeface="Impact"/>
              </a:rPr>
              <a:t>) * R</a:t>
            </a:r>
            <a:r>
              <a:rPr baseline="-25000" lang="en">
                <a:latin typeface="Impact"/>
                <a:ea typeface="Impact"/>
                <a:cs typeface="Impact"/>
                <a:sym typeface="Impact"/>
              </a:rPr>
              <a:t>7-4</a:t>
            </a:r>
            <a:r>
              <a:rPr lang="en">
                <a:latin typeface="Impact"/>
                <a:ea typeface="Impact"/>
                <a:cs typeface="Impact"/>
                <a:sym typeface="Impact"/>
              </a:rPr>
              <a:t>+ </a:t>
            </a:r>
            <a:r>
              <a:rPr baseline="-25000" lang="en">
                <a:latin typeface="Impact"/>
                <a:ea typeface="Impact"/>
                <a:cs typeface="Impact"/>
                <a:sym typeface="Impact"/>
              </a:rPr>
              <a:t> </a:t>
            </a:r>
            <a:r>
              <a:rPr lang="en">
                <a:latin typeface="Impact"/>
                <a:ea typeface="Impact"/>
                <a:cs typeface="Impact"/>
                <a:sym typeface="Impact"/>
              </a:rPr>
              <a:t> ( I</a:t>
            </a:r>
            <a:r>
              <a:rPr baseline="-25000" lang="en">
                <a:latin typeface="Impact"/>
                <a:ea typeface="Impact"/>
                <a:cs typeface="Impact"/>
                <a:sym typeface="Impact"/>
              </a:rPr>
              <a:t>0</a:t>
            </a:r>
            <a:r>
              <a:rPr lang="en">
                <a:latin typeface="Impact"/>
                <a:ea typeface="Impact"/>
                <a:cs typeface="Impact"/>
                <a:sym typeface="Impact"/>
              </a:rPr>
              <a:t> - I</a:t>
            </a:r>
            <a:r>
              <a:rPr baseline="-25000" lang="en">
                <a:latin typeface="Impact"/>
                <a:ea typeface="Impact"/>
                <a:cs typeface="Impact"/>
                <a:sym typeface="Impact"/>
              </a:rPr>
              <a:t>1</a:t>
            </a:r>
            <a:r>
              <a:rPr lang="en">
                <a:latin typeface="Impact"/>
                <a:ea typeface="Impact"/>
                <a:cs typeface="Impact"/>
                <a:sym typeface="Impact"/>
              </a:rPr>
              <a:t>) * R</a:t>
            </a:r>
            <a:r>
              <a:rPr baseline="-25000" lang="en">
                <a:latin typeface="Impact"/>
                <a:ea typeface="Impact"/>
                <a:cs typeface="Impact"/>
                <a:sym typeface="Impact"/>
              </a:rPr>
              <a:t>4-5</a:t>
            </a:r>
            <a:r>
              <a:rPr lang="en">
                <a:latin typeface="Impact"/>
                <a:ea typeface="Impact"/>
                <a:cs typeface="Impact"/>
                <a:sym typeface="Impact"/>
              </a:rPr>
              <a:t>= 0</a:t>
            </a:r>
            <a:r>
              <a:rPr baseline="-25000" lang="en">
                <a:latin typeface="Impact"/>
                <a:ea typeface="Impact"/>
                <a:cs typeface="Impact"/>
                <a:sym typeface="Impact"/>
              </a:rPr>
              <a:t> </a:t>
            </a:r>
            <a:endParaRPr>
              <a:latin typeface="Impact"/>
              <a:ea typeface="Impact"/>
              <a:cs typeface="Impact"/>
              <a:sym typeface="Impact"/>
            </a:endParaRPr>
          </a:p>
        </p:txBody>
      </p:sp>
      <p:pic>
        <p:nvPicPr>
          <p:cNvPr id="414" name="Google Shape;414;p55"/>
          <p:cNvPicPr preferRelativeResize="0"/>
          <p:nvPr/>
        </p:nvPicPr>
        <p:blipFill>
          <a:blip r:embed="rId3">
            <a:alphaModFix/>
          </a:blip>
          <a:stretch>
            <a:fillRect/>
          </a:stretch>
        </p:blipFill>
        <p:spPr>
          <a:xfrm>
            <a:off x="6029925" y="3173375"/>
            <a:ext cx="3114068" cy="1970124"/>
          </a:xfrm>
          <a:prstGeom prst="rect">
            <a:avLst/>
          </a:prstGeom>
          <a:noFill/>
          <a:ln>
            <a:noFill/>
          </a:ln>
        </p:spPr>
      </p:pic>
      <p:pic>
        <p:nvPicPr>
          <p:cNvPr id="415" name="Google Shape;415;p55"/>
          <p:cNvPicPr preferRelativeResize="0"/>
          <p:nvPr/>
        </p:nvPicPr>
        <p:blipFill>
          <a:blip r:embed="rId4">
            <a:alphaModFix/>
          </a:blip>
          <a:stretch>
            <a:fillRect/>
          </a:stretch>
        </p:blipFill>
        <p:spPr>
          <a:xfrm>
            <a:off x="7178206" y="3662338"/>
            <a:ext cx="535200" cy="535238"/>
          </a:xfrm>
          <a:prstGeom prst="rect">
            <a:avLst/>
          </a:prstGeom>
          <a:noFill/>
          <a:ln>
            <a:noFill/>
          </a:ln>
        </p:spPr>
      </p:pic>
      <p:pic>
        <p:nvPicPr>
          <p:cNvPr id="416" name="Google Shape;416;p55"/>
          <p:cNvPicPr preferRelativeResize="0"/>
          <p:nvPr/>
        </p:nvPicPr>
        <p:blipFill>
          <a:blip r:embed="rId4">
            <a:alphaModFix/>
          </a:blip>
          <a:stretch>
            <a:fillRect/>
          </a:stretch>
        </p:blipFill>
        <p:spPr>
          <a:xfrm>
            <a:off x="6648425" y="4280813"/>
            <a:ext cx="423825" cy="483425"/>
          </a:xfrm>
          <a:prstGeom prst="rect">
            <a:avLst/>
          </a:prstGeom>
          <a:noFill/>
          <a:ln>
            <a:noFill/>
          </a:ln>
        </p:spPr>
      </p:pic>
      <p:pic>
        <p:nvPicPr>
          <p:cNvPr id="417" name="Google Shape;417;p55"/>
          <p:cNvPicPr preferRelativeResize="0"/>
          <p:nvPr/>
        </p:nvPicPr>
        <p:blipFill>
          <a:blip r:embed="rId4">
            <a:alphaModFix/>
          </a:blip>
          <a:stretch>
            <a:fillRect/>
          </a:stretch>
        </p:blipFill>
        <p:spPr>
          <a:xfrm>
            <a:off x="7819338" y="4280825"/>
            <a:ext cx="483425" cy="483425"/>
          </a:xfrm>
          <a:prstGeom prst="rect">
            <a:avLst/>
          </a:prstGeom>
          <a:noFill/>
          <a:ln>
            <a:noFill/>
          </a:ln>
        </p:spPr>
      </p:pic>
      <p:pic>
        <p:nvPicPr>
          <p:cNvPr id="418" name="Google Shape;418;p55"/>
          <p:cNvPicPr preferRelativeResize="0"/>
          <p:nvPr/>
        </p:nvPicPr>
        <p:blipFill>
          <a:blip r:embed="rId4">
            <a:alphaModFix/>
          </a:blip>
          <a:stretch>
            <a:fillRect/>
          </a:stretch>
        </p:blipFill>
        <p:spPr>
          <a:xfrm>
            <a:off x="7314675" y="4703974"/>
            <a:ext cx="262250" cy="262226"/>
          </a:xfrm>
          <a:prstGeom prst="rect">
            <a:avLst/>
          </a:prstGeom>
          <a:noFill/>
          <a:ln>
            <a:noFill/>
          </a:ln>
        </p:spPr>
      </p:pic>
      <p:sp>
        <p:nvSpPr>
          <p:cNvPr id="419" name="Google Shape;419;p55"/>
          <p:cNvSpPr txBox="1"/>
          <p:nvPr/>
        </p:nvSpPr>
        <p:spPr>
          <a:xfrm>
            <a:off x="7288600" y="3757563"/>
            <a:ext cx="3144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Times New Roman"/>
                <a:ea typeface="Times New Roman"/>
                <a:cs typeface="Times New Roman"/>
                <a:sym typeface="Times New Roman"/>
              </a:rPr>
              <a:t>I2</a:t>
            </a:r>
            <a:endParaRPr b="1" sz="900">
              <a:latin typeface="Times New Roman"/>
              <a:ea typeface="Times New Roman"/>
              <a:cs typeface="Times New Roman"/>
              <a:sym typeface="Times New Roman"/>
            </a:endParaRPr>
          </a:p>
        </p:txBody>
      </p:sp>
      <p:sp>
        <p:nvSpPr>
          <p:cNvPr id="420" name="Google Shape;420;p55"/>
          <p:cNvSpPr txBox="1"/>
          <p:nvPr/>
        </p:nvSpPr>
        <p:spPr>
          <a:xfrm>
            <a:off x="7288588" y="4649825"/>
            <a:ext cx="3144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Times New Roman"/>
                <a:ea typeface="Times New Roman"/>
                <a:cs typeface="Times New Roman"/>
                <a:sym typeface="Times New Roman"/>
              </a:rPr>
              <a:t>I0</a:t>
            </a:r>
            <a:endParaRPr b="1" sz="900">
              <a:latin typeface="Times New Roman"/>
              <a:ea typeface="Times New Roman"/>
              <a:cs typeface="Times New Roman"/>
              <a:sym typeface="Times New Roman"/>
            </a:endParaRPr>
          </a:p>
        </p:txBody>
      </p:sp>
      <p:sp>
        <p:nvSpPr>
          <p:cNvPr id="421" name="Google Shape;421;p55"/>
          <p:cNvSpPr txBox="1"/>
          <p:nvPr/>
        </p:nvSpPr>
        <p:spPr>
          <a:xfrm>
            <a:off x="7903850" y="4337288"/>
            <a:ext cx="3144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Times New Roman"/>
                <a:ea typeface="Times New Roman"/>
                <a:cs typeface="Times New Roman"/>
                <a:sym typeface="Times New Roman"/>
              </a:rPr>
              <a:t>I1</a:t>
            </a:r>
            <a:endParaRPr b="1" sz="900">
              <a:latin typeface="Times New Roman"/>
              <a:ea typeface="Times New Roman"/>
              <a:cs typeface="Times New Roman"/>
              <a:sym typeface="Times New Roman"/>
            </a:endParaRPr>
          </a:p>
        </p:txBody>
      </p:sp>
      <p:sp>
        <p:nvSpPr>
          <p:cNvPr id="422" name="Google Shape;422;p55"/>
          <p:cNvSpPr txBox="1"/>
          <p:nvPr/>
        </p:nvSpPr>
        <p:spPr>
          <a:xfrm>
            <a:off x="6673350" y="4393275"/>
            <a:ext cx="3144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Times New Roman"/>
                <a:ea typeface="Times New Roman"/>
                <a:cs typeface="Times New Roman"/>
                <a:sym typeface="Times New Roman"/>
              </a:rPr>
              <a:t>I3</a:t>
            </a:r>
            <a:endParaRPr b="1" sz="9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727800" y="0"/>
            <a:ext cx="7703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Forming KVL Equations From Adjacency Matrix of Fundamental Loops</a:t>
            </a:r>
            <a:endParaRPr/>
          </a:p>
          <a:p>
            <a:pPr indent="0" lvl="0" marL="0" rtl="0" algn="l">
              <a:spcBef>
                <a:spcPts val="0"/>
              </a:spcBef>
              <a:spcAft>
                <a:spcPts val="0"/>
              </a:spcAft>
              <a:buNone/>
            </a:pPr>
            <a:r>
              <a:t/>
            </a:r>
            <a:endParaRPr/>
          </a:p>
        </p:txBody>
      </p:sp>
      <p:sp>
        <p:nvSpPr>
          <p:cNvPr id="428" name="Google Shape;428;p56"/>
          <p:cNvSpPr txBox="1"/>
          <p:nvPr/>
        </p:nvSpPr>
        <p:spPr>
          <a:xfrm>
            <a:off x="0" y="939675"/>
            <a:ext cx="6704400" cy="21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Problem:</a:t>
            </a:r>
            <a:endParaRPr b="1" u="sng">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To somehow find the loops common to a branch!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u="sng">
                <a:latin typeface="Lato"/>
                <a:ea typeface="Lato"/>
                <a:cs typeface="Lato"/>
                <a:sym typeface="Lato"/>
              </a:rPr>
              <a:t>Solution: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As through adjacency matrix we are able represent any electric circuit completely.</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We use the adjacency matrix of the </a:t>
            </a:r>
            <a:r>
              <a:rPr lang="en">
                <a:latin typeface="Lato"/>
                <a:ea typeface="Lato"/>
                <a:cs typeface="Lato"/>
                <a:sym typeface="Lato"/>
              </a:rPr>
              <a:t>Independent</a:t>
            </a:r>
            <a:r>
              <a:rPr lang="en">
                <a:latin typeface="Lato"/>
                <a:ea typeface="Lato"/>
                <a:cs typeface="Lato"/>
                <a:sym typeface="Lato"/>
              </a:rPr>
              <a:t> Loops and take their </a:t>
            </a:r>
            <a:r>
              <a:rPr lang="en">
                <a:latin typeface="Lato"/>
                <a:ea typeface="Lato"/>
                <a:cs typeface="Lato"/>
                <a:sym typeface="Lato"/>
              </a:rPr>
              <a:t>element-wise</a:t>
            </a:r>
            <a:r>
              <a:rPr lang="en">
                <a:latin typeface="Lato"/>
                <a:ea typeface="Lato"/>
                <a:cs typeface="Lato"/>
                <a:sym typeface="Lato"/>
              </a:rPr>
              <a:t> multiplication to find the loops common to a branch.</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For Eg: </a:t>
            </a:r>
            <a:endParaRPr>
              <a:latin typeface="Lato"/>
              <a:ea typeface="Lato"/>
              <a:cs typeface="Lato"/>
              <a:sym typeface="Lato"/>
            </a:endParaRPr>
          </a:p>
          <a:p>
            <a:pPr indent="-317500" lvl="1" marL="914400" rtl="0" algn="l">
              <a:spcBef>
                <a:spcPts val="0"/>
              </a:spcBef>
              <a:spcAft>
                <a:spcPts val="0"/>
              </a:spcAft>
              <a:buSzPts val="1400"/>
              <a:buFont typeface="Lato"/>
              <a:buAutoNum type="alphaLcPeriod"/>
            </a:pPr>
            <a:r>
              <a:rPr lang="en">
                <a:latin typeface="Lato"/>
                <a:ea typeface="Lato"/>
                <a:cs typeface="Lato"/>
                <a:sym typeface="Lato"/>
              </a:rPr>
              <a:t>Consider branch  5-7, we know it is common to Loop 0 and Loop 3, Since</a:t>
            </a:r>
            <a:endParaRPr>
              <a:latin typeface="Lato"/>
              <a:ea typeface="Lato"/>
              <a:cs typeface="Lato"/>
              <a:sym typeface="Lato"/>
            </a:endParaRPr>
          </a:p>
        </p:txBody>
      </p:sp>
      <p:pic>
        <p:nvPicPr>
          <p:cNvPr id="429" name="Google Shape;429;p56"/>
          <p:cNvPicPr preferRelativeResize="0"/>
          <p:nvPr/>
        </p:nvPicPr>
        <p:blipFill>
          <a:blip r:embed="rId3">
            <a:alphaModFix/>
          </a:blip>
          <a:stretch>
            <a:fillRect/>
          </a:stretch>
        </p:blipFill>
        <p:spPr>
          <a:xfrm>
            <a:off x="6187800" y="466875"/>
            <a:ext cx="2956199" cy="1970124"/>
          </a:xfrm>
          <a:prstGeom prst="rect">
            <a:avLst/>
          </a:prstGeom>
          <a:noFill/>
          <a:ln>
            <a:noFill/>
          </a:ln>
        </p:spPr>
      </p:pic>
      <p:sp>
        <p:nvSpPr>
          <p:cNvPr id="430" name="Google Shape;430;p56"/>
          <p:cNvSpPr txBox="1"/>
          <p:nvPr/>
        </p:nvSpPr>
        <p:spPr>
          <a:xfrm>
            <a:off x="7277275" y="1976575"/>
            <a:ext cx="505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L0</a:t>
            </a:r>
            <a:endParaRPr b="1">
              <a:latin typeface="Lato"/>
              <a:ea typeface="Lato"/>
              <a:cs typeface="Lato"/>
              <a:sym typeface="Lato"/>
            </a:endParaRPr>
          </a:p>
        </p:txBody>
      </p:sp>
      <p:sp>
        <p:nvSpPr>
          <p:cNvPr id="431" name="Google Shape;431;p56"/>
          <p:cNvSpPr txBox="1"/>
          <p:nvPr/>
        </p:nvSpPr>
        <p:spPr>
          <a:xfrm>
            <a:off x="7850025" y="1718250"/>
            <a:ext cx="505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L1</a:t>
            </a:r>
            <a:endParaRPr b="1">
              <a:latin typeface="Lato"/>
              <a:ea typeface="Lato"/>
              <a:cs typeface="Lato"/>
              <a:sym typeface="Lato"/>
            </a:endParaRPr>
          </a:p>
        </p:txBody>
      </p:sp>
      <p:sp>
        <p:nvSpPr>
          <p:cNvPr id="432" name="Google Shape;432;p56"/>
          <p:cNvSpPr txBox="1"/>
          <p:nvPr/>
        </p:nvSpPr>
        <p:spPr>
          <a:xfrm>
            <a:off x="7243575" y="1111800"/>
            <a:ext cx="505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L2</a:t>
            </a:r>
            <a:endParaRPr b="1">
              <a:latin typeface="Lato"/>
              <a:ea typeface="Lato"/>
              <a:cs typeface="Lato"/>
              <a:sym typeface="Lato"/>
            </a:endParaRPr>
          </a:p>
        </p:txBody>
      </p:sp>
      <p:sp>
        <p:nvSpPr>
          <p:cNvPr id="433" name="Google Shape;433;p56"/>
          <p:cNvSpPr txBox="1"/>
          <p:nvPr/>
        </p:nvSpPr>
        <p:spPr>
          <a:xfrm>
            <a:off x="6603450" y="1718250"/>
            <a:ext cx="505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L3</a:t>
            </a:r>
            <a:endParaRPr b="1">
              <a:latin typeface="Lato"/>
              <a:ea typeface="Lato"/>
              <a:cs typeface="Lato"/>
              <a:sym typeface="Lato"/>
            </a:endParaRPr>
          </a:p>
        </p:txBody>
      </p:sp>
      <p:pic>
        <p:nvPicPr>
          <p:cNvPr id="434" name="Google Shape;434;p56"/>
          <p:cNvPicPr preferRelativeResize="0"/>
          <p:nvPr/>
        </p:nvPicPr>
        <p:blipFill>
          <a:blip r:embed="rId4">
            <a:alphaModFix/>
          </a:blip>
          <a:stretch>
            <a:fillRect/>
          </a:stretch>
        </p:blipFill>
        <p:spPr>
          <a:xfrm>
            <a:off x="-61150" y="3502200"/>
            <a:ext cx="2082625" cy="1575650"/>
          </a:xfrm>
          <a:prstGeom prst="rect">
            <a:avLst/>
          </a:prstGeom>
          <a:noFill/>
          <a:ln>
            <a:noFill/>
          </a:ln>
        </p:spPr>
      </p:pic>
      <p:sp>
        <p:nvSpPr>
          <p:cNvPr id="435" name="Google Shape;435;p56"/>
          <p:cNvSpPr/>
          <p:nvPr/>
        </p:nvSpPr>
        <p:spPr>
          <a:xfrm>
            <a:off x="2021475" y="3816575"/>
            <a:ext cx="1078200" cy="1078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56"/>
          <p:cNvPicPr preferRelativeResize="0"/>
          <p:nvPr/>
        </p:nvPicPr>
        <p:blipFill>
          <a:blip r:embed="rId5">
            <a:alphaModFix/>
          </a:blip>
          <a:stretch>
            <a:fillRect/>
          </a:stretch>
        </p:blipFill>
        <p:spPr>
          <a:xfrm>
            <a:off x="3081000" y="3502200"/>
            <a:ext cx="2082625" cy="1575650"/>
          </a:xfrm>
          <a:prstGeom prst="rect">
            <a:avLst/>
          </a:prstGeom>
          <a:noFill/>
          <a:ln>
            <a:noFill/>
          </a:ln>
        </p:spPr>
      </p:pic>
      <p:sp>
        <p:nvSpPr>
          <p:cNvPr id="437" name="Google Shape;437;p56"/>
          <p:cNvSpPr/>
          <p:nvPr/>
        </p:nvSpPr>
        <p:spPr>
          <a:xfrm>
            <a:off x="5182300" y="3750925"/>
            <a:ext cx="1078200" cy="1078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56"/>
          <p:cNvPicPr preferRelativeResize="0"/>
          <p:nvPr/>
        </p:nvPicPr>
        <p:blipFill>
          <a:blip r:embed="rId6">
            <a:alphaModFix/>
          </a:blip>
          <a:stretch>
            <a:fillRect/>
          </a:stretch>
        </p:blipFill>
        <p:spPr>
          <a:xfrm>
            <a:off x="6279175" y="3512425"/>
            <a:ext cx="2082624" cy="1555200"/>
          </a:xfrm>
          <a:prstGeom prst="rect">
            <a:avLst/>
          </a:prstGeom>
          <a:noFill/>
          <a:ln>
            <a:noFill/>
          </a:ln>
        </p:spPr>
      </p:pic>
      <p:sp>
        <p:nvSpPr>
          <p:cNvPr id="439" name="Google Shape;439;p56"/>
          <p:cNvSpPr/>
          <p:nvPr/>
        </p:nvSpPr>
        <p:spPr>
          <a:xfrm>
            <a:off x="1373650" y="4227275"/>
            <a:ext cx="246600" cy="25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40" name="Google Shape;440;p56"/>
          <p:cNvSpPr/>
          <p:nvPr/>
        </p:nvSpPr>
        <p:spPr>
          <a:xfrm>
            <a:off x="4544650" y="4227275"/>
            <a:ext cx="246600" cy="25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6"/>
          <p:cNvSpPr/>
          <p:nvPr/>
        </p:nvSpPr>
        <p:spPr>
          <a:xfrm>
            <a:off x="7735500" y="4227275"/>
            <a:ext cx="246600" cy="256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640000" y="25"/>
            <a:ext cx="8130300" cy="9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Forming KVL Equations From Adjacency Matrix of Fundamental Loops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7" name="Google Shape;447;p57"/>
          <p:cNvSpPr txBox="1"/>
          <p:nvPr/>
        </p:nvSpPr>
        <p:spPr>
          <a:xfrm>
            <a:off x="0" y="1435038"/>
            <a:ext cx="64686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Code:</a:t>
            </a:r>
            <a:endParaRPr b="1" u="sng">
              <a:latin typeface="Lato"/>
              <a:ea typeface="Lato"/>
              <a:cs typeface="Lato"/>
              <a:sym typeface="Lato"/>
            </a:endParaRPr>
          </a:p>
          <a:p>
            <a:pPr indent="0" lvl="0" marL="0" rtl="0" algn="l">
              <a:spcBef>
                <a:spcPts val="0"/>
              </a:spcBef>
              <a:spcAft>
                <a:spcPts val="0"/>
              </a:spcAft>
              <a:buNone/>
            </a:pPr>
            <a:r>
              <a:rPr b="1" lang="en" u="sng">
                <a:latin typeface="Lato"/>
                <a:ea typeface="Lato"/>
                <a:cs typeface="Lato"/>
                <a:sym typeface="Lato"/>
              </a:rPr>
              <a:t>	</a:t>
            </a:r>
            <a:endParaRPr b="1" u="sng">
              <a:latin typeface="Lato"/>
              <a:ea typeface="Lato"/>
              <a:cs typeface="Lato"/>
              <a:sym typeface="Lato"/>
            </a:endParaRPr>
          </a:p>
        </p:txBody>
      </p:sp>
      <p:sp>
        <p:nvSpPr>
          <p:cNvPr id="448" name="Google Shape;448;p57"/>
          <p:cNvSpPr/>
          <p:nvPr/>
        </p:nvSpPr>
        <p:spPr>
          <a:xfrm>
            <a:off x="3020800" y="1830550"/>
            <a:ext cx="2998500" cy="14824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Function: “e</a:t>
            </a:r>
            <a:r>
              <a:rPr b="1" lang="en"/>
              <a:t>quations”</a:t>
            </a:r>
            <a:endParaRPr b="1"/>
          </a:p>
        </p:txBody>
      </p:sp>
      <p:sp>
        <p:nvSpPr>
          <p:cNvPr id="449" name="Google Shape;449;p57"/>
          <p:cNvSpPr/>
          <p:nvPr/>
        </p:nvSpPr>
        <p:spPr>
          <a:xfrm>
            <a:off x="1942600" y="1954050"/>
            <a:ext cx="1078200" cy="53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7"/>
          <p:cNvSpPr/>
          <p:nvPr/>
        </p:nvSpPr>
        <p:spPr>
          <a:xfrm>
            <a:off x="1942600" y="2661575"/>
            <a:ext cx="1078200" cy="53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7"/>
          <p:cNvSpPr/>
          <p:nvPr/>
        </p:nvSpPr>
        <p:spPr>
          <a:xfrm>
            <a:off x="6019300" y="2302200"/>
            <a:ext cx="1078200" cy="53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txBox="1"/>
          <p:nvPr/>
        </p:nvSpPr>
        <p:spPr>
          <a:xfrm>
            <a:off x="640000" y="1987800"/>
            <a:ext cx="13026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Adjacency Matrix of Independent Loops</a:t>
            </a:r>
            <a:endParaRPr sz="1000">
              <a:latin typeface="Lato"/>
              <a:ea typeface="Lato"/>
              <a:cs typeface="Lato"/>
              <a:sym typeface="Lato"/>
            </a:endParaRPr>
          </a:p>
        </p:txBody>
      </p:sp>
      <p:sp>
        <p:nvSpPr>
          <p:cNvPr id="453" name="Google Shape;453;p57"/>
          <p:cNvSpPr txBox="1"/>
          <p:nvPr/>
        </p:nvSpPr>
        <p:spPr>
          <a:xfrm>
            <a:off x="727800" y="2729150"/>
            <a:ext cx="12147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Adjacency Matrix of Resistances</a:t>
            </a:r>
            <a:endParaRPr sz="1000">
              <a:latin typeface="Lato"/>
              <a:ea typeface="Lato"/>
              <a:cs typeface="Lato"/>
              <a:sym typeface="Lato"/>
            </a:endParaRPr>
          </a:p>
        </p:txBody>
      </p:sp>
      <p:sp>
        <p:nvSpPr>
          <p:cNvPr id="454" name="Google Shape;454;p57"/>
          <p:cNvSpPr txBox="1"/>
          <p:nvPr/>
        </p:nvSpPr>
        <p:spPr>
          <a:xfrm>
            <a:off x="7097500" y="2257550"/>
            <a:ext cx="13026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Equations corresponding to different loops</a:t>
            </a:r>
            <a:endParaRPr sz="1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SPICE</a:t>
            </a:r>
            <a:endParaRPr/>
          </a:p>
        </p:txBody>
      </p:sp>
      <p:sp>
        <p:nvSpPr>
          <p:cNvPr id="460" name="Google Shape;460;p58"/>
          <p:cNvSpPr txBox="1"/>
          <p:nvPr>
            <p:ph idx="1" type="body"/>
          </p:nvPr>
        </p:nvSpPr>
        <p:spPr>
          <a:xfrm>
            <a:off x="729450" y="1682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chemeClr val="dk1"/>
                </a:solidFill>
                <a:highlight>
                  <a:srgbClr val="FFFFFF"/>
                </a:highlight>
                <a:latin typeface="Trebuchet MS"/>
                <a:ea typeface="Trebuchet MS"/>
                <a:cs typeface="Trebuchet MS"/>
                <a:sym typeface="Trebuchet MS"/>
              </a:rPr>
              <a:t>SPICE</a:t>
            </a:r>
            <a:r>
              <a:rPr lang="en" sz="2400">
                <a:solidFill>
                  <a:schemeClr val="dk1"/>
                </a:solidFill>
                <a:highlight>
                  <a:srgbClr val="FFFFFF"/>
                </a:highlight>
                <a:latin typeface="Trebuchet MS"/>
                <a:ea typeface="Trebuchet MS"/>
                <a:cs typeface="Trebuchet MS"/>
                <a:sym typeface="Trebuchet MS"/>
              </a:rPr>
              <a:t> (</a:t>
            </a:r>
            <a:r>
              <a:rPr b="1" lang="en" sz="2400">
                <a:solidFill>
                  <a:schemeClr val="dk1"/>
                </a:solidFill>
                <a:highlight>
                  <a:srgbClr val="FFFFFF"/>
                </a:highlight>
                <a:latin typeface="Trebuchet MS"/>
                <a:ea typeface="Trebuchet MS"/>
                <a:cs typeface="Trebuchet MS"/>
                <a:sym typeface="Trebuchet MS"/>
              </a:rPr>
              <a:t>Simulation Program with Integrated Circuit Emphasis</a:t>
            </a:r>
            <a:r>
              <a:rPr lang="en" sz="2400">
                <a:solidFill>
                  <a:schemeClr val="dk1"/>
                </a:solidFill>
                <a:highlight>
                  <a:srgbClr val="FFFFFF"/>
                </a:highlight>
                <a:latin typeface="Trebuchet MS"/>
                <a:ea typeface="Trebuchet MS"/>
                <a:cs typeface="Trebuchet MS"/>
                <a:sym typeface="Trebuchet MS"/>
              </a:rPr>
              <a:t>) is a general-purpose, </a:t>
            </a:r>
            <a:r>
              <a:rPr lang="en" sz="2400">
                <a:solidFill>
                  <a:schemeClr val="dk1"/>
                </a:solidFill>
                <a:highlight>
                  <a:srgbClr val="FFFFFF"/>
                </a:highlight>
                <a:uFill>
                  <a:noFill/>
                </a:uFill>
                <a:latin typeface="Trebuchet MS"/>
                <a:ea typeface="Trebuchet MS"/>
                <a:cs typeface="Trebuchet MS"/>
                <a:sym typeface="Trebuchet MS"/>
                <a:hlinkClick r:id="rId3">
                  <a:extLst>
                    <a:ext uri="{A12FA001-AC4F-418D-AE19-62706E023703}">
                      <ahyp:hlinkClr val="tx"/>
                    </a:ext>
                  </a:extLst>
                </a:hlinkClick>
              </a:rPr>
              <a:t>open-source</a:t>
            </a:r>
            <a:r>
              <a:rPr lang="en" sz="2400">
                <a:solidFill>
                  <a:schemeClr val="dk1"/>
                </a:solidFill>
                <a:highlight>
                  <a:srgbClr val="FFFFFF"/>
                </a:highlight>
                <a:latin typeface="Trebuchet MS"/>
                <a:ea typeface="Trebuchet MS"/>
                <a:cs typeface="Trebuchet MS"/>
                <a:sym typeface="Trebuchet MS"/>
              </a:rPr>
              <a:t> </a:t>
            </a:r>
            <a:r>
              <a:rPr lang="en" sz="2400">
                <a:solidFill>
                  <a:schemeClr val="dk1"/>
                </a:solidFill>
                <a:highlight>
                  <a:srgbClr val="FFFFFF"/>
                </a:highlight>
                <a:uFill>
                  <a:noFill/>
                </a:uFill>
                <a:latin typeface="Trebuchet MS"/>
                <a:ea typeface="Trebuchet MS"/>
                <a:cs typeface="Trebuchet MS"/>
                <a:sym typeface="Trebuchet MS"/>
                <a:hlinkClick r:id="rId4">
                  <a:extLst>
                    <a:ext uri="{A12FA001-AC4F-418D-AE19-62706E023703}">
                      <ahyp:hlinkClr val="tx"/>
                    </a:ext>
                  </a:extLst>
                </a:hlinkClick>
              </a:rPr>
              <a:t>analog electronic circuit</a:t>
            </a:r>
            <a:r>
              <a:rPr lang="en" sz="2400">
                <a:solidFill>
                  <a:schemeClr val="dk1"/>
                </a:solidFill>
                <a:highlight>
                  <a:srgbClr val="FFFFFF"/>
                </a:highlight>
                <a:latin typeface="Trebuchet MS"/>
                <a:ea typeface="Trebuchet MS"/>
                <a:cs typeface="Trebuchet MS"/>
                <a:sym typeface="Trebuchet MS"/>
              </a:rPr>
              <a:t> </a:t>
            </a:r>
            <a:r>
              <a:rPr lang="en" sz="2400">
                <a:solidFill>
                  <a:schemeClr val="dk1"/>
                </a:solidFill>
                <a:highlight>
                  <a:srgbClr val="FFFFFF"/>
                </a:highlight>
                <a:uFill>
                  <a:noFill/>
                </a:uFill>
                <a:latin typeface="Trebuchet MS"/>
                <a:ea typeface="Trebuchet MS"/>
                <a:cs typeface="Trebuchet MS"/>
                <a:sym typeface="Trebuchet MS"/>
                <a:hlinkClick r:id="rId5">
                  <a:extLst>
                    <a:ext uri="{A12FA001-AC4F-418D-AE19-62706E023703}">
                      <ahyp:hlinkClr val="tx"/>
                    </a:ext>
                  </a:extLst>
                </a:hlinkClick>
              </a:rPr>
              <a:t>simulator</a:t>
            </a:r>
            <a:r>
              <a:rPr lang="en" sz="2400">
                <a:solidFill>
                  <a:schemeClr val="dk1"/>
                </a:solidFill>
                <a:highlight>
                  <a:srgbClr val="FFFFFF"/>
                </a:highlight>
                <a:latin typeface="Trebuchet MS"/>
                <a:ea typeface="Trebuchet MS"/>
                <a:cs typeface="Trebuchet MS"/>
                <a:sym typeface="Trebuchet MS"/>
              </a:rPr>
              <a:t>. It is a program used in </a:t>
            </a:r>
            <a:r>
              <a:rPr lang="en" sz="2400">
                <a:solidFill>
                  <a:schemeClr val="dk1"/>
                </a:solidFill>
                <a:highlight>
                  <a:srgbClr val="FFFFFF"/>
                </a:highlight>
                <a:uFill>
                  <a:noFill/>
                </a:uFill>
                <a:latin typeface="Trebuchet MS"/>
                <a:ea typeface="Trebuchet MS"/>
                <a:cs typeface="Trebuchet MS"/>
                <a:sym typeface="Trebuchet MS"/>
                <a:hlinkClick r:id="rId6">
                  <a:extLst>
                    <a:ext uri="{A12FA001-AC4F-418D-AE19-62706E023703}">
                      <ahyp:hlinkClr val="tx"/>
                    </a:ext>
                  </a:extLst>
                </a:hlinkClick>
              </a:rPr>
              <a:t>integrated circuit</a:t>
            </a:r>
            <a:r>
              <a:rPr lang="en" sz="2400">
                <a:solidFill>
                  <a:schemeClr val="dk1"/>
                </a:solidFill>
                <a:highlight>
                  <a:srgbClr val="FFFFFF"/>
                </a:highlight>
                <a:latin typeface="Trebuchet MS"/>
                <a:ea typeface="Trebuchet MS"/>
                <a:cs typeface="Trebuchet MS"/>
                <a:sym typeface="Trebuchet MS"/>
              </a:rPr>
              <a:t> and board-level design to check the integrity of </a:t>
            </a:r>
            <a:r>
              <a:rPr lang="en" sz="2400">
                <a:solidFill>
                  <a:schemeClr val="dk1"/>
                </a:solidFill>
                <a:highlight>
                  <a:srgbClr val="FFFFFF"/>
                </a:highlight>
                <a:uFill>
                  <a:noFill/>
                </a:uFill>
                <a:latin typeface="Trebuchet MS"/>
                <a:ea typeface="Trebuchet MS"/>
                <a:cs typeface="Trebuchet MS"/>
                <a:sym typeface="Trebuchet MS"/>
                <a:hlinkClick r:id="rId7">
                  <a:extLst>
                    <a:ext uri="{A12FA001-AC4F-418D-AE19-62706E023703}">
                      <ahyp:hlinkClr val="tx"/>
                    </a:ext>
                  </a:extLst>
                </a:hlinkClick>
              </a:rPr>
              <a:t>circuit designs</a:t>
            </a:r>
            <a:r>
              <a:rPr lang="en" sz="2400">
                <a:solidFill>
                  <a:schemeClr val="dk1"/>
                </a:solidFill>
                <a:highlight>
                  <a:srgbClr val="FFFFFF"/>
                </a:highlight>
                <a:latin typeface="Trebuchet MS"/>
                <a:ea typeface="Trebuchet MS"/>
                <a:cs typeface="Trebuchet MS"/>
                <a:sym typeface="Trebuchet MS"/>
              </a:rPr>
              <a:t> and to predict </a:t>
            </a:r>
            <a:r>
              <a:rPr lang="en" sz="2400">
                <a:solidFill>
                  <a:schemeClr val="dk1"/>
                </a:solidFill>
                <a:highlight>
                  <a:srgbClr val="FFFFFF"/>
                </a:highlight>
                <a:uFill>
                  <a:noFill/>
                </a:uFill>
                <a:latin typeface="Trebuchet MS"/>
                <a:ea typeface="Trebuchet MS"/>
                <a:cs typeface="Trebuchet MS"/>
                <a:sym typeface="Trebuchet MS"/>
                <a:hlinkClick r:id="rId8">
                  <a:extLst>
                    <a:ext uri="{A12FA001-AC4F-418D-AE19-62706E023703}">
                      <ahyp:hlinkClr val="tx"/>
                    </a:ext>
                  </a:extLst>
                </a:hlinkClick>
              </a:rPr>
              <a:t>circuit</a:t>
            </a:r>
            <a:r>
              <a:rPr lang="en" sz="2400">
                <a:solidFill>
                  <a:schemeClr val="dk1"/>
                </a:solidFill>
                <a:highlight>
                  <a:srgbClr val="FFFFFF"/>
                </a:highlight>
                <a:latin typeface="Trebuchet MS"/>
                <a:ea typeface="Trebuchet MS"/>
                <a:cs typeface="Trebuchet MS"/>
                <a:sym typeface="Trebuchet MS"/>
              </a:rPr>
              <a:t> behavior.</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9"/>
          <p:cNvSpPr txBox="1"/>
          <p:nvPr>
            <p:ph type="title"/>
          </p:nvPr>
        </p:nvSpPr>
        <p:spPr>
          <a:xfrm>
            <a:off x="727650" y="67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PSPICE: Output of the circuit</a:t>
            </a:r>
            <a:endParaRPr/>
          </a:p>
        </p:txBody>
      </p:sp>
      <p:pic>
        <p:nvPicPr>
          <p:cNvPr id="466" name="Google Shape;466;p59"/>
          <p:cNvPicPr preferRelativeResize="0"/>
          <p:nvPr/>
        </p:nvPicPr>
        <p:blipFill>
          <a:blip r:embed="rId3">
            <a:alphaModFix/>
          </a:blip>
          <a:stretch>
            <a:fillRect/>
          </a:stretch>
        </p:blipFill>
        <p:spPr>
          <a:xfrm>
            <a:off x="1347813" y="1580800"/>
            <a:ext cx="6448374" cy="3562700"/>
          </a:xfrm>
          <a:prstGeom prst="rect">
            <a:avLst/>
          </a:prstGeom>
          <a:noFill/>
          <a:ln>
            <a:noFill/>
          </a:ln>
        </p:spPr>
      </p:pic>
      <p:cxnSp>
        <p:nvCxnSpPr>
          <p:cNvPr id="467" name="Google Shape;467;p59"/>
          <p:cNvCxnSpPr/>
          <p:nvPr/>
        </p:nvCxnSpPr>
        <p:spPr>
          <a:xfrm flipH="1" rot="10800000">
            <a:off x="1605950" y="3840775"/>
            <a:ext cx="449100" cy="4380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59"/>
          <p:cNvCxnSpPr/>
          <p:nvPr/>
        </p:nvCxnSpPr>
        <p:spPr>
          <a:xfrm rot="10800000">
            <a:off x="6502475" y="4048500"/>
            <a:ext cx="707400" cy="3201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59"/>
          <p:cNvSpPr/>
          <p:nvPr/>
        </p:nvSpPr>
        <p:spPr>
          <a:xfrm>
            <a:off x="2953575" y="1241800"/>
            <a:ext cx="449100" cy="339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I1</a:t>
            </a:r>
            <a:endParaRPr>
              <a:latin typeface="Inconsolata"/>
              <a:ea typeface="Inconsolata"/>
              <a:cs typeface="Inconsolata"/>
              <a:sym typeface="Inconsolata"/>
            </a:endParaRPr>
          </a:p>
        </p:txBody>
      </p:sp>
      <p:sp>
        <p:nvSpPr>
          <p:cNvPr id="470" name="Google Shape;470;p59"/>
          <p:cNvSpPr/>
          <p:nvPr/>
        </p:nvSpPr>
        <p:spPr>
          <a:xfrm>
            <a:off x="4963800" y="1260700"/>
            <a:ext cx="449100" cy="3201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I2</a:t>
            </a:r>
            <a:endParaRPr>
              <a:latin typeface="Inconsolata"/>
              <a:ea typeface="Inconsolata"/>
              <a:cs typeface="Inconsolata"/>
              <a:sym typeface="Inconsolata"/>
            </a:endParaRPr>
          </a:p>
        </p:txBody>
      </p:sp>
      <p:sp>
        <p:nvSpPr>
          <p:cNvPr id="471" name="Google Shape;471;p59"/>
          <p:cNvSpPr/>
          <p:nvPr/>
        </p:nvSpPr>
        <p:spPr>
          <a:xfrm>
            <a:off x="7209875" y="4368600"/>
            <a:ext cx="449100" cy="339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I3</a:t>
            </a:r>
            <a:endParaRPr>
              <a:latin typeface="Inconsolata"/>
              <a:ea typeface="Inconsolata"/>
              <a:cs typeface="Inconsolata"/>
              <a:sym typeface="Inconsolata"/>
            </a:endParaRPr>
          </a:p>
        </p:txBody>
      </p:sp>
      <p:sp>
        <p:nvSpPr>
          <p:cNvPr id="472" name="Google Shape;472;p59"/>
          <p:cNvSpPr/>
          <p:nvPr/>
        </p:nvSpPr>
        <p:spPr>
          <a:xfrm>
            <a:off x="1156850" y="4278775"/>
            <a:ext cx="449100" cy="339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Inconsolata"/>
                <a:ea typeface="Inconsolata"/>
                <a:cs typeface="Inconsolata"/>
                <a:sym typeface="Inconsolata"/>
              </a:rPr>
              <a:t>I0</a:t>
            </a:r>
            <a:endParaRPr>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727650" y="599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Output:</a:t>
            </a:r>
            <a:endParaRPr/>
          </a:p>
        </p:txBody>
      </p:sp>
      <p:sp>
        <p:nvSpPr>
          <p:cNvPr id="478" name="Google Shape;478;p60"/>
          <p:cNvSpPr txBox="1"/>
          <p:nvPr/>
        </p:nvSpPr>
        <p:spPr>
          <a:xfrm>
            <a:off x="729450" y="2104925"/>
            <a:ext cx="38364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Loop equation obtained:</a:t>
            </a:r>
            <a:endParaRPr>
              <a:solidFill>
                <a:schemeClr val="dk1"/>
              </a:solidFill>
              <a:latin typeface="Lato"/>
              <a:ea typeface="Lato"/>
              <a:cs typeface="Lato"/>
              <a:sym typeface="Lato"/>
            </a:endParaRPr>
          </a:p>
        </p:txBody>
      </p:sp>
      <p:pic>
        <p:nvPicPr>
          <p:cNvPr id="479" name="Google Shape;479;p60"/>
          <p:cNvPicPr preferRelativeResize="0"/>
          <p:nvPr/>
        </p:nvPicPr>
        <p:blipFill>
          <a:blip r:embed="rId3">
            <a:alphaModFix/>
          </a:blip>
          <a:stretch>
            <a:fillRect/>
          </a:stretch>
        </p:blipFill>
        <p:spPr>
          <a:xfrm>
            <a:off x="729450" y="2461913"/>
            <a:ext cx="4362450" cy="800100"/>
          </a:xfrm>
          <a:prstGeom prst="rect">
            <a:avLst/>
          </a:prstGeom>
          <a:noFill/>
          <a:ln>
            <a:noFill/>
          </a:ln>
        </p:spPr>
      </p:pic>
      <p:sp>
        <p:nvSpPr>
          <p:cNvPr id="480" name="Google Shape;480;p60"/>
          <p:cNvSpPr txBox="1"/>
          <p:nvPr/>
        </p:nvSpPr>
        <p:spPr>
          <a:xfrm>
            <a:off x="729450" y="3479925"/>
            <a:ext cx="2809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Loop Currents obtained:</a:t>
            </a:r>
            <a:endParaRPr>
              <a:solidFill>
                <a:schemeClr val="dk1"/>
              </a:solidFill>
              <a:latin typeface="Lato"/>
              <a:ea typeface="Lato"/>
              <a:cs typeface="Lato"/>
              <a:sym typeface="Lato"/>
            </a:endParaRPr>
          </a:p>
        </p:txBody>
      </p:sp>
      <p:pic>
        <p:nvPicPr>
          <p:cNvPr id="481" name="Google Shape;481;p60"/>
          <p:cNvPicPr preferRelativeResize="0"/>
          <p:nvPr/>
        </p:nvPicPr>
        <p:blipFill>
          <a:blip r:embed="rId4">
            <a:alphaModFix/>
          </a:blip>
          <a:stretch>
            <a:fillRect/>
          </a:stretch>
        </p:blipFill>
        <p:spPr>
          <a:xfrm>
            <a:off x="729450" y="3887325"/>
            <a:ext cx="2133600" cy="790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1"/>
          <p:cNvSpPr txBox="1"/>
          <p:nvPr>
            <p:ph type="title"/>
          </p:nvPr>
        </p:nvSpPr>
        <p:spPr>
          <a:xfrm>
            <a:off x="727650" y="652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LTSPICE: Output of the circuit	</a:t>
            </a:r>
            <a:endParaRPr/>
          </a:p>
          <a:p>
            <a:pPr indent="0" lvl="0" marL="0" rtl="0" algn="l">
              <a:spcBef>
                <a:spcPts val="0"/>
              </a:spcBef>
              <a:spcAft>
                <a:spcPts val="0"/>
              </a:spcAft>
              <a:buNone/>
            </a:pPr>
            <a:r>
              <a:t/>
            </a:r>
            <a:endParaRPr/>
          </a:p>
        </p:txBody>
      </p:sp>
      <p:pic>
        <p:nvPicPr>
          <p:cNvPr id="487" name="Google Shape;487;p61"/>
          <p:cNvPicPr preferRelativeResize="0"/>
          <p:nvPr/>
        </p:nvPicPr>
        <p:blipFill>
          <a:blip r:embed="rId3">
            <a:alphaModFix/>
          </a:blip>
          <a:stretch>
            <a:fillRect/>
          </a:stretch>
        </p:blipFill>
        <p:spPr>
          <a:xfrm>
            <a:off x="0" y="1318025"/>
            <a:ext cx="9144000" cy="3825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Kirchhoff’s circuit law</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Kirchhoff’s voltage law states that for closed loop total voltage of all components is zero.</a:t>
            </a:r>
            <a:endParaRPr sz="24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Kirchhoff’s current law states that at a given node total entering current and total leaving current are equal.</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11579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Basics of Graphs</a:t>
            </a:r>
            <a:endParaRPr sz="3300">
              <a:latin typeface="Trebuchet MS"/>
              <a:ea typeface="Trebuchet MS"/>
              <a:cs typeface="Trebuchet MS"/>
              <a:sym typeface="Trebuchet MS"/>
            </a:endParaRPr>
          </a:p>
          <a:p>
            <a:pPr indent="-361950" lvl="0" marL="457200" rtl="0" algn="l">
              <a:lnSpc>
                <a:spcPct val="115000"/>
              </a:lnSpc>
              <a:spcBef>
                <a:spcPts val="120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G = (V,E)</a:t>
            </a:r>
            <a:endParaRPr sz="2100">
              <a:solidFill>
                <a:schemeClr val="dk1"/>
              </a:solidFill>
              <a:latin typeface="Trebuchet MS"/>
              <a:ea typeface="Trebuchet MS"/>
              <a:cs typeface="Trebuchet MS"/>
              <a:sym typeface="Trebuchet MS"/>
            </a:endParaRPr>
          </a:p>
          <a:p>
            <a:pPr indent="-361950" lvl="0" marL="457200" rtl="0" algn="l">
              <a:lnSpc>
                <a:spcPct val="115000"/>
              </a:lnSpc>
              <a:spcBef>
                <a:spcPts val="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V is set of </a:t>
            </a:r>
            <a:r>
              <a:rPr b="1" lang="en" sz="2100" u="sng">
                <a:solidFill>
                  <a:schemeClr val="dk1"/>
                </a:solidFill>
                <a:latin typeface="Trebuchet MS"/>
                <a:ea typeface="Trebuchet MS"/>
                <a:cs typeface="Trebuchet MS"/>
                <a:sym typeface="Trebuchet MS"/>
              </a:rPr>
              <a:t>vertices</a:t>
            </a:r>
            <a:r>
              <a:rPr lang="en" sz="2100">
                <a:solidFill>
                  <a:schemeClr val="dk1"/>
                </a:solidFill>
                <a:latin typeface="Trebuchet MS"/>
                <a:ea typeface="Trebuchet MS"/>
                <a:cs typeface="Trebuchet MS"/>
                <a:sym typeface="Trebuchet MS"/>
              </a:rPr>
              <a:t> and E is set of </a:t>
            </a:r>
            <a:r>
              <a:rPr b="1" lang="en" sz="2100" u="sng">
                <a:solidFill>
                  <a:schemeClr val="dk1"/>
                </a:solidFill>
                <a:latin typeface="Trebuchet MS"/>
                <a:ea typeface="Trebuchet MS"/>
                <a:cs typeface="Trebuchet MS"/>
                <a:sym typeface="Trebuchet MS"/>
              </a:rPr>
              <a:t>edges</a:t>
            </a:r>
            <a:endParaRPr b="1" sz="2100" u="sng">
              <a:solidFill>
                <a:schemeClr val="dk1"/>
              </a:solidFill>
              <a:latin typeface="Trebuchet MS"/>
              <a:ea typeface="Trebuchet MS"/>
              <a:cs typeface="Trebuchet MS"/>
              <a:sym typeface="Trebuchet MS"/>
            </a:endParaRPr>
          </a:p>
          <a:p>
            <a:pPr indent="-361950" lvl="0" marL="457200" rtl="0" algn="l">
              <a:lnSpc>
                <a:spcPct val="115000"/>
              </a:lnSpc>
              <a:spcBef>
                <a:spcPts val="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e is an edge denoted as e=(v1,v2)</a:t>
            </a:r>
            <a:endParaRPr sz="2100">
              <a:solidFill>
                <a:schemeClr val="dk1"/>
              </a:solidFill>
              <a:latin typeface="Trebuchet MS"/>
              <a:ea typeface="Trebuchet MS"/>
              <a:cs typeface="Trebuchet MS"/>
              <a:sym typeface="Trebuchet MS"/>
            </a:endParaRPr>
          </a:p>
          <a:p>
            <a:pPr indent="0" lvl="0" marL="0" rtl="0" algn="l">
              <a:lnSpc>
                <a:spcPct val="115000"/>
              </a:lnSpc>
              <a:spcBef>
                <a:spcPts val="1800"/>
              </a:spcBef>
              <a:spcAft>
                <a:spcPts val="0"/>
              </a:spcAft>
              <a:buClr>
                <a:schemeClr val="dk1"/>
              </a:buClr>
              <a:buSzPts val="1100"/>
              <a:buFont typeface="Arial"/>
              <a:buNone/>
            </a:pPr>
            <a:r>
              <a:t/>
            </a:r>
            <a:endParaRPr sz="2100">
              <a:solidFill>
                <a:schemeClr val="dk1"/>
              </a:solidFill>
              <a:latin typeface="Trebuchet MS"/>
              <a:ea typeface="Trebuchet MS"/>
              <a:cs typeface="Trebuchet MS"/>
              <a:sym typeface="Trebuchet MS"/>
            </a:endParaRPr>
          </a:p>
          <a:p>
            <a:pPr indent="0" lvl="0" marL="0" rtl="0" algn="l">
              <a:lnSpc>
                <a:spcPct val="115000"/>
              </a:lnSpc>
              <a:spcBef>
                <a:spcPts val="6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V={a,b,c,d}</a:t>
            </a:r>
            <a:endParaRPr sz="2100">
              <a:solidFill>
                <a:schemeClr val="dk1"/>
              </a:solidFill>
              <a:latin typeface="Trebuchet MS"/>
              <a:ea typeface="Trebuchet MS"/>
              <a:cs typeface="Trebuchet MS"/>
              <a:sym typeface="Trebuchet MS"/>
            </a:endParaRPr>
          </a:p>
          <a:p>
            <a:pPr indent="0" lvl="0" marL="0" rtl="0" algn="l">
              <a:lnSpc>
                <a:spcPct val="115000"/>
              </a:lnSpc>
              <a:spcBef>
                <a:spcPts val="6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E={(a,b),(b,c),(c,d)}</a:t>
            </a:r>
            <a:endParaRPr sz="21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6033100" y="3446700"/>
            <a:ext cx="2305050" cy="1295400"/>
          </a:xfrm>
          <a:prstGeom prst="rect">
            <a:avLst/>
          </a:prstGeom>
          <a:noFill/>
          <a:ln>
            <a:noFill/>
          </a:ln>
        </p:spPr>
      </p:pic>
      <p:sp>
        <p:nvSpPr>
          <p:cNvPr id="120" name="Google Shape;120;p18"/>
          <p:cNvSpPr txBox="1"/>
          <p:nvPr/>
        </p:nvSpPr>
        <p:spPr>
          <a:xfrm>
            <a:off x="8229625" y="3321250"/>
            <a:ext cx="614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950">
                <a:latin typeface="Trebuchet MS"/>
                <a:ea typeface="Trebuchet MS"/>
                <a:cs typeface="Trebuchet MS"/>
                <a:sym typeface="Trebuchet MS"/>
              </a:rPr>
              <a:t>Representation of circuit and its graph</a:t>
            </a:r>
            <a:endParaRPr sz="295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chemeClr val="dk1"/>
              </a:buClr>
              <a:buSzPts val="2400"/>
              <a:buFont typeface="Trebuchet MS"/>
              <a:buChar char="●"/>
            </a:pPr>
            <a:r>
              <a:rPr lang="en" sz="2400">
                <a:solidFill>
                  <a:schemeClr val="dk1"/>
                </a:solidFill>
                <a:latin typeface="Trebuchet MS"/>
                <a:ea typeface="Trebuchet MS"/>
                <a:cs typeface="Trebuchet MS"/>
                <a:sym typeface="Trebuchet MS"/>
              </a:rPr>
              <a:t>A graph model is used to represented circuit network in graph by tracing the </a:t>
            </a:r>
            <a:r>
              <a:rPr b="1" lang="en" sz="2400">
                <a:solidFill>
                  <a:schemeClr val="dk1"/>
                </a:solidFill>
                <a:latin typeface="Trebuchet MS"/>
                <a:ea typeface="Trebuchet MS"/>
                <a:cs typeface="Trebuchet MS"/>
                <a:sym typeface="Trebuchet MS"/>
              </a:rPr>
              <a:t>nodes</a:t>
            </a:r>
            <a:r>
              <a:rPr lang="en" sz="2400">
                <a:solidFill>
                  <a:schemeClr val="dk1"/>
                </a:solidFill>
                <a:latin typeface="Trebuchet MS"/>
                <a:ea typeface="Trebuchet MS"/>
                <a:cs typeface="Trebuchet MS"/>
                <a:sym typeface="Trebuchet MS"/>
              </a:rPr>
              <a:t> of the circuit and </a:t>
            </a:r>
            <a:r>
              <a:rPr b="1" lang="en" sz="2400">
                <a:solidFill>
                  <a:schemeClr val="dk1"/>
                </a:solidFill>
                <a:latin typeface="Trebuchet MS"/>
                <a:ea typeface="Trebuchet MS"/>
                <a:cs typeface="Trebuchet MS"/>
                <a:sym typeface="Trebuchet MS"/>
              </a:rPr>
              <a:t>edges</a:t>
            </a:r>
            <a:r>
              <a:rPr lang="en" sz="2400">
                <a:solidFill>
                  <a:schemeClr val="dk1"/>
                </a:solidFill>
                <a:latin typeface="Trebuchet MS"/>
                <a:ea typeface="Trebuchet MS"/>
                <a:cs typeface="Trebuchet MS"/>
                <a:sym typeface="Trebuchet MS"/>
              </a:rPr>
              <a:t> contain in circuit.</a:t>
            </a:r>
            <a:endParaRPr sz="2400">
              <a:solidFill>
                <a:schemeClr val="dk1"/>
              </a:solidFill>
              <a:latin typeface="Trebuchet MS"/>
              <a:ea typeface="Trebuchet MS"/>
              <a:cs typeface="Trebuchet MS"/>
              <a:sym typeface="Trebuchet MS"/>
            </a:endParaRPr>
          </a:p>
          <a:p>
            <a:pPr indent="0" lvl="0" marL="0" rtl="0" algn="l">
              <a:spcBef>
                <a:spcPts val="120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1255750" y="3798600"/>
            <a:ext cx="2419350" cy="1162050"/>
          </a:xfrm>
          <a:prstGeom prst="rect">
            <a:avLst/>
          </a:prstGeom>
          <a:noFill/>
          <a:ln>
            <a:noFill/>
          </a:ln>
        </p:spPr>
      </p:pic>
      <p:pic>
        <p:nvPicPr>
          <p:cNvPr id="128" name="Google Shape;128;p19"/>
          <p:cNvPicPr preferRelativeResize="0"/>
          <p:nvPr/>
        </p:nvPicPr>
        <p:blipFill>
          <a:blip r:embed="rId4">
            <a:alphaModFix/>
          </a:blip>
          <a:stretch>
            <a:fillRect/>
          </a:stretch>
        </p:blipFill>
        <p:spPr>
          <a:xfrm>
            <a:off x="4986000" y="3846225"/>
            <a:ext cx="2324100" cy="106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190075"/>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Matrix representation of graph</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34" name="Google Shape;134;p20"/>
          <p:cNvSpPr txBox="1"/>
          <p:nvPr>
            <p:ph idx="1" type="body"/>
          </p:nvPr>
        </p:nvSpPr>
        <p:spPr>
          <a:xfrm>
            <a:off x="729450" y="2002675"/>
            <a:ext cx="7688700" cy="2261100"/>
          </a:xfrm>
          <a:prstGeom prst="rect">
            <a:avLst/>
          </a:prstGeom>
        </p:spPr>
        <p:txBody>
          <a:bodyPr anchorCtr="0" anchor="t" bIns="91425" lIns="91425" spcFirstLastPara="1" rIns="91425" wrap="square" tIns="91425">
            <a:noAutofit/>
          </a:bodyPr>
          <a:lstStyle/>
          <a:p>
            <a:pPr indent="-361950" lvl="0" marL="457200" rtl="0" algn="l">
              <a:spcBef>
                <a:spcPts val="1200"/>
              </a:spcBef>
              <a:spcAft>
                <a:spcPts val="0"/>
              </a:spcAft>
              <a:buClr>
                <a:schemeClr val="dk1"/>
              </a:buClr>
              <a:buSzPts val="2100"/>
              <a:buFont typeface="Trebuchet MS"/>
              <a:buChar char="●"/>
            </a:pPr>
            <a:r>
              <a:rPr lang="en" sz="2100">
                <a:solidFill>
                  <a:schemeClr val="dk1"/>
                </a:solidFill>
                <a:latin typeface="Trebuchet MS"/>
                <a:ea typeface="Trebuchet MS"/>
                <a:cs typeface="Trebuchet MS"/>
                <a:sym typeface="Trebuchet MS"/>
              </a:rPr>
              <a:t>We have two types of representations</a:t>
            </a:r>
            <a:endParaRPr sz="2100">
              <a:solidFill>
                <a:schemeClr val="dk1"/>
              </a:solidFill>
              <a:latin typeface="Trebuchet MS"/>
              <a:ea typeface="Trebuchet MS"/>
              <a:cs typeface="Trebuchet MS"/>
              <a:sym typeface="Trebuchet MS"/>
            </a:endParaRPr>
          </a:p>
          <a:p>
            <a:pPr indent="0" lvl="0" marL="0" rtl="0" algn="l">
              <a:spcBef>
                <a:spcPts val="18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	1. </a:t>
            </a:r>
            <a:r>
              <a:rPr b="1" lang="en" sz="2100">
                <a:solidFill>
                  <a:schemeClr val="dk1"/>
                </a:solidFill>
                <a:latin typeface="Trebuchet MS"/>
                <a:ea typeface="Trebuchet MS"/>
                <a:cs typeface="Trebuchet MS"/>
                <a:sym typeface="Trebuchet MS"/>
              </a:rPr>
              <a:t>Adjacency matrix</a:t>
            </a:r>
            <a:endParaRPr b="1" sz="2100">
              <a:solidFill>
                <a:schemeClr val="dk1"/>
              </a:solidFill>
              <a:latin typeface="Trebuchet MS"/>
              <a:ea typeface="Trebuchet MS"/>
              <a:cs typeface="Trebuchet MS"/>
              <a:sym typeface="Trebuchet MS"/>
            </a:endParaRPr>
          </a:p>
          <a:p>
            <a:pPr indent="0" lvl="0" marL="0" rtl="0" algn="l">
              <a:spcBef>
                <a:spcPts val="6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		row and column represent vertices</a:t>
            </a:r>
            <a:endParaRPr sz="2100">
              <a:solidFill>
                <a:schemeClr val="dk1"/>
              </a:solidFill>
              <a:latin typeface="Trebuchet MS"/>
              <a:ea typeface="Trebuchet MS"/>
              <a:cs typeface="Trebuchet MS"/>
              <a:sym typeface="Trebuchet MS"/>
            </a:endParaRPr>
          </a:p>
          <a:p>
            <a:pPr indent="0" lvl="0" marL="0" rtl="0" algn="l">
              <a:spcBef>
                <a:spcPts val="6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	2. </a:t>
            </a:r>
            <a:r>
              <a:rPr b="1" lang="en" sz="2100">
                <a:solidFill>
                  <a:schemeClr val="dk1"/>
                </a:solidFill>
                <a:latin typeface="Trebuchet MS"/>
                <a:ea typeface="Trebuchet MS"/>
                <a:cs typeface="Trebuchet MS"/>
                <a:sym typeface="Trebuchet MS"/>
              </a:rPr>
              <a:t>Incidence matrix</a:t>
            </a:r>
            <a:endParaRPr b="1" sz="2100">
              <a:solidFill>
                <a:schemeClr val="dk1"/>
              </a:solidFill>
              <a:latin typeface="Trebuchet MS"/>
              <a:ea typeface="Trebuchet MS"/>
              <a:cs typeface="Trebuchet MS"/>
              <a:sym typeface="Trebuchet MS"/>
            </a:endParaRPr>
          </a:p>
          <a:p>
            <a:pPr indent="0" lvl="0" marL="0" rtl="0" algn="l">
              <a:spcBef>
                <a:spcPts val="600"/>
              </a:spcBef>
              <a:spcAft>
                <a:spcPts val="0"/>
              </a:spcAft>
              <a:buClr>
                <a:schemeClr val="dk1"/>
              </a:buClr>
              <a:buSzPts val="1100"/>
              <a:buFont typeface="Arial"/>
              <a:buNone/>
            </a:pPr>
            <a:r>
              <a:rPr b="1" lang="en" sz="2100">
                <a:solidFill>
                  <a:schemeClr val="dk1"/>
                </a:solidFill>
                <a:latin typeface="Trebuchet MS"/>
                <a:ea typeface="Trebuchet MS"/>
                <a:cs typeface="Trebuchet MS"/>
                <a:sym typeface="Trebuchet MS"/>
              </a:rPr>
              <a:t>		</a:t>
            </a:r>
            <a:r>
              <a:rPr lang="en" sz="2100">
                <a:solidFill>
                  <a:schemeClr val="dk1"/>
                </a:solidFill>
                <a:latin typeface="Trebuchet MS"/>
                <a:ea typeface="Trebuchet MS"/>
                <a:cs typeface="Trebuchet MS"/>
                <a:sym typeface="Trebuchet MS"/>
              </a:rPr>
              <a:t>row represents vertices</a:t>
            </a:r>
            <a:endParaRPr sz="2100">
              <a:solidFill>
                <a:schemeClr val="dk1"/>
              </a:solidFill>
              <a:latin typeface="Trebuchet MS"/>
              <a:ea typeface="Trebuchet MS"/>
              <a:cs typeface="Trebuchet MS"/>
              <a:sym typeface="Trebuchet MS"/>
            </a:endParaRPr>
          </a:p>
          <a:p>
            <a:pPr indent="0" lvl="0" marL="0" rtl="0" algn="l">
              <a:spcBef>
                <a:spcPts val="600"/>
              </a:spcBef>
              <a:spcAft>
                <a:spcPts val="0"/>
              </a:spcAft>
              <a:buClr>
                <a:schemeClr val="dk1"/>
              </a:buClr>
              <a:buSzPts val="1100"/>
              <a:buFont typeface="Arial"/>
              <a:buNone/>
            </a:pPr>
            <a:r>
              <a:rPr lang="en" sz="2100">
                <a:solidFill>
                  <a:schemeClr val="dk1"/>
                </a:solidFill>
                <a:latin typeface="Trebuchet MS"/>
                <a:ea typeface="Trebuchet MS"/>
                <a:cs typeface="Trebuchet MS"/>
                <a:sym typeface="Trebuchet MS"/>
              </a:rPr>
              <a:t>		column represents edges</a:t>
            </a:r>
            <a:endParaRPr sz="2100">
              <a:solidFill>
                <a:schemeClr val="dk1"/>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650" y="108290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latin typeface="Trebuchet MS"/>
                <a:ea typeface="Trebuchet MS"/>
                <a:cs typeface="Trebuchet MS"/>
                <a:sym typeface="Trebuchet MS"/>
              </a:rPr>
              <a:t>Adjacency matrix</a:t>
            </a:r>
            <a:endParaRPr sz="3300">
              <a:latin typeface="Trebuchet MS"/>
              <a:ea typeface="Trebuchet MS"/>
              <a:cs typeface="Trebuchet MS"/>
              <a:sym typeface="Trebuchet MS"/>
            </a:endParaRPr>
          </a:p>
          <a:p>
            <a:pPr indent="0" lvl="0" marL="0" rtl="0" algn="l">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5638250" y="2066350"/>
            <a:ext cx="1847850" cy="1790700"/>
          </a:xfrm>
          <a:prstGeom prst="rect">
            <a:avLst/>
          </a:prstGeom>
          <a:noFill/>
          <a:ln>
            <a:noFill/>
          </a:ln>
        </p:spPr>
      </p:pic>
      <p:pic>
        <p:nvPicPr>
          <p:cNvPr id="141" name="Google Shape;141;p21"/>
          <p:cNvPicPr preferRelativeResize="0"/>
          <p:nvPr/>
        </p:nvPicPr>
        <p:blipFill>
          <a:blip r:embed="rId4">
            <a:alphaModFix/>
          </a:blip>
          <a:stretch>
            <a:fillRect/>
          </a:stretch>
        </p:blipFill>
        <p:spPr>
          <a:xfrm>
            <a:off x="1374950" y="2399750"/>
            <a:ext cx="2857500" cy="158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