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bdfe1a2a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bdfe1a2a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bdfe1a30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dfe1a30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bdfe1a30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bdfe1a30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bdfe1a30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bdfe1a30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bdfe1a30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bdfe1a30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bdfe1a309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bdfe1a309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bdfe1a309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bdfe1a309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c02f3eb4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c02f3eb4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bdfe1a2a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bdfe1a2a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c02f3eb4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02f3eb4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bdfe1a3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bdfe1a3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bdfe1a3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bdfe1a3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bdfe1a3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bdfe1a3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bdfe1a30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bdfe1a30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bdfe1a30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bdfe1a30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2" name="Google Shape;52;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txBox="1"/>
          <p:nvPr/>
        </p:nvSpPr>
        <p:spPr>
          <a:xfrm>
            <a:off x="3288475" y="4631250"/>
            <a:ext cx="21438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                 Team  </a:t>
            </a:r>
            <a:r>
              <a:rPr lang="en" sz="1200">
                <a:solidFill>
                  <a:srgbClr val="741B47"/>
                </a:solidFill>
                <a:latin typeface="Lato"/>
                <a:ea typeface="Lato"/>
                <a:cs typeface="Lato"/>
                <a:sym typeface="Lato"/>
              </a:rPr>
              <a:t>MPassion</a:t>
            </a:r>
            <a:endParaRPr sz="1200">
              <a:solidFill>
                <a:srgbClr val="741B47"/>
              </a:solidFill>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mailto:agr.prachi22@gmail.com" TargetMode="External"/><Relationship Id="rId4" Type="http://schemas.openxmlformats.org/officeDocument/2006/relationships/hyperlink" Target="mailto:agr.prachi22@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censusindia.gov.in/Census_And_You/disabled_population.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3110850" y="1115425"/>
            <a:ext cx="2937600" cy="13971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accent6"/>
                </a:solidFill>
              </a:rPr>
              <a:t>Team </a:t>
            </a:r>
            <a:endParaRPr sz="4800">
              <a:solidFill>
                <a:schemeClr val="accent6"/>
              </a:solidFill>
            </a:endParaRPr>
          </a:p>
          <a:p>
            <a:pPr indent="0" lvl="0" marL="0" rtl="0" algn="ctr">
              <a:spcBef>
                <a:spcPts val="0"/>
              </a:spcBef>
              <a:spcAft>
                <a:spcPts val="0"/>
              </a:spcAft>
              <a:buNone/>
            </a:pPr>
            <a:r>
              <a:rPr lang="en" sz="4800">
                <a:solidFill>
                  <a:srgbClr val="A64D79"/>
                </a:solidFill>
              </a:rPr>
              <a:t>MPassion</a:t>
            </a:r>
            <a:endParaRPr sz="4800">
              <a:solidFill>
                <a:srgbClr val="A64D79"/>
              </a:solidFill>
            </a:endParaRPr>
          </a:p>
        </p:txBody>
      </p:sp>
      <p:sp>
        <p:nvSpPr>
          <p:cNvPr id="61" name="Google Shape;61;p13"/>
          <p:cNvSpPr txBox="1"/>
          <p:nvPr>
            <p:ph idx="1" type="subTitle"/>
          </p:nvPr>
        </p:nvSpPr>
        <p:spPr>
          <a:xfrm>
            <a:off x="3110850" y="3076775"/>
            <a:ext cx="2937600" cy="73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Real time sign language to speech converter</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86575" y="296600"/>
            <a:ext cx="8445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Dataset Used:</a:t>
            </a:r>
            <a:endParaRPr sz="3000"/>
          </a:p>
        </p:txBody>
      </p:sp>
      <p:sp>
        <p:nvSpPr>
          <p:cNvPr id="140" name="Google Shape;140;p22"/>
          <p:cNvSpPr txBox="1"/>
          <p:nvPr>
            <p:ph idx="1" type="body"/>
          </p:nvPr>
        </p:nvSpPr>
        <p:spPr>
          <a:xfrm>
            <a:off x="444050" y="1262500"/>
            <a:ext cx="41280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800">
                <a:solidFill>
                  <a:srgbClr val="000000"/>
                </a:solidFill>
                <a:latin typeface="Times New Roman"/>
                <a:ea typeface="Times New Roman"/>
                <a:cs typeface="Times New Roman"/>
                <a:sym typeface="Times New Roman"/>
              </a:rPr>
              <a:t>ASL BU Corpus dataset used for training.  Approximately 1500 images, 55/class.</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800"/>
          </a:p>
        </p:txBody>
      </p:sp>
      <p:pic>
        <p:nvPicPr>
          <p:cNvPr id="141" name="Google Shape;141;p22"/>
          <p:cNvPicPr preferRelativeResize="0"/>
          <p:nvPr/>
        </p:nvPicPr>
        <p:blipFill>
          <a:blip r:embed="rId3">
            <a:alphaModFix/>
          </a:blip>
          <a:stretch>
            <a:fillRect/>
          </a:stretch>
        </p:blipFill>
        <p:spPr>
          <a:xfrm>
            <a:off x="5336100" y="1460250"/>
            <a:ext cx="3655500" cy="2515700"/>
          </a:xfrm>
          <a:prstGeom prst="rect">
            <a:avLst/>
          </a:prstGeom>
          <a:noFill/>
          <a:ln>
            <a:noFill/>
          </a:ln>
        </p:spPr>
      </p:pic>
      <p:cxnSp>
        <p:nvCxnSpPr>
          <p:cNvPr id="142" name="Google Shape;142;p22"/>
          <p:cNvCxnSpPr/>
          <p:nvPr/>
        </p:nvCxnSpPr>
        <p:spPr>
          <a:xfrm>
            <a:off x="5053275" y="1323475"/>
            <a:ext cx="9900" cy="2927700"/>
          </a:xfrm>
          <a:prstGeom prst="straightConnector1">
            <a:avLst/>
          </a:prstGeom>
          <a:noFill/>
          <a:ln cap="flat" cmpd="sng" w="19050">
            <a:solidFill>
              <a:srgbClr val="FFFFFF"/>
            </a:solidFill>
            <a:prstDash val="solid"/>
            <a:round/>
            <a:headEnd len="med" w="med" type="none"/>
            <a:tailEnd len="med" w="med" type="none"/>
          </a:ln>
        </p:spPr>
      </p:cxnSp>
      <p:sp>
        <p:nvSpPr>
          <p:cNvPr id="143" name="Google Shape;143;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30150" y="1781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Image Pre-processing:</a:t>
            </a:r>
            <a:endParaRPr sz="3000"/>
          </a:p>
        </p:txBody>
      </p:sp>
      <p:sp>
        <p:nvSpPr>
          <p:cNvPr id="149" name="Google Shape;14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Image frames generated from live input video taken by phone camera are pre-processed before feeding into neural network.</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16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Background Subtraction</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Locate object (hand) specifically</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Padding image to square shape</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Resizing image to feed into neural network</a:t>
            </a:r>
            <a:endParaRPr sz="1800">
              <a:solidFill>
                <a:srgbClr val="000000"/>
              </a:solidFill>
              <a:latin typeface="Times New Roman"/>
              <a:ea typeface="Times New Roman"/>
              <a:cs typeface="Times New Roman"/>
              <a:sym typeface="Times New Roman"/>
            </a:endParaRPr>
          </a:p>
        </p:txBody>
      </p:sp>
      <p:sp>
        <p:nvSpPr>
          <p:cNvPr id="150" name="Google Shape;150;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Neural Network Architecture</a:t>
            </a:r>
            <a:endParaRPr sz="3000"/>
          </a:p>
        </p:txBody>
      </p:sp>
      <p:pic>
        <p:nvPicPr>
          <p:cNvPr id="156" name="Google Shape;156;p24"/>
          <p:cNvPicPr preferRelativeResize="0"/>
          <p:nvPr/>
        </p:nvPicPr>
        <p:blipFill>
          <a:blip r:embed="rId3">
            <a:alphaModFix/>
          </a:blip>
          <a:stretch>
            <a:fillRect/>
          </a:stretch>
        </p:blipFill>
        <p:spPr>
          <a:xfrm>
            <a:off x="203537" y="1448575"/>
            <a:ext cx="8736926" cy="3493276"/>
          </a:xfrm>
          <a:prstGeom prst="rect">
            <a:avLst/>
          </a:prstGeom>
          <a:noFill/>
          <a:ln>
            <a:noFill/>
          </a:ln>
        </p:spPr>
      </p:pic>
      <p:sp>
        <p:nvSpPr>
          <p:cNvPr id="157" name="Google Shape;157;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1" type="body"/>
          </p:nvPr>
        </p:nvSpPr>
        <p:spPr>
          <a:xfrm>
            <a:off x="705250" y="994425"/>
            <a:ext cx="7368300" cy="3496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Used transfer learning model</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Convolutional base (frozen layers) of VGG16 network for feature extraction.</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Classification block containing fully connected layer and softmax activated layer</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Model trained using images from dataset and augmented data from image data generator</a:t>
            </a:r>
            <a:endParaRPr sz="1800">
              <a:solidFill>
                <a:srgbClr val="000000"/>
              </a:solidFill>
              <a:latin typeface="Times New Roman"/>
              <a:ea typeface="Times New Roman"/>
              <a:cs typeface="Times New Roman"/>
              <a:sym typeface="Times New Roman"/>
            </a:endParaRPr>
          </a:p>
        </p:txBody>
      </p:sp>
      <p:sp>
        <p:nvSpPr>
          <p:cNvPr id="163" name="Google Shape;163;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5"/>
          <p:cNvSpPr txBox="1"/>
          <p:nvPr/>
        </p:nvSpPr>
        <p:spPr>
          <a:xfrm>
            <a:off x="599750" y="127450"/>
            <a:ext cx="6822600" cy="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Playfair Display"/>
                <a:ea typeface="Playfair Display"/>
                <a:cs typeface="Playfair Display"/>
                <a:sym typeface="Playfair Display"/>
              </a:rPr>
              <a:t>Neural Network Architecture (contd.)</a:t>
            </a:r>
            <a:endParaRPr b="1" sz="30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Market Analysis</a:t>
            </a:r>
            <a:endParaRPr sz="3000"/>
          </a:p>
        </p:txBody>
      </p:sp>
      <p:sp>
        <p:nvSpPr>
          <p:cNvPr id="170" name="Google Shape;170;p26"/>
          <p:cNvSpPr txBox="1"/>
          <p:nvPr>
            <p:ph idx="1" type="body"/>
          </p:nvPr>
        </p:nvSpPr>
        <p:spPr>
          <a:xfrm>
            <a:off x="444700" y="1228475"/>
            <a:ext cx="8162100" cy="33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We plan to make the app available on PlayStore and introduce it in:</a:t>
            </a:r>
            <a:endParaRPr sz="1800">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Government Offices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International and National transport stations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NGOs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400+ schools for specially abled</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134 AAI Airports in India</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800">
                <a:solidFill>
                  <a:srgbClr val="000000"/>
                </a:solidFill>
                <a:latin typeface="Times New Roman"/>
                <a:ea typeface="Times New Roman"/>
                <a:cs typeface="Times New Roman"/>
                <a:sym typeface="Times New Roman"/>
              </a:rPr>
              <a:t>The proposed solution involves development and deployment costs which can be recovered through low price subscription plans or with monetary support from government.</a:t>
            </a:r>
            <a:endParaRPr sz="18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800"/>
          </a:p>
          <a:p>
            <a:pPr indent="0" lvl="0" marL="0" rtl="0" algn="l">
              <a:spcBef>
                <a:spcPts val="1600"/>
              </a:spcBef>
              <a:spcAft>
                <a:spcPts val="1600"/>
              </a:spcAft>
              <a:buNone/>
            </a:pPr>
            <a:r>
              <a:t/>
            </a:r>
            <a:endParaRPr/>
          </a:p>
        </p:txBody>
      </p:sp>
      <p:sp>
        <p:nvSpPr>
          <p:cNvPr id="171" name="Google Shape;171;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 type="body"/>
          </p:nvPr>
        </p:nvSpPr>
        <p:spPr>
          <a:xfrm>
            <a:off x="311700" y="1152475"/>
            <a:ext cx="8555700" cy="108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t>Thank You!</a:t>
            </a:r>
            <a:endParaRPr sz="3000"/>
          </a:p>
        </p:txBody>
      </p:sp>
      <p:cxnSp>
        <p:nvCxnSpPr>
          <p:cNvPr id="177" name="Google Shape;177;p27"/>
          <p:cNvCxnSpPr/>
          <p:nvPr/>
        </p:nvCxnSpPr>
        <p:spPr>
          <a:xfrm flipH="1" rot="10800000">
            <a:off x="1965175" y="2687100"/>
            <a:ext cx="6015900" cy="9900"/>
          </a:xfrm>
          <a:prstGeom prst="straightConnector1">
            <a:avLst/>
          </a:prstGeom>
          <a:noFill/>
          <a:ln cap="flat" cmpd="sng" w="28575">
            <a:solidFill>
              <a:schemeClr val="dk2"/>
            </a:solidFill>
            <a:prstDash val="solid"/>
            <a:round/>
            <a:headEnd len="med" w="med" type="none"/>
            <a:tailEnd len="med" w="med" type="none"/>
          </a:ln>
        </p:spPr>
      </p:cxnSp>
      <p:sp>
        <p:nvSpPr>
          <p:cNvPr id="178" name="Google Shape;178;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7"/>
          <p:cNvSpPr txBox="1"/>
          <p:nvPr/>
        </p:nvSpPr>
        <p:spPr>
          <a:xfrm>
            <a:off x="1476250" y="3145625"/>
            <a:ext cx="6822600" cy="108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Lato"/>
                <a:ea typeface="Lato"/>
                <a:cs typeface="Lato"/>
                <a:sym typeface="Lato"/>
              </a:rPr>
              <a:t>Please reach out to us if you have any queries.</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Contact: </a:t>
            </a:r>
            <a:r>
              <a:rPr lang="en" sz="1800" u="sng">
                <a:solidFill>
                  <a:schemeClr val="hlink"/>
                </a:solidFill>
                <a:latin typeface="Lato"/>
                <a:ea typeface="Lato"/>
                <a:cs typeface="Lato"/>
                <a:sym typeface="Lato"/>
                <a:hlinkClick r:id="rId3"/>
              </a:rPr>
              <a:t>agr.prachi22@gm</a:t>
            </a:r>
            <a:r>
              <a:rPr lang="en" sz="1800" u="sng">
                <a:solidFill>
                  <a:schemeClr val="hlink"/>
                </a:solidFill>
                <a:latin typeface="Lato"/>
                <a:ea typeface="Lato"/>
                <a:cs typeface="Lato"/>
                <a:sym typeface="Lato"/>
                <a:hlinkClick r:id="rId4"/>
              </a:rPr>
              <a:t>ail.com</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                                            </a:t>
            </a:r>
            <a:r>
              <a:rPr lang="en" sz="1800">
                <a:latin typeface="Lato"/>
                <a:ea typeface="Lato"/>
                <a:cs typeface="Lato"/>
                <a:sym typeface="Lato"/>
              </a:rPr>
              <a:t>+91 8769782883</a:t>
            </a:r>
            <a:endParaRPr sz="18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Enable better communication between people using sign language i.e. people with speaking &amp; hearing disability and those who communicate via speech.</a:t>
            </a:r>
            <a:endParaRPr b="1">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A lot of problems faced by people with auditory impairments are due to inability to communicate with people who don’t use sign language. While it may not be feasible to treat them medically, we think enabling a communication channel would alleviate their problems.</a:t>
            </a:r>
            <a:endParaRPr>
              <a:latin typeface="Times New Roman"/>
              <a:ea typeface="Times New Roman"/>
              <a:cs typeface="Times New Roman"/>
              <a:sym typeface="Times New Roman"/>
            </a:endParaRPr>
          </a:p>
        </p:txBody>
      </p:sp>
      <p:sp>
        <p:nvSpPr>
          <p:cNvPr id="68" name="Google Shape;68;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   Overview of Problem</a:t>
            </a:r>
            <a:endParaRPr sz="3000"/>
          </a:p>
        </p:txBody>
      </p:sp>
      <p:sp>
        <p:nvSpPr>
          <p:cNvPr id="74" name="Google Shape;74;p15"/>
          <p:cNvSpPr txBox="1"/>
          <p:nvPr>
            <p:ph idx="1" type="body"/>
          </p:nvPr>
        </p:nvSpPr>
        <p:spPr>
          <a:xfrm>
            <a:off x="409175" y="1267700"/>
            <a:ext cx="8423100" cy="3549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solidFill>
                  <a:srgbClr val="000000"/>
                </a:solidFill>
                <a:latin typeface="Times New Roman"/>
                <a:ea typeface="Times New Roman"/>
                <a:cs typeface="Times New Roman"/>
                <a:sym typeface="Times New Roman"/>
              </a:rPr>
              <a:t>A</a:t>
            </a:r>
            <a:r>
              <a:rPr lang="en">
                <a:solidFill>
                  <a:srgbClr val="000000"/>
                </a:solidFill>
                <a:latin typeface="Times New Roman"/>
                <a:ea typeface="Times New Roman"/>
                <a:cs typeface="Times New Roman"/>
                <a:sym typeface="Times New Roman"/>
              </a:rPr>
              <a:t>pproximately </a:t>
            </a:r>
            <a:r>
              <a:rPr b="1" lang="en">
                <a:solidFill>
                  <a:srgbClr val="000000"/>
                </a:solidFill>
                <a:latin typeface="Times New Roman"/>
                <a:ea typeface="Times New Roman"/>
                <a:cs typeface="Times New Roman"/>
                <a:sym typeface="Times New Roman"/>
              </a:rPr>
              <a:t>69 lakh</a:t>
            </a:r>
            <a:r>
              <a:rPr lang="en">
                <a:solidFill>
                  <a:srgbClr val="000000"/>
                </a:solidFill>
                <a:latin typeface="Times New Roman"/>
                <a:ea typeface="Times New Roman"/>
                <a:cs typeface="Times New Roman"/>
                <a:sym typeface="Times New Roman"/>
              </a:rPr>
              <a:t> Indians suffer from hearing or speech disabilities.</a:t>
            </a:r>
            <a:r>
              <a:rPr lang="en">
                <a:solidFill>
                  <a:srgbClr val="000000"/>
                </a:solidFill>
                <a:latin typeface="Times New Roman"/>
                <a:ea typeface="Times New Roman"/>
                <a:cs typeface="Times New Roman"/>
                <a:sym typeface="Times New Roman"/>
              </a:rPr>
              <a:t> (Source: </a:t>
            </a:r>
            <a:r>
              <a:rPr lang="en" u="sng">
                <a:solidFill>
                  <a:schemeClr val="hlink"/>
                </a:solidFill>
                <a:latin typeface="Times New Roman"/>
                <a:ea typeface="Times New Roman"/>
                <a:cs typeface="Times New Roman"/>
                <a:sym typeface="Times New Roman"/>
                <a:hlinkClick r:id="rId3"/>
              </a:rPr>
              <a:t>Census Report of 2011</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There are </a:t>
            </a:r>
            <a:r>
              <a:rPr lang="en">
                <a:solidFill>
                  <a:srgbClr val="000000"/>
                </a:solidFill>
                <a:latin typeface="Times New Roman"/>
                <a:ea typeface="Times New Roman"/>
                <a:cs typeface="Times New Roman"/>
                <a:sym typeface="Times New Roman"/>
              </a:rPr>
              <a:t>just about 250 certified ISL(Indian Sign Language)  interpreters in the country</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NGOs, ISLRTC deaf communities are working towards increasing number of ISL interpreters and making ISL India’s 23rd official language.</a:t>
            </a:r>
            <a:endParaRPr>
              <a:solidFill>
                <a:srgbClr val="000000"/>
              </a:solidFill>
              <a:latin typeface="Times New Roman"/>
              <a:ea typeface="Times New Roman"/>
              <a:cs typeface="Times New Roman"/>
              <a:sym typeface="Times New Roman"/>
            </a:endParaRPr>
          </a:p>
          <a:p>
            <a:pPr indent="0" lvl="0" marL="0" rtl="0" algn="l">
              <a:lnSpc>
                <a:spcPct val="150000"/>
              </a:lnSpc>
              <a:spcBef>
                <a:spcPts val="1600"/>
              </a:spcBef>
              <a:spcAft>
                <a:spcPts val="1600"/>
              </a:spcAft>
              <a:buNone/>
            </a:pPr>
            <a:r>
              <a:t/>
            </a:r>
            <a:endParaRPr>
              <a:latin typeface="Arial"/>
              <a:ea typeface="Arial"/>
              <a:cs typeface="Arial"/>
              <a:sym typeface="Arial"/>
            </a:endParaRPr>
          </a:p>
        </p:txBody>
      </p:sp>
      <p:sp>
        <p:nvSpPr>
          <p:cNvPr id="75" name="Google Shape;75;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Problem (contd.)</a:t>
            </a:r>
            <a:endParaRPr/>
          </a:p>
        </p:txBody>
      </p:sp>
      <p:sp>
        <p:nvSpPr>
          <p:cNvPr id="81" name="Google Shape;81;p16"/>
          <p:cNvSpPr txBox="1"/>
          <p:nvPr>
            <p:ph idx="1" type="body"/>
          </p:nvPr>
        </p:nvSpPr>
        <p:spPr>
          <a:xfrm>
            <a:off x="311700" y="1264600"/>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Times New Roman"/>
              <a:buChar char="●"/>
            </a:pPr>
            <a:r>
              <a:rPr lang="en">
                <a:solidFill>
                  <a:srgbClr val="333333"/>
                </a:solidFill>
                <a:highlight>
                  <a:srgbClr val="FFFFFF"/>
                </a:highlight>
                <a:latin typeface="Times New Roman"/>
                <a:ea typeface="Times New Roman"/>
                <a:cs typeface="Times New Roman"/>
                <a:sym typeface="Times New Roman"/>
              </a:rPr>
              <a:t>The </a:t>
            </a:r>
            <a:r>
              <a:rPr b="1" lang="en">
                <a:solidFill>
                  <a:srgbClr val="333333"/>
                </a:solidFill>
                <a:highlight>
                  <a:srgbClr val="FFFFFF"/>
                </a:highlight>
                <a:latin typeface="Times New Roman"/>
                <a:ea typeface="Times New Roman"/>
                <a:cs typeface="Times New Roman"/>
                <a:sym typeface="Times New Roman"/>
              </a:rPr>
              <a:t>Rights of Persons with Disabilities Act</a:t>
            </a:r>
            <a:r>
              <a:rPr lang="en">
                <a:solidFill>
                  <a:srgbClr val="333333"/>
                </a:solidFill>
                <a:highlight>
                  <a:srgbClr val="FFFFFF"/>
                </a:highlight>
                <a:latin typeface="Times New Roman"/>
                <a:ea typeface="Times New Roman"/>
                <a:cs typeface="Times New Roman"/>
                <a:sym typeface="Times New Roman"/>
              </a:rPr>
              <a:t> prescribes provision of sign language interpreters at public facilities, services, schemes, and programs.  There is no implementation till date.</a:t>
            </a:r>
            <a:endParaRPr>
              <a:solidFill>
                <a:srgbClr val="333333"/>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333333"/>
              </a:buClr>
              <a:buSzPts val="1800"/>
              <a:buFont typeface="Times New Roman"/>
              <a:buChar char="●"/>
            </a:pPr>
            <a:r>
              <a:rPr lang="en">
                <a:solidFill>
                  <a:srgbClr val="333333"/>
                </a:solidFill>
                <a:highlight>
                  <a:srgbClr val="FFFFFF"/>
                </a:highlight>
                <a:latin typeface="Times New Roman"/>
                <a:ea typeface="Times New Roman"/>
                <a:cs typeface="Times New Roman"/>
                <a:sym typeface="Times New Roman"/>
              </a:rPr>
              <a:t>Children deprived from learning sign language and deaf children are forced to attempt speech which is very uncomfortable for them.</a:t>
            </a:r>
            <a:endParaRPr>
              <a:solidFill>
                <a:srgbClr val="333333"/>
              </a:solidFill>
              <a:highlight>
                <a:srgbClr val="FFFFFF"/>
              </a:highlight>
              <a:latin typeface="Times New Roman"/>
              <a:ea typeface="Times New Roman"/>
              <a:cs typeface="Times New Roman"/>
              <a:sym typeface="Times New Roman"/>
            </a:endParaRPr>
          </a:p>
          <a:p>
            <a:pPr indent="0" lvl="0" marL="457200" rtl="0" algn="l">
              <a:lnSpc>
                <a:spcPct val="150000"/>
              </a:lnSpc>
              <a:spcBef>
                <a:spcPts val="1600"/>
              </a:spcBef>
              <a:spcAft>
                <a:spcPts val="1600"/>
              </a:spcAft>
              <a:buNone/>
            </a:pPr>
            <a:r>
              <a:t/>
            </a:r>
            <a:endParaRPr/>
          </a:p>
        </p:txBody>
      </p:sp>
      <p:sp>
        <p:nvSpPr>
          <p:cNvPr id="82" name="Google Shape;82;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571729" y="-3"/>
            <a:ext cx="7038900" cy="9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Problems faced due to communication barrier:</a:t>
            </a:r>
            <a:endParaRPr sz="3000"/>
          </a:p>
          <a:p>
            <a:pPr indent="0" lvl="0" marL="0" rtl="0" algn="l">
              <a:spcBef>
                <a:spcPts val="0"/>
              </a:spcBef>
              <a:spcAft>
                <a:spcPts val="0"/>
              </a:spcAft>
              <a:buNone/>
            </a:pPr>
            <a:r>
              <a:t/>
            </a:r>
            <a:endParaRPr/>
          </a:p>
        </p:txBody>
      </p:sp>
      <p:sp>
        <p:nvSpPr>
          <p:cNvPr id="88" name="Google Shape;88;p17"/>
          <p:cNvSpPr txBox="1"/>
          <p:nvPr>
            <p:ph idx="1" type="body"/>
          </p:nvPr>
        </p:nvSpPr>
        <p:spPr>
          <a:xfrm>
            <a:off x="571729" y="1079397"/>
            <a:ext cx="7038900" cy="2984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Reliability on sign language interpreters who are very few in number</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Inaccessibility to information in public offices and private firms</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Inability to communicate with family: About 90% of deaf population has hearing parents and 88% of the parents don’t know sign language</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Depression and anxiety due to social exclusion</a:t>
            </a:r>
            <a:endParaRPr>
              <a:solidFill>
                <a:srgbClr val="000000"/>
              </a:solidFill>
              <a:latin typeface="Times New Roman"/>
              <a:ea typeface="Times New Roman"/>
              <a:cs typeface="Times New Roman"/>
              <a:sym typeface="Times New Roman"/>
            </a:endParaRPr>
          </a:p>
          <a:p>
            <a:pPr indent="0" lvl="0" marL="457200" rtl="0" algn="l">
              <a:lnSpc>
                <a:spcPct val="150000"/>
              </a:lnSpc>
              <a:spcBef>
                <a:spcPts val="1600"/>
              </a:spcBef>
              <a:spcAft>
                <a:spcPts val="0"/>
              </a:spcAft>
              <a:buNone/>
            </a:pPr>
            <a:r>
              <a:t/>
            </a:r>
            <a:endParaRPr>
              <a:solidFill>
                <a:srgbClr val="000000"/>
              </a:solidFill>
            </a:endParaRPr>
          </a:p>
          <a:p>
            <a:pPr indent="0" lvl="0" marL="457200" rtl="0" algn="l">
              <a:spcBef>
                <a:spcPts val="1600"/>
              </a:spcBef>
              <a:spcAft>
                <a:spcPts val="0"/>
              </a:spcAft>
              <a:buNone/>
            </a:pPr>
            <a:r>
              <a:t/>
            </a:r>
            <a:endParaRPr/>
          </a:p>
          <a:p>
            <a:pPr indent="0" lvl="0" marL="0" rtl="0" algn="l">
              <a:lnSpc>
                <a:spcPct val="115000"/>
              </a:lnSpc>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sz="1800">
              <a:solidFill>
                <a:srgbClr val="FFFFFF"/>
              </a:solidFill>
            </a:endParaRPr>
          </a:p>
        </p:txBody>
      </p:sp>
      <p:sp>
        <p:nvSpPr>
          <p:cNvPr id="89" name="Google Shape;89;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571725"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Solution Proposed:</a:t>
            </a:r>
            <a:endParaRPr sz="3000"/>
          </a:p>
        </p:txBody>
      </p:sp>
      <p:sp>
        <p:nvSpPr>
          <p:cNvPr id="95" name="Google Shape;95;p18"/>
          <p:cNvSpPr txBox="1"/>
          <p:nvPr>
            <p:ph idx="1" type="body"/>
          </p:nvPr>
        </p:nvSpPr>
        <p:spPr>
          <a:xfrm>
            <a:off x="571725" y="1165725"/>
            <a:ext cx="6424200" cy="4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Times New Roman"/>
                <a:ea typeface="Times New Roman"/>
                <a:cs typeface="Times New Roman"/>
                <a:sym typeface="Times New Roman"/>
              </a:rPr>
              <a:t>Real time sign language to </a:t>
            </a:r>
            <a:r>
              <a:rPr b="1" lang="en">
                <a:solidFill>
                  <a:srgbClr val="000000"/>
                </a:solidFill>
                <a:latin typeface="Times New Roman"/>
                <a:ea typeface="Times New Roman"/>
                <a:cs typeface="Times New Roman"/>
                <a:sym typeface="Times New Roman"/>
              </a:rPr>
              <a:t>speech </a:t>
            </a:r>
            <a:r>
              <a:rPr b="1" lang="en" sz="1800">
                <a:solidFill>
                  <a:srgbClr val="000000"/>
                </a:solidFill>
                <a:latin typeface="Times New Roman"/>
                <a:ea typeface="Times New Roman"/>
                <a:cs typeface="Times New Roman"/>
                <a:sym typeface="Times New Roman"/>
              </a:rPr>
              <a:t>converter app</a:t>
            </a: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96" name="Google Shape;9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3">
            <a:alphaModFix/>
          </a:blip>
          <a:stretch>
            <a:fillRect/>
          </a:stretch>
        </p:blipFill>
        <p:spPr>
          <a:xfrm>
            <a:off x="668700" y="2069000"/>
            <a:ext cx="2359075" cy="1415450"/>
          </a:xfrm>
          <a:prstGeom prst="rect">
            <a:avLst/>
          </a:prstGeom>
          <a:noFill/>
          <a:ln>
            <a:noFill/>
          </a:ln>
        </p:spPr>
      </p:pic>
      <p:pic>
        <p:nvPicPr>
          <p:cNvPr id="98" name="Google Shape;98;p18"/>
          <p:cNvPicPr preferRelativeResize="0"/>
          <p:nvPr/>
        </p:nvPicPr>
        <p:blipFill>
          <a:blip r:embed="rId4">
            <a:alphaModFix/>
          </a:blip>
          <a:stretch>
            <a:fillRect/>
          </a:stretch>
        </p:blipFill>
        <p:spPr>
          <a:xfrm>
            <a:off x="4149033" y="1912977"/>
            <a:ext cx="1941125" cy="1941147"/>
          </a:xfrm>
          <a:prstGeom prst="rect">
            <a:avLst/>
          </a:prstGeom>
          <a:noFill/>
          <a:ln>
            <a:noFill/>
          </a:ln>
        </p:spPr>
      </p:pic>
      <p:pic>
        <p:nvPicPr>
          <p:cNvPr id="99" name="Google Shape;99;p18"/>
          <p:cNvPicPr preferRelativeResize="0"/>
          <p:nvPr/>
        </p:nvPicPr>
        <p:blipFill>
          <a:blip r:embed="rId5">
            <a:alphaModFix/>
          </a:blip>
          <a:stretch>
            <a:fillRect/>
          </a:stretch>
        </p:blipFill>
        <p:spPr>
          <a:xfrm>
            <a:off x="7264325" y="2047136"/>
            <a:ext cx="1306775" cy="1306775"/>
          </a:xfrm>
          <a:prstGeom prst="rect">
            <a:avLst/>
          </a:prstGeom>
          <a:noFill/>
          <a:ln>
            <a:noFill/>
          </a:ln>
        </p:spPr>
      </p:pic>
      <p:sp>
        <p:nvSpPr>
          <p:cNvPr id="100" name="Google Shape;100;p18"/>
          <p:cNvSpPr/>
          <p:nvPr/>
        </p:nvSpPr>
        <p:spPr>
          <a:xfrm>
            <a:off x="3466150" y="2463675"/>
            <a:ext cx="793800" cy="4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6011150" y="2463663"/>
            <a:ext cx="793800" cy="4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Impact of Solution:</a:t>
            </a:r>
            <a:endParaRPr sz="3000"/>
          </a:p>
        </p:txBody>
      </p:sp>
      <p:sp>
        <p:nvSpPr>
          <p:cNvPr id="107" name="Google Shape;107;p19"/>
          <p:cNvSpPr txBox="1"/>
          <p:nvPr>
            <p:ph idx="1" type="body"/>
          </p:nvPr>
        </p:nvSpPr>
        <p:spPr>
          <a:xfrm>
            <a:off x="311700" y="626100"/>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Problem of lack of sign language interpreters would be solved to a great extent.</a:t>
            </a:r>
            <a:endParaRPr sz="1700">
              <a:solidFill>
                <a:srgbClr val="000000"/>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Would impr</a:t>
            </a:r>
            <a:r>
              <a:rPr lang="en" sz="1700">
                <a:solidFill>
                  <a:srgbClr val="000000"/>
                </a:solidFill>
                <a:latin typeface="Times New Roman"/>
                <a:ea typeface="Times New Roman"/>
                <a:cs typeface="Times New Roman"/>
                <a:sym typeface="Times New Roman"/>
              </a:rPr>
              <a:t>ove job opportunities for the disabled.</a:t>
            </a:r>
            <a:endParaRPr sz="1700">
              <a:solidFill>
                <a:srgbClr val="000000"/>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Would help mental health counsellors and doctors to treat ailments of people using sign language better.</a:t>
            </a:r>
            <a:endParaRPr sz="1700">
              <a:solidFill>
                <a:srgbClr val="000000"/>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Would be used in public offices and private firms to effectively disseminate information and solve queries of people with auditory impairments.</a:t>
            </a:r>
            <a:endParaRPr sz="1700">
              <a:solidFill>
                <a:srgbClr val="000000"/>
              </a:solidFill>
              <a:latin typeface="Times New Roman"/>
              <a:ea typeface="Times New Roman"/>
              <a:cs typeface="Times New Roman"/>
              <a:sym typeface="Times New Roman"/>
            </a:endParaRPr>
          </a:p>
          <a:p>
            <a:pPr indent="-336550" lvl="0" marL="457200" rtl="0" algn="l">
              <a:lnSpc>
                <a:spcPct val="150000"/>
              </a:lnSpc>
              <a:spcBef>
                <a:spcPts val="16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Sign language would be taught to more people with speaking and hearing disability thus enabling social inclusion and relieving them from the pressure to attempt speech.</a:t>
            </a:r>
            <a:endParaRPr sz="17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p:txBody>
      </p:sp>
      <p:sp>
        <p:nvSpPr>
          <p:cNvPr id="108" name="Google Shape;108;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2850" y="238375"/>
            <a:ext cx="7495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Future improvements and Additions</a:t>
            </a:r>
            <a:endParaRPr sz="3000"/>
          </a:p>
          <a:p>
            <a:pPr indent="0" lvl="0" marL="0" rtl="0" algn="l">
              <a:spcBef>
                <a:spcPts val="0"/>
              </a:spcBef>
              <a:spcAft>
                <a:spcPts val="0"/>
              </a:spcAft>
              <a:buNone/>
            </a:pPr>
            <a:r>
              <a:t/>
            </a:r>
            <a:endParaRPr/>
          </a:p>
        </p:txBody>
      </p:sp>
      <p:sp>
        <p:nvSpPr>
          <p:cNvPr id="114" name="Google Shape;11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Sentence level translation</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Integration in phone /video calling  to enable long distance communication</a:t>
            </a:r>
            <a:endParaRPr>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Speech to text/sign language integration</a:t>
            </a:r>
            <a:endParaRPr>
              <a:solidFill>
                <a:srgbClr val="000000"/>
              </a:solidFill>
              <a:latin typeface="Times New Roman"/>
              <a:ea typeface="Times New Roman"/>
              <a:cs typeface="Times New Roman"/>
              <a:sym typeface="Times New Roman"/>
            </a:endParaRPr>
          </a:p>
          <a:p>
            <a:pPr indent="0" lvl="0" marL="457200" rtl="0" algn="l">
              <a:lnSpc>
                <a:spcPct val="150000"/>
              </a:lnSpc>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800"/>
          </a:p>
        </p:txBody>
      </p:sp>
      <p:sp>
        <p:nvSpPr>
          <p:cNvPr id="115" name="Google Shape;115;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167225" y="0"/>
            <a:ext cx="7515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Technical Aspect of Proposed Solution</a:t>
            </a:r>
            <a:endParaRPr sz="3000"/>
          </a:p>
        </p:txBody>
      </p:sp>
      <p:sp>
        <p:nvSpPr>
          <p:cNvPr id="121" name="Google Shape;121;p21"/>
          <p:cNvSpPr/>
          <p:nvPr/>
        </p:nvSpPr>
        <p:spPr>
          <a:xfrm>
            <a:off x="197875" y="2783275"/>
            <a:ext cx="1564125" cy="963150"/>
          </a:xfrm>
          <a:prstGeom prst="flowChartProcess">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 frames generated from live input video</a:t>
            </a:r>
            <a:endParaRPr/>
          </a:p>
        </p:txBody>
      </p:sp>
      <p:sp>
        <p:nvSpPr>
          <p:cNvPr id="122" name="Google Shape;122;p21"/>
          <p:cNvSpPr/>
          <p:nvPr/>
        </p:nvSpPr>
        <p:spPr>
          <a:xfrm>
            <a:off x="2511725" y="2820125"/>
            <a:ext cx="1564125" cy="914100"/>
          </a:xfrm>
          <a:prstGeom prst="flowChartProcess">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Image pre-processed to be fed to neural network</a:t>
            </a:r>
            <a:endParaRPr/>
          </a:p>
        </p:txBody>
      </p:sp>
      <p:sp>
        <p:nvSpPr>
          <p:cNvPr id="123" name="Google Shape;123;p21"/>
          <p:cNvSpPr/>
          <p:nvPr/>
        </p:nvSpPr>
        <p:spPr>
          <a:xfrm>
            <a:off x="4887600" y="2820125"/>
            <a:ext cx="1564125" cy="914100"/>
          </a:xfrm>
          <a:prstGeom prst="flowChartProcess">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CNN model with image augmentation</a:t>
            </a:r>
            <a:endParaRPr/>
          </a:p>
        </p:txBody>
      </p:sp>
      <p:sp>
        <p:nvSpPr>
          <p:cNvPr id="124" name="Google Shape;124;p21"/>
          <p:cNvSpPr/>
          <p:nvPr/>
        </p:nvSpPr>
        <p:spPr>
          <a:xfrm>
            <a:off x="7294500" y="2783275"/>
            <a:ext cx="1679375" cy="963150"/>
          </a:xfrm>
          <a:prstGeom prst="flowChartProcess">
            <a:avLst/>
          </a:prstGeom>
          <a:solidFill>
            <a:schemeClr val="lt2"/>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Predicted gesture output in form of text converted to audio</a:t>
            </a:r>
            <a:endParaRPr/>
          </a:p>
        </p:txBody>
      </p:sp>
      <p:sp>
        <p:nvSpPr>
          <p:cNvPr id="125" name="Google Shape;125;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p:nvPr/>
        </p:nvSpPr>
        <p:spPr>
          <a:xfrm>
            <a:off x="6678759" y="3147389"/>
            <a:ext cx="512700" cy="234900"/>
          </a:xfrm>
          <a:prstGeom prst="rightArrow">
            <a:avLst>
              <a:gd fmla="val 50000" name="adj1"/>
              <a:gd fmla="val 50000" name="adj2"/>
            </a:avLst>
          </a:prstGeom>
          <a:solidFill>
            <a:srgbClr val="0000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1"/>
          <p:cNvPicPr preferRelativeResize="0"/>
          <p:nvPr/>
        </p:nvPicPr>
        <p:blipFill>
          <a:blip r:embed="rId3">
            <a:alphaModFix/>
          </a:blip>
          <a:stretch>
            <a:fillRect/>
          </a:stretch>
        </p:blipFill>
        <p:spPr>
          <a:xfrm>
            <a:off x="459764" y="833149"/>
            <a:ext cx="1605236" cy="963150"/>
          </a:xfrm>
          <a:prstGeom prst="rect">
            <a:avLst/>
          </a:prstGeom>
          <a:noFill/>
          <a:ln>
            <a:noFill/>
          </a:ln>
        </p:spPr>
      </p:pic>
      <p:pic>
        <p:nvPicPr>
          <p:cNvPr id="128" name="Google Shape;128;p21"/>
          <p:cNvPicPr preferRelativeResize="0"/>
          <p:nvPr/>
        </p:nvPicPr>
        <p:blipFill>
          <a:blip r:embed="rId4">
            <a:alphaModFix/>
          </a:blip>
          <a:stretch>
            <a:fillRect/>
          </a:stretch>
        </p:blipFill>
        <p:spPr>
          <a:xfrm>
            <a:off x="4063150" y="698149"/>
            <a:ext cx="1233175" cy="1233175"/>
          </a:xfrm>
          <a:prstGeom prst="rect">
            <a:avLst/>
          </a:prstGeom>
          <a:noFill/>
          <a:ln>
            <a:noFill/>
          </a:ln>
        </p:spPr>
      </p:pic>
      <p:pic>
        <p:nvPicPr>
          <p:cNvPr id="129" name="Google Shape;129;p21"/>
          <p:cNvPicPr preferRelativeResize="0"/>
          <p:nvPr/>
        </p:nvPicPr>
        <p:blipFill>
          <a:blip r:embed="rId5">
            <a:alphaModFix/>
          </a:blip>
          <a:stretch>
            <a:fillRect/>
          </a:stretch>
        </p:blipFill>
        <p:spPr>
          <a:xfrm>
            <a:off x="7294488" y="780752"/>
            <a:ext cx="1067950" cy="1067950"/>
          </a:xfrm>
          <a:prstGeom prst="rect">
            <a:avLst/>
          </a:prstGeom>
          <a:noFill/>
          <a:ln>
            <a:noFill/>
          </a:ln>
        </p:spPr>
      </p:pic>
      <p:sp>
        <p:nvSpPr>
          <p:cNvPr id="130" name="Google Shape;130;p21"/>
          <p:cNvSpPr/>
          <p:nvPr/>
        </p:nvSpPr>
        <p:spPr>
          <a:xfrm>
            <a:off x="2747700" y="1077875"/>
            <a:ext cx="793800" cy="4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5766625" y="1077875"/>
            <a:ext cx="793800" cy="47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5400000">
            <a:off x="4388125" y="2033425"/>
            <a:ext cx="589500" cy="48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4209872" y="3147389"/>
            <a:ext cx="512700" cy="234900"/>
          </a:xfrm>
          <a:prstGeom prst="rightArrow">
            <a:avLst>
              <a:gd fmla="val 50000" name="adj1"/>
              <a:gd fmla="val 50000" name="adj2"/>
            </a:avLst>
          </a:prstGeom>
          <a:solidFill>
            <a:srgbClr val="0000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1865009" y="3147389"/>
            <a:ext cx="512700" cy="234900"/>
          </a:xfrm>
          <a:prstGeom prst="rightArrow">
            <a:avLst>
              <a:gd fmla="val 50000" name="adj1"/>
              <a:gd fmla="val 50000" name="adj2"/>
            </a:avLst>
          </a:prstGeom>
          <a:solidFill>
            <a:srgbClr val="0000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