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9be3e14e3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c9be3e14e3_2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8f4cd612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8f4cd612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8d2a70d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8d2a70d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8d2a70d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8d2a70d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8d2a70d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8d2a70d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8f4cd61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8f4cd61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8f4cd61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8f4cd61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99e7b2e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99e7b2e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8f4cd61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8f4cd61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9be3e14e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9be3e14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9be3e14e3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c9be3e14e3_2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8f4cd612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8f4cd612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9be3e14e3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c9be3e14e3_2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be3e14e3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c9be3e14e3_2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9be3e14e3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9be3e14e3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9be3e14e3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c9be3e14e3_2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be3e14e3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be3e14e3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9be3e14e3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c9be3e14e3_2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9be3e14e3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c9be3e14e3_2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8" y="9422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lt1"/>
              </a:buClr>
              <a:buSzPts val="3600"/>
              <a:buFont typeface="Century Gothic"/>
              <a:buNone/>
            </a:pPr>
            <a:r>
              <a:rPr lang="en"/>
              <a:t>STOCK FORECASTING USING HIDDEN MARKOV MODELS</a:t>
            </a:r>
            <a:endParaRPr/>
          </a:p>
        </p:txBody>
      </p:sp>
      <p:sp>
        <p:nvSpPr>
          <p:cNvPr id="65" name="Google Shape;65;p13"/>
          <p:cNvSpPr txBox="1"/>
          <p:nvPr>
            <p:ph idx="4294967295" type="body"/>
          </p:nvPr>
        </p:nvSpPr>
        <p:spPr>
          <a:xfrm>
            <a:off x="5374550" y="2752625"/>
            <a:ext cx="3908100" cy="232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FFFFFF"/>
                </a:solidFill>
              </a:rPr>
              <a:t>Team Members</a:t>
            </a:r>
            <a:endParaRPr b="1" sz="1900">
              <a:solidFill>
                <a:srgbClr val="FFFFFF"/>
              </a:solidFill>
            </a:endParaRPr>
          </a:p>
          <a:p>
            <a:pPr indent="0" lvl="0" marL="0" rtl="0" algn="l">
              <a:lnSpc>
                <a:spcPct val="100000"/>
              </a:lnSpc>
              <a:spcBef>
                <a:spcPts val="0"/>
              </a:spcBef>
              <a:spcAft>
                <a:spcPts val="0"/>
              </a:spcAft>
              <a:buNone/>
            </a:pPr>
            <a:r>
              <a:t/>
            </a:r>
            <a:endParaRPr b="1" sz="1400">
              <a:solidFill>
                <a:srgbClr val="FFFFFF"/>
              </a:solidFill>
            </a:endParaRPr>
          </a:p>
          <a:p>
            <a:pPr indent="0" lvl="0" marL="0" rtl="0" algn="l">
              <a:lnSpc>
                <a:spcPct val="100000"/>
              </a:lnSpc>
              <a:spcBef>
                <a:spcPts val="0"/>
              </a:spcBef>
              <a:spcAft>
                <a:spcPts val="0"/>
              </a:spcAft>
              <a:buNone/>
            </a:pPr>
            <a:r>
              <a:rPr lang="en" sz="1400">
                <a:solidFill>
                  <a:srgbClr val="FFFFFF"/>
                </a:solidFill>
              </a:rPr>
              <a:t>Aman Verma </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Kushank Maheshwari</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Snehil Gupta </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Sparsh Agarwal</a:t>
            </a:r>
            <a:endParaRPr sz="1400">
              <a:solidFill>
                <a:srgbClr val="FFFFFF"/>
              </a:solidFill>
            </a:endParaRPr>
          </a:p>
          <a:p>
            <a:pPr indent="0" lvl="0" marL="0" rtl="0" algn="l">
              <a:lnSpc>
                <a:spcPct val="100000"/>
              </a:lnSpc>
              <a:spcBef>
                <a:spcPts val="0"/>
              </a:spcBef>
              <a:spcAft>
                <a:spcPts val="0"/>
              </a:spcAft>
              <a:buNone/>
            </a:pPr>
            <a:r>
              <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Birla Institute of Science &amp; Technology</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Pilani Campus</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1011976" y="279919"/>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How to select the best model?</a:t>
            </a:r>
            <a:endParaRPr b="0" i="0" sz="2100" u="none" cap="none" strike="noStrike">
              <a:solidFill>
                <a:schemeClr val="lt1"/>
              </a:solidFill>
              <a:latin typeface="Century Gothic"/>
              <a:ea typeface="Century Gothic"/>
              <a:cs typeface="Century Gothic"/>
              <a:sym typeface="Century Gothic"/>
            </a:endParaRPr>
          </a:p>
        </p:txBody>
      </p:sp>
      <p:sp>
        <p:nvSpPr>
          <p:cNvPr id="185" name="Google Shape;185;p22"/>
          <p:cNvSpPr txBox="1"/>
          <p:nvPr/>
        </p:nvSpPr>
        <p:spPr>
          <a:xfrm>
            <a:off x="1011974" y="922045"/>
            <a:ext cx="5083200" cy="3600900"/>
          </a:xfrm>
          <a:prstGeom prst="rect">
            <a:avLst/>
          </a:prstGeom>
          <a:blipFill rotWithShape="1">
            <a:blip r:embed="rId3">
              <a:alphaModFix/>
            </a:blip>
            <a:stretch>
              <a:fillRect b="0" l="-719" r="-359" t="-759"/>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a:t>
            </a:r>
            <a:endParaRPr/>
          </a:p>
        </p:txBody>
      </p:sp>
      <p:sp>
        <p:nvSpPr>
          <p:cNvPr id="191" name="Google Shape;191;p23"/>
          <p:cNvSpPr txBox="1"/>
          <p:nvPr/>
        </p:nvSpPr>
        <p:spPr>
          <a:xfrm>
            <a:off x="311725" y="2396925"/>
            <a:ext cx="800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Our research paper for the HMM is highly inspired by the </a:t>
            </a:r>
            <a:r>
              <a:rPr lang="en">
                <a:latin typeface="Century Gothic"/>
                <a:ea typeface="Century Gothic"/>
                <a:cs typeface="Century Gothic"/>
                <a:sym typeface="Century Gothic"/>
              </a:rPr>
              <a:t>research</a:t>
            </a:r>
            <a:r>
              <a:rPr lang="en">
                <a:latin typeface="Century Gothic"/>
                <a:ea typeface="Century Gothic"/>
                <a:cs typeface="Century Gothic"/>
                <a:sym typeface="Century Gothic"/>
              </a:rPr>
              <a:t> paper of </a:t>
            </a:r>
            <a:r>
              <a:rPr lang="en">
                <a:latin typeface="Century Gothic"/>
                <a:ea typeface="Century Gothic"/>
                <a:cs typeface="Century Gothic"/>
                <a:sym typeface="Century Gothic"/>
              </a:rPr>
              <a:t>Nguyet Nguyen[1] which took an assumption that stock market follows 1</a:t>
            </a:r>
            <a:r>
              <a:rPr baseline="30000" lang="en">
                <a:latin typeface="Century Gothic"/>
                <a:ea typeface="Century Gothic"/>
                <a:cs typeface="Century Gothic"/>
                <a:sym typeface="Century Gothic"/>
              </a:rPr>
              <a:t>st</a:t>
            </a:r>
            <a:r>
              <a:rPr lang="en">
                <a:latin typeface="Century Gothic"/>
                <a:ea typeface="Century Gothic"/>
                <a:cs typeface="Century Gothic"/>
                <a:sym typeface="Century Gothic"/>
              </a:rPr>
              <a:t> order markov chain. However, to confirm this assumption, we basically formulated Hypothesis Testing on the data to check if the stock prices follow 1</a:t>
            </a:r>
            <a:r>
              <a:rPr baseline="30000" lang="en">
                <a:latin typeface="Century Gothic"/>
                <a:ea typeface="Century Gothic"/>
                <a:cs typeface="Century Gothic"/>
                <a:sym typeface="Century Gothic"/>
              </a:rPr>
              <a:t>st</a:t>
            </a:r>
            <a:r>
              <a:rPr lang="en">
                <a:latin typeface="Century Gothic"/>
                <a:ea typeface="Century Gothic"/>
                <a:cs typeface="Century Gothic"/>
                <a:sym typeface="Century Gothic"/>
              </a:rPr>
              <a:t> order markov chain. We further visualized the Transition matrix and tried to understand the Hidden states that drive the prices.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
                <a:latin typeface="Century Gothic"/>
                <a:ea typeface="Century Gothic"/>
                <a:cs typeface="Century Gothic"/>
                <a:sym typeface="Century Gothic"/>
              </a:rPr>
              <a:t>[1]Nguyet Nguyen, Stock Price Prediction using Hidden Markov Model, Youngstown State University, Ohio, USA</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p:nvPr/>
        </p:nvSpPr>
        <p:spPr>
          <a:xfrm>
            <a:off x="3633882" y="3042950"/>
            <a:ext cx="1359000" cy="3789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Model</a:t>
            </a:r>
            <a:endParaRPr sz="900">
              <a:solidFill>
                <a:srgbClr val="FFFFFF"/>
              </a:solidFill>
            </a:endParaRPr>
          </a:p>
        </p:txBody>
      </p:sp>
      <p:cxnSp>
        <p:nvCxnSpPr>
          <p:cNvPr id="197" name="Google Shape;197;p24"/>
          <p:cNvCxnSpPr/>
          <p:nvPr/>
        </p:nvCxnSpPr>
        <p:spPr>
          <a:xfrm flipH="1" rot="10800000">
            <a:off x="2005681" y="3646690"/>
            <a:ext cx="2462400" cy="145500"/>
          </a:xfrm>
          <a:prstGeom prst="bentConnector3">
            <a:avLst>
              <a:gd fmla="val 257" name="adj1"/>
            </a:avLst>
          </a:prstGeom>
          <a:noFill/>
          <a:ln cap="flat" cmpd="sng" w="9525">
            <a:solidFill>
              <a:srgbClr val="C2C2C2"/>
            </a:solidFill>
            <a:prstDash val="solid"/>
            <a:round/>
            <a:headEnd len="sm" w="sm" type="none"/>
            <a:tailEnd len="sm" w="sm" type="none"/>
          </a:ln>
        </p:spPr>
      </p:cxnSp>
      <p:sp>
        <p:nvSpPr>
          <p:cNvPr id="198" name="Google Shape;198;p24"/>
          <p:cNvSpPr/>
          <p:nvPr/>
        </p:nvSpPr>
        <p:spPr>
          <a:xfrm>
            <a:off x="6220844" y="3794254"/>
            <a:ext cx="1359000" cy="3789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Difference Range</a:t>
            </a:r>
            <a:endParaRPr sz="900">
              <a:solidFill>
                <a:srgbClr val="FFFFFF"/>
              </a:solidFill>
            </a:endParaRPr>
          </a:p>
        </p:txBody>
      </p:sp>
      <p:sp>
        <p:nvSpPr>
          <p:cNvPr id="199" name="Google Shape;199;p24"/>
          <p:cNvSpPr/>
          <p:nvPr/>
        </p:nvSpPr>
        <p:spPr>
          <a:xfrm>
            <a:off x="5473980" y="4564470"/>
            <a:ext cx="1359000" cy="3789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Static Range</a:t>
            </a:r>
            <a:endParaRPr sz="900">
              <a:solidFill>
                <a:srgbClr val="FFFFFF"/>
              </a:solidFill>
            </a:endParaRPr>
          </a:p>
        </p:txBody>
      </p:sp>
      <p:sp>
        <p:nvSpPr>
          <p:cNvPr id="200" name="Google Shape;200;p24"/>
          <p:cNvSpPr/>
          <p:nvPr/>
        </p:nvSpPr>
        <p:spPr>
          <a:xfrm>
            <a:off x="6967720" y="4564470"/>
            <a:ext cx="1359000" cy="3789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Dynamic Range</a:t>
            </a:r>
            <a:endParaRPr sz="900">
              <a:solidFill>
                <a:srgbClr val="FFFFFF"/>
              </a:solidFill>
            </a:endParaRPr>
          </a:p>
        </p:txBody>
      </p:sp>
      <p:cxnSp>
        <p:nvCxnSpPr>
          <p:cNvPr id="201" name="Google Shape;201;p24"/>
          <p:cNvCxnSpPr>
            <a:stCxn id="198" idx="2"/>
            <a:endCxn id="200" idx="0"/>
          </p:cNvCxnSpPr>
          <p:nvPr/>
        </p:nvCxnSpPr>
        <p:spPr>
          <a:xfrm flipH="1" rot="-5400000">
            <a:off x="7078244" y="3995254"/>
            <a:ext cx="391200" cy="747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2" name="Google Shape;202;p24"/>
          <p:cNvCxnSpPr>
            <a:stCxn id="199" idx="0"/>
            <a:endCxn id="198" idx="2"/>
          </p:cNvCxnSpPr>
          <p:nvPr/>
        </p:nvCxnSpPr>
        <p:spPr>
          <a:xfrm rot="-5400000">
            <a:off x="6331380" y="3995370"/>
            <a:ext cx="391200" cy="747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3" name="Google Shape;203;p24"/>
          <p:cNvSpPr txBox="1"/>
          <p:nvPr>
            <p:ph type="title"/>
          </p:nvPr>
        </p:nvSpPr>
        <p:spPr>
          <a:xfrm>
            <a:off x="311700" y="370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60"/>
              <a:t>Formulation of Models for Transition Matrix</a:t>
            </a:r>
            <a:endParaRPr sz="1420"/>
          </a:p>
        </p:txBody>
      </p:sp>
      <p:sp>
        <p:nvSpPr>
          <p:cNvPr id="204" name="Google Shape;204;p24"/>
          <p:cNvSpPr txBox="1"/>
          <p:nvPr/>
        </p:nvSpPr>
        <p:spPr>
          <a:xfrm>
            <a:off x="247925" y="1263988"/>
            <a:ext cx="8130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Observable</a:t>
            </a:r>
            <a:r>
              <a:rPr lang="en">
                <a:latin typeface="Century Gothic"/>
                <a:ea typeface="Century Gothic"/>
                <a:cs typeface="Century Gothic"/>
                <a:sym typeface="Century Gothic"/>
              </a:rPr>
              <a:t> Parameters: Closing, Opening, High and Low Price of a stock for a particular day. Using these values, we will try to model the stocks prices for a particular day and try to infer its movement.</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
                <a:latin typeface="Century Gothic"/>
                <a:ea typeface="Century Gothic"/>
                <a:cs typeface="Century Gothic"/>
                <a:sym typeface="Century Gothic"/>
              </a:rPr>
              <a:t>Further, the states we have assumed for formulating the transition matrix are Up, Down and Stagnant Movement of prices of a stock price on a day change with respect to previous day. For categorising these movements, we have then considered the following parameters:</a:t>
            </a:r>
            <a:endParaRPr>
              <a:latin typeface="Century Gothic"/>
              <a:ea typeface="Century Gothic"/>
              <a:cs typeface="Century Gothic"/>
              <a:sym typeface="Century Gothic"/>
            </a:endParaRPr>
          </a:p>
        </p:txBody>
      </p:sp>
      <p:sp>
        <p:nvSpPr>
          <p:cNvPr id="205" name="Google Shape;205;p24"/>
          <p:cNvSpPr/>
          <p:nvPr/>
        </p:nvSpPr>
        <p:spPr>
          <a:xfrm>
            <a:off x="1332959" y="3790233"/>
            <a:ext cx="1359000" cy="3789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Roboto"/>
                <a:ea typeface="Roboto"/>
                <a:cs typeface="Roboto"/>
                <a:sym typeface="Roboto"/>
              </a:rPr>
              <a:t>Difference Pattern</a:t>
            </a:r>
            <a:endParaRPr sz="900">
              <a:solidFill>
                <a:srgbClr val="FFFFFF"/>
              </a:solidFill>
            </a:endParaRPr>
          </a:p>
        </p:txBody>
      </p:sp>
      <p:sp>
        <p:nvSpPr>
          <p:cNvPr id="206" name="Google Shape;206;p24"/>
          <p:cNvSpPr/>
          <p:nvPr/>
        </p:nvSpPr>
        <p:spPr>
          <a:xfrm>
            <a:off x="300038" y="4578199"/>
            <a:ext cx="1652700" cy="3789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900">
                <a:solidFill>
                  <a:srgbClr val="FFFFFF"/>
                </a:solidFill>
                <a:latin typeface="Calibri"/>
                <a:ea typeface="Calibri"/>
                <a:cs typeface="Calibri"/>
                <a:sym typeface="Calibri"/>
              </a:rPr>
              <a:t>Closing  Prices for nth &amp; (n-1)th day</a:t>
            </a:r>
            <a:endParaRPr sz="900">
              <a:solidFill>
                <a:srgbClr val="FFFFFF"/>
              </a:solidFill>
              <a:latin typeface="Calibri"/>
              <a:ea typeface="Calibri"/>
              <a:cs typeface="Calibri"/>
              <a:sym typeface="Calibri"/>
            </a:endParaRPr>
          </a:p>
          <a:p>
            <a:pPr indent="0" lvl="0" marL="0" rtl="0" algn="ctr">
              <a:spcBef>
                <a:spcPts val="0"/>
              </a:spcBef>
              <a:spcAft>
                <a:spcPts val="0"/>
              </a:spcAft>
              <a:buNone/>
            </a:pPr>
            <a:r>
              <a:t/>
            </a:r>
            <a:endParaRPr sz="900">
              <a:solidFill>
                <a:srgbClr val="FFFFFF"/>
              </a:solidFill>
              <a:latin typeface="Roboto"/>
              <a:ea typeface="Roboto"/>
              <a:cs typeface="Roboto"/>
              <a:sym typeface="Roboto"/>
            </a:endParaRPr>
          </a:p>
        </p:txBody>
      </p:sp>
      <p:sp>
        <p:nvSpPr>
          <p:cNvPr id="207" name="Google Shape;207;p24"/>
          <p:cNvSpPr/>
          <p:nvPr/>
        </p:nvSpPr>
        <p:spPr>
          <a:xfrm>
            <a:off x="2005690" y="4578199"/>
            <a:ext cx="1697100" cy="3789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900">
                <a:solidFill>
                  <a:srgbClr val="FFFFFF"/>
                </a:solidFill>
                <a:latin typeface="Calibri"/>
                <a:ea typeface="Calibri"/>
                <a:cs typeface="Calibri"/>
                <a:sym typeface="Calibri"/>
              </a:rPr>
              <a:t>Closing &amp; Opening  Prices for nth </a:t>
            </a:r>
            <a:r>
              <a:rPr lang="en" sz="900">
                <a:solidFill>
                  <a:srgbClr val="FFFFFF"/>
                </a:solidFill>
                <a:latin typeface="Calibri"/>
                <a:ea typeface="Calibri"/>
                <a:cs typeface="Calibri"/>
                <a:sym typeface="Calibri"/>
              </a:rPr>
              <a:t>day </a:t>
            </a:r>
            <a:endParaRPr sz="900">
              <a:solidFill>
                <a:srgbClr val="FFFFFF"/>
              </a:solidFill>
              <a:latin typeface="Calibri"/>
              <a:ea typeface="Calibri"/>
              <a:cs typeface="Calibri"/>
              <a:sym typeface="Calibri"/>
            </a:endParaRPr>
          </a:p>
          <a:p>
            <a:pPr indent="0" lvl="0" marL="0" rtl="0" algn="ctr">
              <a:spcBef>
                <a:spcPts val="0"/>
              </a:spcBef>
              <a:spcAft>
                <a:spcPts val="0"/>
              </a:spcAft>
              <a:buNone/>
            </a:pPr>
            <a:r>
              <a:t/>
            </a:r>
            <a:endParaRPr sz="900">
              <a:solidFill>
                <a:srgbClr val="FFFFFF"/>
              </a:solidFill>
              <a:latin typeface="Roboto"/>
              <a:ea typeface="Roboto"/>
              <a:cs typeface="Roboto"/>
              <a:sym typeface="Roboto"/>
            </a:endParaRPr>
          </a:p>
        </p:txBody>
      </p:sp>
      <p:cxnSp>
        <p:nvCxnSpPr>
          <p:cNvPr id="208" name="Google Shape;208;p24"/>
          <p:cNvCxnSpPr>
            <a:endCxn id="205" idx="2"/>
          </p:cNvCxnSpPr>
          <p:nvPr/>
        </p:nvCxnSpPr>
        <p:spPr>
          <a:xfrm flipH="1" rot="10800000">
            <a:off x="1176059" y="4169133"/>
            <a:ext cx="836400" cy="207300"/>
          </a:xfrm>
          <a:prstGeom prst="bentConnector2">
            <a:avLst/>
          </a:prstGeom>
          <a:noFill/>
          <a:ln cap="flat" cmpd="sng" w="9525">
            <a:solidFill>
              <a:srgbClr val="C2C2C2"/>
            </a:solidFill>
            <a:prstDash val="solid"/>
            <a:round/>
            <a:headEnd len="sm" w="sm" type="none"/>
            <a:tailEnd len="sm" w="sm" type="none"/>
          </a:ln>
        </p:spPr>
      </p:cxnSp>
      <p:cxnSp>
        <p:nvCxnSpPr>
          <p:cNvPr id="209" name="Google Shape;209;p24"/>
          <p:cNvCxnSpPr>
            <a:endCxn id="207" idx="0"/>
          </p:cNvCxnSpPr>
          <p:nvPr/>
        </p:nvCxnSpPr>
        <p:spPr>
          <a:xfrm>
            <a:off x="2012440" y="4374499"/>
            <a:ext cx="841800" cy="203700"/>
          </a:xfrm>
          <a:prstGeom prst="bentConnector2">
            <a:avLst/>
          </a:prstGeom>
          <a:noFill/>
          <a:ln cap="flat" cmpd="sng" w="9525">
            <a:solidFill>
              <a:srgbClr val="C2C2C2"/>
            </a:solidFill>
            <a:prstDash val="solid"/>
            <a:round/>
            <a:headEnd len="sm" w="sm" type="none"/>
            <a:tailEnd len="sm" w="sm" type="none"/>
          </a:ln>
        </p:spPr>
      </p:cxnSp>
      <p:cxnSp>
        <p:nvCxnSpPr>
          <p:cNvPr id="210" name="Google Shape;210;p24"/>
          <p:cNvCxnSpPr>
            <a:endCxn id="206" idx="0"/>
          </p:cNvCxnSpPr>
          <p:nvPr/>
        </p:nvCxnSpPr>
        <p:spPr>
          <a:xfrm flipH="1">
            <a:off x="1126388" y="4374499"/>
            <a:ext cx="1207500" cy="203700"/>
          </a:xfrm>
          <a:prstGeom prst="bentConnector2">
            <a:avLst/>
          </a:prstGeom>
          <a:noFill/>
          <a:ln cap="flat" cmpd="sng" w="9525">
            <a:solidFill>
              <a:srgbClr val="C2C2C2"/>
            </a:solidFill>
            <a:prstDash val="solid"/>
            <a:round/>
            <a:headEnd len="sm" w="sm" type="none"/>
            <a:tailEnd len="sm" w="sm" type="none"/>
          </a:ln>
        </p:spPr>
      </p:cxnSp>
      <p:cxnSp>
        <p:nvCxnSpPr>
          <p:cNvPr id="211" name="Google Shape;211;p24"/>
          <p:cNvCxnSpPr/>
          <p:nvPr/>
        </p:nvCxnSpPr>
        <p:spPr>
          <a:xfrm rot="10800000">
            <a:off x="4468243" y="3648752"/>
            <a:ext cx="2462400" cy="145500"/>
          </a:xfrm>
          <a:prstGeom prst="bentConnector3">
            <a:avLst>
              <a:gd fmla="val 257" name="adj1"/>
            </a:avLst>
          </a:prstGeom>
          <a:noFill/>
          <a:ln cap="flat" cmpd="sng" w="9525">
            <a:solidFill>
              <a:srgbClr val="C2C2C2"/>
            </a:solidFill>
            <a:prstDash val="solid"/>
            <a:round/>
            <a:headEnd len="sm" w="sm" type="none"/>
            <a:tailEnd len="sm" w="sm" type="none"/>
          </a:ln>
        </p:spPr>
      </p:cxnSp>
      <p:cxnSp>
        <p:nvCxnSpPr>
          <p:cNvPr id="212" name="Google Shape;212;p24"/>
          <p:cNvCxnSpPr/>
          <p:nvPr/>
        </p:nvCxnSpPr>
        <p:spPr>
          <a:xfrm>
            <a:off x="4331675" y="3442025"/>
            <a:ext cx="300" cy="184500"/>
          </a:xfrm>
          <a:prstGeom prst="straightConnector1">
            <a:avLst/>
          </a:prstGeom>
          <a:noFill/>
          <a:ln cap="flat" cmpd="sng" w="9525">
            <a:solidFill>
              <a:srgbClr val="B7B7B7"/>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311725" y="4507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Range</a:t>
            </a:r>
            <a:endParaRPr/>
          </a:p>
        </p:txBody>
      </p:sp>
      <p:sp>
        <p:nvSpPr>
          <p:cNvPr id="218" name="Google Shape;218;p25"/>
          <p:cNvSpPr txBox="1"/>
          <p:nvPr>
            <p:ph idx="4294967295" type="body"/>
          </p:nvPr>
        </p:nvSpPr>
        <p:spPr>
          <a:xfrm>
            <a:off x="311725" y="1353000"/>
            <a:ext cx="8520600" cy="3619200"/>
          </a:xfrm>
          <a:prstGeom prst="rect">
            <a:avLst/>
          </a:prstGeom>
        </p:spPr>
        <p:txBody>
          <a:bodyPr anchorCtr="0" anchor="t" bIns="91425" lIns="91425" spcFirstLastPara="1" rIns="91425" wrap="square" tIns="91425">
            <a:noAutofit/>
          </a:bodyPr>
          <a:lstStyle/>
          <a:p>
            <a:pPr indent="-317500" lvl="0" marL="457200" rtl="0" algn="l">
              <a:lnSpc>
                <a:spcPct val="70000"/>
              </a:lnSpc>
              <a:spcBef>
                <a:spcPts val="1000"/>
              </a:spcBef>
              <a:spcAft>
                <a:spcPts val="0"/>
              </a:spcAft>
              <a:buClr>
                <a:schemeClr val="dk1"/>
              </a:buClr>
              <a:buSzPts val="1400"/>
              <a:buFont typeface="Century Gothic"/>
              <a:buChar char="●"/>
            </a:pPr>
            <a:r>
              <a:rPr b="1" lang="en" sz="1400">
                <a:solidFill>
                  <a:schemeClr val="dk1"/>
                </a:solidFill>
                <a:latin typeface="Century Gothic"/>
                <a:ea typeface="Century Gothic"/>
                <a:cs typeface="Century Gothic"/>
                <a:sym typeface="Century Gothic"/>
              </a:rPr>
              <a:t>Static Range: </a:t>
            </a:r>
            <a:r>
              <a:rPr lang="en" sz="1400">
                <a:solidFill>
                  <a:schemeClr val="dk1"/>
                </a:solidFill>
                <a:latin typeface="Century Gothic"/>
                <a:ea typeface="Century Gothic"/>
                <a:cs typeface="Century Gothic"/>
                <a:sym typeface="Century Gothic"/>
              </a:rPr>
              <a:t>A fixed value to classify the difference values. This fixed value is fixed for each day of our data and was taken as 1.5 times the mean of difference value.</a:t>
            </a:r>
            <a:endParaRPr sz="1400">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Down: [Minimum Value of Difference, - Fixed Value]</a:t>
            </a:r>
            <a:endParaRPr sz="1400">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Stagnant: [- Fixed Value, Fixed Value] </a:t>
            </a:r>
            <a:endParaRPr sz="1400">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Up: [Fixed Value, Maximum Value of Difference]</a:t>
            </a:r>
            <a:endParaRPr sz="1400">
              <a:solidFill>
                <a:schemeClr val="dk1"/>
              </a:solidFill>
              <a:latin typeface="Century Gothic"/>
              <a:ea typeface="Century Gothic"/>
              <a:cs typeface="Century Gothic"/>
              <a:sym typeface="Century Gothic"/>
            </a:endParaRPr>
          </a:p>
          <a:p>
            <a:pPr indent="0" lvl="0" marL="914400" rtl="0" algn="l">
              <a:lnSpc>
                <a:spcPct val="70000"/>
              </a:lnSpc>
              <a:spcBef>
                <a:spcPts val="1000"/>
              </a:spcBef>
              <a:spcAft>
                <a:spcPts val="0"/>
              </a:spcAft>
              <a:buNone/>
            </a:pPr>
            <a:r>
              <a:t/>
            </a:r>
            <a:endParaRPr sz="1400">
              <a:solidFill>
                <a:schemeClr val="dk1"/>
              </a:solidFill>
              <a:latin typeface="Century Gothic"/>
              <a:ea typeface="Century Gothic"/>
              <a:cs typeface="Century Gothic"/>
              <a:sym typeface="Century Gothic"/>
            </a:endParaRPr>
          </a:p>
          <a:p>
            <a:pPr indent="-317500" lvl="0" marL="457200" rtl="0" algn="l">
              <a:lnSpc>
                <a:spcPct val="70000"/>
              </a:lnSpc>
              <a:spcBef>
                <a:spcPts val="1000"/>
              </a:spcBef>
              <a:spcAft>
                <a:spcPts val="0"/>
              </a:spcAft>
              <a:buClr>
                <a:schemeClr val="dk1"/>
              </a:buClr>
              <a:buSzPts val="1400"/>
              <a:buFont typeface="Century Gothic"/>
              <a:buChar char="●"/>
            </a:pPr>
            <a:r>
              <a:rPr b="1" lang="en" sz="1400">
                <a:solidFill>
                  <a:schemeClr val="dk1"/>
                </a:solidFill>
                <a:latin typeface="Century Gothic"/>
                <a:ea typeface="Century Gothic"/>
                <a:cs typeface="Century Gothic"/>
                <a:sym typeface="Century Gothic"/>
              </a:rPr>
              <a:t>Dynamic Range:  </a:t>
            </a:r>
            <a:r>
              <a:rPr lang="en" sz="1400">
                <a:solidFill>
                  <a:schemeClr val="dk1"/>
                </a:solidFill>
                <a:latin typeface="Century Gothic"/>
                <a:ea typeface="Century Gothic"/>
                <a:cs typeface="Century Gothic"/>
                <a:sym typeface="Century Gothic"/>
              </a:rPr>
              <a:t>|Change| ∗ (Open Price)/2</a:t>
            </a:r>
            <a:r>
              <a:rPr b="1" lang="en" sz="1400">
                <a:solidFill>
                  <a:schemeClr val="dk1"/>
                </a:solidFill>
                <a:latin typeface="Century Gothic"/>
                <a:ea typeface="Century Gothic"/>
                <a:cs typeface="Century Gothic"/>
                <a:sym typeface="Century Gothic"/>
              </a:rPr>
              <a:t> </a:t>
            </a:r>
            <a:r>
              <a:rPr lang="en" sz="1400">
                <a:solidFill>
                  <a:schemeClr val="dk1"/>
                </a:solidFill>
                <a:latin typeface="Century Gothic"/>
                <a:ea typeface="Century Gothic"/>
                <a:cs typeface="Century Gothic"/>
                <a:sym typeface="Century Gothic"/>
              </a:rPr>
              <a:t>where</a:t>
            </a:r>
            <a:r>
              <a:rPr b="1" lang="en" sz="1400">
                <a:solidFill>
                  <a:schemeClr val="dk1"/>
                </a:solidFill>
                <a:latin typeface="Century Gothic"/>
                <a:ea typeface="Century Gothic"/>
                <a:cs typeface="Century Gothic"/>
                <a:sym typeface="Century Gothic"/>
              </a:rPr>
              <a:t> </a:t>
            </a:r>
            <a:r>
              <a:rPr lang="en" sz="1400">
                <a:solidFill>
                  <a:schemeClr val="dk1"/>
                </a:solidFill>
                <a:latin typeface="Century Gothic"/>
                <a:ea typeface="Century Gothic"/>
                <a:cs typeface="Century Gothic"/>
                <a:sym typeface="Century Gothic"/>
              </a:rPr>
              <a:t>Change = (Difference Value)/(Open Price)</a:t>
            </a:r>
            <a:endParaRPr i="1" sz="1400" u="sng">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Down: [Minimum Value of Difference, -Dynamic Value]</a:t>
            </a:r>
            <a:endParaRPr sz="1400">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Stagnant: [- Dynamic Value, Dynamic Value]</a:t>
            </a:r>
            <a:endParaRPr sz="1400">
              <a:solidFill>
                <a:schemeClr val="dk1"/>
              </a:solidFill>
              <a:latin typeface="Century Gothic"/>
              <a:ea typeface="Century Gothic"/>
              <a:cs typeface="Century Gothic"/>
              <a:sym typeface="Century Gothic"/>
            </a:endParaRPr>
          </a:p>
          <a:p>
            <a:pPr indent="-317500" lvl="1" marL="914400" rtl="0" algn="l">
              <a:lnSpc>
                <a:spcPct val="70000"/>
              </a:lnSpc>
              <a:spcBef>
                <a:spcPts val="0"/>
              </a:spcBef>
              <a:spcAft>
                <a:spcPts val="0"/>
              </a:spcAft>
              <a:buClr>
                <a:schemeClr val="dk1"/>
              </a:buClr>
              <a:buSzPts val="1400"/>
              <a:buFont typeface="Century Gothic"/>
              <a:buChar char="○"/>
            </a:pPr>
            <a:r>
              <a:rPr lang="en" sz="1400">
                <a:solidFill>
                  <a:schemeClr val="dk1"/>
                </a:solidFill>
                <a:latin typeface="Century Gothic"/>
                <a:ea typeface="Century Gothic"/>
                <a:cs typeface="Century Gothic"/>
                <a:sym typeface="Century Gothic"/>
              </a:rPr>
              <a:t>Up: [Dynamic Value, Maximum Value of Difference] </a:t>
            </a:r>
            <a:endParaRPr sz="1400">
              <a:solidFill>
                <a:schemeClr val="dk1"/>
              </a:solidFill>
              <a:latin typeface="Century Gothic"/>
              <a:ea typeface="Century Gothic"/>
              <a:cs typeface="Century Gothic"/>
              <a:sym typeface="Century Gothic"/>
            </a:endParaRPr>
          </a:p>
          <a:p>
            <a:pPr indent="0" lvl="0" marL="0" rtl="0" algn="l">
              <a:lnSpc>
                <a:spcPct val="95000"/>
              </a:lnSpc>
              <a:spcBef>
                <a:spcPts val="0"/>
              </a:spcBef>
              <a:spcAft>
                <a:spcPts val="1200"/>
              </a:spcAft>
              <a:buSzPts val="688"/>
              <a:buNone/>
            </a:pPr>
            <a:r>
              <a:t/>
            </a:r>
            <a:endParaRPr sz="1400">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formulated</a:t>
            </a:r>
            <a:endParaRPr/>
          </a:p>
        </p:txBody>
      </p:sp>
      <p:sp>
        <p:nvSpPr>
          <p:cNvPr id="224" name="Google Shape;224;p26"/>
          <p:cNvSpPr txBox="1"/>
          <p:nvPr>
            <p:ph idx="4294967295" type="body"/>
          </p:nvPr>
        </p:nvSpPr>
        <p:spPr>
          <a:xfrm>
            <a:off x="322350" y="1663975"/>
            <a:ext cx="8499300" cy="29682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90000"/>
              </a:lnSpc>
              <a:spcBef>
                <a:spcPts val="1000"/>
              </a:spcBef>
              <a:spcAft>
                <a:spcPts val="0"/>
              </a:spcAft>
              <a:buClr>
                <a:schemeClr val="dk1"/>
              </a:buClr>
              <a:buSzPct val="100000"/>
              <a:buFont typeface="Century Gothic"/>
              <a:buChar char="●"/>
            </a:pPr>
            <a:r>
              <a:rPr b="1" lang="en" sz="1400">
                <a:solidFill>
                  <a:schemeClr val="dk1"/>
                </a:solidFill>
                <a:latin typeface="Century Gothic"/>
                <a:ea typeface="Century Gothic"/>
                <a:cs typeface="Century Gothic"/>
                <a:sym typeface="Century Gothic"/>
              </a:rPr>
              <a:t>Model 1:</a:t>
            </a:r>
            <a:endParaRPr b="1" sz="1400">
              <a:solidFill>
                <a:schemeClr val="dk1"/>
              </a:solidFill>
              <a:latin typeface="Century Gothic"/>
              <a:ea typeface="Century Gothic"/>
              <a:cs typeface="Century Gothic"/>
              <a:sym typeface="Century Gothic"/>
            </a:endParaRPr>
          </a:p>
          <a:p>
            <a:pPr indent="0" lvl="0" marL="0" rtl="0" algn="l">
              <a:lnSpc>
                <a:spcPct val="90000"/>
              </a:lnSpc>
              <a:spcBef>
                <a:spcPts val="1000"/>
              </a:spcBef>
              <a:spcAft>
                <a:spcPts val="0"/>
              </a:spcAft>
              <a:buClr>
                <a:schemeClr val="dk1"/>
              </a:buClr>
              <a:buSzPct val="78571"/>
              <a:buFont typeface="Arial"/>
              <a:buNone/>
            </a:pPr>
            <a:r>
              <a:rPr lang="en" sz="1400">
                <a:solidFill>
                  <a:schemeClr val="dk1"/>
                </a:solidFill>
                <a:latin typeface="Century Gothic"/>
                <a:ea typeface="Century Gothic"/>
                <a:cs typeface="Century Gothic"/>
                <a:sym typeface="Century Gothic"/>
              </a:rPr>
              <a:t>Difference Pattern: Close Price for nth day - Close Price for(n − 1)th day Difference Range: Static Method.</a:t>
            </a:r>
            <a:endParaRPr sz="1400">
              <a:solidFill>
                <a:schemeClr val="dk1"/>
              </a:solidFill>
              <a:latin typeface="Century Gothic"/>
              <a:ea typeface="Century Gothic"/>
              <a:cs typeface="Century Gothic"/>
              <a:sym typeface="Century Gothic"/>
            </a:endParaRPr>
          </a:p>
          <a:p>
            <a:pPr indent="-310832" lvl="0" marL="457200" rtl="0" algn="l">
              <a:lnSpc>
                <a:spcPct val="90000"/>
              </a:lnSpc>
              <a:spcBef>
                <a:spcPts val="1000"/>
              </a:spcBef>
              <a:spcAft>
                <a:spcPts val="0"/>
              </a:spcAft>
              <a:buClr>
                <a:schemeClr val="dk1"/>
              </a:buClr>
              <a:buSzPct val="100000"/>
              <a:buFont typeface="Century Gothic"/>
              <a:buChar char="●"/>
            </a:pPr>
            <a:r>
              <a:rPr b="1" lang="en" sz="1400">
                <a:solidFill>
                  <a:schemeClr val="dk1"/>
                </a:solidFill>
                <a:latin typeface="Century Gothic"/>
                <a:ea typeface="Century Gothic"/>
                <a:cs typeface="Century Gothic"/>
                <a:sym typeface="Century Gothic"/>
              </a:rPr>
              <a:t>Model 2:</a:t>
            </a:r>
            <a:endParaRPr b="1" sz="1400">
              <a:solidFill>
                <a:schemeClr val="dk1"/>
              </a:solidFill>
              <a:latin typeface="Century Gothic"/>
              <a:ea typeface="Century Gothic"/>
              <a:cs typeface="Century Gothic"/>
              <a:sym typeface="Century Gothic"/>
            </a:endParaRPr>
          </a:p>
          <a:p>
            <a:pPr indent="0" lvl="0" marL="0" rtl="0" algn="l">
              <a:lnSpc>
                <a:spcPct val="90000"/>
              </a:lnSpc>
              <a:spcBef>
                <a:spcPts val="1000"/>
              </a:spcBef>
              <a:spcAft>
                <a:spcPts val="0"/>
              </a:spcAft>
              <a:buClr>
                <a:schemeClr val="dk1"/>
              </a:buClr>
              <a:buSzPct val="78571"/>
              <a:buFont typeface="Arial"/>
              <a:buNone/>
            </a:pPr>
            <a:r>
              <a:rPr lang="en" sz="1400">
                <a:solidFill>
                  <a:schemeClr val="dk1"/>
                </a:solidFill>
                <a:latin typeface="Century Gothic"/>
                <a:ea typeface="Century Gothic"/>
                <a:cs typeface="Century Gothic"/>
                <a:sym typeface="Century Gothic"/>
              </a:rPr>
              <a:t>Difference Pattern: Close Price for nth day - Open Price for n th day Difference Range: Static Method.</a:t>
            </a:r>
            <a:endParaRPr sz="1400">
              <a:solidFill>
                <a:schemeClr val="dk1"/>
              </a:solidFill>
              <a:latin typeface="Century Gothic"/>
              <a:ea typeface="Century Gothic"/>
              <a:cs typeface="Century Gothic"/>
              <a:sym typeface="Century Gothic"/>
            </a:endParaRPr>
          </a:p>
          <a:p>
            <a:pPr indent="-310832" lvl="0" marL="457200" rtl="0" algn="l">
              <a:lnSpc>
                <a:spcPct val="90000"/>
              </a:lnSpc>
              <a:spcBef>
                <a:spcPts val="1000"/>
              </a:spcBef>
              <a:spcAft>
                <a:spcPts val="0"/>
              </a:spcAft>
              <a:buClr>
                <a:schemeClr val="dk1"/>
              </a:buClr>
              <a:buSzPct val="100000"/>
              <a:buFont typeface="Century Gothic"/>
              <a:buChar char="●"/>
            </a:pPr>
            <a:r>
              <a:rPr b="1" lang="en" sz="1400">
                <a:solidFill>
                  <a:schemeClr val="dk1"/>
                </a:solidFill>
                <a:latin typeface="Century Gothic"/>
                <a:ea typeface="Century Gothic"/>
                <a:cs typeface="Century Gothic"/>
                <a:sym typeface="Century Gothic"/>
              </a:rPr>
              <a:t>Model 3:</a:t>
            </a:r>
            <a:endParaRPr b="1" sz="1400">
              <a:solidFill>
                <a:schemeClr val="dk1"/>
              </a:solidFill>
              <a:latin typeface="Century Gothic"/>
              <a:ea typeface="Century Gothic"/>
              <a:cs typeface="Century Gothic"/>
              <a:sym typeface="Century Gothic"/>
            </a:endParaRPr>
          </a:p>
          <a:p>
            <a:pPr indent="0" lvl="0" marL="0" rtl="0" algn="l">
              <a:lnSpc>
                <a:spcPct val="90000"/>
              </a:lnSpc>
              <a:spcBef>
                <a:spcPts val="1000"/>
              </a:spcBef>
              <a:spcAft>
                <a:spcPts val="0"/>
              </a:spcAft>
              <a:buClr>
                <a:schemeClr val="dk1"/>
              </a:buClr>
              <a:buSzPct val="78571"/>
              <a:buFont typeface="Arial"/>
              <a:buNone/>
            </a:pPr>
            <a:r>
              <a:rPr lang="en" sz="1400">
                <a:solidFill>
                  <a:schemeClr val="dk1"/>
                </a:solidFill>
                <a:latin typeface="Century Gothic"/>
                <a:ea typeface="Century Gothic"/>
                <a:cs typeface="Century Gothic"/>
                <a:sym typeface="Century Gothic"/>
              </a:rPr>
              <a:t>Difference Pattern: Close Price for nth day - Close Price for (n − 1)th day Difference Range: Dynamic Method</a:t>
            </a:r>
            <a:endParaRPr sz="1400">
              <a:solidFill>
                <a:schemeClr val="dk1"/>
              </a:solidFill>
              <a:latin typeface="Century Gothic"/>
              <a:ea typeface="Century Gothic"/>
              <a:cs typeface="Century Gothic"/>
              <a:sym typeface="Century Gothic"/>
            </a:endParaRPr>
          </a:p>
          <a:p>
            <a:pPr indent="-310832" lvl="0" marL="457200" rtl="0" algn="l">
              <a:lnSpc>
                <a:spcPct val="90000"/>
              </a:lnSpc>
              <a:spcBef>
                <a:spcPts val="1000"/>
              </a:spcBef>
              <a:spcAft>
                <a:spcPts val="0"/>
              </a:spcAft>
              <a:buClr>
                <a:schemeClr val="dk1"/>
              </a:buClr>
              <a:buSzPct val="100000"/>
              <a:buFont typeface="Century Gothic"/>
              <a:buChar char="●"/>
            </a:pPr>
            <a:r>
              <a:rPr b="1" lang="en" sz="1400">
                <a:solidFill>
                  <a:schemeClr val="dk1"/>
                </a:solidFill>
                <a:latin typeface="Century Gothic"/>
                <a:ea typeface="Century Gothic"/>
                <a:cs typeface="Century Gothic"/>
                <a:sym typeface="Century Gothic"/>
              </a:rPr>
              <a:t>Model 4:</a:t>
            </a:r>
            <a:endParaRPr b="1" sz="1400">
              <a:solidFill>
                <a:schemeClr val="dk1"/>
              </a:solidFill>
              <a:latin typeface="Century Gothic"/>
              <a:ea typeface="Century Gothic"/>
              <a:cs typeface="Century Gothic"/>
              <a:sym typeface="Century Gothic"/>
            </a:endParaRPr>
          </a:p>
          <a:p>
            <a:pPr indent="0" lvl="0" marL="0" rtl="0" algn="l">
              <a:lnSpc>
                <a:spcPct val="90000"/>
              </a:lnSpc>
              <a:spcBef>
                <a:spcPts val="1000"/>
              </a:spcBef>
              <a:spcAft>
                <a:spcPts val="0"/>
              </a:spcAft>
              <a:buClr>
                <a:schemeClr val="dk1"/>
              </a:buClr>
              <a:buSzPct val="78571"/>
              <a:buFont typeface="Arial"/>
              <a:buNone/>
            </a:pPr>
            <a:r>
              <a:rPr lang="en" sz="1400">
                <a:solidFill>
                  <a:schemeClr val="dk1"/>
                </a:solidFill>
                <a:latin typeface="Century Gothic"/>
                <a:ea typeface="Century Gothic"/>
                <a:cs typeface="Century Gothic"/>
                <a:sym typeface="Century Gothic"/>
              </a:rPr>
              <a:t>Difference Pattern: Close Price for nth day - Open Price for n th day Difference Range: Dynamic Method </a:t>
            </a:r>
            <a:endParaRPr sz="1400">
              <a:solidFill>
                <a:schemeClr val="dk1"/>
              </a:solidFill>
              <a:latin typeface="Century Gothic"/>
              <a:ea typeface="Century Gothic"/>
              <a:cs typeface="Century Gothic"/>
              <a:sym typeface="Century Gothic"/>
            </a:endParaRPr>
          </a:p>
          <a:p>
            <a:pPr indent="0" lvl="0" marL="0" rtl="0" algn="l">
              <a:spcBef>
                <a:spcPts val="0"/>
              </a:spcBef>
              <a:spcAft>
                <a:spcPts val="1200"/>
              </a:spcAft>
              <a:buNone/>
            </a:pPr>
            <a:r>
              <a:t/>
            </a:r>
            <a:endParaRPr sz="1400">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Code for Model 1</a:t>
            </a:r>
            <a:endParaRPr/>
          </a:p>
        </p:txBody>
      </p:sp>
      <p:pic>
        <p:nvPicPr>
          <p:cNvPr id="230" name="Google Shape;230;p27"/>
          <p:cNvPicPr preferRelativeResize="0"/>
          <p:nvPr/>
        </p:nvPicPr>
        <p:blipFill>
          <a:blip r:embed="rId3">
            <a:alphaModFix/>
          </a:blip>
          <a:stretch>
            <a:fillRect/>
          </a:stretch>
        </p:blipFill>
        <p:spPr>
          <a:xfrm>
            <a:off x="1118113" y="1297125"/>
            <a:ext cx="6907769"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Transition Matrix for Model 1</a:t>
            </a:r>
            <a:endParaRPr/>
          </a:p>
        </p:txBody>
      </p:sp>
      <p:pic>
        <p:nvPicPr>
          <p:cNvPr id="236" name="Google Shape;236;p28"/>
          <p:cNvPicPr preferRelativeResize="0"/>
          <p:nvPr/>
        </p:nvPicPr>
        <p:blipFill rotWithShape="1">
          <a:blip r:embed="rId3">
            <a:alphaModFix/>
          </a:blip>
          <a:srcRect b="0" l="0" r="39202" t="0"/>
          <a:stretch/>
        </p:blipFill>
        <p:spPr>
          <a:xfrm>
            <a:off x="311720" y="1317200"/>
            <a:ext cx="4362449" cy="3714076"/>
          </a:xfrm>
          <a:prstGeom prst="rect">
            <a:avLst/>
          </a:prstGeom>
          <a:noFill/>
          <a:ln>
            <a:noFill/>
          </a:ln>
        </p:spPr>
      </p:pic>
      <p:pic>
        <p:nvPicPr>
          <p:cNvPr id="237" name="Google Shape;237;p28"/>
          <p:cNvPicPr preferRelativeResize="0"/>
          <p:nvPr/>
        </p:nvPicPr>
        <p:blipFill rotWithShape="1">
          <a:blip r:embed="rId4">
            <a:alphaModFix/>
          </a:blip>
          <a:srcRect b="4786" l="8918" r="9107" t="5066"/>
          <a:stretch/>
        </p:blipFill>
        <p:spPr>
          <a:xfrm>
            <a:off x="5051400" y="1983799"/>
            <a:ext cx="3236475" cy="224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Testing for 1st order Markov Chain</a:t>
            </a:r>
            <a:endParaRPr/>
          </a:p>
        </p:txBody>
      </p:sp>
      <p:sp>
        <p:nvSpPr>
          <p:cNvPr id="243" name="Google Shape;243;p29"/>
          <p:cNvSpPr txBox="1"/>
          <p:nvPr>
            <p:ph idx="4294967295" type="body"/>
          </p:nvPr>
        </p:nvSpPr>
        <p:spPr>
          <a:xfrm>
            <a:off x="311725" y="1508500"/>
            <a:ext cx="85206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entury Gothic"/>
                <a:ea typeface="Century Gothic"/>
                <a:cs typeface="Century Gothic"/>
                <a:sym typeface="Century Gothic"/>
              </a:rPr>
              <a:t>Assumption: </a:t>
            </a:r>
            <a:endParaRPr b="1">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1400">
                <a:solidFill>
                  <a:srgbClr val="000000"/>
                </a:solidFill>
                <a:latin typeface="Century Gothic"/>
                <a:ea typeface="Century Gothic"/>
                <a:cs typeface="Century Gothic"/>
                <a:sym typeface="Century Gothic"/>
              </a:rPr>
              <a:t>We consider the transition matrix for the 4 models follow the 1st order markov chain (i.e dependent on the previous state) for different </a:t>
            </a:r>
            <a:r>
              <a:rPr lang="en" sz="1400">
                <a:solidFill>
                  <a:srgbClr val="000000"/>
                </a:solidFill>
                <a:latin typeface="Century Gothic"/>
                <a:ea typeface="Century Gothic"/>
                <a:cs typeface="Century Gothic"/>
                <a:sym typeface="Century Gothic"/>
              </a:rPr>
              <a:t>time frames of 6 months and 10 years.</a:t>
            </a:r>
            <a:endParaRPr sz="14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b="1" lang="en">
                <a:solidFill>
                  <a:srgbClr val="000000"/>
                </a:solidFill>
                <a:latin typeface="Century Gothic"/>
                <a:ea typeface="Century Gothic"/>
                <a:cs typeface="Century Gothic"/>
                <a:sym typeface="Century Gothic"/>
              </a:rPr>
              <a:t>Procedure:</a:t>
            </a:r>
            <a:endParaRPr b="1">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1400">
                <a:solidFill>
                  <a:srgbClr val="000000"/>
                </a:solidFill>
                <a:latin typeface="Century Gothic"/>
                <a:ea typeface="Century Gothic"/>
                <a:cs typeface="Century Gothic"/>
                <a:sym typeface="Century Gothic"/>
              </a:rPr>
              <a:t>We use the null hypothesis criteria we obtain the chi-squared probability for the different models at different times frames. High probability implies that the model follows the 1st order markov chain </a:t>
            </a:r>
            <a:endParaRPr sz="1400">
              <a:solidFill>
                <a:srgbClr val="000000"/>
              </a:solidFill>
              <a:latin typeface="Century Gothic"/>
              <a:ea typeface="Century Gothic"/>
              <a:cs typeface="Century Gothic"/>
              <a:sym typeface="Century Gothic"/>
            </a:endParaRPr>
          </a:p>
          <a:p>
            <a:pPr indent="0" lvl="0" marL="0" rtl="0" algn="l">
              <a:spcBef>
                <a:spcPts val="1200"/>
              </a:spcBef>
              <a:spcAft>
                <a:spcPts val="1200"/>
              </a:spcAft>
              <a:buNone/>
            </a:pPr>
            <a:r>
              <a:t/>
            </a:r>
            <a:endParaRPr>
              <a:solidFill>
                <a:srgbClr val="000000"/>
              </a:solidFill>
              <a:latin typeface="Century Gothic"/>
              <a:ea typeface="Century Gothic"/>
              <a:cs typeface="Century Gothic"/>
              <a:sym typeface="Century Gothic"/>
            </a:endParaRPr>
          </a:p>
        </p:txBody>
      </p:sp>
      <p:pic>
        <p:nvPicPr>
          <p:cNvPr id="244" name="Google Shape;244;p29"/>
          <p:cNvPicPr preferRelativeResize="0"/>
          <p:nvPr/>
        </p:nvPicPr>
        <p:blipFill>
          <a:blip r:embed="rId3">
            <a:alphaModFix/>
          </a:blip>
          <a:stretch>
            <a:fillRect/>
          </a:stretch>
        </p:blipFill>
        <p:spPr>
          <a:xfrm>
            <a:off x="2769837" y="3833125"/>
            <a:ext cx="3604325" cy="7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rotWithShape="1">
          <a:blip r:embed="rId3">
            <a:alphaModFix/>
          </a:blip>
          <a:srcRect b="9140" l="0" r="0" t="0"/>
          <a:stretch/>
        </p:blipFill>
        <p:spPr>
          <a:xfrm>
            <a:off x="4582275" y="1708600"/>
            <a:ext cx="4519600" cy="2259525"/>
          </a:xfrm>
          <a:prstGeom prst="rect">
            <a:avLst/>
          </a:prstGeom>
          <a:noFill/>
          <a:ln>
            <a:noFill/>
          </a:ln>
        </p:spPr>
      </p:pic>
      <p:sp>
        <p:nvSpPr>
          <p:cNvPr id="250" name="Google Shape;250;p30"/>
          <p:cNvSpPr txBox="1"/>
          <p:nvPr/>
        </p:nvSpPr>
        <p:spPr>
          <a:xfrm>
            <a:off x="5847125" y="338150"/>
            <a:ext cx="198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Merriweather"/>
                <a:ea typeface="Merriweather"/>
                <a:cs typeface="Merriweather"/>
                <a:sym typeface="Merriweather"/>
              </a:rPr>
              <a:t>Results</a:t>
            </a:r>
            <a:endParaRPr sz="3200">
              <a:latin typeface="Merriweather"/>
              <a:ea typeface="Merriweather"/>
              <a:cs typeface="Merriweather"/>
              <a:sym typeface="Merriweather"/>
            </a:endParaRPr>
          </a:p>
        </p:txBody>
      </p:sp>
      <p:sp>
        <p:nvSpPr>
          <p:cNvPr id="251" name="Google Shape;251;p30"/>
          <p:cNvSpPr txBox="1"/>
          <p:nvPr>
            <p:ph idx="1" type="subTitle"/>
          </p:nvPr>
        </p:nvSpPr>
        <p:spPr>
          <a:xfrm>
            <a:off x="399125" y="497425"/>
            <a:ext cx="3929400" cy="42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entury Gothic"/>
                <a:ea typeface="Century Gothic"/>
                <a:cs typeface="Century Gothic"/>
                <a:sym typeface="Century Gothic"/>
              </a:rPr>
              <a:t>6 Month Timeframe:</a:t>
            </a:r>
            <a:r>
              <a:rPr lang="en" sz="1200">
                <a:latin typeface="Century Gothic"/>
                <a:ea typeface="Century Gothic"/>
                <a:cs typeface="Century Gothic"/>
                <a:sym typeface="Century Gothic"/>
              </a:rPr>
              <a:t> We observe that some models are following the stated null hypothesis while the hypothesis is being rejected for others. Hence, the high variability of probability give us the fact that in general the stock market do not follow a Markovian Chain for shorter time-intervals. </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b="1" sz="1200">
              <a:latin typeface="Century Gothic"/>
              <a:ea typeface="Century Gothic"/>
              <a:cs typeface="Century Gothic"/>
              <a:sym typeface="Century Gothic"/>
            </a:endParaRPr>
          </a:p>
          <a:p>
            <a:pPr indent="0" lvl="0" marL="0" rtl="0" algn="l">
              <a:spcBef>
                <a:spcPts val="0"/>
              </a:spcBef>
              <a:spcAft>
                <a:spcPts val="0"/>
              </a:spcAft>
              <a:buNone/>
            </a:pPr>
            <a:r>
              <a:rPr b="1" lang="en" sz="1200">
                <a:latin typeface="Century Gothic"/>
                <a:ea typeface="Century Gothic"/>
                <a:cs typeface="Century Gothic"/>
                <a:sym typeface="Century Gothic"/>
              </a:rPr>
              <a:t>10 Year Timeframe:</a:t>
            </a:r>
            <a:r>
              <a:rPr lang="en" sz="1200">
                <a:latin typeface="Century Gothic"/>
                <a:ea typeface="Century Gothic"/>
                <a:cs typeface="Century Gothic"/>
                <a:sym typeface="Century Gothic"/>
              </a:rPr>
              <a:t> We observe the probabilities, irrespective of models yield a result of around 99% stating they follow of 1st order Markov Chain.</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b="1" sz="1200">
              <a:latin typeface="Century Gothic"/>
              <a:ea typeface="Century Gothic"/>
              <a:cs typeface="Century Gothic"/>
              <a:sym typeface="Century Gothic"/>
            </a:endParaRPr>
          </a:p>
          <a:p>
            <a:pPr indent="0" lvl="0" marL="0" rtl="0" algn="l">
              <a:spcBef>
                <a:spcPts val="0"/>
              </a:spcBef>
              <a:spcAft>
                <a:spcPts val="0"/>
              </a:spcAft>
              <a:buNone/>
            </a:pPr>
            <a:r>
              <a:rPr b="1" lang="en" sz="1200">
                <a:latin typeface="Century Gothic"/>
                <a:ea typeface="Century Gothic"/>
                <a:cs typeface="Century Gothic"/>
                <a:sym typeface="Century Gothic"/>
              </a:rPr>
              <a:t>Model 3:</a:t>
            </a:r>
            <a:r>
              <a:rPr lang="en" sz="1200">
                <a:latin typeface="Century Gothic"/>
                <a:ea typeface="Century Gothic"/>
                <a:cs typeface="Century Gothic"/>
                <a:sym typeface="Century Gothic"/>
              </a:rPr>
              <a:t>  All probabilities across both shorter and longer duration of time are above 90%,  stating that the Successive day difference of closing price for Difference pattern and dynamic behaviour of Difference range gives the best results. Also it provides a justification for considering the Up, Down and Stagnate State spaces as a possibility for Hidden States of a Stock Model modelled with HMM proving that there are indeed hidden states that drive the Stock prices in a Stock market.</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sz="1200">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21100" y="2296925"/>
            <a:ext cx="3127500" cy="65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257" name="Google Shape;257;p31"/>
          <p:cNvSpPr txBox="1"/>
          <p:nvPr/>
        </p:nvSpPr>
        <p:spPr>
          <a:xfrm>
            <a:off x="3917900" y="140525"/>
            <a:ext cx="4971900" cy="49641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We implemented HMM model similar to that of Nguyet Nguyen and visualized the Hidden States of the Stock market modelled through HMM using Transition probability matrix estimation. </a:t>
            </a:r>
            <a:endParaRPr sz="1150">
              <a:latin typeface="Century Gothic"/>
              <a:ea typeface="Century Gothic"/>
              <a:cs typeface="Century Gothic"/>
              <a:sym typeface="Century Gothic"/>
            </a:endParaRPr>
          </a:p>
          <a:p>
            <a:pPr indent="0" lvl="0" marL="457200" rtl="0" algn="l">
              <a:spcBef>
                <a:spcPts val="0"/>
              </a:spcBef>
              <a:spcAft>
                <a:spcPts val="0"/>
              </a:spcAft>
              <a:buNone/>
            </a:pPr>
            <a:r>
              <a:t/>
            </a:r>
            <a:endParaRPr sz="1150">
              <a:latin typeface="Century Gothic"/>
              <a:ea typeface="Century Gothic"/>
              <a:cs typeface="Century Gothic"/>
              <a:sym typeface="Century Gothic"/>
            </a:endParaRPr>
          </a:p>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We took some basic assumptions before applying the HMM model that there exists hidden states driving stock prices, which we verified later during hypothesis testing. </a:t>
            </a:r>
            <a:endParaRPr sz="1150">
              <a:latin typeface="Century Gothic"/>
              <a:ea typeface="Century Gothic"/>
              <a:cs typeface="Century Gothic"/>
              <a:sym typeface="Century Gothic"/>
            </a:endParaRPr>
          </a:p>
          <a:p>
            <a:pPr indent="0" lvl="0" marL="457200" rtl="0" algn="l">
              <a:spcBef>
                <a:spcPts val="0"/>
              </a:spcBef>
              <a:spcAft>
                <a:spcPts val="0"/>
              </a:spcAft>
              <a:buNone/>
            </a:pPr>
            <a:r>
              <a:t/>
            </a:r>
            <a:endParaRPr sz="1150">
              <a:latin typeface="Century Gothic"/>
              <a:ea typeface="Century Gothic"/>
              <a:cs typeface="Century Gothic"/>
              <a:sym typeface="Century Gothic"/>
            </a:endParaRPr>
          </a:p>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The testing also helped us to observe that stock market data with much longer duration is more likely to follow markovian properties than the short duration one. Therefore, we choosing the longer duration for HMM training.</a:t>
            </a:r>
            <a:endParaRPr sz="1150">
              <a:latin typeface="Century Gothic"/>
              <a:ea typeface="Century Gothic"/>
              <a:cs typeface="Century Gothic"/>
              <a:sym typeface="Century Gothic"/>
            </a:endParaRPr>
          </a:p>
          <a:p>
            <a:pPr indent="0" lvl="0" marL="457200" rtl="0" algn="l">
              <a:spcBef>
                <a:spcPts val="0"/>
              </a:spcBef>
              <a:spcAft>
                <a:spcPts val="0"/>
              </a:spcAft>
              <a:buNone/>
            </a:pPr>
            <a:r>
              <a:t/>
            </a:r>
            <a:endParaRPr sz="1150">
              <a:latin typeface="Century Gothic"/>
              <a:ea typeface="Century Gothic"/>
              <a:cs typeface="Century Gothic"/>
              <a:sym typeface="Century Gothic"/>
            </a:endParaRPr>
          </a:p>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 It is impossible to get a model that can 100% predict the price without any error, there are too many factors that can affect the stock prices.</a:t>
            </a:r>
            <a:endParaRPr sz="1150">
              <a:latin typeface="Century Gothic"/>
              <a:ea typeface="Century Gothic"/>
              <a:cs typeface="Century Gothic"/>
              <a:sym typeface="Century Gothic"/>
            </a:endParaRPr>
          </a:p>
          <a:p>
            <a:pPr indent="0" lvl="0" marL="457200" rtl="0" algn="l">
              <a:spcBef>
                <a:spcPts val="0"/>
              </a:spcBef>
              <a:spcAft>
                <a:spcPts val="0"/>
              </a:spcAft>
              <a:buNone/>
            </a:pPr>
            <a:r>
              <a:t/>
            </a:r>
            <a:endParaRPr sz="1150">
              <a:latin typeface="Century Gothic"/>
              <a:ea typeface="Century Gothic"/>
              <a:cs typeface="Century Gothic"/>
              <a:sym typeface="Century Gothic"/>
            </a:endParaRPr>
          </a:p>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So, we cannot hope for a perfect model, but it is observed that the general trend of predicted price with HMM is in line with the actual data, so the trader could have an indicator for reference, and use them to make wise-decisions. </a:t>
            </a:r>
            <a:endParaRPr sz="1150">
              <a:latin typeface="Century Gothic"/>
              <a:ea typeface="Century Gothic"/>
              <a:cs typeface="Century Gothic"/>
              <a:sym typeface="Century Gothic"/>
            </a:endParaRPr>
          </a:p>
          <a:p>
            <a:pPr indent="0" lvl="0" marL="457200" rtl="0" algn="l">
              <a:spcBef>
                <a:spcPts val="0"/>
              </a:spcBef>
              <a:spcAft>
                <a:spcPts val="0"/>
              </a:spcAft>
              <a:buNone/>
            </a:pPr>
            <a:r>
              <a:t/>
            </a:r>
            <a:endParaRPr sz="1150">
              <a:latin typeface="Century Gothic"/>
              <a:ea typeface="Century Gothic"/>
              <a:cs typeface="Century Gothic"/>
              <a:sym typeface="Century Gothic"/>
            </a:endParaRPr>
          </a:p>
          <a:p>
            <a:pPr indent="-301625" lvl="0" marL="457200" rtl="0" algn="l">
              <a:spcBef>
                <a:spcPts val="0"/>
              </a:spcBef>
              <a:spcAft>
                <a:spcPts val="0"/>
              </a:spcAft>
              <a:buSzPts val="1150"/>
              <a:buFont typeface="Century Gothic"/>
              <a:buChar char="●"/>
            </a:pPr>
            <a:r>
              <a:rPr lang="en" sz="1150">
                <a:latin typeface="Century Gothic"/>
                <a:ea typeface="Century Gothic"/>
                <a:cs typeface="Century Gothic"/>
                <a:sym typeface="Century Gothic"/>
              </a:rPr>
              <a:t>HMM is a better technique than LSTM for predicting stock prices since it has less </a:t>
            </a:r>
            <a:r>
              <a:rPr lang="en" sz="1150">
                <a:latin typeface="Century Gothic"/>
                <a:ea typeface="Century Gothic"/>
                <a:cs typeface="Century Gothic"/>
                <a:sym typeface="Century Gothic"/>
              </a:rPr>
              <a:t>complexity and HMM method has a better feature extraction algorithm than LSTM</a:t>
            </a:r>
            <a:r>
              <a:rPr lang="en" sz="1150">
                <a:latin typeface="Century Gothic"/>
                <a:ea typeface="Century Gothic"/>
                <a:cs typeface="Century Gothic"/>
                <a:sym typeface="Century Gothic"/>
              </a:rPr>
              <a:t> as it requires feature </a:t>
            </a:r>
            <a:r>
              <a:rPr lang="en" sz="1150">
                <a:latin typeface="Century Gothic"/>
                <a:ea typeface="Century Gothic"/>
                <a:cs typeface="Century Gothic"/>
                <a:sym typeface="Century Gothic"/>
              </a:rPr>
              <a:t>scaling</a:t>
            </a:r>
            <a:r>
              <a:rPr lang="en" sz="1150">
                <a:latin typeface="Century Gothic"/>
                <a:ea typeface="Century Gothic"/>
                <a:cs typeface="Century Gothic"/>
                <a:sym typeface="Century Gothic"/>
              </a:rPr>
              <a:t> which generally </a:t>
            </a:r>
            <a:r>
              <a:rPr lang="en" sz="1150">
                <a:latin typeface="Century Gothic"/>
                <a:ea typeface="Century Gothic"/>
                <a:cs typeface="Century Gothic"/>
                <a:sym typeface="Century Gothic"/>
              </a:rPr>
              <a:t>affects</a:t>
            </a:r>
            <a:r>
              <a:rPr lang="en" sz="1150">
                <a:latin typeface="Century Gothic"/>
                <a:ea typeface="Century Gothic"/>
                <a:cs typeface="Century Gothic"/>
                <a:sym typeface="Century Gothic"/>
              </a:rPr>
              <a:t> the data in general.</a:t>
            </a:r>
            <a:endParaRPr sz="115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1094015" y="922045"/>
            <a:ext cx="3692700" cy="17931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rgbClr val="023046"/>
              </a:buClr>
              <a:buSzPts val="1400"/>
              <a:buFont typeface="Arial"/>
              <a:buChar char="•"/>
            </a:pPr>
            <a:r>
              <a:rPr b="0" i="0" lang="en" sz="1400" u="none" cap="none" strike="noStrike">
                <a:solidFill>
                  <a:srgbClr val="023046"/>
                </a:solidFill>
                <a:latin typeface="Century Gothic"/>
                <a:ea typeface="Century Gothic"/>
                <a:cs typeface="Century Gothic"/>
                <a:sym typeface="Century Gothic"/>
              </a:rPr>
              <a:t>Stock Markets are one the most complex systems which are almost impossible to model in terms of dynamical equations.</a:t>
            </a:r>
            <a:endParaRPr b="0" i="0" sz="1100" u="none" cap="none" strike="noStrike">
              <a:solidFill>
                <a:srgbClr val="02304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23046"/>
              </a:solidFill>
              <a:latin typeface="Century Gothic"/>
              <a:ea typeface="Century Gothic"/>
              <a:cs typeface="Century Gothic"/>
              <a:sym typeface="Century Gothic"/>
            </a:endParaRPr>
          </a:p>
          <a:p>
            <a:pPr indent="-215900" lvl="0" marL="215900" marR="0" rtl="0" algn="l">
              <a:lnSpc>
                <a:spcPct val="100000"/>
              </a:lnSpc>
              <a:spcBef>
                <a:spcPts val="0"/>
              </a:spcBef>
              <a:spcAft>
                <a:spcPts val="0"/>
              </a:spcAft>
              <a:buClr>
                <a:srgbClr val="023046"/>
              </a:buClr>
              <a:buSzPts val="1400"/>
              <a:buFont typeface="Arial"/>
              <a:buChar char="•"/>
            </a:pPr>
            <a:r>
              <a:rPr b="0" i="0" lang="en" sz="1400" u="none" cap="none" strike="noStrike">
                <a:solidFill>
                  <a:srgbClr val="023046"/>
                </a:solidFill>
                <a:latin typeface="Century Gothic"/>
                <a:ea typeface="Century Gothic"/>
                <a:cs typeface="Century Gothic"/>
                <a:sym typeface="Century Gothic"/>
              </a:rPr>
              <a:t>Classical problem of non-stationary pattern recognition in Machine Learning.</a:t>
            </a:r>
            <a:endParaRPr b="0" i="0" sz="1400" u="none" cap="none" strike="noStrike">
              <a:solidFill>
                <a:srgbClr val="023046"/>
              </a:solidFill>
              <a:latin typeface="Century Gothic"/>
              <a:ea typeface="Century Gothic"/>
              <a:cs typeface="Century Gothic"/>
              <a:sym typeface="Century Gothic"/>
            </a:endParaRPr>
          </a:p>
        </p:txBody>
      </p:sp>
      <p:sp>
        <p:nvSpPr>
          <p:cNvPr id="71" name="Google Shape;71;p14"/>
          <p:cNvSpPr txBox="1"/>
          <p:nvPr/>
        </p:nvSpPr>
        <p:spPr>
          <a:xfrm>
            <a:off x="1310951" y="279919"/>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i="0" lang="en" sz="2100" u="none" cap="none" strike="noStrike">
                <a:solidFill>
                  <a:srgbClr val="023046"/>
                </a:solidFill>
                <a:latin typeface="Century Gothic"/>
                <a:ea typeface="Century Gothic"/>
                <a:cs typeface="Century Gothic"/>
                <a:sym typeface="Century Gothic"/>
              </a:rPr>
              <a:t>Problem Statement</a:t>
            </a:r>
            <a:endParaRPr i="0" sz="2100" u="none" cap="none" strike="noStrike">
              <a:solidFill>
                <a:srgbClr val="023046"/>
              </a:solidFill>
              <a:latin typeface="Century Gothic"/>
              <a:ea typeface="Century Gothic"/>
              <a:cs typeface="Century Gothic"/>
              <a:sym typeface="Century Gothic"/>
            </a:endParaRPr>
          </a:p>
        </p:txBody>
      </p:sp>
      <p:pic>
        <p:nvPicPr>
          <p:cNvPr id="72" name="Google Shape;72;p14"/>
          <p:cNvPicPr preferRelativeResize="0"/>
          <p:nvPr/>
        </p:nvPicPr>
        <p:blipFill rotWithShape="1">
          <a:blip r:embed="rId3">
            <a:alphaModFix/>
          </a:blip>
          <a:srcRect b="0" l="0" r="0" t="0"/>
          <a:stretch/>
        </p:blipFill>
        <p:spPr>
          <a:xfrm>
            <a:off x="5088225" y="2986425"/>
            <a:ext cx="3811901" cy="204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3" name="Google Shape;263;p32"/>
          <p:cNvSpPr txBox="1"/>
          <p:nvPr/>
        </p:nvSpPr>
        <p:spPr>
          <a:xfrm>
            <a:off x="431975" y="1446600"/>
            <a:ext cx="798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 Nguyet Nguyen, Stock Price Prediction using Hidden Markov Model, Youngstown State University, Ohio, USA</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4879026" y="373594"/>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23046"/>
                </a:solidFill>
                <a:latin typeface="Century Gothic"/>
                <a:ea typeface="Century Gothic"/>
                <a:cs typeface="Century Gothic"/>
                <a:sym typeface="Century Gothic"/>
              </a:rPr>
              <a:t>Proposed Solution</a:t>
            </a:r>
            <a:endParaRPr b="0" i="0" sz="2100" u="none" cap="none" strike="noStrike">
              <a:solidFill>
                <a:srgbClr val="023046"/>
              </a:solidFill>
              <a:latin typeface="Century Gothic"/>
              <a:ea typeface="Century Gothic"/>
              <a:cs typeface="Century Gothic"/>
              <a:sym typeface="Century Gothic"/>
            </a:endParaRPr>
          </a:p>
        </p:txBody>
      </p:sp>
      <p:sp>
        <p:nvSpPr>
          <p:cNvPr id="78" name="Google Shape;78;p15"/>
          <p:cNvSpPr txBox="1"/>
          <p:nvPr/>
        </p:nvSpPr>
        <p:spPr>
          <a:xfrm>
            <a:off x="4879025" y="1071950"/>
            <a:ext cx="3618600" cy="33015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Use probabilistic model – Hidden Markov Models</a:t>
            </a:r>
            <a:endParaRPr i="0" sz="1100" u="none" cap="none" strike="noStrike">
              <a:solidFill>
                <a:srgbClr val="023046"/>
              </a:solidFill>
              <a:latin typeface="Century Gothic"/>
              <a:ea typeface="Century Gothic"/>
              <a:cs typeface="Century Gothic"/>
              <a:sym typeface="Century Gothic"/>
            </a:endParaRPr>
          </a:p>
          <a:p>
            <a:pPr indent="-317500" lvl="1" marL="9144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Train the model using the historical data</a:t>
            </a:r>
            <a:endParaRPr i="0" sz="1100" u="none" cap="none" strike="noStrike">
              <a:solidFill>
                <a:srgbClr val="023046"/>
              </a:solidFill>
              <a:latin typeface="Century Gothic"/>
              <a:ea typeface="Century Gothic"/>
              <a:cs typeface="Century Gothic"/>
              <a:sym typeface="Century Gothic"/>
            </a:endParaRPr>
          </a:p>
          <a:p>
            <a:pPr indent="-317500" lvl="1" marL="9144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Form a generative model</a:t>
            </a:r>
            <a:endParaRPr i="0" sz="1400" u="none" cap="none" strike="noStrike">
              <a:solidFill>
                <a:srgbClr val="023046"/>
              </a:solidFill>
              <a:latin typeface="Century Gothic"/>
              <a:ea typeface="Century Gothic"/>
              <a:cs typeface="Century Gothic"/>
              <a:sym typeface="Century Gothic"/>
            </a:endParaRPr>
          </a:p>
          <a:p>
            <a:pPr indent="0" lvl="0" marL="914400" marR="0" rtl="0" algn="l">
              <a:lnSpc>
                <a:spcPct val="100000"/>
              </a:lnSpc>
              <a:spcBef>
                <a:spcPts val="0"/>
              </a:spcBef>
              <a:spcAft>
                <a:spcPts val="0"/>
              </a:spcAft>
              <a:buNone/>
            </a:pPr>
            <a:r>
              <a:t/>
            </a:r>
            <a:endParaRPr>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Optimize model and model parameters</a:t>
            </a:r>
            <a:endParaRPr i="0" sz="1400" u="none" cap="none" strike="noStrike">
              <a:solidFill>
                <a:srgbClr val="023046"/>
              </a:solidFill>
              <a:latin typeface="Century Gothic"/>
              <a:ea typeface="Century Gothic"/>
              <a:cs typeface="Century Gothic"/>
              <a:sym typeface="Century Gothic"/>
            </a:endParaRPr>
          </a:p>
          <a:p>
            <a:pPr indent="-317500" lvl="1" marL="9144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Predict next day’s prices- Open Price, Closing Price, High and Low</a:t>
            </a:r>
            <a:endParaRPr i="0" sz="1400" u="none" cap="none" strike="noStrike">
              <a:solidFill>
                <a:srgbClr val="023046"/>
              </a:solidFill>
              <a:latin typeface="Century Gothic"/>
              <a:ea typeface="Century Gothic"/>
              <a:cs typeface="Century Gothic"/>
              <a:sym typeface="Century Gothic"/>
            </a:endParaRPr>
          </a:p>
          <a:p>
            <a:pPr indent="0" lvl="0" marL="914400" marR="0" rtl="0" algn="l">
              <a:lnSpc>
                <a:spcPct val="100000"/>
              </a:lnSpc>
              <a:spcBef>
                <a:spcPts val="0"/>
              </a:spcBef>
              <a:spcAft>
                <a:spcPts val="0"/>
              </a:spcAft>
              <a:buNone/>
            </a:pPr>
            <a:r>
              <a:t/>
            </a:r>
            <a:endParaRPr>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Use non-probabilistic model – LSTM</a:t>
            </a:r>
            <a:endParaRPr i="0" sz="1100" u="none" cap="none" strike="noStrike">
              <a:solidFill>
                <a:srgbClr val="023046"/>
              </a:solidFill>
              <a:latin typeface="Century Gothic"/>
              <a:ea typeface="Century Gothic"/>
              <a:cs typeface="Century Gothic"/>
              <a:sym typeface="Century Gothic"/>
            </a:endParaRPr>
          </a:p>
          <a:p>
            <a:pPr indent="-317500" lvl="1" marL="914400" marR="0" rtl="0" algn="l">
              <a:lnSpc>
                <a:spcPct val="100000"/>
              </a:lnSpc>
              <a:spcBef>
                <a:spcPts val="0"/>
              </a:spcBef>
              <a:spcAft>
                <a:spcPts val="0"/>
              </a:spcAft>
              <a:buClr>
                <a:srgbClr val="023046"/>
              </a:buClr>
              <a:buSzPts val="1400"/>
              <a:buFont typeface="Century Gothic"/>
              <a:buChar char="○"/>
            </a:pPr>
            <a:r>
              <a:rPr i="0" lang="en" sz="1400" u="none" cap="none" strike="noStrike">
                <a:solidFill>
                  <a:srgbClr val="023046"/>
                </a:solidFill>
                <a:latin typeface="Century Gothic"/>
                <a:ea typeface="Century Gothic"/>
                <a:cs typeface="Century Gothic"/>
                <a:sym typeface="Century Gothic"/>
              </a:rPr>
              <a:t>Compare the results with the results obtained using HMM</a:t>
            </a:r>
            <a:endParaRPr i="0" sz="1100" u="none" cap="none" strike="noStrike">
              <a:solidFill>
                <a:srgbClr val="023046"/>
              </a:solidFill>
              <a:latin typeface="Century Gothic"/>
              <a:ea typeface="Century Gothic"/>
              <a:cs typeface="Century Gothic"/>
              <a:sym typeface="Century Gothic"/>
            </a:endParaRPr>
          </a:p>
        </p:txBody>
      </p:sp>
      <p:sp>
        <p:nvSpPr>
          <p:cNvPr id="79" name="Google Shape;79;p15"/>
          <p:cNvSpPr txBox="1"/>
          <p:nvPr>
            <p:ph idx="1" type="subTitle"/>
          </p:nvPr>
        </p:nvSpPr>
        <p:spPr>
          <a:xfrm>
            <a:off x="183000" y="373600"/>
            <a:ext cx="2889900" cy="392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100"/>
              <a:t>HMM Overview</a:t>
            </a:r>
            <a:endParaRPr sz="2100"/>
          </a:p>
        </p:txBody>
      </p:sp>
      <p:sp>
        <p:nvSpPr>
          <p:cNvPr id="80" name="Google Shape;80;p15"/>
          <p:cNvSpPr txBox="1"/>
          <p:nvPr>
            <p:ph idx="1" type="subTitle"/>
          </p:nvPr>
        </p:nvSpPr>
        <p:spPr>
          <a:xfrm>
            <a:off x="183000" y="1071950"/>
            <a:ext cx="3714600" cy="3153300"/>
          </a:xfrm>
          <a:prstGeom prst="rect">
            <a:avLst/>
          </a:prstGeom>
        </p:spPr>
        <p:txBody>
          <a:bodyPr anchorCtr="0" anchor="t" bIns="91425" lIns="91425" spcFirstLastPara="1" rIns="91425" wrap="square" tIns="91425">
            <a:noAutofit/>
          </a:bodyPr>
          <a:lstStyle/>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Hidden Markov Models</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Stocks as Hidden Markov Models</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How to use Hidden Markov Models?</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Prediction of Stock Prices</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How to select the best model?</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Non-probabilistic model- LSTM</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Results</a:t>
            </a:r>
            <a:endParaRPr sz="1400">
              <a:latin typeface="Century Gothic"/>
              <a:ea typeface="Century Gothic"/>
              <a:cs typeface="Century Gothic"/>
              <a:sym typeface="Century Gothic"/>
            </a:endParaRPr>
          </a:p>
          <a:p>
            <a:pPr indent="0" lvl="0" marL="457200" rtl="0" algn="l">
              <a:lnSpc>
                <a:spcPct val="80000"/>
              </a:lnSpc>
              <a:spcBef>
                <a:spcPts val="0"/>
              </a:spcBef>
              <a:spcAft>
                <a:spcPts val="0"/>
              </a:spcAft>
              <a:buNone/>
            </a:pPr>
            <a:r>
              <a:t/>
            </a:r>
            <a:endParaRPr sz="1400">
              <a:latin typeface="Century Gothic"/>
              <a:ea typeface="Century Gothic"/>
              <a:cs typeface="Century Gothic"/>
              <a:sym typeface="Century Gothic"/>
            </a:endParaRPr>
          </a:p>
          <a:p>
            <a:pPr indent="-317500" lvl="0" marL="457200" rtl="0" algn="l">
              <a:lnSpc>
                <a:spcPct val="80000"/>
              </a:lnSpc>
              <a:spcBef>
                <a:spcPts val="0"/>
              </a:spcBef>
              <a:spcAft>
                <a:spcPts val="0"/>
              </a:spcAft>
              <a:buSzPts val="1400"/>
              <a:buFont typeface="Century Gothic"/>
              <a:buChar char="●"/>
            </a:pPr>
            <a:r>
              <a:rPr lang="en" sz="1400">
                <a:latin typeface="Century Gothic"/>
                <a:ea typeface="Century Gothic"/>
                <a:cs typeface="Century Gothic"/>
                <a:sym typeface="Century Gothic"/>
              </a:rPr>
              <a:t>Conclusion</a:t>
            </a:r>
            <a:endParaRPr sz="14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1310951" y="279919"/>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lang="en" sz="2100">
                <a:solidFill>
                  <a:srgbClr val="023046"/>
                </a:solidFill>
                <a:latin typeface="Century Gothic"/>
                <a:ea typeface="Century Gothic"/>
                <a:cs typeface="Century Gothic"/>
                <a:sym typeface="Century Gothic"/>
              </a:rPr>
              <a:t>	</a:t>
            </a:r>
            <a:endParaRPr b="0" i="0" sz="2100" u="none" cap="none" strike="noStrike">
              <a:solidFill>
                <a:srgbClr val="023046"/>
              </a:solidFill>
              <a:latin typeface="Century Gothic"/>
              <a:ea typeface="Century Gothic"/>
              <a:cs typeface="Century Gothic"/>
              <a:sym typeface="Century Gothic"/>
            </a:endParaRPr>
          </a:p>
        </p:txBody>
      </p:sp>
      <p:sp>
        <p:nvSpPr>
          <p:cNvPr id="86" name="Google Shape;86;p16"/>
          <p:cNvSpPr/>
          <p:nvPr/>
        </p:nvSpPr>
        <p:spPr>
          <a:xfrm>
            <a:off x="5990253" y="2495977"/>
            <a:ext cx="518100" cy="496800"/>
          </a:xfrm>
          <a:prstGeom prst="ellipse">
            <a:avLst/>
          </a:prstGeom>
          <a:solidFill>
            <a:srgbClr val="7F7F7F"/>
          </a:solidFill>
          <a:ln cap="rnd" cmpd="sng" w="15875">
            <a:solidFill>
              <a:srgbClr val="7F7F7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S1</a:t>
            </a:r>
            <a:endParaRPr b="0" i="0" sz="1400" u="none" cap="none" strike="noStrike">
              <a:solidFill>
                <a:schemeClr val="lt1"/>
              </a:solidFill>
              <a:latin typeface="Century Gothic"/>
              <a:ea typeface="Century Gothic"/>
              <a:cs typeface="Century Gothic"/>
              <a:sym typeface="Century Gothic"/>
            </a:endParaRPr>
          </a:p>
        </p:txBody>
      </p:sp>
      <p:sp>
        <p:nvSpPr>
          <p:cNvPr id="87" name="Google Shape;87;p16"/>
          <p:cNvSpPr/>
          <p:nvPr/>
        </p:nvSpPr>
        <p:spPr>
          <a:xfrm>
            <a:off x="6895322" y="2495977"/>
            <a:ext cx="518100" cy="496800"/>
          </a:xfrm>
          <a:prstGeom prst="ellipse">
            <a:avLst/>
          </a:prstGeom>
          <a:solidFill>
            <a:srgbClr val="7F7F7F"/>
          </a:solidFill>
          <a:ln cap="rnd" cmpd="sng" w="15875">
            <a:solidFill>
              <a:srgbClr val="7F7F7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S2</a:t>
            </a:r>
            <a:endParaRPr b="0" i="0" sz="1400" u="none" cap="none" strike="noStrike">
              <a:solidFill>
                <a:schemeClr val="lt1"/>
              </a:solidFill>
              <a:latin typeface="Century Gothic"/>
              <a:ea typeface="Century Gothic"/>
              <a:cs typeface="Century Gothic"/>
              <a:sym typeface="Century Gothic"/>
            </a:endParaRPr>
          </a:p>
        </p:txBody>
      </p:sp>
      <p:sp>
        <p:nvSpPr>
          <p:cNvPr id="88" name="Google Shape;88;p16"/>
          <p:cNvSpPr/>
          <p:nvPr/>
        </p:nvSpPr>
        <p:spPr>
          <a:xfrm>
            <a:off x="7882034" y="2495976"/>
            <a:ext cx="518100" cy="496800"/>
          </a:xfrm>
          <a:prstGeom prst="ellipse">
            <a:avLst/>
          </a:prstGeom>
          <a:solidFill>
            <a:srgbClr val="7F7F7F"/>
          </a:solidFill>
          <a:ln cap="rnd" cmpd="sng" w="15875">
            <a:solidFill>
              <a:srgbClr val="7F7F7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S3</a:t>
            </a:r>
            <a:endParaRPr b="0" i="0" sz="1400" u="none" cap="none" strike="noStrike">
              <a:solidFill>
                <a:schemeClr val="lt1"/>
              </a:solidFill>
              <a:latin typeface="Century Gothic"/>
              <a:ea typeface="Century Gothic"/>
              <a:cs typeface="Century Gothic"/>
              <a:sym typeface="Century Gothic"/>
            </a:endParaRPr>
          </a:p>
        </p:txBody>
      </p:sp>
      <p:sp>
        <p:nvSpPr>
          <p:cNvPr id="89" name="Google Shape;89;p16"/>
          <p:cNvSpPr/>
          <p:nvPr/>
        </p:nvSpPr>
        <p:spPr>
          <a:xfrm>
            <a:off x="5535386" y="2076100"/>
            <a:ext cx="3198300" cy="1378500"/>
          </a:xfrm>
          <a:prstGeom prst="roundRect">
            <a:avLst>
              <a:gd fmla="val 16667" name="adj"/>
            </a:avLst>
          </a:prstGeom>
          <a:noFill/>
          <a:ln cap="rnd" cmpd="sng" w="15875">
            <a:solidFill>
              <a:srgbClr val="02304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90" name="Google Shape;90;p16"/>
          <p:cNvSpPr/>
          <p:nvPr/>
        </p:nvSpPr>
        <p:spPr>
          <a:xfrm>
            <a:off x="6340151" y="3916563"/>
            <a:ext cx="279900" cy="273000"/>
          </a:xfrm>
          <a:prstGeom prst="rect">
            <a:avLst/>
          </a:prstGeom>
          <a:solidFill>
            <a:srgbClr val="BFBFBF"/>
          </a:solidFill>
          <a:ln cap="rnd" cmpd="sng" w="15875">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Century Gothic"/>
                <a:ea typeface="Century Gothic"/>
                <a:cs typeface="Century Gothic"/>
                <a:sym typeface="Century Gothic"/>
              </a:rPr>
              <a:t>y1</a:t>
            </a:r>
            <a:endParaRPr b="0" i="0" sz="900" u="none" cap="none" strike="noStrike">
              <a:solidFill>
                <a:schemeClr val="lt1"/>
              </a:solidFill>
              <a:latin typeface="Century Gothic"/>
              <a:ea typeface="Century Gothic"/>
              <a:cs typeface="Century Gothic"/>
              <a:sym typeface="Century Gothic"/>
            </a:endParaRPr>
          </a:p>
        </p:txBody>
      </p:sp>
      <p:sp>
        <p:nvSpPr>
          <p:cNvPr id="91" name="Google Shape;91;p16"/>
          <p:cNvSpPr/>
          <p:nvPr/>
        </p:nvSpPr>
        <p:spPr>
          <a:xfrm>
            <a:off x="7049089" y="3916563"/>
            <a:ext cx="279900" cy="273000"/>
          </a:xfrm>
          <a:prstGeom prst="rect">
            <a:avLst/>
          </a:prstGeom>
          <a:solidFill>
            <a:srgbClr val="BFBFBF"/>
          </a:solidFill>
          <a:ln cap="rnd" cmpd="sng" w="15875">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Century Gothic"/>
                <a:ea typeface="Century Gothic"/>
                <a:cs typeface="Century Gothic"/>
                <a:sym typeface="Century Gothic"/>
              </a:rPr>
              <a:t>y2</a:t>
            </a:r>
            <a:endParaRPr b="0" i="0" sz="900" u="none" cap="none" strike="noStrike">
              <a:solidFill>
                <a:schemeClr val="lt1"/>
              </a:solidFill>
              <a:latin typeface="Century Gothic"/>
              <a:ea typeface="Century Gothic"/>
              <a:cs typeface="Century Gothic"/>
              <a:sym typeface="Century Gothic"/>
            </a:endParaRPr>
          </a:p>
        </p:txBody>
      </p:sp>
      <p:sp>
        <p:nvSpPr>
          <p:cNvPr id="92" name="Google Shape;92;p16"/>
          <p:cNvSpPr/>
          <p:nvPr/>
        </p:nvSpPr>
        <p:spPr>
          <a:xfrm>
            <a:off x="7776595" y="3916563"/>
            <a:ext cx="279900" cy="273000"/>
          </a:xfrm>
          <a:prstGeom prst="rect">
            <a:avLst/>
          </a:prstGeom>
          <a:solidFill>
            <a:srgbClr val="BFBFBF"/>
          </a:solidFill>
          <a:ln cap="rnd" cmpd="sng" w="15875">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Century Gothic"/>
                <a:ea typeface="Century Gothic"/>
                <a:cs typeface="Century Gothic"/>
                <a:sym typeface="Century Gothic"/>
              </a:rPr>
              <a:t>y3</a:t>
            </a:r>
            <a:endParaRPr b="0" i="0" sz="900" u="none" cap="none" strike="noStrike">
              <a:solidFill>
                <a:schemeClr val="lt1"/>
              </a:solidFill>
              <a:latin typeface="Century Gothic"/>
              <a:ea typeface="Century Gothic"/>
              <a:cs typeface="Century Gothic"/>
              <a:sym typeface="Century Gothic"/>
            </a:endParaRPr>
          </a:p>
        </p:txBody>
      </p:sp>
      <p:cxnSp>
        <p:nvCxnSpPr>
          <p:cNvPr id="93" name="Google Shape;93;p16"/>
          <p:cNvCxnSpPr>
            <a:endCxn id="90" idx="0"/>
          </p:cNvCxnSpPr>
          <p:nvPr/>
        </p:nvCxnSpPr>
        <p:spPr>
          <a:xfrm flipH="1" rot="-5400000">
            <a:off x="5843501" y="3279963"/>
            <a:ext cx="934200" cy="3390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94" name="Google Shape;94;p16"/>
          <p:cNvCxnSpPr>
            <a:endCxn id="91" idx="0"/>
          </p:cNvCxnSpPr>
          <p:nvPr/>
        </p:nvCxnSpPr>
        <p:spPr>
          <a:xfrm flipH="1" rot="-5400000">
            <a:off x="6681889" y="3409413"/>
            <a:ext cx="923700" cy="906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95" name="Google Shape;95;p16"/>
          <p:cNvCxnSpPr>
            <a:stCxn id="88" idx="4"/>
            <a:endCxn id="92" idx="0"/>
          </p:cNvCxnSpPr>
          <p:nvPr/>
        </p:nvCxnSpPr>
        <p:spPr>
          <a:xfrm rot="5400000">
            <a:off x="7567034" y="3342426"/>
            <a:ext cx="923700" cy="2244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96" name="Google Shape;96;p16"/>
          <p:cNvCxnSpPr/>
          <p:nvPr/>
        </p:nvCxnSpPr>
        <p:spPr>
          <a:xfrm flipH="1" rot="-5400000">
            <a:off x="6253996" y="3074881"/>
            <a:ext cx="934200" cy="7491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97" name="Google Shape;97;p16"/>
          <p:cNvCxnSpPr>
            <a:stCxn id="87" idx="3"/>
          </p:cNvCxnSpPr>
          <p:nvPr/>
        </p:nvCxnSpPr>
        <p:spPr>
          <a:xfrm rot="5400000">
            <a:off x="6298446" y="3201872"/>
            <a:ext cx="954600" cy="390900"/>
          </a:xfrm>
          <a:prstGeom prst="curvedConnector3">
            <a:avLst>
              <a:gd fmla="val 69066" name="adj1"/>
            </a:avLst>
          </a:prstGeom>
          <a:noFill/>
          <a:ln cap="rnd" cmpd="sng" w="9525">
            <a:solidFill>
              <a:schemeClr val="dk1">
                <a:alpha val="60000"/>
              </a:schemeClr>
            </a:solidFill>
            <a:prstDash val="solid"/>
            <a:round/>
            <a:headEnd len="sm" w="sm" type="none"/>
            <a:tailEnd len="med" w="med" type="triangle"/>
          </a:ln>
        </p:spPr>
      </p:cxnSp>
      <p:cxnSp>
        <p:nvCxnSpPr>
          <p:cNvPr id="98" name="Google Shape;98;p16"/>
          <p:cNvCxnSpPr/>
          <p:nvPr/>
        </p:nvCxnSpPr>
        <p:spPr>
          <a:xfrm flipH="1">
            <a:off x="6636364" y="2837779"/>
            <a:ext cx="1240200" cy="1078800"/>
          </a:xfrm>
          <a:prstGeom prst="curvedConnector3">
            <a:avLst>
              <a:gd fmla="val 49999" name="adj1"/>
            </a:avLst>
          </a:prstGeom>
          <a:noFill/>
          <a:ln cap="rnd" cmpd="sng" w="9525">
            <a:solidFill>
              <a:schemeClr val="dk1">
                <a:alpha val="60000"/>
              </a:schemeClr>
            </a:solidFill>
            <a:prstDash val="solid"/>
            <a:round/>
            <a:headEnd len="sm" w="sm" type="none"/>
            <a:tailEnd len="med" w="med" type="triangle"/>
          </a:ln>
        </p:spPr>
      </p:cxnSp>
      <p:cxnSp>
        <p:nvCxnSpPr>
          <p:cNvPr id="99" name="Google Shape;99;p16"/>
          <p:cNvCxnSpPr>
            <a:stCxn id="87" idx="5"/>
          </p:cNvCxnSpPr>
          <p:nvPr/>
        </p:nvCxnSpPr>
        <p:spPr>
          <a:xfrm flipH="1" rot="-5400000">
            <a:off x="7086298" y="3171272"/>
            <a:ext cx="996600" cy="4941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100" name="Google Shape;100;p16"/>
          <p:cNvCxnSpPr/>
          <p:nvPr/>
        </p:nvCxnSpPr>
        <p:spPr>
          <a:xfrm rot="5400000">
            <a:off x="7128801" y="3084523"/>
            <a:ext cx="990900" cy="673200"/>
          </a:xfrm>
          <a:prstGeom prst="curvedConnector3">
            <a:avLst>
              <a:gd fmla="val 50000" name="adj1"/>
            </a:avLst>
          </a:prstGeom>
          <a:noFill/>
          <a:ln cap="rnd" cmpd="sng" w="9525">
            <a:solidFill>
              <a:schemeClr val="dk1">
                <a:alpha val="60000"/>
              </a:schemeClr>
            </a:solidFill>
            <a:prstDash val="solid"/>
            <a:round/>
            <a:headEnd len="sm" w="sm" type="none"/>
            <a:tailEnd len="med" w="med" type="triangle"/>
          </a:ln>
        </p:spPr>
      </p:cxnSp>
      <p:cxnSp>
        <p:nvCxnSpPr>
          <p:cNvPr id="101" name="Google Shape;101;p16"/>
          <p:cNvCxnSpPr>
            <a:stCxn id="86" idx="6"/>
            <a:endCxn id="87" idx="2"/>
          </p:cNvCxnSpPr>
          <p:nvPr/>
        </p:nvCxnSpPr>
        <p:spPr>
          <a:xfrm>
            <a:off x="6508353" y="2744377"/>
            <a:ext cx="387000" cy="0"/>
          </a:xfrm>
          <a:prstGeom prst="straightConnector1">
            <a:avLst/>
          </a:prstGeom>
          <a:noFill/>
          <a:ln cap="rnd" cmpd="sng" w="28575">
            <a:solidFill>
              <a:schemeClr val="dk1"/>
            </a:solidFill>
            <a:prstDash val="solid"/>
            <a:round/>
            <a:headEnd len="sm" w="sm" type="none"/>
            <a:tailEnd len="med" w="med" type="triangle"/>
          </a:ln>
        </p:spPr>
      </p:cxnSp>
      <p:cxnSp>
        <p:nvCxnSpPr>
          <p:cNvPr id="102" name="Google Shape;102;p16"/>
          <p:cNvCxnSpPr>
            <a:stCxn id="87" idx="6"/>
            <a:endCxn id="88" idx="2"/>
          </p:cNvCxnSpPr>
          <p:nvPr/>
        </p:nvCxnSpPr>
        <p:spPr>
          <a:xfrm>
            <a:off x="7413422" y="2744377"/>
            <a:ext cx="468600" cy="0"/>
          </a:xfrm>
          <a:prstGeom prst="straightConnector1">
            <a:avLst/>
          </a:prstGeom>
          <a:noFill/>
          <a:ln cap="rnd" cmpd="sng" w="28575">
            <a:solidFill>
              <a:schemeClr val="dk1"/>
            </a:solidFill>
            <a:prstDash val="solid"/>
            <a:round/>
            <a:headEnd len="sm" w="sm" type="none"/>
            <a:tailEnd len="med" w="med" type="triangle"/>
          </a:ln>
        </p:spPr>
      </p:cxnSp>
      <p:cxnSp>
        <p:nvCxnSpPr>
          <p:cNvPr id="103" name="Google Shape;103;p16"/>
          <p:cNvCxnSpPr>
            <a:stCxn id="86" idx="0"/>
            <a:endCxn id="88" idx="1"/>
          </p:cNvCxnSpPr>
          <p:nvPr/>
        </p:nvCxnSpPr>
        <p:spPr>
          <a:xfrm flipH="1" rot="-5400000">
            <a:off x="7067103" y="1678177"/>
            <a:ext cx="72900" cy="1708500"/>
          </a:xfrm>
          <a:prstGeom prst="curvedConnector3">
            <a:avLst>
              <a:gd fmla="val -235916" name="adj1"/>
            </a:avLst>
          </a:prstGeom>
          <a:noFill/>
          <a:ln cap="rnd" cmpd="sng" w="28575">
            <a:solidFill>
              <a:schemeClr val="dk1"/>
            </a:solidFill>
            <a:prstDash val="solid"/>
            <a:round/>
            <a:headEnd len="sm" w="sm" type="none"/>
            <a:tailEnd len="med" w="med" type="triangle"/>
          </a:ln>
        </p:spPr>
      </p:cxnSp>
      <p:cxnSp>
        <p:nvCxnSpPr>
          <p:cNvPr id="104" name="Google Shape;104;p16"/>
          <p:cNvCxnSpPr>
            <a:stCxn id="87" idx="3"/>
            <a:endCxn id="86" idx="5"/>
          </p:cNvCxnSpPr>
          <p:nvPr/>
        </p:nvCxnSpPr>
        <p:spPr>
          <a:xfrm rot="5400000">
            <a:off x="6701496" y="2650922"/>
            <a:ext cx="600" cy="538800"/>
          </a:xfrm>
          <a:prstGeom prst="curvedConnector3">
            <a:avLst>
              <a:gd fmla="val 54269559" name="adj1"/>
            </a:avLst>
          </a:prstGeom>
          <a:noFill/>
          <a:ln cap="rnd" cmpd="sng" w="28575">
            <a:solidFill>
              <a:schemeClr val="dk1"/>
            </a:solidFill>
            <a:prstDash val="solid"/>
            <a:round/>
            <a:headEnd len="sm" w="sm" type="none"/>
            <a:tailEnd len="med" w="med" type="triangle"/>
          </a:ln>
        </p:spPr>
      </p:cxnSp>
      <p:cxnSp>
        <p:nvCxnSpPr>
          <p:cNvPr id="105" name="Google Shape;105;p16"/>
          <p:cNvCxnSpPr/>
          <p:nvPr/>
        </p:nvCxnSpPr>
        <p:spPr>
          <a:xfrm flipH="1">
            <a:off x="7373632" y="2892095"/>
            <a:ext cx="538800" cy="600"/>
          </a:xfrm>
          <a:prstGeom prst="curvedConnector3">
            <a:avLst>
              <a:gd fmla="val 0" name="adj1"/>
            </a:avLst>
          </a:prstGeom>
          <a:noFill/>
          <a:ln cap="rnd" cmpd="sng" w="28575">
            <a:solidFill>
              <a:schemeClr val="dk1"/>
            </a:solidFill>
            <a:prstDash val="solid"/>
            <a:round/>
            <a:headEnd len="sm" w="sm" type="none"/>
            <a:tailEnd len="med" w="med" type="triangle"/>
          </a:ln>
        </p:spPr>
      </p:cxnSp>
      <p:sp>
        <p:nvSpPr>
          <p:cNvPr id="106" name="Google Shape;106;p16"/>
          <p:cNvSpPr txBox="1"/>
          <p:nvPr/>
        </p:nvSpPr>
        <p:spPr>
          <a:xfrm>
            <a:off x="6054326" y="1806819"/>
            <a:ext cx="2345700" cy="284700"/>
          </a:xfrm>
          <a:prstGeom prst="rect">
            <a:avLst/>
          </a:prstGeom>
          <a:solidFill>
            <a:schemeClr val="accen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Century Gothic"/>
                <a:ea typeface="Century Gothic"/>
                <a:cs typeface="Century Gothic"/>
                <a:sym typeface="Century Gothic"/>
              </a:rPr>
              <a:t>Hidden States</a:t>
            </a:r>
            <a:endParaRPr b="0" i="0" sz="1400" u="none" cap="none" strike="noStrike">
              <a:solidFill>
                <a:schemeClr val="accent3"/>
              </a:solidFill>
              <a:latin typeface="Century Gothic"/>
              <a:ea typeface="Century Gothic"/>
              <a:cs typeface="Century Gothic"/>
              <a:sym typeface="Century Gothic"/>
            </a:endParaRPr>
          </a:p>
        </p:txBody>
      </p:sp>
      <p:sp>
        <p:nvSpPr>
          <p:cNvPr id="107" name="Google Shape;107;p16"/>
          <p:cNvSpPr txBox="1"/>
          <p:nvPr/>
        </p:nvSpPr>
        <p:spPr>
          <a:xfrm>
            <a:off x="6347775" y="4237619"/>
            <a:ext cx="1708800" cy="284700"/>
          </a:xfrm>
          <a:prstGeom prst="rect">
            <a:avLst/>
          </a:prstGeom>
          <a:solidFill>
            <a:schemeClr val="accen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Century Gothic"/>
                <a:ea typeface="Century Gothic"/>
                <a:cs typeface="Century Gothic"/>
                <a:sym typeface="Century Gothic"/>
              </a:rPr>
              <a:t>Observations</a:t>
            </a:r>
            <a:endParaRPr b="0" i="0" sz="1400" u="none" cap="none" strike="noStrike">
              <a:solidFill>
                <a:schemeClr val="accent3"/>
              </a:solidFill>
              <a:latin typeface="Century Gothic"/>
              <a:ea typeface="Century Gothic"/>
              <a:cs typeface="Century Gothic"/>
              <a:sym typeface="Century Gothic"/>
            </a:endParaRPr>
          </a:p>
        </p:txBody>
      </p:sp>
      <p:sp>
        <p:nvSpPr>
          <p:cNvPr id="108" name="Google Shape;108;p16"/>
          <p:cNvSpPr txBox="1"/>
          <p:nvPr/>
        </p:nvSpPr>
        <p:spPr>
          <a:xfrm>
            <a:off x="311727" y="1353025"/>
            <a:ext cx="5083800" cy="37326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Strong probabilistic framework (Generative Model) for recognizing patterns in Stochastic Processes.</a:t>
            </a:r>
            <a:endParaRPr b="0" i="0" sz="1100" u="none" cap="none" strike="noStrike">
              <a:solidFill>
                <a:srgbClr val="02304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Idea behind HMM- The likelihood of the observations depend on the states which are ‘hidden’ to the observer.</a:t>
            </a:r>
            <a:endParaRPr b="0" i="0" sz="1100" u="none" cap="none" strike="noStrike">
              <a:solidFill>
                <a:srgbClr val="023046"/>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The states keep changing as Markov Process with certain transition probability.</a:t>
            </a:r>
            <a:endParaRPr b="0" i="0" sz="1100" u="none" cap="none" strike="noStrike">
              <a:solidFill>
                <a:srgbClr val="023046"/>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The observations can be discrete or continuous but the states are always discrete.</a:t>
            </a:r>
            <a:endParaRPr b="0" i="0" sz="1100" u="none" cap="none" strike="noStrike">
              <a:solidFill>
                <a:srgbClr val="023046"/>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The probability of observations given a state are determined by the emission probability.</a:t>
            </a:r>
            <a:endParaRPr b="0" i="0" sz="1100" u="none" cap="none" strike="noStrike">
              <a:solidFill>
                <a:srgbClr val="023046"/>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23046"/>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rgbClr val="023046"/>
              </a:buClr>
              <a:buSzPts val="1400"/>
              <a:buFont typeface="Century Gothic"/>
              <a:buChar char="●"/>
            </a:pPr>
            <a:r>
              <a:rPr b="0" i="0" lang="en" sz="1400" u="none" cap="none" strike="noStrike">
                <a:solidFill>
                  <a:srgbClr val="023046"/>
                </a:solidFill>
                <a:latin typeface="Century Gothic"/>
                <a:ea typeface="Century Gothic"/>
                <a:cs typeface="Century Gothic"/>
                <a:sym typeface="Century Gothic"/>
              </a:rPr>
              <a:t>Emission probabilities can be PDF or PMF.</a:t>
            </a:r>
            <a:endParaRPr b="0" i="0" sz="1100" u="none" cap="none" strike="noStrike">
              <a:solidFill>
                <a:srgbClr val="023046"/>
              </a:solidFill>
              <a:latin typeface="Arial"/>
              <a:ea typeface="Arial"/>
              <a:cs typeface="Arial"/>
              <a:sym typeface="Arial"/>
            </a:endParaRPr>
          </a:p>
        </p:txBody>
      </p:sp>
      <p:sp>
        <p:nvSpPr>
          <p:cNvPr id="109" name="Google Shape;109;p1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Gothic"/>
                <a:ea typeface="Century Gothic"/>
                <a:cs typeface="Century Gothic"/>
                <a:sym typeface="Century Gothic"/>
              </a:rPr>
              <a:t>Hidden Markov Models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507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100"/>
              <a:buFont typeface="Arial"/>
              <a:buNone/>
            </a:pPr>
            <a:r>
              <a:rPr lang="en" sz="2500">
                <a:solidFill>
                  <a:srgbClr val="FFFFFF"/>
                </a:solidFill>
                <a:latin typeface="Century Gothic"/>
                <a:ea typeface="Century Gothic"/>
                <a:cs typeface="Century Gothic"/>
                <a:sym typeface="Century Gothic"/>
              </a:rPr>
              <a:t>Stocks as Hidden Markov Models</a:t>
            </a:r>
            <a:endParaRPr sz="2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2500">
              <a:latin typeface="Century Gothic"/>
              <a:ea typeface="Century Gothic"/>
              <a:cs typeface="Century Gothic"/>
              <a:sym typeface="Century Gothic"/>
            </a:endParaRPr>
          </a:p>
        </p:txBody>
      </p:sp>
      <p:sp>
        <p:nvSpPr>
          <p:cNvPr id="115" name="Google Shape;115;p17"/>
          <p:cNvSpPr txBox="1"/>
          <p:nvPr/>
        </p:nvSpPr>
        <p:spPr>
          <a:xfrm>
            <a:off x="586358" y="2048100"/>
            <a:ext cx="7971300" cy="22242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00000"/>
              </a:lnSpc>
              <a:spcBef>
                <a:spcPts val="0"/>
              </a:spcBef>
              <a:spcAft>
                <a:spcPts val="0"/>
              </a:spcAft>
              <a:buClr>
                <a:schemeClr val="accent1"/>
              </a:buClr>
              <a:buSzPts val="1400"/>
              <a:buFont typeface="Century Gothic"/>
              <a:buChar char="●"/>
            </a:pPr>
            <a:r>
              <a:rPr b="0" i="0" lang="en" sz="1400" u="none" cap="none" strike="noStrike">
                <a:solidFill>
                  <a:schemeClr val="accent1"/>
                </a:solidFill>
                <a:latin typeface="Century Gothic"/>
                <a:ea typeface="Century Gothic"/>
                <a:cs typeface="Century Gothic"/>
                <a:sym typeface="Century Gothic"/>
              </a:rPr>
              <a:t>There are underlying ‘hidden’ states which drive the stock prices.</a:t>
            </a:r>
            <a:endParaRPr b="0" i="0" sz="1100" u="none" cap="none" strike="noStrike">
              <a:solidFill>
                <a:schemeClr val="accen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chemeClr val="accent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accent1"/>
              </a:buClr>
              <a:buSzPts val="1400"/>
              <a:buFont typeface="Century Gothic"/>
              <a:buChar char="●"/>
            </a:pPr>
            <a:r>
              <a:rPr b="0" i="0" lang="en" sz="1400" u="none" cap="none" strike="noStrike">
                <a:solidFill>
                  <a:schemeClr val="accent1"/>
                </a:solidFill>
                <a:latin typeface="Century Gothic"/>
                <a:ea typeface="Century Gothic"/>
                <a:cs typeface="Century Gothic"/>
                <a:sym typeface="Century Gothic"/>
              </a:rPr>
              <a:t>Investor can observe only the stock prices.</a:t>
            </a:r>
            <a:endParaRPr b="0" i="0" sz="1100" u="none" cap="none" strike="noStrike">
              <a:solidFill>
                <a:schemeClr val="accen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chemeClr val="accent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accent1"/>
              </a:buClr>
              <a:buSzPts val="1400"/>
              <a:buFont typeface="Century Gothic"/>
              <a:buChar char="●"/>
            </a:pPr>
            <a:r>
              <a:rPr b="0" i="0" lang="en" sz="1400" u="none" cap="none" strike="noStrike">
                <a:solidFill>
                  <a:schemeClr val="accent1"/>
                </a:solidFill>
                <a:latin typeface="Century Gothic"/>
                <a:ea typeface="Century Gothic"/>
                <a:cs typeface="Century Gothic"/>
                <a:sym typeface="Century Gothic"/>
              </a:rPr>
              <a:t>States and the transition probabilities are unknown.</a:t>
            </a:r>
            <a:endParaRPr b="0" i="0" sz="1100" u="none" cap="none" strike="noStrike">
              <a:solidFill>
                <a:schemeClr val="accen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chemeClr val="accent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accent1"/>
              </a:buClr>
              <a:buSzPts val="1400"/>
              <a:buFont typeface="Century Gothic"/>
              <a:buChar char="●"/>
            </a:pPr>
            <a:r>
              <a:rPr b="0" i="0" lang="en" sz="1400" u="none" cap="none" strike="noStrike">
                <a:solidFill>
                  <a:schemeClr val="accent1"/>
                </a:solidFill>
                <a:latin typeface="Century Gothic"/>
                <a:ea typeface="Century Gothic"/>
                <a:cs typeface="Century Gothic"/>
                <a:sym typeface="Century Gothic"/>
              </a:rPr>
              <a:t>Observations are continuous vector- Open Price, Closing Price, High and Low.</a:t>
            </a:r>
            <a:endParaRPr b="0" i="0" sz="1100" u="none" cap="none" strike="noStrike">
              <a:solidFill>
                <a:schemeClr val="accen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chemeClr val="accent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accent1"/>
              </a:buClr>
              <a:buSzPts val="1400"/>
              <a:buFont typeface="Century Gothic"/>
              <a:buChar char="●"/>
            </a:pPr>
            <a:r>
              <a:rPr b="0" i="0" lang="en" sz="1400" u="none" cap="none" strike="noStrike">
                <a:solidFill>
                  <a:schemeClr val="accent1"/>
                </a:solidFill>
                <a:latin typeface="Century Gothic"/>
                <a:ea typeface="Century Gothic"/>
                <a:cs typeface="Century Gothic"/>
                <a:sym typeface="Century Gothic"/>
              </a:rPr>
              <a:t>Emission probabilities are PDF and assumed to be multivariate Gaussian distribution since observations are continuous in nature.</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6024175" y="9375"/>
            <a:ext cx="31197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6704046" y="1887162"/>
            <a:ext cx="426900" cy="433800"/>
          </a:xfrm>
          <a:prstGeom prst="ellipse">
            <a:avLst/>
          </a:prstGeom>
          <a:blipFill rotWithShape="1">
            <a:blip r:embed="rId3">
              <a:alphaModFix/>
            </a:blip>
            <a:stretch>
              <a:fillRect b="0" l="-5149"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122" name="Google Shape;122;p18"/>
          <p:cNvSpPr/>
          <p:nvPr/>
        </p:nvSpPr>
        <p:spPr>
          <a:xfrm>
            <a:off x="7455160" y="1887162"/>
            <a:ext cx="426900" cy="433800"/>
          </a:xfrm>
          <a:prstGeom prst="ellipse">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123" name="Google Shape;123;p18"/>
          <p:cNvSpPr/>
          <p:nvPr/>
        </p:nvSpPr>
        <p:spPr>
          <a:xfrm>
            <a:off x="8210940" y="1887162"/>
            <a:ext cx="426900" cy="433800"/>
          </a:xfrm>
          <a:prstGeom prst="ellipse">
            <a:avLst/>
          </a:prstGeom>
          <a:blipFill rotWithShape="1">
            <a:blip r:embed="rId5">
              <a:alphaModFix/>
            </a:blip>
            <a:stretch>
              <a:fillRect b="0" l="-5209"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124" name="Google Shape;124;p18"/>
          <p:cNvSpPr/>
          <p:nvPr/>
        </p:nvSpPr>
        <p:spPr>
          <a:xfrm>
            <a:off x="6480110" y="1733207"/>
            <a:ext cx="2365200" cy="735000"/>
          </a:xfrm>
          <a:prstGeom prst="roundRect">
            <a:avLst>
              <a:gd fmla="val 16667" name="adj"/>
            </a:avLst>
          </a:prstGeom>
          <a:noFill/>
          <a:ln cap="rnd" cmpd="sng" w="15875">
            <a:solidFill>
              <a:srgbClr val="023046"/>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125" name="Google Shape;125;p18"/>
          <p:cNvCxnSpPr>
            <a:stCxn id="121" idx="6"/>
            <a:endCxn id="122" idx="2"/>
          </p:cNvCxnSpPr>
          <p:nvPr/>
        </p:nvCxnSpPr>
        <p:spPr>
          <a:xfrm>
            <a:off x="7130946" y="2104062"/>
            <a:ext cx="324300" cy="0"/>
          </a:xfrm>
          <a:prstGeom prst="straightConnector1">
            <a:avLst/>
          </a:prstGeom>
          <a:noFill/>
          <a:ln cap="rnd" cmpd="sng" w="15875">
            <a:solidFill>
              <a:schemeClr val="dk1"/>
            </a:solidFill>
            <a:prstDash val="solid"/>
            <a:round/>
            <a:headEnd len="sm" w="sm" type="none"/>
            <a:tailEnd len="med" w="med" type="triangle"/>
          </a:ln>
        </p:spPr>
      </p:cxnSp>
      <p:cxnSp>
        <p:nvCxnSpPr>
          <p:cNvPr id="126" name="Google Shape;126;p18"/>
          <p:cNvCxnSpPr/>
          <p:nvPr/>
        </p:nvCxnSpPr>
        <p:spPr>
          <a:xfrm>
            <a:off x="7886701" y="2100600"/>
            <a:ext cx="324300" cy="0"/>
          </a:xfrm>
          <a:prstGeom prst="straightConnector1">
            <a:avLst/>
          </a:prstGeom>
          <a:noFill/>
          <a:ln cap="rnd" cmpd="sng" w="15875">
            <a:solidFill>
              <a:schemeClr val="dk1"/>
            </a:solidFill>
            <a:prstDash val="solid"/>
            <a:round/>
            <a:headEnd len="sm" w="sm" type="none"/>
            <a:tailEnd len="med" w="med" type="triangle"/>
          </a:ln>
        </p:spPr>
      </p:cxnSp>
      <p:cxnSp>
        <p:nvCxnSpPr>
          <p:cNvPr id="127" name="Google Shape;127;p18"/>
          <p:cNvCxnSpPr>
            <a:endCxn id="121" idx="2"/>
          </p:cNvCxnSpPr>
          <p:nvPr/>
        </p:nvCxnSpPr>
        <p:spPr>
          <a:xfrm>
            <a:off x="6235146" y="2100462"/>
            <a:ext cx="468900" cy="3600"/>
          </a:xfrm>
          <a:prstGeom prst="straightConnector1">
            <a:avLst/>
          </a:prstGeom>
          <a:noFill/>
          <a:ln cap="rnd" cmpd="sng" w="15875">
            <a:solidFill>
              <a:schemeClr val="dk1"/>
            </a:solidFill>
            <a:prstDash val="dash"/>
            <a:round/>
            <a:headEnd len="sm" w="sm" type="none"/>
            <a:tailEnd len="med" w="med" type="triangle"/>
          </a:ln>
        </p:spPr>
      </p:cxnSp>
      <p:cxnSp>
        <p:nvCxnSpPr>
          <p:cNvPr id="128" name="Google Shape;128;p18"/>
          <p:cNvCxnSpPr/>
          <p:nvPr/>
        </p:nvCxnSpPr>
        <p:spPr>
          <a:xfrm>
            <a:off x="8613322" y="2100643"/>
            <a:ext cx="468900" cy="3600"/>
          </a:xfrm>
          <a:prstGeom prst="straightConnector1">
            <a:avLst/>
          </a:prstGeom>
          <a:noFill/>
          <a:ln cap="rnd" cmpd="sng" w="15875">
            <a:solidFill>
              <a:schemeClr val="dk1"/>
            </a:solidFill>
            <a:prstDash val="dash"/>
            <a:round/>
            <a:headEnd len="sm" w="sm" type="none"/>
            <a:tailEnd len="med" w="med" type="triangle"/>
          </a:ln>
        </p:spPr>
      </p:cxnSp>
      <p:cxnSp>
        <p:nvCxnSpPr>
          <p:cNvPr id="129" name="Google Shape;129;p18"/>
          <p:cNvCxnSpPr/>
          <p:nvPr/>
        </p:nvCxnSpPr>
        <p:spPr>
          <a:xfrm flipH="1">
            <a:off x="6923346" y="2322838"/>
            <a:ext cx="9300" cy="648600"/>
          </a:xfrm>
          <a:prstGeom prst="straightConnector1">
            <a:avLst/>
          </a:prstGeom>
          <a:noFill/>
          <a:ln cap="rnd" cmpd="sng" w="15875">
            <a:solidFill>
              <a:schemeClr val="dk1"/>
            </a:solidFill>
            <a:prstDash val="solid"/>
            <a:round/>
            <a:headEnd len="sm" w="sm" type="none"/>
            <a:tailEnd len="med" w="med" type="triangle"/>
          </a:ln>
        </p:spPr>
      </p:cxnSp>
      <p:cxnSp>
        <p:nvCxnSpPr>
          <p:cNvPr id="130" name="Google Shape;130;p18"/>
          <p:cNvCxnSpPr/>
          <p:nvPr/>
        </p:nvCxnSpPr>
        <p:spPr>
          <a:xfrm flipH="1">
            <a:off x="7668628" y="2324525"/>
            <a:ext cx="9300" cy="648600"/>
          </a:xfrm>
          <a:prstGeom prst="straightConnector1">
            <a:avLst/>
          </a:prstGeom>
          <a:noFill/>
          <a:ln cap="rnd" cmpd="sng" w="15875">
            <a:solidFill>
              <a:schemeClr val="dk1"/>
            </a:solidFill>
            <a:prstDash val="solid"/>
            <a:round/>
            <a:headEnd len="sm" w="sm" type="none"/>
            <a:tailEnd len="med" w="med" type="triangle"/>
          </a:ln>
        </p:spPr>
      </p:cxnSp>
      <p:cxnSp>
        <p:nvCxnSpPr>
          <p:cNvPr id="131" name="Google Shape;131;p18"/>
          <p:cNvCxnSpPr/>
          <p:nvPr/>
        </p:nvCxnSpPr>
        <p:spPr>
          <a:xfrm flipH="1">
            <a:off x="8409244" y="2322838"/>
            <a:ext cx="9300" cy="648600"/>
          </a:xfrm>
          <a:prstGeom prst="straightConnector1">
            <a:avLst/>
          </a:prstGeom>
          <a:noFill/>
          <a:ln cap="rnd" cmpd="sng" w="15875">
            <a:solidFill>
              <a:schemeClr val="dk1"/>
            </a:solidFill>
            <a:prstDash val="solid"/>
            <a:round/>
            <a:headEnd len="sm" w="sm" type="none"/>
            <a:tailEnd len="med" w="med" type="triangle"/>
          </a:ln>
        </p:spPr>
      </p:cxnSp>
      <p:sp>
        <p:nvSpPr>
          <p:cNvPr id="132" name="Google Shape;132;p18"/>
          <p:cNvSpPr/>
          <p:nvPr/>
        </p:nvSpPr>
        <p:spPr>
          <a:xfrm>
            <a:off x="7450916" y="2976491"/>
            <a:ext cx="426900" cy="433800"/>
          </a:xfrm>
          <a:prstGeom prst="ellipse">
            <a:avLst/>
          </a:prstGeom>
          <a:noFill/>
          <a:ln cap="rnd" cmpd="sng" w="15875">
            <a:solidFill>
              <a:srgbClr val="02304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3" name="Google Shape;133;p18"/>
          <p:cNvSpPr/>
          <p:nvPr/>
        </p:nvSpPr>
        <p:spPr>
          <a:xfrm>
            <a:off x="8190236" y="2971316"/>
            <a:ext cx="426900" cy="433800"/>
          </a:xfrm>
          <a:prstGeom prst="ellipse">
            <a:avLst/>
          </a:prstGeom>
          <a:noFill/>
          <a:ln cap="rnd" cmpd="sng" w="15875">
            <a:solidFill>
              <a:srgbClr val="02304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4" name="Google Shape;134;p18"/>
          <p:cNvSpPr/>
          <p:nvPr/>
        </p:nvSpPr>
        <p:spPr>
          <a:xfrm>
            <a:off x="6698797" y="2971316"/>
            <a:ext cx="426900" cy="433800"/>
          </a:xfrm>
          <a:prstGeom prst="ellipse">
            <a:avLst/>
          </a:prstGeom>
          <a:noFill/>
          <a:ln cap="rnd" cmpd="sng" w="15875">
            <a:solidFill>
              <a:srgbClr val="02304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5" name="Google Shape;135;p18"/>
          <p:cNvSpPr/>
          <p:nvPr/>
        </p:nvSpPr>
        <p:spPr>
          <a:xfrm>
            <a:off x="7487874" y="3032542"/>
            <a:ext cx="361500" cy="276900"/>
          </a:xfrm>
          <a:prstGeom prst="rect">
            <a:avLst/>
          </a:prstGeom>
          <a:blipFill rotWithShape="1">
            <a:blip r:embed="rId6">
              <a:alphaModFix/>
            </a:blip>
            <a:stretch>
              <a:fillRect b="-1639"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Century Gothic"/>
                <a:ea typeface="Century Gothic"/>
                <a:cs typeface="Century Gothic"/>
                <a:sym typeface="Century Gothic"/>
              </a:rPr>
              <a:t> </a:t>
            </a:r>
            <a:endParaRPr b="0" i="0" sz="1100" u="none" cap="none" strike="noStrike">
              <a:latin typeface="Arial"/>
              <a:ea typeface="Arial"/>
              <a:cs typeface="Arial"/>
              <a:sym typeface="Arial"/>
            </a:endParaRPr>
          </a:p>
        </p:txBody>
      </p:sp>
      <p:sp>
        <p:nvSpPr>
          <p:cNvPr id="136" name="Google Shape;136;p18"/>
          <p:cNvSpPr/>
          <p:nvPr/>
        </p:nvSpPr>
        <p:spPr>
          <a:xfrm>
            <a:off x="6647088" y="3023771"/>
            <a:ext cx="526200" cy="276900"/>
          </a:xfrm>
          <a:prstGeom prst="rect">
            <a:avLst/>
          </a:prstGeom>
          <a:blipFill rotWithShape="1">
            <a:blip r:embed="rId7">
              <a:alphaModFix/>
            </a:blip>
            <a:stretch>
              <a:fillRect b="-1639"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Century Gothic"/>
                <a:ea typeface="Century Gothic"/>
                <a:cs typeface="Century Gothic"/>
                <a:sym typeface="Century Gothic"/>
              </a:rPr>
              <a:t> </a:t>
            </a:r>
            <a:endParaRPr b="0" i="0" sz="1100" u="none" cap="none" strike="noStrike">
              <a:latin typeface="Arial"/>
              <a:ea typeface="Arial"/>
              <a:cs typeface="Arial"/>
              <a:sym typeface="Arial"/>
            </a:endParaRPr>
          </a:p>
        </p:txBody>
      </p:sp>
      <p:sp>
        <p:nvSpPr>
          <p:cNvPr id="137" name="Google Shape;137;p18"/>
          <p:cNvSpPr/>
          <p:nvPr/>
        </p:nvSpPr>
        <p:spPr>
          <a:xfrm>
            <a:off x="4470288" y="0"/>
            <a:ext cx="15552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155466" y="3026709"/>
            <a:ext cx="526200" cy="276900"/>
          </a:xfrm>
          <a:prstGeom prst="rect">
            <a:avLst/>
          </a:prstGeom>
          <a:blipFill rotWithShape="1">
            <a:blip r:embed="rId8">
              <a:alphaModFix/>
            </a:blip>
            <a:stretch>
              <a:fillRect b="-1639"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Century Gothic"/>
                <a:ea typeface="Century Gothic"/>
                <a:cs typeface="Century Gothic"/>
                <a:sym typeface="Century Gothic"/>
              </a:rPr>
              <a:t> </a:t>
            </a:r>
            <a:endParaRPr b="0" i="0" sz="1100" u="none" cap="none" strike="noStrike">
              <a:latin typeface="Arial"/>
              <a:ea typeface="Arial"/>
              <a:cs typeface="Arial"/>
              <a:sym typeface="Arial"/>
            </a:endParaRPr>
          </a:p>
        </p:txBody>
      </p:sp>
      <p:sp>
        <p:nvSpPr>
          <p:cNvPr id="139" name="Google Shape;139;p18"/>
          <p:cNvSpPr txBox="1"/>
          <p:nvPr/>
        </p:nvSpPr>
        <p:spPr>
          <a:xfrm>
            <a:off x="369625" y="1031875"/>
            <a:ext cx="5603100" cy="3659400"/>
          </a:xfrm>
          <a:prstGeom prst="rect">
            <a:avLst/>
          </a:prstGeom>
          <a:blipFill rotWithShape="1">
            <a:blip r:embed="rId9">
              <a:alphaModFix/>
            </a:blip>
            <a:stretch>
              <a:fillRect b="-389" l="-659" r="-419" t="-799"/>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140" name="Google Shape;140;p18"/>
          <p:cNvSpPr txBox="1"/>
          <p:nvPr/>
        </p:nvSpPr>
        <p:spPr>
          <a:xfrm>
            <a:off x="489900" y="500925"/>
            <a:ext cx="5535600" cy="423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300" u="none" cap="none" strike="noStrike">
                <a:solidFill>
                  <a:schemeClr val="accent3"/>
                </a:solidFill>
                <a:latin typeface="Century Gothic"/>
                <a:ea typeface="Century Gothic"/>
                <a:cs typeface="Century Gothic"/>
                <a:sym typeface="Century Gothic"/>
              </a:rPr>
              <a:t>Stocks as Hidden Markov Models</a:t>
            </a:r>
            <a:endParaRPr b="0" i="0" sz="2300" u="none" cap="none" strike="noStrike">
              <a:solidFill>
                <a:schemeClr val="accent3"/>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1124165" y="1444395"/>
            <a:ext cx="5505000" cy="351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Century Gothic"/>
                <a:ea typeface="Century Gothic"/>
                <a:cs typeface="Century Gothic"/>
                <a:sym typeface="Century Gothic"/>
              </a:rPr>
              <a:t>This is answered by answering following three questions.</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Century Gothic"/>
              <a:ea typeface="Century Gothic"/>
              <a:cs typeface="Century Gothic"/>
              <a:sym typeface="Century Gothic"/>
            </a:endParaRPr>
          </a:p>
          <a:p>
            <a:pPr indent="-215900" lvl="0" marL="215900" marR="0" rtl="0" algn="l">
              <a:lnSpc>
                <a:spcPct val="100000"/>
              </a:lnSpc>
              <a:spcBef>
                <a:spcPts val="0"/>
              </a:spcBef>
              <a:spcAft>
                <a:spcPts val="0"/>
              </a:spcAft>
              <a:buClr>
                <a:schemeClr val="accent1"/>
              </a:buClr>
              <a:buSzPts val="1400"/>
              <a:buFont typeface="Courier New"/>
              <a:buChar char="o"/>
            </a:pPr>
            <a:r>
              <a:rPr b="0" i="0" lang="en" sz="1400" u="none" cap="none" strike="noStrike">
                <a:solidFill>
                  <a:schemeClr val="accent1"/>
                </a:solidFill>
                <a:latin typeface="Century Gothic"/>
                <a:ea typeface="Century Gothic"/>
                <a:cs typeface="Century Gothic"/>
                <a:sym typeface="Century Gothic"/>
              </a:rPr>
              <a:t>Given the model, how likely it is to observe the given sequence of data?</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Century Gothic"/>
              <a:ea typeface="Century Gothic"/>
              <a:cs typeface="Century Gothic"/>
              <a:sym typeface="Century Gothic"/>
            </a:endParaRPr>
          </a:p>
          <a:p>
            <a:pPr indent="-215900" lvl="0" marL="215900" marR="0" rtl="0" algn="l">
              <a:lnSpc>
                <a:spcPct val="100000"/>
              </a:lnSpc>
              <a:spcBef>
                <a:spcPts val="0"/>
              </a:spcBef>
              <a:spcAft>
                <a:spcPts val="0"/>
              </a:spcAft>
              <a:buClr>
                <a:schemeClr val="accent1"/>
              </a:buClr>
              <a:buSzPts val="1400"/>
              <a:buFont typeface="Courier New"/>
              <a:buChar char="o"/>
            </a:pPr>
            <a:r>
              <a:rPr b="0" i="0" lang="en" sz="1400" u="none" cap="none" strike="noStrike">
                <a:solidFill>
                  <a:schemeClr val="accent1"/>
                </a:solidFill>
                <a:latin typeface="Century Gothic"/>
                <a:ea typeface="Century Gothic"/>
                <a:cs typeface="Century Gothic"/>
                <a:sym typeface="Century Gothic"/>
              </a:rPr>
              <a:t>Given the model and observations, what is the best hidden state sequence?</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Century Gothic"/>
              <a:ea typeface="Century Gothic"/>
              <a:cs typeface="Century Gothic"/>
              <a:sym typeface="Century Gothic"/>
            </a:endParaRPr>
          </a:p>
          <a:p>
            <a:pPr indent="-215900" lvl="0" marL="215900" marR="0" rtl="0" algn="l">
              <a:lnSpc>
                <a:spcPct val="100000"/>
              </a:lnSpc>
              <a:spcBef>
                <a:spcPts val="0"/>
              </a:spcBef>
              <a:spcAft>
                <a:spcPts val="0"/>
              </a:spcAft>
              <a:buClr>
                <a:schemeClr val="accent1"/>
              </a:buClr>
              <a:buSzPts val="1400"/>
              <a:buFont typeface="Courier New"/>
              <a:buChar char="o"/>
            </a:pPr>
            <a:r>
              <a:rPr b="0" i="0" lang="en" sz="1400" u="none" cap="none" strike="noStrike">
                <a:solidFill>
                  <a:schemeClr val="accent1"/>
                </a:solidFill>
                <a:latin typeface="Century Gothic"/>
                <a:ea typeface="Century Gothic"/>
                <a:cs typeface="Century Gothic"/>
                <a:sym typeface="Century Gothic"/>
              </a:rPr>
              <a:t>Given the observations, what are the optimal model parameters?</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Century Gothic"/>
                <a:ea typeface="Century Gothic"/>
                <a:cs typeface="Century Gothic"/>
                <a:sym typeface="Century Gothic"/>
              </a:rPr>
              <a:t>The first problem can be solved by Forward algorithm.</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Century Gothic"/>
                <a:ea typeface="Century Gothic"/>
                <a:cs typeface="Century Gothic"/>
                <a:sym typeface="Century Gothic"/>
              </a:rPr>
              <a:t>The second problem can be solved by Viterbi algorithm.</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Century Gothic"/>
                <a:ea typeface="Century Gothic"/>
                <a:cs typeface="Century Gothic"/>
                <a:sym typeface="Century Gothic"/>
              </a:rPr>
              <a:t>The third problem can be solved by Baum-Welch algorithm.</a:t>
            </a:r>
            <a:endParaRPr b="0" i="0" sz="11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1"/>
                </a:solidFill>
                <a:latin typeface="Century Gothic"/>
                <a:ea typeface="Century Gothic"/>
                <a:cs typeface="Century Gothic"/>
                <a:sym typeface="Century Gothic"/>
              </a:rPr>
              <a:t>In Our Project we only require to solve the first two questions. </a:t>
            </a:r>
            <a:endParaRPr b="0" i="0" sz="1100" u="none" cap="none" strike="noStrike">
              <a:solidFill>
                <a:schemeClr val="accent1"/>
              </a:solidFill>
              <a:latin typeface="Arial"/>
              <a:ea typeface="Arial"/>
              <a:cs typeface="Arial"/>
              <a:sym typeface="Arial"/>
            </a:endParaRPr>
          </a:p>
        </p:txBody>
      </p:sp>
      <p:sp>
        <p:nvSpPr>
          <p:cNvPr id="146" name="Google Shape;146;p19"/>
          <p:cNvSpPr txBox="1"/>
          <p:nvPr/>
        </p:nvSpPr>
        <p:spPr>
          <a:xfrm>
            <a:off x="1004026" y="460744"/>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FFFFFF"/>
                </a:solidFill>
                <a:latin typeface="Century Gothic"/>
                <a:ea typeface="Century Gothic"/>
                <a:cs typeface="Century Gothic"/>
                <a:sym typeface="Century Gothic"/>
              </a:rPr>
              <a:t>How to use Hidden Markov Models?</a:t>
            </a:r>
            <a:endParaRPr b="0" i="0" sz="21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6703400" y="9362"/>
            <a:ext cx="24507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4544301" y="0"/>
            <a:ext cx="21591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625676" y="324144"/>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Prediction of Stock Prices</a:t>
            </a:r>
            <a:endParaRPr b="0" i="0" sz="2100" u="none" cap="none" strike="noStrike">
              <a:solidFill>
                <a:schemeClr val="lt1"/>
              </a:solidFill>
              <a:latin typeface="Century Gothic"/>
              <a:ea typeface="Century Gothic"/>
              <a:cs typeface="Century Gothic"/>
              <a:sym typeface="Century Gothic"/>
            </a:endParaRPr>
          </a:p>
        </p:txBody>
      </p:sp>
      <p:cxnSp>
        <p:nvCxnSpPr>
          <p:cNvPr id="154" name="Google Shape;154;p20"/>
          <p:cNvCxnSpPr/>
          <p:nvPr/>
        </p:nvCxnSpPr>
        <p:spPr>
          <a:xfrm>
            <a:off x="6920982" y="1399592"/>
            <a:ext cx="2022300" cy="6900"/>
          </a:xfrm>
          <a:prstGeom prst="straightConnector1">
            <a:avLst/>
          </a:prstGeom>
          <a:noFill/>
          <a:ln cap="rnd" cmpd="sng" w="28575">
            <a:solidFill>
              <a:schemeClr val="dk1"/>
            </a:solidFill>
            <a:prstDash val="dot"/>
            <a:round/>
            <a:headEnd len="sm" w="sm" type="none"/>
            <a:tailEnd len="sm" w="sm" type="none"/>
          </a:ln>
        </p:spPr>
      </p:cxnSp>
      <p:cxnSp>
        <p:nvCxnSpPr>
          <p:cNvPr id="155" name="Google Shape;155;p20"/>
          <p:cNvCxnSpPr/>
          <p:nvPr/>
        </p:nvCxnSpPr>
        <p:spPr>
          <a:xfrm>
            <a:off x="7984273" y="1306229"/>
            <a:ext cx="0" cy="200700"/>
          </a:xfrm>
          <a:prstGeom prst="straightConnector1">
            <a:avLst/>
          </a:prstGeom>
          <a:noFill/>
          <a:ln cap="rnd" cmpd="sng" w="15875">
            <a:solidFill>
              <a:schemeClr val="dk1"/>
            </a:solidFill>
            <a:prstDash val="solid"/>
            <a:round/>
            <a:headEnd len="sm" w="sm" type="none"/>
            <a:tailEnd len="sm" w="sm" type="none"/>
          </a:ln>
        </p:spPr>
      </p:cxnSp>
      <p:cxnSp>
        <p:nvCxnSpPr>
          <p:cNvPr id="156" name="Google Shape;156;p20"/>
          <p:cNvCxnSpPr/>
          <p:nvPr/>
        </p:nvCxnSpPr>
        <p:spPr>
          <a:xfrm>
            <a:off x="8943391" y="1306229"/>
            <a:ext cx="0" cy="200700"/>
          </a:xfrm>
          <a:prstGeom prst="straightConnector1">
            <a:avLst/>
          </a:prstGeom>
          <a:noFill/>
          <a:ln cap="rnd" cmpd="sng" w="15875">
            <a:solidFill>
              <a:schemeClr val="dk1"/>
            </a:solidFill>
            <a:prstDash val="solid"/>
            <a:round/>
            <a:headEnd len="sm" w="sm" type="none"/>
            <a:tailEnd len="sm" w="sm" type="none"/>
          </a:ln>
        </p:spPr>
      </p:cxnSp>
      <p:sp>
        <p:nvSpPr>
          <p:cNvPr id="157" name="Google Shape;157;p20"/>
          <p:cNvSpPr txBox="1"/>
          <p:nvPr/>
        </p:nvSpPr>
        <p:spPr>
          <a:xfrm>
            <a:off x="8813716" y="1600314"/>
            <a:ext cx="259500" cy="2769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cxnSp>
        <p:nvCxnSpPr>
          <p:cNvPr id="158" name="Google Shape;158;p20"/>
          <p:cNvCxnSpPr>
            <a:endCxn id="157" idx="0"/>
          </p:cNvCxnSpPr>
          <p:nvPr/>
        </p:nvCxnSpPr>
        <p:spPr>
          <a:xfrm>
            <a:off x="8001166" y="1600314"/>
            <a:ext cx="942300" cy="0"/>
          </a:xfrm>
          <a:prstGeom prst="straightConnector1">
            <a:avLst/>
          </a:prstGeom>
          <a:noFill/>
          <a:ln cap="rnd" cmpd="sng" w="28575">
            <a:solidFill>
              <a:schemeClr val="accent5"/>
            </a:solidFill>
            <a:prstDash val="solid"/>
            <a:round/>
            <a:headEnd len="med" w="med" type="triangle"/>
            <a:tailEnd len="med" w="med" type="triangle"/>
          </a:ln>
        </p:spPr>
      </p:cxnSp>
      <p:sp>
        <p:nvSpPr>
          <p:cNvPr id="159" name="Google Shape;159;p20"/>
          <p:cNvSpPr txBox="1"/>
          <p:nvPr/>
        </p:nvSpPr>
        <p:spPr>
          <a:xfrm>
            <a:off x="8328887" y="1655539"/>
            <a:ext cx="286800" cy="2769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cxnSp>
        <p:nvCxnSpPr>
          <p:cNvPr id="160" name="Google Shape;160;p20"/>
          <p:cNvCxnSpPr/>
          <p:nvPr/>
        </p:nvCxnSpPr>
        <p:spPr>
          <a:xfrm>
            <a:off x="6920982" y="1984673"/>
            <a:ext cx="2022300" cy="6900"/>
          </a:xfrm>
          <a:prstGeom prst="straightConnector1">
            <a:avLst/>
          </a:prstGeom>
          <a:noFill/>
          <a:ln cap="rnd" cmpd="sng" w="28575">
            <a:solidFill>
              <a:schemeClr val="dk1"/>
            </a:solidFill>
            <a:prstDash val="dot"/>
            <a:round/>
            <a:headEnd len="sm" w="sm" type="none"/>
            <a:tailEnd len="sm" w="sm" type="none"/>
          </a:ln>
        </p:spPr>
      </p:cxnSp>
      <p:cxnSp>
        <p:nvCxnSpPr>
          <p:cNvPr id="161" name="Google Shape;161;p20"/>
          <p:cNvCxnSpPr/>
          <p:nvPr/>
        </p:nvCxnSpPr>
        <p:spPr>
          <a:xfrm>
            <a:off x="7882590" y="1884312"/>
            <a:ext cx="0" cy="200700"/>
          </a:xfrm>
          <a:prstGeom prst="straightConnector1">
            <a:avLst/>
          </a:prstGeom>
          <a:noFill/>
          <a:ln cap="rnd" cmpd="sng" w="15875">
            <a:solidFill>
              <a:schemeClr val="dk1"/>
            </a:solidFill>
            <a:prstDash val="solid"/>
            <a:round/>
            <a:headEnd len="sm" w="sm" type="none"/>
            <a:tailEnd len="sm" w="sm" type="none"/>
          </a:ln>
        </p:spPr>
      </p:cxnSp>
      <p:cxnSp>
        <p:nvCxnSpPr>
          <p:cNvPr id="162" name="Google Shape;162;p20"/>
          <p:cNvCxnSpPr/>
          <p:nvPr/>
        </p:nvCxnSpPr>
        <p:spPr>
          <a:xfrm>
            <a:off x="8824982" y="1891310"/>
            <a:ext cx="0" cy="200700"/>
          </a:xfrm>
          <a:prstGeom prst="straightConnector1">
            <a:avLst/>
          </a:prstGeom>
          <a:noFill/>
          <a:ln cap="rnd" cmpd="sng" w="15875">
            <a:solidFill>
              <a:schemeClr val="dk1"/>
            </a:solidFill>
            <a:prstDash val="solid"/>
            <a:round/>
            <a:headEnd len="sm" w="sm" type="none"/>
            <a:tailEnd len="sm" w="sm" type="none"/>
          </a:ln>
        </p:spPr>
      </p:cxnSp>
      <p:cxnSp>
        <p:nvCxnSpPr>
          <p:cNvPr id="163" name="Google Shape;163;p20"/>
          <p:cNvCxnSpPr/>
          <p:nvPr/>
        </p:nvCxnSpPr>
        <p:spPr>
          <a:xfrm>
            <a:off x="7882590" y="2092033"/>
            <a:ext cx="942300" cy="0"/>
          </a:xfrm>
          <a:prstGeom prst="straightConnector1">
            <a:avLst/>
          </a:prstGeom>
          <a:noFill/>
          <a:ln cap="rnd" cmpd="sng" w="28575">
            <a:solidFill>
              <a:schemeClr val="accent5"/>
            </a:solidFill>
            <a:prstDash val="solid"/>
            <a:round/>
            <a:headEnd len="med" w="med" type="triangle"/>
            <a:tailEnd len="med" w="med" type="triangle"/>
          </a:ln>
        </p:spPr>
      </p:cxnSp>
      <p:sp>
        <p:nvSpPr>
          <p:cNvPr id="164" name="Google Shape;164;p20"/>
          <p:cNvSpPr txBox="1"/>
          <p:nvPr/>
        </p:nvSpPr>
        <p:spPr>
          <a:xfrm>
            <a:off x="8234187" y="2143161"/>
            <a:ext cx="286800" cy="276900"/>
          </a:xfrm>
          <a:prstGeom prst="rect">
            <a:avLst/>
          </a:prstGeom>
          <a:blipFill rotWithShape="1">
            <a:blip r:embed="rId5">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cxnSp>
        <p:nvCxnSpPr>
          <p:cNvPr id="165" name="Google Shape;165;p20"/>
          <p:cNvCxnSpPr/>
          <p:nvPr/>
        </p:nvCxnSpPr>
        <p:spPr>
          <a:xfrm>
            <a:off x="6920982" y="2479293"/>
            <a:ext cx="2022300" cy="6900"/>
          </a:xfrm>
          <a:prstGeom prst="straightConnector1">
            <a:avLst/>
          </a:prstGeom>
          <a:noFill/>
          <a:ln cap="rnd" cmpd="sng" w="28575">
            <a:solidFill>
              <a:schemeClr val="dk1"/>
            </a:solidFill>
            <a:prstDash val="dot"/>
            <a:round/>
            <a:headEnd len="sm" w="sm" type="none"/>
            <a:tailEnd len="sm" w="sm" type="none"/>
          </a:ln>
        </p:spPr>
      </p:cxnSp>
      <p:cxnSp>
        <p:nvCxnSpPr>
          <p:cNvPr id="166" name="Google Shape;166;p20"/>
          <p:cNvCxnSpPr/>
          <p:nvPr/>
        </p:nvCxnSpPr>
        <p:spPr>
          <a:xfrm flipH="1">
            <a:off x="7814483" y="2385930"/>
            <a:ext cx="1200" cy="200700"/>
          </a:xfrm>
          <a:prstGeom prst="straightConnector1">
            <a:avLst/>
          </a:prstGeom>
          <a:noFill/>
          <a:ln cap="rnd" cmpd="sng" w="15875">
            <a:solidFill>
              <a:schemeClr val="dk1"/>
            </a:solidFill>
            <a:prstDash val="solid"/>
            <a:round/>
            <a:headEnd len="sm" w="sm" type="none"/>
            <a:tailEnd len="sm" w="sm" type="none"/>
          </a:ln>
        </p:spPr>
      </p:cxnSp>
      <p:cxnSp>
        <p:nvCxnSpPr>
          <p:cNvPr id="167" name="Google Shape;167;p20"/>
          <p:cNvCxnSpPr/>
          <p:nvPr/>
        </p:nvCxnSpPr>
        <p:spPr>
          <a:xfrm>
            <a:off x="8759730" y="2387527"/>
            <a:ext cx="0" cy="200700"/>
          </a:xfrm>
          <a:prstGeom prst="straightConnector1">
            <a:avLst/>
          </a:prstGeom>
          <a:noFill/>
          <a:ln cap="rnd" cmpd="sng" w="15875">
            <a:solidFill>
              <a:schemeClr val="dk1"/>
            </a:solidFill>
            <a:prstDash val="solid"/>
            <a:round/>
            <a:headEnd len="sm" w="sm" type="none"/>
            <a:tailEnd len="sm" w="sm" type="none"/>
          </a:ln>
        </p:spPr>
      </p:cxnSp>
      <p:cxnSp>
        <p:nvCxnSpPr>
          <p:cNvPr id="168" name="Google Shape;168;p20"/>
          <p:cNvCxnSpPr/>
          <p:nvPr/>
        </p:nvCxnSpPr>
        <p:spPr>
          <a:xfrm>
            <a:off x="7814438" y="2654926"/>
            <a:ext cx="942300" cy="0"/>
          </a:xfrm>
          <a:prstGeom prst="straightConnector1">
            <a:avLst/>
          </a:prstGeom>
          <a:noFill/>
          <a:ln cap="rnd" cmpd="sng" w="28575">
            <a:solidFill>
              <a:schemeClr val="accent5"/>
            </a:solidFill>
            <a:prstDash val="solid"/>
            <a:round/>
            <a:headEnd len="med" w="med" type="triangle"/>
            <a:tailEnd len="med" w="med" type="triangle"/>
          </a:ln>
        </p:spPr>
      </p:cxnSp>
      <p:sp>
        <p:nvSpPr>
          <p:cNvPr id="169" name="Google Shape;169;p20"/>
          <p:cNvSpPr txBox="1"/>
          <p:nvPr/>
        </p:nvSpPr>
        <p:spPr>
          <a:xfrm>
            <a:off x="8149479" y="2668920"/>
            <a:ext cx="286800" cy="276900"/>
          </a:xfrm>
          <a:prstGeom prst="rect">
            <a:avLst/>
          </a:prstGeom>
          <a:blipFill rotWithShape="1">
            <a:blip r:embed="rId6">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
        <p:nvSpPr>
          <p:cNvPr id="170" name="Google Shape;170;p20"/>
          <p:cNvSpPr txBox="1"/>
          <p:nvPr/>
        </p:nvSpPr>
        <p:spPr>
          <a:xfrm>
            <a:off x="576032" y="716550"/>
            <a:ext cx="5844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Consider a window W</a:t>
            </a:r>
            <a:r>
              <a:rPr baseline="-25000" lang="en" sz="1200">
                <a:solidFill>
                  <a:srgbClr val="FFFFFF"/>
                </a:solidFill>
                <a:latin typeface="Century Gothic"/>
                <a:ea typeface="Century Gothic"/>
                <a:cs typeface="Century Gothic"/>
                <a:sym typeface="Century Gothic"/>
              </a:rPr>
              <a:t>t</a:t>
            </a:r>
            <a:r>
              <a:rPr lang="en" sz="1200">
                <a:solidFill>
                  <a:srgbClr val="FFFFFF"/>
                </a:solidFill>
                <a:latin typeface="Century Gothic"/>
                <a:ea typeface="Century Gothic"/>
                <a:cs typeface="Century Gothic"/>
                <a:sym typeface="Century Gothic"/>
              </a:rPr>
              <a:t> of k previous observations from today and calculate its log-likelihood given the model.</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Compare it with the log-likelihood of the previous sub-sequences of the same size by shifting the window by one day in the direction of past data.</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Identify a sub-sequence W</a:t>
            </a:r>
            <a:r>
              <a:rPr baseline="-25000" lang="en" sz="1200">
                <a:solidFill>
                  <a:srgbClr val="FFFFFF"/>
                </a:solidFill>
                <a:latin typeface="Century Gothic"/>
                <a:ea typeface="Century Gothic"/>
                <a:cs typeface="Century Gothic"/>
                <a:sym typeface="Century Gothic"/>
              </a:rPr>
              <a:t>t-j</a:t>
            </a:r>
            <a:r>
              <a:rPr lang="en" sz="1200">
                <a:solidFill>
                  <a:srgbClr val="FFFFFF"/>
                </a:solidFill>
                <a:latin typeface="Century Gothic"/>
                <a:ea typeface="Century Gothic"/>
                <a:cs typeface="Century Gothic"/>
                <a:sym typeface="Century Gothic"/>
              </a:rPr>
              <a:t> whose log-likelihood is the closest to that of the sub-sequence W</a:t>
            </a:r>
            <a:r>
              <a:rPr baseline="-25000" lang="en" sz="1200">
                <a:solidFill>
                  <a:srgbClr val="FFFFFF"/>
                </a:solidFill>
                <a:latin typeface="Century Gothic"/>
                <a:ea typeface="Century Gothic"/>
                <a:cs typeface="Century Gothic"/>
                <a:sym typeface="Century Gothic"/>
              </a:rPr>
              <a:t>t</a:t>
            </a:r>
            <a:r>
              <a:rPr lang="en" sz="1200">
                <a:solidFill>
                  <a:srgbClr val="FFFFFF"/>
                </a:solidFill>
                <a:latin typeface="Century Gothic"/>
                <a:ea typeface="Century Gothic"/>
                <a:cs typeface="Century Gothic"/>
                <a:sym typeface="Century Gothic"/>
              </a:rPr>
              <a:t>.</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j = argmin</a:t>
            </a:r>
            <a:r>
              <a:rPr baseline="-25000" lang="en" sz="1200">
                <a:solidFill>
                  <a:srgbClr val="FFFFFF"/>
                </a:solidFill>
                <a:latin typeface="Century Gothic"/>
                <a:ea typeface="Century Gothic"/>
                <a:cs typeface="Century Gothic"/>
                <a:sym typeface="Century Gothic"/>
              </a:rPr>
              <a:t>i </a:t>
            </a:r>
            <a:r>
              <a:rPr lang="en" sz="1200">
                <a:solidFill>
                  <a:srgbClr val="FFFFFF"/>
                </a:solidFill>
                <a:latin typeface="Century Gothic"/>
                <a:ea typeface="Century Gothic"/>
                <a:cs typeface="Century Gothic"/>
                <a:sym typeface="Century Gothic"/>
              </a:rPr>
              <a:t>|P(O</a:t>
            </a:r>
            <a:r>
              <a:rPr baseline="-25000" lang="en" sz="1200">
                <a:solidFill>
                  <a:srgbClr val="FFFFFF"/>
                </a:solidFill>
                <a:latin typeface="Century Gothic"/>
                <a:ea typeface="Century Gothic"/>
                <a:cs typeface="Century Gothic"/>
                <a:sym typeface="Century Gothic"/>
              </a:rPr>
              <a:t>t</a:t>
            </a:r>
            <a:r>
              <a:rPr lang="en" sz="1200">
                <a:solidFill>
                  <a:srgbClr val="FFFFFF"/>
                </a:solidFill>
                <a:latin typeface="Century Gothic"/>
                <a:ea typeface="Century Gothic"/>
                <a:cs typeface="Century Gothic"/>
                <a:sym typeface="Century Gothic"/>
              </a:rPr>
              <a:t>, O</a:t>
            </a:r>
            <a:r>
              <a:rPr baseline="-25000" lang="en" sz="1200">
                <a:solidFill>
                  <a:srgbClr val="FFFFFF"/>
                </a:solidFill>
                <a:latin typeface="Century Gothic"/>
                <a:ea typeface="Century Gothic"/>
                <a:cs typeface="Century Gothic"/>
                <a:sym typeface="Century Gothic"/>
              </a:rPr>
              <a:t>t—1</a:t>
            </a:r>
            <a:r>
              <a:rPr lang="en" sz="1200">
                <a:solidFill>
                  <a:srgbClr val="FFFFFF"/>
                </a:solidFill>
                <a:latin typeface="Century Gothic"/>
                <a:ea typeface="Century Gothic"/>
                <a:cs typeface="Century Gothic"/>
                <a:sym typeface="Century Gothic"/>
              </a:rPr>
              <a:t>, O</a:t>
            </a:r>
            <a:r>
              <a:rPr baseline="-25000" lang="en" sz="1200">
                <a:solidFill>
                  <a:srgbClr val="FFFFFF"/>
                </a:solidFill>
                <a:latin typeface="Century Gothic"/>
                <a:ea typeface="Century Gothic"/>
                <a:cs typeface="Century Gothic"/>
                <a:sym typeface="Century Gothic"/>
              </a:rPr>
              <a:t>t—2</a:t>
            </a:r>
            <a:r>
              <a:rPr lang="en" sz="1200">
                <a:solidFill>
                  <a:srgbClr val="FFFFFF"/>
                </a:solidFill>
                <a:latin typeface="Century Gothic"/>
                <a:ea typeface="Century Gothic"/>
                <a:cs typeface="Century Gothic"/>
                <a:sym typeface="Century Gothic"/>
              </a:rPr>
              <a:t> …, O</a:t>
            </a:r>
            <a:r>
              <a:rPr baseline="-25000" lang="en" sz="1200">
                <a:solidFill>
                  <a:srgbClr val="FFFFFF"/>
                </a:solidFill>
                <a:latin typeface="Century Gothic"/>
                <a:ea typeface="Century Gothic"/>
                <a:cs typeface="Century Gothic"/>
                <a:sym typeface="Century Gothic"/>
              </a:rPr>
              <a:t>t—k</a:t>
            </a:r>
            <a:r>
              <a:rPr lang="en" sz="1200">
                <a:solidFill>
                  <a:srgbClr val="FFFFFF"/>
                </a:solidFill>
                <a:latin typeface="Century Gothic"/>
                <a:ea typeface="Century Gothic"/>
                <a:cs typeface="Century Gothic"/>
                <a:sym typeface="Century Gothic"/>
              </a:rPr>
              <a:t> / ƛ) — P(O</a:t>
            </a:r>
            <a:r>
              <a:rPr baseline="-25000" lang="en" sz="1200">
                <a:solidFill>
                  <a:srgbClr val="FFFFFF"/>
                </a:solidFill>
                <a:latin typeface="Century Gothic"/>
                <a:ea typeface="Century Gothic"/>
                <a:cs typeface="Century Gothic"/>
                <a:sym typeface="Century Gothic"/>
              </a:rPr>
              <a:t>t-i</a:t>
            </a:r>
            <a:r>
              <a:rPr lang="en" sz="1200">
                <a:solidFill>
                  <a:srgbClr val="FFFFFF"/>
                </a:solidFill>
                <a:latin typeface="Century Gothic"/>
                <a:ea typeface="Century Gothic"/>
                <a:cs typeface="Century Gothic"/>
                <a:sym typeface="Century Gothic"/>
              </a:rPr>
              <a:t>, O</a:t>
            </a:r>
            <a:r>
              <a:rPr baseline="-25000" lang="en" sz="1200">
                <a:solidFill>
                  <a:srgbClr val="FFFFFF"/>
                </a:solidFill>
                <a:latin typeface="Century Gothic"/>
                <a:ea typeface="Century Gothic"/>
                <a:cs typeface="Century Gothic"/>
                <a:sym typeface="Century Gothic"/>
              </a:rPr>
              <a:t>t—i-1</a:t>
            </a:r>
            <a:r>
              <a:rPr lang="en" sz="1200">
                <a:solidFill>
                  <a:srgbClr val="FFFFFF"/>
                </a:solidFill>
                <a:latin typeface="Century Gothic"/>
                <a:ea typeface="Century Gothic"/>
                <a:cs typeface="Century Gothic"/>
                <a:sym typeface="Century Gothic"/>
              </a:rPr>
              <a:t>,O</a:t>
            </a:r>
            <a:r>
              <a:rPr baseline="-25000" lang="en" sz="1200">
                <a:solidFill>
                  <a:srgbClr val="FFFFFF"/>
                </a:solidFill>
                <a:latin typeface="Century Gothic"/>
                <a:ea typeface="Century Gothic"/>
                <a:cs typeface="Century Gothic"/>
                <a:sym typeface="Century Gothic"/>
              </a:rPr>
              <a:t>t-i-2</a:t>
            </a:r>
            <a:r>
              <a:rPr lang="en" sz="1200">
                <a:solidFill>
                  <a:srgbClr val="FFFFFF"/>
                </a:solidFill>
                <a:latin typeface="Century Gothic"/>
                <a:ea typeface="Century Gothic"/>
                <a:cs typeface="Century Gothic"/>
                <a:sym typeface="Century Gothic"/>
              </a:rPr>
              <a:t> …, O</a:t>
            </a:r>
            <a:r>
              <a:rPr baseline="-25000" lang="en" sz="1200">
                <a:solidFill>
                  <a:srgbClr val="FFFFFF"/>
                </a:solidFill>
                <a:latin typeface="Century Gothic"/>
                <a:ea typeface="Century Gothic"/>
                <a:cs typeface="Century Gothic"/>
                <a:sym typeface="Century Gothic"/>
              </a:rPr>
              <a:t>t-i-k</a:t>
            </a:r>
            <a:r>
              <a:rPr lang="en" sz="1200">
                <a:solidFill>
                  <a:srgbClr val="FFFFFF"/>
                </a:solidFill>
                <a:latin typeface="Century Gothic"/>
                <a:ea typeface="Century Gothic"/>
                <a:cs typeface="Century Gothic"/>
                <a:sym typeface="Century Gothic"/>
              </a:rPr>
              <a:t> / ƛ)I where i = 1,2, ....(t/k)</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latin typeface="Century Gothic"/>
              <a:ea typeface="Century Gothic"/>
              <a:cs typeface="Century Gothic"/>
              <a:sym typeface="Century Gothic"/>
            </a:endParaRPr>
          </a:p>
        </p:txBody>
      </p:sp>
      <p:sp>
        <p:nvSpPr>
          <p:cNvPr id="171" name="Google Shape;171;p20"/>
          <p:cNvSpPr txBox="1"/>
          <p:nvPr/>
        </p:nvSpPr>
        <p:spPr>
          <a:xfrm>
            <a:off x="8229600" y="1114425"/>
            <a:ext cx="4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a:t>
            </a:r>
            <a:r>
              <a:rPr baseline="-25000" lang="en">
                <a:latin typeface="Roboto"/>
                <a:ea typeface="Roboto"/>
                <a:cs typeface="Roboto"/>
                <a:sym typeface="Roboto"/>
              </a:rPr>
              <a:t>t</a:t>
            </a:r>
            <a:endParaRPr baseline="-25000">
              <a:latin typeface="Roboto"/>
              <a:ea typeface="Roboto"/>
              <a:cs typeface="Roboto"/>
              <a:sym typeface="Roboto"/>
            </a:endParaRPr>
          </a:p>
        </p:txBody>
      </p:sp>
      <p:sp>
        <p:nvSpPr>
          <p:cNvPr id="172" name="Google Shape;172;p20"/>
          <p:cNvSpPr txBox="1"/>
          <p:nvPr/>
        </p:nvSpPr>
        <p:spPr>
          <a:xfrm>
            <a:off x="8028950" y="1603213"/>
            <a:ext cx="5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a:t>
            </a:r>
            <a:r>
              <a:rPr baseline="-25000" lang="en">
                <a:latin typeface="Roboto"/>
                <a:ea typeface="Roboto"/>
                <a:cs typeface="Roboto"/>
                <a:sym typeface="Roboto"/>
              </a:rPr>
              <a:t>t-1</a:t>
            </a:r>
            <a:endParaRPr baseline="-25000">
              <a:latin typeface="Roboto"/>
              <a:ea typeface="Roboto"/>
              <a:cs typeface="Roboto"/>
              <a:sym typeface="Roboto"/>
            </a:endParaRPr>
          </a:p>
        </p:txBody>
      </p:sp>
      <p:sp>
        <p:nvSpPr>
          <p:cNvPr id="173" name="Google Shape;173;p20"/>
          <p:cNvSpPr txBox="1"/>
          <p:nvPr/>
        </p:nvSpPr>
        <p:spPr>
          <a:xfrm>
            <a:off x="576025" y="2321550"/>
            <a:ext cx="5572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Calculate the differential price change between the latest day of the window W</a:t>
            </a:r>
            <a:r>
              <a:rPr baseline="-25000" lang="en" sz="1200">
                <a:solidFill>
                  <a:srgbClr val="FFFFFF"/>
                </a:solidFill>
                <a:latin typeface="Century Gothic"/>
                <a:ea typeface="Century Gothic"/>
                <a:cs typeface="Century Gothic"/>
                <a:sym typeface="Century Gothic"/>
              </a:rPr>
              <a:t>t-j</a:t>
            </a:r>
            <a:r>
              <a:rPr lang="en" sz="1200">
                <a:solidFill>
                  <a:srgbClr val="FFFFFF"/>
                </a:solidFill>
                <a:latin typeface="Century Gothic"/>
                <a:ea typeface="Century Gothic"/>
                <a:cs typeface="Century Gothic"/>
                <a:sym typeface="Century Gothic"/>
              </a:rPr>
              <a:t> and its next day’s price and add it to the current day’s price to get our next day's prediction.</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O</a:t>
            </a:r>
            <a:r>
              <a:rPr baseline="-25000" lang="en" sz="1200">
                <a:solidFill>
                  <a:srgbClr val="FFFFFF"/>
                </a:solidFill>
                <a:latin typeface="Century Gothic"/>
                <a:ea typeface="Century Gothic"/>
                <a:cs typeface="Century Gothic"/>
                <a:sym typeface="Century Gothic"/>
              </a:rPr>
              <a:t>t+1</a:t>
            </a:r>
            <a:r>
              <a:rPr lang="en" sz="1200">
                <a:solidFill>
                  <a:srgbClr val="FFFFFF"/>
                </a:solidFill>
                <a:latin typeface="Century Gothic"/>
                <a:ea typeface="Century Gothic"/>
                <a:cs typeface="Century Gothic"/>
                <a:sym typeface="Century Gothic"/>
              </a:rPr>
              <a:t> = O</a:t>
            </a:r>
            <a:r>
              <a:rPr baseline="-25000" lang="en" sz="1200">
                <a:solidFill>
                  <a:srgbClr val="FFFFFF"/>
                </a:solidFill>
                <a:latin typeface="Century Gothic"/>
                <a:ea typeface="Century Gothic"/>
                <a:cs typeface="Century Gothic"/>
                <a:sym typeface="Century Gothic"/>
              </a:rPr>
              <a:t>t</a:t>
            </a:r>
            <a:r>
              <a:rPr lang="en" sz="1200">
                <a:solidFill>
                  <a:srgbClr val="FFFFFF"/>
                </a:solidFill>
                <a:latin typeface="Century Gothic"/>
                <a:ea typeface="Century Gothic"/>
                <a:cs typeface="Century Gothic"/>
                <a:sym typeface="Century Gothic"/>
              </a:rPr>
              <a:t> + (O</a:t>
            </a:r>
            <a:r>
              <a:rPr baseline="-25000" lang="en" sz="1200">
                <a:solidFill>
                  <a:srgbClr val="FFFFFF"/>
                </a:solidFill>
                <a:latin typeface="Century Gothic"/>
                <a:ea typeface="Century Gothic"/>
                <a:cs typeface="Century Gothic"/>
                <a:sym typeface="Century Gothic"/>
              </a:rPr>
              <a:t>t-j+1</a:t>
            </a:r>
            <a:r>
              <a:rPr lang="en" sz="1200">
                <a:solidFill>
                  <a:srgbClr val="FFFFFF"/>
                </a:solidFill>
                <a:latin typeface="Century Gothic"/>
                <a:ea typeface="Century Gothic"/>
                <a:cs typeface="Century Gothic"/>
                <a:sym typeface="Century Gothic"/>
              </a:rPr>
              <a:t> - O</a:t>
            </a:r>
            <a:r>
              <a:rPr baseline="-25000" lang="en" sz="1200">
                <a:solidFill>
                  <a:srgbClr val="FFFFFF"/>
                </a:solidFill>
                <a:latin typeface="Century Gothic"/>
                <a:ea typeface="Century Gothic"/>
                <a:cs typeface="Century Gothic"/>
                <a:sym typeface="Century Gothic"/>
              </a:rPr>
              <a:t>t-j</a:t>
            </a:r>
            <a:r>
              <a:rPr lang="en" sz="1200">
                <a:solidFill>
                  <a:srgbClr val="FFFFFF"/>
                </a:solidFill>
                <a:latin typeface="Century Gothic"/>
                <a:ea typeface="Century Gothic"/>
                <a:cs typeface="Century Gothic"/>
                <a:sym typeface="Century Gothic"/>
              </a:rPr>
              <a:t>)</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As the true observations are received. they are included in the data</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en" sz="1200">
                <a:solidFill>
                  <a:srgbClr val="FFFFFF"/>
                </a:solidFill>
                <a:latin typeface="Century Gothic"/>
                <a:ea typeface="Century Gothic"/>
                <a:cs typeface="Century Gothic"/>
                <a:sym typeface="Century Gothic"/>
              </a:rPr>
              <a:t>set and model is trained again for further predictions.</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1061026" y="269869"/>
            <a:ext cx="5745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Implementation using 4 state model</a:t>
            </a:r>
            <a:endParaRPr b="0" i="0" sz="2100" u="none" cap="none" strike="noStrike">
              <a:solidFill>
                <a:schemeClr val="lt1"/>
              </a:solidFill>
              <a:latin typeface="Century Gothic"/>
              <a:ea typeface="Century Gothic"/>
              <a:cs typeface="Century Gothic"/>
              <a:sym typeface="Century Gothic"/>
            </a:endParaRPr>
          </a:p>
        </p:txBody>
      </p:sp>
      <p:sp>
        <p:nvSpPr>
          <p:cNvPr id="179" name="Google Shape;179;p21"/>
          <p:cNvSpPr txBox="1"/>
          <p:nvPr/>
        </p:nvSpPr>
        <p:spPr>
          <a:xfrm>
            <a:off x="1011975" y="922050"/>
            <a:ext cx="5843400" cy="3588600"/>
          </a:xfrm>
          <a:prstGeom prst="rect">
            <a:avLst/>
          </a:prstGeom>
          <a:blipFill rotWithShape="1">
            <a:blip r:embed="rId3">
              <a:alphaModFix/>
            </a:blip>
            <a:stretch>
              <a:fillRect b="0" l="-619" r="-549" t="-809"/>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