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1" r:id="rId13"/>
    <p:sldId id="272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Forecasting using hidden </a:t>
            </a:r>
            <a:r>
              <a:rPr lang="en-US" dirty="0" err="1" smtClean="0"/>
              <a:t>markov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Ravi </a:t>
            </a:r>
            <a:r>
              <a:rPr lang="en-US" dirty="0" err="1" smtClean="0"/>
              <a:t>Teja</a:t>
            </a:r>
            <a:r>
              <a:rPr lang="en-US" dirty="0" smtClean="0"/>
              <a:t> </a:t>
            </a:r>
            <a:r>
              <a:rPr lang="en-US" dirty="0" err="1" smtClean="0"/>
              <a:t>Darbha</a:t>
            </a:r>
            <a:endParaRPr lang="en-US" dirty="0" smtClean="0"/>
          </a:p>
          <a:p>
            <a:r>
              <a:rPr lang="en-US" dirty="0" smtClean="0"/>
              <a:t>Ayush Jain</a:t>
            </a:r>
          </a:p>
          <a:p>
            <a:r>
              <a:rPr lang="en-US" dirty="0" err="1" smtClean="0"/>
              <a:t>Prateek</a:t>
            </a:r>
            <a:r>
              <a:rPr lang="en-US" dirty="0" smtClean="0"/>
              <a:t> Mehta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Prediction of Stock Prices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49298" y="1229393"/>
                <a:ext cx="7791129" cy="4217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Calculate the differential price change </a:t>
                </a:r>
                <a:r>
                  <a:rPr lang="en-US" dirty="0" smtClean="0"/>
                  <a:t>between the latest day of the window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it’s next day’s price and add it </a:t>
                </a:r>
                <a:r>
                  <a:rPr lang="en-US" dirty="0" smtClean="0"/>
                  <a:t>to the current day’s price to get our next day’s prediction.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As the true observations are received, they are included in the data set and model is trained again for further predictions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u="sng" dirty="0" smtClean="0"/>
                  <a:t>Performance Metrics for predictions of next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u="sng" dirty="0" smtClean="0"/>
                  <a:t> days</a:t>
                </a:r>
              </a:p>
              <a:p>
                <a:r>
                  <a:rPr lang="en-US" dirty="0" smtClean="0"/>
                  <a:t>MAPE (Mean Absolute Percentage Error)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98" y="1229393"/>
                <a:ext cx="7791129" cy="4217180"/>
              </a:xfrm>
              <a:prstGeom prst="rect">
                <a:avLst/>
              </a:prstGeom>
              <a:blipFill rotWithShape="0">
                <a:blip r:embed="rId3"/>
                <a:stretch>
                  <a:fillRect l="-626" t="-868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6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using 4 state model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9298" y="1229393"/>
                <a:ext cx="779112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Pseudocode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Training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Set randomly the number of states to four.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Randomly set the initial state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transition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Run Baum-Welch algorithm using these initial condition to calculate suboptimal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Testing</a:t>
                </a:r>
              </a:p>
              <a:p>
                <a:r>
                  <a:rPr lang="en-US" dirty="0" smtClean="0"/>
                  <a:t>4.   Select a window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AutoNum type="arabicPeriod" startAt="5"/>
                </a:pPr>
                <a:r>
                  <a:rPr lang="en-US" dirty="0" smtClean="0"/>
                  <a:t>Calculate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–log(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for all the sub-sequences.</a:t>
                </a:r>
              </a:p>
              <a:p>
                <a:pPr marL="342900" indent="-342900">
                  <a:buAutoNum type="arabicPeriod" startAt="5"/>
                </a:pPr>
                <a:r>
                  <a:rPr lang="en-US" dirty="0" smtClean="0"/>
                  <a:t>Identify the sub-sequence whose log-likelihood of 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previous observations is the closest to the sub-sequence whose next day’s price is to be predicted.</a:t>
                </a:r>
              </a:p>
              <a:p>
                <a:pPr marL="342900" indent="-342900">
                  <a:buAutoNum type="arabicPeriod" startAt="5"/>
                </a:pPr>
                <a:r>
                  <a:rPr lang="en-US" dirty="0" smtClean="0"/>
                  <a:t>Using the differential change as explained before.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98" y="1229393"/>
                <a:ext cx="7791129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626" t="-809" r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using 4 state model for Google Inc.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9298" y="1229393"/>
            <a:ext cx="779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1" y="1525550"/>
            <a:ext cx="4979446" cy="3734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69" y="1525550"/>
            <a:ext cx="4979445" cy="37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37" y="1478896"/>
            <a:ext cx="4845707" cy="3634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58" y="1478896"/>
            <a:ext cx="4845707" cy="3634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7935" y="373225"/>
            <a:ext cx="7660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using 4 state model for Google Inc.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00430"/>
              </p:ext>
            </p:extLst>
          </p:nvPr>
        </p:nvGraphicFramePr>
        <p:xfrm>
          <a:off x="2265258" y="54969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64290" y="6270172"/>
            <a:ext cx="530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MAPE for 100 Predictions for stock Google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to select the best</a:t>
            </a:r>
            <a:r>
              <a:rPr lang="en-US" sz="2800" dirty="0" smtClean="0"/>
              <a:t> model?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49298" y="1229393"/>
                <a:ext cx="677766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lower the negative log-likelihood value is, the better the observations fit in the model.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negative log-likelihood of the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 smtClean="0"/>
                  <a:t> decrease with increase in the number of states </a:t>
                </a:r>
                <a:r>
                  <a:rPr lang="en-US" dirty="0" smtClean="0"/>
                  <a:t>but may result </a:t>
                </a:r>
                <a:r>
                  <a:rPr lang="en-US" dirty="0" smtClean="0"/>
                  <a:t>in overfitting and increased complexity of the model.</a:t>
                </a:r>
              </a:p>
              <a:p>
                <a:endParaRPr lang="en-US" dirty="0"/>
              </a:p>
              <a:p>
                <a:r>
                  <a:rPr lang="en-US" dirty="0" smtClean="0"/>
                  <a:t>By using Bayesian Information Criterion, complexity of the model can be penalized giving the optimal number of states for a stock.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the likelihood function for the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the number of observation points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the estimated parameters in the model.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98" y="1229393"/>
                <a:ext cx="6777665" cy="4801314"/>
              </a:xfrm>
              <a:prstGeom prst="rect">
                <a:avLst/>
              </a:prstGeom>
              <a:blipFill rotWithShape="0">
                <a:blip r:embed="rId3"/>
                <a:stretch>
                  <a:fillRect l="-719" t="-762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3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Predictions using Non-probabilistic model – Support Vector Regression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86621" y="1513944"/>
            <a:ext cx="7791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 Regression is exactly similar to Support Vector Machines.</a:t>
            </a:r>
          </a:p>
          <a:p>
            <a:endParaRPr lang="en-US" dirty="0"/>
          </a:p>
          <a:p>
            <a:r>
              <a:rPr lang="en-US" dirty="0" smtClean="0"/>
              <a:t>In SVM, given the data and labels the model tries to separate as much as possible the different classes by forming an affine </a:t>
            </a:r>
            <a:r>
              <a:rPr lang="en-US" dirty="0" smtClean="0"/>
              <a:t>plane and deals with predicting the ‘belongingness’ to a class.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SVR, the model tries to form a surface by fitting the data points as much as </a:t>
            </a:r>
            <a:r>
              <a:rPr lang="en-US" dirty="0" smtClean="0"/>
              <a:t>possible</a:t>
            </a:r>
            <a:r>
              <a:rPr lang="en-US" dirty="0"/>
              <a:t> </a:t>
            </a:r>
            <a:r>
              <a:rPr lang="en-US" dirty="0" smtClean="0"/>
              <a:t>and predicts a value from a continuous set.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t</a:t>
            </a:r>
            <a:r>
              <a:rPr lang="en-US" dirty="0" smtClean="0"/>
              <a:t>he </a:t>
            </a:r>
            <a:r>
              <a:rPr lang="en-US" dirty="0" smtClean="0"/>
              <a:t>data points are mapped into higher dimensional space </a:t>
            </a:r>
            <a:r>
              <a:rPr lang="en-US" dirty="0" smtClean="0"/>
              <a:t>where a linear SVM is applied to construct a linear model in this feature space.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using SVR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86621" y="1513944"/>
                <a:ext cx="779112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the data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,….,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denotes all the four prices on day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denote the close price/open price/high/low of the next day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SVR defines a function which takes in the current day’s prices and predicts the next </a:t>
                </a:r>
                <a:r>
                  <a:rPr lang="en-US" dirty="0"/>
                  <a:t>day’s </a:t>
                </a:r>
                <a:r>
                  <a:rPr lang="en-US" dirty="0" smtClean="0"/>
                  <a:t>close/open/high/low prices.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SVR is trained </a:t>
                </a:r>
                <a:r>
                  <a:rPr lang="en-US" dirty="0" smtClean="0"/>
                  <a:t>with data so far. Current day’s prices are passed to the SVR and</a:t>
                </a:r>
                <a:r>
                  <a:rPr lang="en-US" dirty="0" smtClean="0"/>
                  <a:t> </a:t>
                </a:r>
                <a:r>
                  <a:rPr lang="en-US" dirty="0" smtClean="0"/>
                  <a:t>next day’s prices are predicted and compared with the true observations.</a:t>
                </a:r>
              </a:p>
              <a:p>
                <a:endParaRPr lang="en-US" dirty="0"/>
              </a:p>
              <a:p>
                <a:r>
                  <a:rPr lang="en-US" dirty="0" smtClean="0"/>
                  <a:t>T</a:t>
                </a:r>
                <a:r>
                  <a:rPr lang="en-US" dirty="0" smtClean="0"/>
                  <a:t>hen the </a:t>
                </a:r>
                <a:r>
                  <a:rPr lang="en-US" dirty="0" smtClean="0"/>
                  <a:t>true </a:t>
                </a:r>
                <a:r>
                  <a:rPr lang="en-US" dirty="0" smtClean="0"/>
                  <a:t>observations are included in the training data set to retune the model and make </a:t>
                </a:r>
                <a:r>
                  <a:rPr lang="en-US" dirty="0" smtClean="0"/>
                  <a:t>prediction of the day after and so on.</a:t>
                </a:r>
              </a:p>
              <a:p>
                <a:endParaRPr lang="en-US" dirty="0"/>
              </a:p>
              <a:p>
                <a:r>
                  <a:rPr lang="en-US" dirty="0" smtClean="0"/>
                  <a:t>Results show the performance of SVR using linear kernel and compare it with HMM.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21" y="1513944"/>
                <a:ext cx="7791129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625" t="-67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2" y="425639"/>
            <a:ext cx="10058400" cy="44474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4940" y="6114101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Google Inc.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45222"/>
              </p:ext>
            </p:extLst>
          </p:nvPr>
        </p:nvGraphicFramePr>
        <p:xfrm>
          <a:off x="2227942" y="495639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2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5" y="490953"/>
            <a:ext cx="10058400" cy="444749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90478"/>
              </p:ext>
            </p:extLst>
          </p:nvPr>
        </p:nvGraphicFramePr>
        <p:xfrm>
          <a:off x="2275741" y="503663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93478" y="6136822"/>
            <a:ext cx="5729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</a:t>
            </a:r>
            <a:r>
              <a:rPr lang="en-US" dirty="0" smtClean="0"/>
              <a:t>Qualcomm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1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434972"/>
            <a:ext cx="10058400" cy="444749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14533"/>
              </p:ext>
            </p:extLst>
          </p:nvPr>
        </p:nvGraphicFramePr>
        <p:xfrm>
          <a:off x="2119086" y="505218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41545" y="6136823"/>
            <a:ext cx="513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</a:t>
            </a:r>
            <a:r>
              <a:rPr lang="en-US" dirty="0" smtClean="0"/>
              <a:t>Apple </a:t>
            </a:r>
            <a:r>
              <a:rPr lang="en-US" dirty="0"/>
              <a:t>Inc.</a:t>
            </a:r>
          </a:p>
        </p:txBody>
      </p:sp>
    </p:spTree>
    <p:extLst>
      <p:ext uri="{BB962C8B-B14F-4D97-AF65-F5344CB8AC3E}">
        <p14:creationId xmlns:p14="http://schemas.microsoft.com/office/powerpoint/2010/main" val="419219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8687" y="1229393"/>
            <a:ext cx="4923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 Markets are one the most complex systems which are almost impossible to model in terms of dynamical equations.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important information of stocks from their historical prices to predict future trends.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probabilistic and non-probabilistic models in determining the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Classical problem of non-stationary pattern recognition in Machine Learning.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 Statement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40" y="1428362"/>
            <a:ext cx="5637504" cy="31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" y="397648"/>
            <a:ext cx="10058400" cy="444749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85866"/>
              </p:ext>
            </p:extLst>
          </p:nvPr>
        </p:nvGraphicFramePr>
        <p:xfrm>
          <a:off x="2182435" y="496198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95135" y="6099500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</a:t>
            </a:r>
            <a:r>
              <a:rPr lang="en-US" dirty="0" smtClean="0"/>
              <a:t>Comcas</a:t>
            </a:r>
            <a:r>
              <a:rPr lang="en-US" dirty="0"/>
              <a:t>t</a:t>
            </a:r>
            <a:r>
              <a:rPr lang="en-US" dirty="0" smtClean="0"/>
              <a:t> Corp.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4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6621" y="1513944"/>
            <a:ext cx="7791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Though in general, the observations will be greatly affected by the choice of model </a:t>
            </a:r>
            <a:r>
              <a:rPr lang="en-US" dirty="0" err="1" smtClean="0"/>
              <a:t>i.e</a:t>
            </a:r>
            <a:r>
              <a:rPr lang="en-US" dirty="0" smtClean="0"/>
              <a:t> the number of states in Hidden Markov Models, it does not make significant difference when applied to Stocks.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Both HMM and SVR give similar accuracy when the next one day prices are predicted.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predictions diverge when prices are predicted for more than one day.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HMM captures the volatility of the stock prices while SVR gives more stable predictions.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Finally, it’s not easy to predict stocks beyond a certain point of accuracy.</a:t>
            </a:r>
          </a:p>
        </p:txBody>
      </p:sp>
    </p:spTree>
    <p:extLst>
      <p:ext uri="{BB962C8B-B14F-4D97-AF65-F5344CB8AC3E}">
        <p14:creationId xmlns:p14="http://schemas.microsoft.com/office/powerpoint/2010/main" val="164539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Proposed Solution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58687" y="1229393"/>
            <a:ext cx="49234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probabilistic model – Hidden Markov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Train the model using the historical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Form a generative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Optimize </a:t>
            </a:r>
            <a:r>
              <a:rPr lang="en-US" dirty="0" smtClean="0"/>
              <a:t>model and model parameters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Predict next day’s prices- Open Price, Closing Price, High and Low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non-probabilistic model – Support Vector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Train the model using the historical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Predict next day’s prices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Compare the results with the results obtained using HMM</a:t>
            </a:r>
          </a:p>
        </p:txBody>
      </p:sp>
    </p:spTree>
    <p:extLst>
      <p:ext uri="{BB962C8B-B14F-4D97-AF65-F5344CB8AC3E}">
        <p14:creationId xmlns:p14="http://schemas.microsoft.com/office/powerpoint/2010/main" val="30371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Overview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58687" y="1229393"/>
            <a:ext cx="49234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Hidden Markov </a:t>
            </a:r>
            <a:r>
              <a:rPr lang="en-US" dirty="0" smtClean="0"/>
              <a:t>Models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Stocks as Hidden Markov </a:t>
            </a:r>
            <a:r>
              <a:rPr lang="en-US" dirty="0" smtClean="0"/>
              <a:t>Models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How to use Hidden Markov </a:t>
            </a:r>
            <a:r>
              <a:rPr lang="en-US" dirty="0" smtClean="0"/>
              <a:t>Models?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Prediction of Stock Prices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How to select the best model?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Non-probabilistic model- Support Vector Regression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Results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Conclusion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8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Hidden Markov Models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987004" y="1791478"/>
            <a:ext cx="690465" cy="66247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93763" y="1791477"/>
            <a:ext cx="690465" cy="66247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509379" y="1791476"/>
            <a:ext cx="690465" cy="66247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80515" y="1231641"/>
            <a:ext cx="4264090" cy="1838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3535" y="3685592"/>
            <a:ext cx="373224" cy="36389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398786" y="3685592"/>
            <a:ext cx="373224" cy="36389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y2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368793" y="3685592"/>
            <a:ext cx="373224" cy="36389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y3</a:t>
            </a:r>
            <a:endParaRPr lang="en-US" sz="1200" dirty="0"/>
          </a:p>
        </p:txBody>
      </p:sp>
      <p:cxnSp>
        <p:nvCxnSpPr>
          <p:cNvPr id="15" name="Curved Connector 14"/>
          <p:cNvCxnSpPr>
            <a:endCxn id="11" idx="0"/>
          </p:cNvCxnSpPr>
          <p:nvPr/>
        </p:nvCxnSpPr>
        <p:spPr>
          <a:xfrm rot="16200000" flipH="1">
            <a:off x="7791215" y="2836660"/>
            <a:ext cx="1245642" cy="452221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2" idx="0"/>
          </p:cNvCxnSpPr>
          <p:nvPr/>
        </p:nvCxnSpPr>
        <p:spPr>
          <a:xfrm rot="16200000" flipH="1">
            <a:off x="8909052" y="3009246"/>
            <a:ext cx="1231644" cy="121047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13" idx="0"/>
          </p:cNvCxnSpPr>
          <p:nvPr/>
        </p:nvCxnSpPr>
        <p:spPr>
          <a:xfrm rot="5400000">
            <a:off x="10089188" y="2920167"/>
            <a:ext cx="1231643" cy="299207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8338642" y="2563369"/>
            <a:ext cx="1245644" cy="998806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3"/>
          </p:cNvCxnSpPr>
          <p:nvPr/>
        </p:nvCxnSpPr>
        <p:spPr>
          <a:xfrm rot="5400000">
            <a:off x="8397920" y="2732648"/>
            <a:ext cx="1272675" cy="521244"/>
          </a:xfrm>
          <a:prstGeom prst="curvedConnector3">
            <a:avLst>
              <a:gd name="adj1" fmla="val 69062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 flipV="1">
            <a:off x="8848533" y="2247214"/>
            <a:ext cx="1653553" cy="143838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5"/>
          </p:cNvCxnSpPr>
          <p:nvPr/>
        </p:nvCxnSpPr>
        <p:spPr>
          <a:xfrm rot="16200000" flipH="1">
            <a:off x="9448151" y="2691893"/>
            <a:ext cx="1328660" cy="658739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9505097" y="2576222"/>
            <a:ext cx="1321187" cy="89755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6"/>
            <a:endCxn id="5" idx="2"/>
          </p:cNvCxnSpPr>
          <p:nvPr/>
        </p:nvCxnSpPr>
        <p:spPr>
          <a:xfrm flipV="1">
            <a:off x="8677469" y="2122714"/>
            <a:ext cx="5162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6"/>
            <a:endCxn id="6" idx="2"/>
          </p:cNvCxnSpPr>
          <p:nvPr/>
        </p:nvCxnSpPr>
        <p:spPr>
          <a:xfrm flipV="1">
            <a:off x="9884228" y="2122713"/>
            <a:ext cx="6251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4" idx="0"/>
            <a:endCxn id="6" idx="1"/>
          </p:cNvCxnSpPr>
          <p:nvPr/>
        </p:nvCxnSpPr>
        <p:spPr>
          <a:xfrm rot="16200000" flipH="1">
            <a:off x="9422858" y="700856"/>
            <a:ext cx="97015" cy="2278258"/>
          </a:xfrm>
          <a:prstGeom prst="curvedConnector3">
            <a:avLst>
              <a:gd name="adj1" fmla="val -2356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3"/>
            <a:endCxn id="4" idx="5"/>
          </p:cNvCxnSpPr>
          <p:nvPr/>
        </p:nvCxnSpPr>
        <p:spPr>
          <a:xfrm rot="5400000">
            <a:off x="8935616" y="1997670"/>
            <a:ext cx="1" cy="718526"/>
          </a:xfrm>
          <a:prstGeom prst="curvedConnector3">
            <a:avLst>
              <a:gd name="adj1" fmla="val 3256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5400000">
            <a:off x="10190645" y="1960372"/>
            <a:ext cx="1" cy="718526"/>
          </a:xfrm>
          <a:prstGeom prst="curvedConnector3">
            <a:avLst>
              <a:gd name="adj1" fmla="val 3256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777815" y="872586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782468" y="4113678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58687" y="1229393"/>
            <a:ext cx="57352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Strong probabilistic framework (Generative Model) for recognizing patterns in Stochastic Processes.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Idea behind HMM- The likelihood of the observations depend on the states which are ‘hidden’ to the observer.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states </a:t>
            </a:r>
            <a:r>
              <a:rPr lang="en-US" dirty="0" smtClean="0"/>
              <a:t>keep </a:t>
            </a:r>
            <a:r>
              <a:rPr lang="en-US" dirty="0" smtClean="0"/>
              <a:t>changing as Markov Process with certain transition probability.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observations can be discrete or continuous but the states are always discrete.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probability of observations given a state are determined by the emission probability.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Emission probabilities can be PDF or PMF</a:t>
            </a:r>
          </a:p>
        </p:txBody>
      </p:sp>
    </p:spTree>
    <p:extLst>
      <p:ext uri="{BB962C8B-B14F-4D97-AF65-F5344CB8AC3E}">
        <p14:creationId xmlns:p14="http://schemas.microsoft.com/office/powerpoint/2010/main" val="13912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Stocks as Hidden Markov Models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58687" y="1229393"/>
            <a:ext cx="57352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There are underlying ‘hidden’ states which drive the stock prices.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Investor can observe only the stock prices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States and the transition probabilities are unknown.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Observations are continuous vector- Open Price, Closing Price, High and Low.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Emission probabilities are PDF and assumed to be multivariate Gaussian distribution.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Stocks as Hidden Markov Models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58686" y="1229393"/>
                <a:ext cx="7340081" cy="4588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= Observation on 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daily close, daily open, daily high, daily low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= State on the day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= Number of observations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 Latency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=Number of States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 smtClean="0"/>
                  <a:t>=Observation sequence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=Initial State Probability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the state transition probability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=mean of the multivariate Gaussian distribution of observation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=Covariance matrix of the distribution of observation of </a:t>
                </a:r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Hidden Markov Model can be represented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86" y="1229393"/>
                <a:ext cx="7340081" cy="4588692"/>
              </a:xfrm>
              <a:prstGeom prst="rect">
                <a:avLst/>
              </a:prstGeom>
              <a:blipFill rotWithShape="0">
                <a:blip r:embed="rId3"/>
                <a:stretch>
                  <a:fillRect l="-664" t="-798" r="-415" b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8938727" y="1772816"/>
                <a:ext cx="569167" cy="578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727" y="1772816"/>
                <a:ext cx="569167" cy="578498"/>
              </a:xfrm>
              <a:prstGeom prst="ellipse">
                <a:avLst/>
              </a:prstGeom>
              <a:blipFill rotWithShape="0">
                <a:blip r:embed="rId4"/>
                <a:stretch>
                  <a:fillRect l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9940213" y="1772816"/>
                <a:ext cx="569167" cy="578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213" y="1772816"/>
                <a:ext cx="569167" cy="57849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0947920" y="1772816"/>
                <a:ext cx="569167" cy="578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920" y="1772816"/>
                <a:ext cx="569167" cy="578498"/>
              </a:xfrm>
              <a:prstGeom prst="ellipse">
                <a:avLst/>
              </a:prstGeom>
              <a:blipFill rotWithShape="0">
                <a:blip r:embed="rId6"/>
                <a:stretch>
                  <a:fillRect l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8640147" y="1567543"/>
            <a:ext cx="3153747" cy="97971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9507894" y="2062065"/>
            <a:ext cx="432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15601" y="2057400"/>
            <a:ext cx="432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>
            <a:off x="8313576" y="2057400"/>
            <a:ext cx="625151" cy="46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484429" y="2057457"/>
            <a:ext cx="625151" cy="46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231087" y="2353718"/>
            <a:ext cx="12441" cy="86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4796" y="2355966"/>
            <a:ext cx="12441" cy="86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1212284" y="2353718"/>
            <a:ext cx="12441" cy="86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934555" y="3225255"/>
            <a:ext cx="569167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20314" y="3218355"/>
            <a:ext cx="569167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31730" y="3218355"/>
            <a:ext cx="569167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983832" y="3299989"/>
                <a:ext cx="48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832" y="3299989"/>
                <a:ext cx="48192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862784" y="3288294"/>
                <a:ext cx="70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784" y="3288294"/>
                <a:ext cx="70153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873955" y="3292212"/>
                <a:ext cx="70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955" y="3292212"/>
                <a:ext cx="70153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2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to use Hidden Markov Models?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8686" y="1229393"/>
            <a:ext cx="73400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answered by answering following three questions.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Given the model, how likely it is to observe the given sequence of data?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Given the model and observations, what is the best hidden state sequence?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Given the observations, what are the optimal model parameters?</a:t>
            </a:r>
          </a:p>
          <a:p>
            <a:endParaRPr lang="en-US" dirty="0" smtClean="0"/>
          </a:p>
          <a:p>
            <a:r>
              <a:rPr lang="en-US" dirty="0" smtClean="0"/>
              <a:t>The first problem can be solved by Forward algorithm.</a:t>
            </a:r>
          </a:p>
          <a:p>
            <a:r>
              <a:rPr lang="en-US" dirty="0" smtClean="0"/>
              <a:t>The second problem can be solved by Viterbi algorithm.</a:t>
            </a:r>
          </a:p>
          <a:p>
            <a:r>
              <a:rPr lang="en-US" dirty="0" smtClean="0"/>
              <a:t>The third problem can be solved by Baum-Welch algorithm.</a:t>
            </a:r>
          </a:p>
          <a:p>
            <a:endParaRPr lang="en-US" dirty="0"/>
          </a:p>
          <a:p>
            <a:r>
              <a:rPr lang="en-US" dirty="0" smtClean="0"/>
              <a:t>Let’s take a look how we do it.</a:t>
            </a:r>
          </a:p>
        </p:txBody>
      </p:sp>
    </p:spTree>
    <p:extLst>
      <p:ext uri="{BB962C8B-B14F-4D97-AF65-F5344CB8AC3E}">
        <p14:creationId xmlns:p14="http://schemas.microsoft.com/office/powerpoint/2010/main" val="1967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Prediction of Stock Prices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71" y="268718"/>
            <a:ext cx="1334529" cy="5128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77563" y="1468395"/>
                <a:ext cx="779112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a window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previous observations from today and calculate its </a:t>
                </a:r>
                <a:r>
                  <a:rPr lang="en-US" dirty="0" smtClean="0"/>
                  <a:t>log-likelihood given the model.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Compare it with the log-likelihood of the previous sub-sequences of the same size by shifting the window by one day in the direction of past data.</a:t>
                </a:r>
              </a:p>
              <a:p>
                <a:endParaRPr lang="en-US" dirty="0"/>
              </a:p>
              <a:p>
                <a:r>
                  <a:rPr lang="en-US" dirty="0" smtClean="0"/>
                  <a:t>Identify a </a:t>
                </a:r>
                <a:r>
                  <a:rPr lang="en-US" dirty="0" smtClean="0"/>
                  <a:t>sub-sequence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whose log-likelihood </a:t>
                </a:r>
                <a:r>
                  <a:rPr lang="en-US" dirty="0" smtClean="0"/>
                  <a:t>is </a:t>
                </a:r>
                <a:r>
                  <a:rPr lang="en-US" dirty="0" smtClean="0"/>
                  <a:t>the closest to </a:t>
                </a:r>
                <a:r>
                  <a:rPr lang="en-US" dirty="0" smtClean="0"/>
                  <a:t>that of the sub-sequence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r"/>
                <a:endParaRPr lang="en-US" dirty="0" smtClean="0"/>
              </a:p>
              <a:p>
                <a:pPr algn="r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=1,2,…,(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63" y="1468395"/>
                <a:ext cx="7791129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704" t="-990" r="-5869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9227976" y="1866122"/>
            <a:ext cx="2696546" cy="933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45698" y="1741638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924522" y="1741638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751622" y="2133752"/>
                <a:ext cx="34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622" y="2133752"/>
                <a:ext cx="3458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endCxn id="15" idx="0"/>
          </p:cNvCxnSpPr>
          <p:nvPr/>
        </p:nvCxnSpPr>
        <p:spPr>
          <a:xfrm>
            <a:off x="10668000" y="2133752"/>
            <a:ext cx="1256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05183" y="2207386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183" y="2207386"/>
                <a:ext cx="38215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9227976" y="2646231"/>
            <a:ext cx="2696546" cy="933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510120" y="2512416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766642" y="2521747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0120" y="2789377"/>
            <a:ext cx="1256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78916" y="285754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916" y="2857548"/>
                <a:ext cx="38215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9227976" y="3305724"/>
            <a:ext cx="2696546" cy="933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419250" y="3181240"/>
            <a:ext cx="166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679640" y="3183370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419250" y="3539901"/>
            <a:ext cx="1256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865972" y="3558560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972" y="3558560"/>
                <a:ext cx="38215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626</TotalTime>
  <Words>899</Words>
  <Application>Microsoft Office PowerPoint</Application>
  <PresentationFormat>Widescreen</PresentationFormat>
  <Paragraphs>251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Century Gothic</vt:lpstr>
      <vt:lpstr>Courier New</vt:lpstr>
      <vt:lpstr>Wingdings</vt:lpstr>
      <vt:lpstr>Wingdings 3</vt:lpstr>
      <vt:lpstr>Slice</vt:lpstr>
      <vt:lpstr>Stock Forecasting using hidden markov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Forecasting using hidden markov models</dc:title>
  <dc:creator>Jain, Ayush</dc:creator>
  <cp:lastModifiedBy>Jain, Ayush</cp:lastModifiedBy>
  <cp:revision>55</cp:revision>
  <dcterms:created xsi:type="dcterms:W3CDTF">2017-05-03T23:49:41Z</dcterms:created>
  <dcterms:modified xsi:type="dcterms:W3CDTF">2017-05-04T18:04:27Z</dcterms:modified>
</cp:coreProperties>
</file>