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08FB9-74FB-407F-BE95-85995D187C76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D005E-8CDB-404D-8891-EF1309CF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66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5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8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0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7D45-13F4-4BCE-B47B-760CF105A3C7}" type="datetimeFigureOut">
              <a:rPr lang="en-US" smtClean="0"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7FA4-C42D-41D2-ABF9-ECCB01FC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32FE-5402-DDE6-1D18-6B7375958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941" y="741145"/>
            <a:ext cx="6837145" cy="18673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rebuchet MS" panose="020B0603020202020204" pitchFamily="34" charset="0"/>
                <a:ea typeface="MS PGothic" panose="020B0600070205080204" pitchFamily="34" charset="-128"/>
              </a:rPr>
              <a:t>Airline</a:t>
            </a:r>
            <a:r>
              <a:rPr lang="en-US" sz="48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4800" cap="none" dirty="0">
                <a:latin typeface="MS PGothic" panose="020B0600070205080204" pitchFamily="34" charset="-128"/>
                <a:ea typeface="MS PGothic" panose="020B0600070205080204" pitchFamily="34" charset="-128"/>
              </a:rPr>
              <a:t>Dataset</a:t>
            </a:r>
            <a:br>
              <a:rPr lang="en-US" sz="48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4800" cap="none" dirty="0">
                <a:latin typeface="MS PGothic" panose="020B0600070205080204" pitchFamily="34" charset="-128"/>
                <a:ea typeface="MS PGothic" panose="020B0600070205080204" pitchFamily="34" charset="-128"/>
              </a:rPr>
              <a:t>Analysis</a:t>
            </a:r>
            <a:endParaRPr lang="en-US" sz="4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406F4-F39F-4F70-AE3E-FA556666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341" y="3429000"/>
            <a:ext cx="6126481" cy="1325880"/>
          </a:xfrm>
        </p:spPr>
        <p:txBody>
          <a:bodyPr>
            <a:normAutofit/>
          </a:bodyPr>
          <a:lstStyle/>
          <a:p>
            <a:r>
              <a:rPr lang="en-US" b="1" dirty="0"/>
              <a:t>(</a:t>
            </a:r>
            <a:r>
              <a:rPr lang="en-US" sz="2800" b="1" dirty="0"/>
              <a:t>PRE – PLACEMENT PROJECT)</a:t>
            </a:r>
          </a:p>
          <a:p>
            <a:pPr lvl="1"/>
            <a:endParaRPr lang="en-US" sz="2300" b="1" dirty="0"/>
          </a:p>
          <a:p>
            <a:pPr lvl="1"/>
            <a:r>
              <a:rPr lang="en-US" sz="2300" b="1" dirty="0"/>
              <a:t>BY AMAN VERMA</a:t>
            </a:r>
          </a:p>
        </p:txBody>
      </p:sp>
    </p:spTree>
    <p:extLst>
      <p:ext uri="{BB962C8B-B14F-4D97-AF65-F5344CB8AC3E}">
        <p14:creationId xmlns:p14="http://schemas.microsoft.com/office/powerpoint/2010/main" val="117337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85358-0BDC-7AF9-EE37-CEFA458CBB96}"/>
              </a:ext>
            </a:extLst>
          </p:cNvPr>
          <p:cNvSpPr/>
          <p:nvPr/>
        </p:nvSpPr>
        <p:spPr>
          <a:xfrm>
            <a:off x="1699981" y="1128910"/>
            <a:ext cx="97738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continent is most visited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7F705-172B-3BE5-81DF-959D0C39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3" y="2513807"/>
            <a:ext cx="5397777" cy="3524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6FF5D-2307-E80C-A11D-D779AD19D039}"/>
              </a:ext>
            </a:extLst>
          </p:cNvPr>
          <p:cNvSpPr/>
          <p:nvPr/>
        </p:nvSpPr>
        <p:spPr>
          <a:xfrm>
            <a:off x="6996249" y="3333095"/>
            <a:ext cx="4661158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latin typeface="Inter"/>
              </a:rPr>
              <a:t>Conclusion :</a:t>
            </a:r>
          </a:p>
          <a:p>
            <a:endParaRPr lang="en-US" b="1" dirty="0">
              <a:ln w="0"/>
              <a:latin typeface="Inter"/>
            </a:endParaRPr>
          </a:p>
          <a:p>
            <a:r>
              <a:rPr lang="en-US" b="1" cap="none" spc="0" dirty="0">
                <a:ln w="0"/>
                <a:solidFill>
                  <a:schemeClr val="tx1"/>
                </a:solidFill>
                <a:latin typeface="Inter"/>
              </a:rPr>
              <a:t>North America is the most visited continent and Asia is the 2</a:t>
            </a:r>
            <a:r>
              <a:rPr lang="en-US" b="1" cap="none" spc="0" baseline="30000" dirty="0">
                <a:ln w="0"/>
                <a:solidFill>
                  <a:schemeClr val="tx1"/>
                </a:solidFill>
                <a:latin typeface="Inter"/>
              </a:rPr>
              <a:t>nd</a:t>
            </a:r>
            <a:r>
              <a:rPr lang="en-US" b="1" cap="none" spc="0" dirty="0">
                <a:ln w="0"/>
                <a:solidFill>
                  <a:schemeClr val="tx1"/>
                </a:solidFill>
                <a:latin typeface="Inter"/>
              </a:rPr>
              <a:t> most visited continent after N.A.</a:t>
            </a:r>
          </a:p>
        </p:txBody>
      </p:sp>
    </p:spTree>
    <p:extLst>
      <p:ext uri="{BB962C8B-B14F-4D97-AF65-F5344CB8AC3E}">
        <p14:creationId xmlns:p14="http://schemas.microsoft.com/office/powerpoint/2010/main" val="330776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22476-A54C-7E58-D1BD-A24A78701664}"/>
              </a:ext>
            </a:extLst>
          </p:cNvPr>
          <p:cNvSpPr/>
          <p:nvPr/>
        </p:nvSpPr>
        <p:spPr>
          <a:xfrm>
            <a:off x="3340433" y="1042282"/>
            <a:ext cx="59154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Nationalities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5BAC-3265-3436-2C42-A022A0A9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8" y="2568185"/>
            <a:ext cx="5702593" cy="3492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32F3AF-FC8E-7CB7-E1F4-B4569A913344}"/>
              </a:ext>
            </a:extLst>
          </p:cNvPr>
          <p:cNvSpPr/>
          <p:nvPr/>
        </p:nvSpPr>
        <p:spPr>
          <a:xfrm>
            <a:off x="7168290" y="3429000"/>
            <a:ext cx="487291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latin typeface="Inter"/>
              </a:rPr>
              <a:t>Conclusion :</a:t>
            </a:r>
          </a:p>
          <a:p>
            <a:endParaRPr lang="en-US" b="1" dirty="0">
              <a:ln w="0"/>
              <a:latin typeface="Inter"/>
            </a:endParaRPr>
          </a:p>
          <a:p>
            <a:r>
              <a:rPr lang="en-US" b="1" cap="none" spc="0" dirty="0">
                <a:ln w="0"/>
                <a:solidFill>
                  <a:schemeClr val="tx1"/>
                </a:solidFill>
                <a:latin typeface="Inter"/>
              </a:rPr>
              <a:t>These are the top 10 nationalities that are </a:t>
            </a:r>
            <a:r>
              <a:rPr lang="en-US" b="1" dirty="0">
                <a:ln w="0"/>
                <a:latin typeface="Inter"/>
              </a:rPr>
              <a:t>found after extracting the data.</a:t>
            </a:r>
            <a:endParaRPr lang="en-US" b="1" cap="none" spc="0" dirty="0">
              <a:ln w="0"/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4660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34CFC-DD38-C7C0-EA89-93718AF42F4E}"/>
              </a:ext>
            </a:extLst>
          </p:cNvPr>
          <p:cNvSpPr/>
          <p:nvPr/>
        </p:nvSpPr>
        <p:spPr>
          <a:xfrm>
            <a:off x="574156" y="1277683"/>
            <a:ext cx="114810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Airport Countries with most passengers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855A5-2C3D-F290-8BF3-9D9F8AFEF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1" y="2336516"/>
            <a:ext cx="6211955" cy="4229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92AF4A-DA93-7CD1-F101-BEECB7DA3D24}"/>
              </a:ext>
            </a:extLst>
          </p:cNvPr>
          <p:cNvSpPr/>
          <p:nvPr/>
        </p:nvSpPr>
        <p:spPr>
          <a:xfrm>
            <a:off x="7365295" y="3672103"/>
            <a:ext cx="442251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latin typeface="Inter"/>
              </a:rPr>
              <a:t>Conclusion :</a:t>
            </a:r>
          </a:p>
          <a:p>
            <a:endParaRPr lang="en-US" b="1" dirty="0">
              <a:ln w="0"/>
              <a:latin typeface="Inter"/>
            </a:endParaRPr>
          </a:p>
          <a:p>
            <a:r>
              <a:rPr lang="en-US" b="1" dirty="0">
                <a:ln w="0"/>
                <a:latin typeface="Inter"/>
              </a:rPr>
              <a:t>These are the top 10 Airport countries that is extracted and US is at the top.</a:t>
            </a:r>
            <a:endParaRPr lang="en-US" b="1" cap="none" spc="0" dirty="0">
              <a:ln w="0"/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0028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92D25-EF92-289C-6F38-7E9A6A3C368B}"/>
              </a:ext>
            </a:extLst>
          </p:cNvPr>
          <p:cNvSpPr/>
          <p:nvPr/>
        </p:nvSpPr>
        <p:spPr>
          <a:xfrm>
            <a:off x="4517114" y="574336"/>
            <a:ext cx="65566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Flight status throughout the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7B203-C0A3-FDA5-C191-31F3E719E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3" y="1484339"/>
            <a:ext cx="4627531" cy="2472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68EF8C-928E-192C-A49F-6F46487898C0}"/>
              </a:ext>
            </a:extLst>
          </p:cNvPr>
          <p:cNvSpPr/>
          <p:nvPr/>
        </p:nvSpPr>
        <p:spPr>
          <a:xfrm>
            <a:off x="5444854" y="1059511"/>
            <a:ext cx="2977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 Wise Flight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98F0F-291E-9A58-C3E7-EB222E462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84" y="1488392"/>
            <a:ext cx="4655242" cy="2406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9D950D-4D97-976F-B0D8-46BD06BF5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20" y="4166221"/>
            <a:ext cx="5102126" cy="2600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29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5745FC-FAFB-823B-4E51-6DE1A6C27DC3}"/>
              </a:ext>
            </a:extLst>
          </p:cNvPr>
          <p:cNvSpPr/>
          <p:nvPr/>
        </p:nvSpPr>
        <p:spPr>
          <a:xfrm>
            <a:off x="5066464" y="830526"/>
            <a:ext cx="35221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Flight Time Per Quarter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E3AC2-8E58-A0D4-53C6-1236A538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4" y="1520081"/>
            <a:ext cx="5016759" cy="242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3AC79-32B8-114D-DAE3-9BEA3394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45" y="1493528"/>
            <a:ext cx="5016758" cy="2476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4F1A5-5A43-41FD-D954-08EAADF64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12" y="4191685"/>
            <a:ext cx="4711942" cy="2292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28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20FD-660F-5BA4-98A1-70BB1B4132FF}"/>
              </a:ext>
            </a:extLst>
          </p:cNvPr>
          <p:cNvSpPr/>
          <p:nvPr/>
        </p:nvSpPr>
        <p:spPr>
          <a:xfrm>
            <a:off x="3301973" y="878653"/>
            <a:ext cx="81483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Nationality on Passenger’s 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18A4B-B62D-10D4-0FCF-D4164C43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1" y="1571724"/>
            <a:ext cx="8744776" cy="4915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56B3B1-150D-0A57-7043-CE9584B27762}"/>
              </a:ext>
            </a:extLst>
          </p:cNvPr>
          <p:cNvSpPr/>
          <p:nvPr/>
        </p:nvSpPr>
        <p:spPr>
          <a:xfrm>
            <a:off x="9340537" y="3130964"/>
            <a:ext cx="276804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Conclusion :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Extracted top 10 names of nation’s that has more count of passengers.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2441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A729C0-BF92-8AD7-6F6D-BAAB3FA227E8}"/>
              </a:ext>
            </a:extLst>
          </p:cNvPr>
          <p:cNvSpPr/>
          <p:nvPr/>
        </p:nvSpPr>
        <p:spPr>
          <a:xfrm>
            <a:off x="2880269" y="917154"/>
            <a:ext cx="86837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Country based on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3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assenger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943AC-A165-4CF7-DB47-9AA9E1DB3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6" y="1665170"/>
            <a:ext cx="9125055" cy="4738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711688-9571-3D81-8FF8-8D0D0036751F}"/>
              </a:ext>
            </a:extLst>
          </p:cNvPr>
          <p:cNvSpPr/>
          <p:nvPr/>
        </p:nvSpPr>
        <p:spPr>
          <a:xfrm>
            <a:off x="9690771" y="2551837"/>
            <a:ext cx="2254181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Conclusion :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These top 10 countries are extracted based on the counts of passengers.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2266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7D4FC7-A1ED-E5CC-45A4-AA7A517F934A}"/>
              </a:ext>
            </a:extLst>
          </p:cNvPr>
          <p:cNvSpPr/>
          <p:nvPr/>
        </p:nvSpPr>
        <p:spPr>
          <a:xfrm>
            <a:off x="3034654" y="989449"/>
            <a:ext cx="82894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Airport Countries based on No. of Arrival Airport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652F2-20C6-4C5B-DE1B-410388E90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" y="1759225"/>
            <a:ext cx="9181098" cy="474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D566C-BAE1-BACC-96EA-C92D8054FF07}"/>
              </a:ext>
            </a:extLst>
          </p:cNvPr>
          <p:cNvSpPr/>
          <p:nvPr/>
        </p:nvSpPr>
        <p:spPr>
          <a:xfrm>
            <a:off x="9578199" y="3116422"/>
            <a:ext cx="2444129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nclusion :</a:t>
            </a:r>
          </a:p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These were the Top 10 Country codes of Airport based on the number of arrival airport.</a:t>
            </a:r>
          </a:p>
        </p:txBody>
      </p:sp>
    </p:spTree>
    <p:extLst>
      <p:ext uri="{BB962C8B-B14F-4D97-AF65-F5344CB8AC3E}">
        <p14:creationId xmlns:p14="http://schemas.microsoft.com/office/powerpoint/2010/main" val="37512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1798D-23EE-6E2C-2E2E-4A8CA38FB765}"/>
              </a:ext>
            </a:extLst>
          </p:cNvPr>
          <p:cNvSpPr/>
          <p:nvPr/>
        </p:nvSpPr>
        <p:spPr>
          <a:xfrm>
            <a:off x="2670330" y="984531"/>
            <a:ext cx="92384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3 Continents that has more no. of Airports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2CBC-1F55-70DA-EC04-C7884562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3" y="1838331"/>
            <a:ext cx="9014761" cy="474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956E45-4788-DE2D-49DF-D370C528B856}"/>
              </a:ext>
            </a:extLst>
          </p:cNvPr>
          <p:cNvSpPr/>
          <p:nvPr/>
        </p:nvSpPr>
        <p:spPr>
          <a:xfrm>
            <a:off x="9504892" y="2964581"/>
            <a:ext cx="2545938" cy="149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Conclusion  :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North America, Asia and Oceania are the top 3 continents that has more no. of airports.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7612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C2703-EFA0-0E7B-CF56-97328157AC36}"/>
              </a:ext>
            </a:extLst>
          </p:cNvPr>
          <p:cNvSpPr/>
          <p:nvPr/>
        </p:nvSpPr>
        <p:spPr>
          <a:xfrm>
            <a:off x="2760043" y="946030"/>
            <a:ext cx="89050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Monthly count based on Flight Statuses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80580-4453-F02E-E82B-8EEB3D3D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9" y="1809474"/>
            <a:ext cx="9001402" cy="461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7ECB3-0554-DE0E-85EF-6167581668B2}"/>
              </a:ext>
            </a:extLst>
          </p:cNvPr>
          <p:cNvSpPr/>
          <p:nvPr/>
        </p:nvSpPr>
        <p:spPr>
          <a:xfrm>
            <a:off x="9436612" y="2954956"/>
            <a:ext cx="246532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 :</a:t>
            </a:r>
          </a:p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According to the months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the counts of different flight statues is shown here.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76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829681-A7F4-AE39-99A1-813D1DF7F305}"/>
              </a:ext>
            </a:extLst>
          </p:cNvPr>
          <p:cNvSpPr/>
          <p:nvPr/>
        </p:nvSpPr>
        <p:spPr>
          <a:xfrm>
            <a:off x="0" y="3352346"/>
            <a:ext cx="43313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A4927-53CA-8F4D-C16A-81CC2A494E32}"/>
              </a:ext>
            </a:extLst>
          </p:cNvPr>
          <p:cNvSpPr/>
          <p:nvPr/>
        </p:nvSpPr>
        <p:spPr>
          <a:xfrm>
            <a:off x="6420051" y="428178"/>
            <a:ext cx="4697128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Inter"/>
              </a:rPr>
              <a:t>The project revolves around the analysis of an airline dataset, aiming to derive valuable insights from the wealth of information it contains.</a:t>
            </a:r>
          </a:p>
          <a:p>
            <a:endParaRPr lang="en-US" sz="1600" b="1" dirty="0">
              <a:latin typeface="Inter"/>
            </a:endParaRPr>
          </a:p>
          <a:p>
            <a:endParaRPr lang="en-US" sz="1600" b="1" i="0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Inter"/>
              </a:rPr>
              <a:t>By exploring various aspects such as passenger demographics, flight statuses, and geographic distribution, the analysis seeks to uncover patterns, trends, and key characteristics within the airline industry.</a:t>
            </a:r>
          </a:p>
          <a:p>
            <a:endParaRPr lang="en-US" sz="1600" b="1" dirty="0">
              <a:latin typeface="Inter"/>
            </a:endParaRPr>
          </a:p>
          <a:p>
            <a:endParaRPr lang="en-US" sz="1600" b="1" i="0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Inter"/>
              </a:rPr>
              <a:t>Through a combination of data exploration, cleaning, visualization, and interpretation, the project offers a comprehensive understanding of the dataset, providing actionable information for stakeholders in the aviation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Inter"/>
            </a:endParaRPr>
          </a:p>
          <a:p>
            <a:endParaRPr lang="en-US" sz="1600" b="1" i="0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Inter"/>
              </a:rPr>
              <a:t>The visualizations and analysis conducted serve as tools for decision-makers to enhance operational efficiency, improve customer experiences, and make informed strategic decisions within the airline industry.</a:t>
            </a:r>
            <a:endParaRPr lang="en-US" sz="16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8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AE64AE-7887-C3E0-C949-3E29470B9142}"/>
              </a:ext>
            </a:extLst>
          </p:cNvPr>
          <p:cNvSpPr/>
          <p:nvPr/>
        </p:nvSpPr>
        <p:spPr>
          <a:xfrm>
            <a:off x="3208420" y="840361"/>
            <a:ext cx="80810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 of Flight statuses Quarterly based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A5241-DA00-BC3E-B16F-DFA2F36E5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" y="2061239"/>
            <a:ext cx="9084663" cy="455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8070B9-37A2-73E1-EF24-1E8391C0D1B1}"/>
              </a:ext>
            </a:extLst>
          </p:cNvPr>
          <p:cNvSpPr/>
          <p:nvPr/>
        </p:nvSpPr>
        <p:spPr>
          <a:xfrm>
            <a:off x="9473938" y="3429000"/>
            <a:ext cx="256235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Conclusion :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Quarter 3 has most count in all three different flight statuses.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0530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23D6C-55DF-3558-E4D4-FB0C17453A94}"/>
              </a:ext>
            </a:extLst>
          </p:cNvPr>
          <p:cNvSpPr/>
          <p:nvPr/>
        </p:nvSpPr>
        <p:spPr>
          <a:xfrm>
            <a:off x="2381104" y="949691"/>
            <a:ext cx="95766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8 Age that holds more count of passengers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C2F08-F361-5DA1-4B2C-9EDE6B85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6" y="1699591"/>
            <a:ext cx="9040912" cy="49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578EEC-EEBA-378B-F69E-268A0110CB4C}"/>
              </a:ext>
            </a:extLst>
          </p:cNvPr>
          <p:cNvSpPr/>
          <p:nvPr/>
        </p:nvSpPr>
        <p:spPr>
          <a:xfrm>
            <a:off x="9383062" y="3429000"/>
            <a:ext cx="269960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Conclusion :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These are the top 8 age that holds more count of passengers.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8763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03CE4B-B4E9-4F71-6954-9E53ECAE5DE8}"/>
              </a:ext>
            </a:extLst>
          </p:cNvPr>
          <p:cNvSpPr/>
          <p:nvPr/>
        </p:nvSpPr>
        <p:spPr>
          <a:xfrm>
            <a:off x="1548635" y="1148160"/>
            <a:ext cx="104230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Dashboards that will help gain insights at one 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B5978-5ACA-ED2C-C8CA-C85352437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9" y="1771389"/>
            <a:ext cx="11764781" cy="4841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04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90DEE9-AD16-610E-1EF7-EFB36E109E10}"/>
              </a:ext>
            </a:extLst>
          </p:cNvPr>
          <p:cNvSpPr/>
          <p:nvPr/>
        </p:nvSpPr>
        <p:spPr>
          <a:xfrm>
            <a:off x="275926" y="3303531"/>
            <a:ext cx="25539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D66FC-AF05-5610-3D92-8CF1C3868D3A}"/>
              </a:ext>
            </a:extLst>
          </p:cNvPr>
          <p:cNvSpPr/>
          <p:nvPr/>
        </p:nvSpPr>
        <p:spPr>
          <a:xfrm>
            <a:off x="2926083" y="933651"/>
            <a:ext cx="9124746" cy="5909310"/>
          </a:xfrm>
          <a:prstGeom prst="rect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latin typeface="Inter"/>
              </a:rPr>
              <a:t>Data Cleaning has been done after loading the data in the </a:t>
            </a:r>
            <a:r>
              <a:rPr lang="en-US" b="1" dirty="0" err="1">
                <a:ln w="0"/>
                <a:latin typeface="Inter"/>
              </a:rPr>
              <a:t>Jupyter</a:t>
            </a:r>
            <a:r>
              <a:rPr lang="en-US" b="1" dirty="0">
                <a:ln w="0"/>
                <a:latin typeface="Inter"/>
              </a:rPr>
              <a:t> Notebook which has 98619 rows and 15 columns.</a:t>
            </a:r>
          </a:p>
          <a:p>
            <a:endParaRPr lang="en-US" b="1" dirty="0">
              <a:ln w="0"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latin typeface="Inter"/>
              </a:rPr>
              <a:t>After analyzing the data, it is found that percentage of Male and Female passengers are almost same.</a:t>
            </a:r>
          </a:p>
          <a:p>
            <a:endParaRPr lang="en-US" b="1" dirty="0">
              <a:ln w="0"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latin typeface="Inter"/>
              </a:rPr>
              <a:t>The senior group passengers are more among all age groups ( Senior, Children, Youth And Adults).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n w="0"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latin typeface="Inter"/>
              </a:rPr>
              <a:t>Flight Status : It was found that there was almost equal distribution of % in On Time, Cancelled and Delayed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n w="0"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latin typeface="Inter"/>
              </a:rPr>
              <a:t>Top 5 Visited Countries were US, Australia, Canada, Brazil, Papua new Guinea. Top Visited continents were North America, Asia, Oceania etc. Top Nationalities : China, Indonesia, Russia are top 3 Nationalities.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cap="none" spc="0" dirty="0">
              <a:ln w="0"/>
              <a:solidFill>
                <a:schemeClr val="tx1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>
                <a:ln w="0"/>
                <a:solidFill>
                  <a:schemeClr val="tx1"/>
                </a:solidFill>
                <a:latin typeface="Inter"/>
              </a:rPr>
              <a:t>Through multiple bar grap</a:t>
            </a:r>
            <a:r>
              <a:rPr lang="en-US" b="1" dirty="0">
                <a:ln w="0"/>
                <a:latin typeface="Inter"/>
              </a:rPr>
              <a:t>hs, Flight Status on monthly in which Feb. month is low season for flights and on Quarterly basis 3</a:t>
            </a:r>
            <a:r>
              <a:rPr lang="en-US" b="1" baseline="30000" dirty="0">
                <a:ln w="0"/>
                <a:latin typeface="Inter"/>
              </a:rPr>
              <a:t>rd</a:t>
            </a:r>
            <a:r>
              <a:rPr lang="en-US" b="1" dirty="0">
                <a:ln w="0"/>
                <a:latin typeface="Inter"/>
              </a:rPr>
              <a:t> quarter shows most of the flight statuses Ontime, Delayed and cancelled.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n w="0"/>
              <a:solidFill>
                <a:schemeClr val="tx1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/>
                </a:solidFill>
                <a:latin typeface="Inter"/>
              </a:rPr>
              <a:t>Prepared some few questions on Tableau and the created dashboard for insights.</a:t>
            </a:r>
          </a:p>
        </p:txBody>
      </p:sp>
    </p:spTree>
    <p:extLst>
      <p:ext uri="{BB962C8B-B14F-4D97-AF65-F5344CB8AC3E}">
        <p14:creationId xmlns:p14="http://schemas.microsoft.com/office/powerpoint/2010/main" val="314969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B23AF-8407-60F6-D432-6ACB76694FC4}"/>
              </a:ext>
            </a:extLst>
          </p:cNvPr>
          <p:cNvSpPr/>
          <p:nvPr/>
        </p:nvSpPr>
        <p:spPr>
          <a:xfrm>
            <a:off x="1801860" y="3003429"/>
            <a:ext cx="3852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3FC04F-BFC3-F851-1633-361C5C2BAC14}"/>
              </a:ext>
            </a:extLst>
          </p:cNvPr>
          <p:cNvCxnSpPr/>
          <p:nvPr/>
        </p:nvCxnSpPr>
        <p:spPr>
          <a:xfrm>
            <a:off x="6824312" y="529389"/>
            <a:ext cx="0" cy="58714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BC3FBA3-6254-6668-D71D-911458EC0BA6}"/>
              </a:ext>
            </a:extLst>
          </p:cNvPr>
          <p:cNvSpPr/>
          <p:nvPr/>
        </p:nvSpPr>
        <p:spPr>
          <a:xfrm>
            <a:off x="7438720" y="2405498"/>
            <a:ext cx="22032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Presented By 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Aman Verma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9BE83-1D8F-76D1-9B51-C153D130B4D7}"/>
              </a:ext>
            </a:extLst>
          </p:cNvPr>
          <p:cNvSpPr/>
          <p:nvPr/>
        </p:nvSpPr>
        <p:spPr>
          <a:xfrm>
            <a:off x="10247237" y="5728619"/>
            <a:ext cx="19447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Mentor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Sharayoo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Dixit</a:t>
            </a:r>
          </a:p>
        </p:txBody>
      </p:sp>
    </p:spTree>
    <p:extLst>
      <p:ext uri="{BB962C8B-B14F-4D97-AF65-F5344CB8AC3E}">
        <p14:creationId xmlns:p14="http://schemas.microsoft.com/office/powerpoint/2010/main" val="266802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D7722-D421-C8BB-3629-8ACE2F83C4EC}"/>
              </a:ext>
            </a:extLst>
          </p:cNvPr>
          <p:cNvSpPr/>
          <p:nvPr/>
        </p:nvSpPr>
        <p:spPr>
          <a:xfrm>
            <a:off x="283845" y="3733378"/>
            <a:ext cx="40860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3671A-6216-A1BB-E711-AF8B9524A0A3}"/>
              </a:ext>
            </a:extLst>
          </p:cNvPr>
          <p:cNvSpPr/>
          <p:nvPr/>
        </p:nvSpPr>
        <p:spPr>
          <a:xfrm>
            <a:off x="4833586" y="596764"/>
            <a:ext cx="7074569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The project likely aims to extract meaningful information from the airline dataset, uncover patterns, and present insights through various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cap="none" spc="0" dirty="0">
              <a:ln w="0"/>
              <a:solidFill>
                <a:schemeClr val="tx1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latin typeface="Inter"/>
              </a:rPr>
              <a:t>To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 </a:t>
            </a:r>
            <a:r>
              <a:rPr lang="en-US" b="1" dirty="0">
                <a:ln w="0"/>
                <a:latin typeface="Inter"/>
              </a:rPr>
              <a:t>understand some questions that needs to be explored: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latin typeface="Inter"/>
              </a:rPr>
              <a:t>Percentage of women.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latin typeface="Inter"/>
              </a:rPr>
              <a:t>Ages of Passengers.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latin typeface="Inter"/>
              </a:rPr>
              <a:t>Flight statuses.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solidFill>
                  <a:srgbClr val="000000"/>
                </a:solidFill>
                <a:latin typeface="Inter"/>
              </a:rPr>
              <a:t>Which are the top 5 countries with the most visits.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solidFill>
                  <a:srgbClr val="000000"/>
                </a:solidFill>
                <a:latin typeface="Inter"/>
              </a:rPr>
              <a:t>Which continent is most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solidFill>
                  <a:srgbClr val="000000"/>
                </a:solidFill>
                <a:latin typeface="Inter"/>
              </a:rPr>
              <a:t>Top 10 Nationalities.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solidFill>
                  <a:srgbClr val="000000"/>
                </a:solidFill>
                <a:latin typeface="Inter"/>
              </a:rPr>
              <a:t>Top 10 Airport countries with most passengers.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solidFill>
                  <a:srgbClr val="000000"/>
                </a:solidFill>
                <a:latin typeface="Inter"/>
              </a:rPr>
              <a:t>What is the Flight status throughout the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0"/>
                <a:solidFill>
                  <a:srgbClr val="000000"/>
                </a:solidFill>
                <a:latin typeface="Inter"/>
              </a:rPr>
              <a:t>Some few questions based on tableau and a dashboard to gain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n w="0"/>
              <a:solidFill>
                <a:srgbClr val="000000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rgbClr val="000000"/>
                </a:solidFill>
                <a:latin typeface="Inter"/>
              </a:rPr>
              <a:t>Tools Used and to understand :</a:t>
            </a:r>
          </a:p>
          <a:p>
            <a:endParaRPr lang="en-US" b="1" dirty="0">
              <a:ln w="0"/>
              <a:solidFill>
                <a:srgbClr val="000000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The use of tools like Python, Pandas, NumPy, Matplotlib, Seaborn, </a:t>
            </a:r>
            <a:r>
              <a:rPr lang="en-US" b="1" i="0" dirty="0" err="1">
                <a:effectLst/>
                <a:latin typeface="Inter"/>
              </a:rPr>
              <a:t>Plotly</a:t>
            </a:r>
            <a:r>
              <a:rPr lang="en-US" b="1" i="0" dirty="0">
                <a:effectLst/>
                <a:latin typeface="Inter"/>
              </a:rPr>
              <a:t> Express and </a:t>
            </a:r>
            <a:r>
              <a:rPr lang="en-US" b="1" i="0" dirty="0" err="1">
                <a:effectLst/>
                <a:latin typeface="Inter"/>
              </a:rPr>
              <a:t>Os</a:t>
            </a:r>
            <a:r>
              <a:rPr lang="en-US" b="1" dirty="0">
                <a:latin typeface="Inter"/>
              </a:rPr>
              <a:t> are some interactive tools and libraries </a:t>
            </a:r>
            <a:r>
              <a:rPr lang="en-US" b="1" i="0" dirty="0">
                <a:effectLst/>
                <a:latin typeface="Inter"/>
              </a:rPr>
              <a:t> to visualize data effectively.</a:t>
            </a:r>
          </a:p>
        </p:txBody>
      </p:sp>
    </p:spTree>
    <p:extLst>
      <p:ext uri="{BB962C8B-B14F-4D97-AF65-F5344CB8AC3E}">
        <p14:creationId xmlns:p14="http://schemas.microsoft.com/office/powerpoint/2010/main" val="265755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F281-24A0-4F4A-C54E-FC58F4BD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82" y="3332589"/>
            <a:ext cx="10615450" cy="321981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EC6ACD-B44B-C8DA-E966-8CBCEAD500D2}"/>
              </a:ext>
            </a:extLst>
          </p:cNvPr>
          <p:cNvSpPr/>
          <p:nvPr/>
        </p:nvSpPr>
        <p:spPr>
          <a:xfrm>
            <a:off x="3461933" y="2721921"/>
            <a:ext cx="4902421" cy="584775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 of Data</a:t>
            </a:r>
            <a:endParaRPr lang="en-US" sz="3200" cap="none" spc="0" dirty="0">
              <a:ln w="0"/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0B15F-7DC6-6A09-7106-85D08C3C01BB}"/>
              </a:ext>
            </a:extLst>
          </p:cNvPr>
          <p:cNvSpPr/>
          <p:nvPr/>
        </p:nvSpPr>
        <p:spPr>
          <a:xfrm>
            <a:off x="2471283" y="915364"/>
            <a:ext cx="77396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loading and Cleaning</a:t>
            </a:r>
          </a:p>
        </p:txBody>
      </p:sp>
    </p:spTree>
    <p:extLst>
      <p:ext uri="{BB962C8B-B14F-4D97-AF65-F5344CB8AC3E}">
        <p14:creationId xmlns:p14="http://schemas.microsoft.com/office/powerpoint/2010/main" val="16538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5B54B9-643D-CD84-5E67-0ED028831047}"/>
              </a:ext>
            </a:extLst>
          </p:cNvPr>
          <p:cNvSpPr/>
          <p:nvPr/>
        </p:nvSpPr>
        <p:spPr>
          <a:xfrm>
            <a:off x="3478886" y="907529"/>
            <a:ext cx="72170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 and Shape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74674-63B4-F32A-8C5D-03F4ABDF9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73" y="2036910"/>
            <a:ext cx="4517801" cy="440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D992E-7A79-1565-945C-F89EBC2DF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86" y="3429000"/>
            <a:ext cx="2768426" cy="1295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49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6F42-77B8-17B9-8B82-E170DE7FF688}"/>
              </a:ext>
            </a:extLst>
          </p:cNvPr>
          <p:cNvSpPr/>
          <p:nvPr/>
        </p:nvSpPr>
        <p:spPr>
          <a:xfrm>
            <a:off x="2458261" y="1138535"/>
            <a:ext cx="84305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Percentage of Men &amp; Women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CD4AE-9468-4312-4B69-04E06E11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50" y="2303595"/>
            <a:ext cx="4354007" cy="397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84DEDE-254B-B6C2-03BA-074CADC0397C}"/>
              </a:ext>
            </a:extLst>
          </p:cNvPr>
          <p:cNvSpPr/>
          <p:nvPr/>
        </p:nvSpPr>
        <p:spPr>
          <a:xfrm>
            <a:off x="7183835" y="2925500"/>
            <a:ext cx="4215865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Conclusion :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It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can be seen that both the male and female percentage is almost same.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7445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2F194-CEDE-E770-8D54-0EC8338E509E}"/>
              </a:ext>
            </a:extLst>
          </p:cNvPr>
          <p:cNvSpPr/>
          <p:nvPr/>
        </p:nvSpPr>
        <p:spPr>
          <a:xfrm>
            <a:off x="3178626" y="1013407"/>
            <a:ext cx="64892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 of the Passengers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259D-C207-C0A6-ED28-EECB636A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0" y="1922268"/>
            <a:ext cx="3338393" cy="2764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34D3E7-6F90-C7B2-C0F4-3DCA0D73669B}"/>
              </a:ext>
            </a:extLst>
          </p:cNvPr>
          <p:cNvSpPr/>
          <p:nvPr/>
        </p:nvSpPr>
        <p:spPr>
          <a:xfrm>
            <a:off x="4052237" y="5105929"/>
            <a:ext cx="427361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Conclusion :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Bins have been created as 10, 12, 30, 50 &amp; 100 and labels has been given as Children, Youth, Adults and Seniors.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D2E56-F44F-9CDB-4646-F5F0FDF88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15" y="1990699"/>
            <a:ext cx="4426177" cy="2705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14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182D5-8E37-FB60-4977-0F16D801C94B}"/>
              </a:ext>
            </a:extLst>
          </p:cNvPr>
          <p:cNvSpPr/>
          <p:nvPr/>
        </p:nvSpPr>
        <p:spPr>
          <a:xfrm>
            <a:off x="4217192" y="693035"/>
            <a:ext cx="39501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Flight Statuses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80A5C-5964-E3E7-05E8-8B33CB76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1" y="2079058"/>
            <a:ext cx="4598994" cy="147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20EF3-6704-25B1-B2D8-17B9ABA1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38" y="4020110"/>
            <a:ext cx="3437973" cy="258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036AF1-1BA8-2977-A64A-B98EFC89B7D7}"/>
              </a:ext>
            </a:extLst>
          </p:cNvPr>
          <p:cNvSpPr/>
          <p:nvPr/>
        </p:nvSpPr>
        <p:spPr>
          <a:xfrm>
            <a:off x="7283793" y="1951672"/>
            <a:ext cx="3833386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ln w="0"/>
                <a:latin typeface="Inter"/>
              </a:rPr>
              <a:t>Conclusion :</a:t>
            </a:r>
          </a:p>
          <a:p>
            <a:endParaRPr lang="en-US" b="1" cap="none" spc="0" dirty="0">
              <a:ln w="0"/>
              <a:solidFill>
                <a:schemeClr val="tx1"/>
              </a:solidFill>
              <a:latin typeface="Inter"/>
            </a:endParaRPr>
          </a:p>
          <a:p>
            <a:r>
              <a:rPr lang="en-US" b="1" dirty="0">
                <a:ln w="0"/>
                <a:latin typeface="Inter"/>
              </a:rPr>
              <a:t>This is the pie chart representation for the flight statuses and accordingly the % is shown.</a:t>
            </a:r>
            <a:endParaRPr lang="en-US" b="1" cap="none" spc="0" dirty="0">
              <a:ln w="0"/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9485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CDFCA2-9D31-3A13-82A2-96359622A384}"/>
              </a:ext>
            </a:extLst>
          </p:cNvPr>
          <p:cNvSpPr/>
          <p:nvPr/>
        </p:nvSpPr>
        <p:spPr>
          <a:xfrm>
            <a:off x="775663" y="1277683"/>
            <a:ext cx="112966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are the Top 5 Countries with the most visits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F7EAC3-7211-B8A4-9DDE-0504CD8B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95" y="2431404"/>
            <a:ext cx="5435879" cy="364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15A7E4-F9AA-EAEE-CCDC-6F9095F9E6EF}"/>
              </a:ext>
            </a:extLst>
          </p:cNvPr>
          <p:cNvSpPr/>
          <p:nvPr/>
        </p:nvSpPr>
        <p:spPr>
          <a:xfrm>
            <a:off x="7395113" y="3235691"/>
            <a:ext cx="410446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ln w="0"/>
                <a:latin typeface="Inter"/>
              </a:rPr>
              <a:t>Conclusion :</a:t>
            </a:r>
          </a:p>
          <a:p>
            <a:endParaRPr lang="en-US" b="1" dirty="0">
              <a:ln w="0"/>
              <a:latin typeface="Inter"/>
            </a:endParaRPr>
          </a:p>
          <a:p>
            <a:r>
              <a:rPr lang="en-US" b="1" dirty="0">
                <a:ln w="0"/>
                <a:latin typeface="Inter"/>
              </a:rPr>
              <a:t>United States is the on the top with most visits and Australia is on 2</a:t>
            </a:r>
            <a:r>
              <a:rPr lang="en-US" b="1" baseline="30000" dirty="0">
                <a:ln w="0"/>
                <a:latin typeface="Inter"/>
              </a:rPr>
              <a:t>nd</a:t>
            </a:r>
            <a:r>
              <a:rPr lang="en-US" b="1" dirty="0">
                <a:ln w="0"/>
                <a:latin typeface="Inter"/>
              </a:rPr>
              <a:t> top position</a:t>
            </a:r>
          </a:p>
        </p:txBody>
      </p:sp>
    </p:spTree>
    <p:extLst>
      <p:ext uri="{BB962C8B-B14F-4D97-AF65-F5344CB8AC3E}">
        <p14:creationId xmlns:p14="http://schemas.microsoft.com/office/powerpoint/2010/main" val="36365758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277</TotalTime>
  <Words>836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MS PGothic</vt:lpstr>
      <vt:lpstr>Aptos Narrow</vt:lpstr>
      <vt:lpstr>Arial</vt:lpstr>
      <vt:lpstr>Calibri</vt:lpstr>
      <vt:lpstr>Century Gothic</vt:lpstr>
      <vt:lpstr>Inter</vt:lpstr>
      <vt:lpstr>Trebuchet MS</vt:lpstr>
      <vt:lpstr>Vapor Trail</vt:lpstr>
      <vt:lpstr>Airline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Dataset Analysis</dc:title>
  <dc:creator>Aman Verma</dc:creator>
  <cp:lastModifiedBy>Aman Verma</cp:lastModifiedBy>
  <cp:revision>4</cp:revision>
  <dcterms:created xsi:type="dcterms:W3CDTF">2023-12-28T14:45:37Z</dcterms:created>
  <dcterms:modified xsi:type="dcterms:W3CDTF">2024-01-03T14:37:49Z</dcterms:modified>
</cp:coreProperties>
</file>