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30" r:id="rId4"/>
  </p:sldMasterIdLst>
  <p:sldIdLst>
    <p:sldId id="343" r:id="rId5"/>
    <p:sldId id="366" r:id="rId6"/>
    <p:sldId id="367" r:id="rId7"/>
    <p:sldId id="341" r:id="rId8"/>
    <p:sldId id="369" r:id="rId9"/>
    <p:sldId id="370" r:id="rId10"/>
    <p:sldId id="371" r:id="rId11"/>
    <p:sldId id="372" r:id="rId12"/>
    <p:sldId id="374" r:id="rId13"/>
    <p:sldId id="375" r:id="rId14"/>
    <p:sldId id="376" r:id="rId15"/>
    <p:sldId id="377" r:id="rId16"/>
    <p:sldId id="378" r:id="rId17"/>
    <p:sldId id="379" r:id="rId18"/>
    <p:sldId id="380" r:id="rId19"/>
    <p:sldId id="385" r:id="rId20"/>
    <p:sldId id="383" r:id="rId21"/>
    <p:sldId id="35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8FA9"/>
    <a:srgbClr val="7A8C8E"/>
    <a:srgbClr val="798B8D"/>
    <a:srgbClr val="F6F9FF"/>
    <a:srgbClr val="EDEFF7"/>
    <a:srgbClr val="D0D1D9"/>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55AAB-1524-45C7-AD4F-CFAD01430E5E}" v="1431" dt="2023-12-27T21:50:29.277"/>
    <p1510:client id="{B623F4E9-4D7B-4E5A-98B5-BC40E19F182C}" v="3800" dt="2023-12-28T06:59:10.994"/>
    <p1510:client id="{E37F6AC0-C9CB-4F5C-862F-562799914CA7}" v="15" dt="2023-12-27T20:37:13.398"/>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3511" autoAdjust="0"/>
  </p:normalViewPr>
  <p:slideViewPr>
    <p:cSldViewPr snapToGrid="0">
      <p:cViewPr varScale="1">
        <p:scale>
          <a:sx n="62" d="100"/>
          <a:sy n="62" d="100"/>
        </p:scale>
        <p:origin x="6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8ED95-BB9B-461D-987F-A965D9B4EA65}" type="doc">
      <dgm:prSet loTypeId="urn:microsoft.com/office/officeart/2005/8/layout/vList2" loCatId="list" qsTypeId="urn:microsoft.com/office/officeart/2005/8/quickstyle/simple1" qsCatId="simple" csTypeId="urn:microsoft.com/office/officeart/2005/8/colors/accent0_2" csCatId="mainScheme" phldr="1"/>
      <dgm:spPr>
        <a:scene3d>
          <a:camera prst="orthographicFront">
            <a:rot lat="0" lon="0" rev="0"/>
          </a:camera>
          <a:lightRig rig="brightRoom" dir="t">
            <a:rot lat="0" lon="0" rev="600000"/>
          </a:lightRig>
        </a:scene3d>
      </dgm:spPr>
      <dgm:t>
        <a:bodyPr/>
        <a:lstStyle/>
        <a:p>
          <a:endParaRPr lang="en-IN"/>
        </a:p>
      </dgm:t>
    </dgm:pt>
    <dgm:pt modelId="{B288DCBF-B610-449E-AD90-D92383A2BE02}">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pPr rtl="0"/>
          <a:r>
            <a:rPr lang="en-US" sz="1600" b="1" dirty="0">
              <a:solidFill>
                <a:schemeClr val="tx1"/>
              </a:solidFill>
            </a:rPr>
            <a:t>A</a:t>
          </a:r>
          <a:r>
            <a:rPr lang="en-US" sz="1600" b="1" dirty="0">
              <a:solidFill>
                <a:schemeClr val="tx1"/>
              </a:solidFill>
              <a:latin typeface="Calibri Light" panose="020F0302020204030204"/>
            </a:rPr>
            <a:t> certain bank in North America wants to perform customer churn analysis, as the credit card business of the bank is not performing very well.</a:t>
          </a:r>
          <a:endParaRPr lang="en-US" sz="1600" b="1" dirty="0">
            <a:solidFill>
              <a:schemeClr val="tx1"/>
            </a:solidFill>
          </a:endParaRPr>
        </a:p>
      </dgm:t>
    </dgm:pt>
    <dgm:pt modelId="{7645038B-E79D-41B9-85DB-B3AFB411CE1B}" type="parTrans" cxnId="{713B53BD-BD2C-4C14-B5EE-823DB40B85E9}">
      <dgm:prSet/>
      <dgm:spPr/>
      <dgm:t>
        <a:bodyPr/>
        <a:lstStyle/>
        <a:p>
          <a:endParaRPr lang="en-IN" sz="1800"/>
        </a:p>
      </dgm:t>
    </dgm:pt>
    <dgm:pt modelId="{E3737ECC-D926-4E90-AB76-D60F2148CEE3}" type="sibTrans" cxnId="{713B53BD-BD2C-4C14-B5EE-823DB40B85E9}">
      <dgm:prSet/>
      <dgm:spPr/>
      <dgm:t>
        <a:bodyPr/>
        <a:lstStyle/>
        <a:p>
          <a:endParaRPr lang="en-IN" sz="1800"/>
        </a:p>
      </dgm:t>
    </dgm:pt>
    <dgm:pt modelId="{6AAD37E8-87A6-43DE-81FF-549DCDF67C50}">
      <dgm:prSet phldrT="[Text]" phldr="0"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pPr rtl="0"/>
          <a:r>
            <a:rPr lang="en-US" sz="1600" b="1" dirty="0">
              <a:solidFill>
                <a:schemeClr val="tx1"/>
              </a:solidFill>
              <a:latin typeface="Calibri Light" panose="020F0302020204030204"/>
            </a:rPr>
            <a:t>Churn analysis will help the bank evaluate the customers who have stopped purchasing the credit card of the bank and figure out measures to reduce the bank's customer loss rate</a:t>
          </a:r>
          <a:endParaRPr lang="en-US" sz="1600" b="1" dirty="0">
            <a:solidFill>
              <a:schemeClr val="tx1"/>
            </a:solidFill>
          </a:endParaRPr>
        </a:p>
      </dgm:t>
    </dgm:pt>
    <dgm:pt modelId="{BBF28387-0EBD-44C3-8515-21E4877DB9EE}" type="parTrans" cxnId="{566A90CD-F7C4-438B-9067-7A9188335B22}">
      <dgm:prSet/>
      <dgm:spPr/>
      <dgm:t>
        <a:bodyPr/>
        <a:lstStyle/>
        <a:p>
          <a:endParaRPr lang="en-IN" sz="1800"/>
        </a:p>
      </dgm:t>
    </dgm:pt>
    <dgm:pt modelId="{0442074F-C152-4555-8CEE-31F78DD24548}" type="sibTrans" cxnId="{566A90CD-F7C4-438B-9067-7A9188335B22}">
      <dgm:prSet/>
      <dgm:spPr/>
      <dgm:t>
        <a:bodyPr/>
        <a:lstStyle/>
        <a:p>
          <a:endParaRPr lang="en-IN" sz="1800"/>
        </a:p>
      </dgm:t>
    </dgm:pt>
    <dgm:pt modelId="{5F00EBFD-E10A-4711-81D1-356F498CECBE}">
      <dgm:prSet phldrT="[Text]" phldr="0"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pPr rtl="0"/>
          <a:r>
            <a:rPr lang="en-US" sz="1600" b="1" dirty="0">
              <a:solidFill>
                <a:schemeClr val="tx1"/>
              </a:solidFill>
              <a:latin typeface="Calibri Light" panose="020F0302020204030204"/>
            </a:rPr>
            <a:t>Showing percentage of all customers who is exit or stay in the bank. </a:t>
          </a:r>
          <a:endParaRPr lang="en-US" sz="1600" b="1" dirty="0">
            <a:solidFill>
              <a:schemeClr val="tx1"/>
            </a:solidFill>
          </a:endParaRPr>
        </a:p>
      </dgm:t>
    </dgm:pt>
    <dgm:pt modelId="{0F452AE6-CD3A-4492-A863-B8CB9059AF68}" type="parTrans" cxnId="{375E2119-F1E3-4A36-A901-B272964864A6}">
      <dgm:prSet/>
      <dgm:spPr/>
      <dgm:t>
        <a:bodyPr/>
        <a:lstStyle/>
        <a:p>
          <a:endParaRPr lang="en-IN" sz="1800"/>
        </a:p>
      </dgm:t>
    </dgm:pt>
    <dgm:pt modelId="{86AF7FB9-A5D0-4734-93FF-D56F8548E795}" type="sibTrans" cxnId="{375E2119-F1E3-4A36-A901-B272964864A6}">
      <dgm:prSet/>
      <dgm:spPr/>
      <dgm:t>
        <a:bodyPr/>
        <a:lstStyle/>
        <a:p>
          <a:endParaRPr lang="en-IN" sz="1800"/>
        </a:p>
      </dgm:t>
    </dgm:pt>
    <dgm:pt modelId="{99ED5726-617E-48EF-ACE5-E905F4009F4E}">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pPr rtl="0"/>
          <a:r>
            <a:rPr lang="en-US" sz="1600" b="1" dirty="0">
              <a:solidFill>
                <a:schemeClr val="tx1"/>
              </a:solidFill>
            </a:rPr>
            <a:t>To begin with, </a:t>
          </a:r>
          <a:r>
            <a:rPr lang="en-US" sz="1600" b="1" dirty="0">
              <a:solidFill>
                <a:schemeClr val="tx1"/>
              </a:solidFill>
              <a:latin typeface="Calibri Light" panose="020F0302020204030204"/>
            </a:rPr>
            <a:t>A data analyst, has been asked to analyze the banks customers' churn data by performing the tasks given in the upcoming slides.</a:t>
          </a:r>
          <a:endParaRPr lang="en-US" sz="1600" b="1" dirty="0">
            <a:solidFill>
              <a:schemeClr val="tx1"/>
            </a:solidFill>
          </a:endParaRPr>
        </a:p>
      </dgm:t>
    </dgm:pt>
    <dgm:pt modelId="{0C35865C-DC84-4F29-9598-7179C4C7904A}" type="parTrans" cxnId="{3D3A9713-DC65-4002-B273-BC9481C13DF0}">
      <dgm:prSet/>
      <dgm:spPr/>
      <dgm:t>
        <a:bodyPr/>
        <a:lstStyle/>
        <a:p>
          <a:endParaRPr lang="en-IN" sz="1800"/>
        </a:p>
      </dgm:t>
    </dgm:pt>
    <dgm:pt modelId="{2E7CA04D-54AC-4D5A-B114-B36AD16C33E4}" type="sibTrans" cxnId="{3D3A9713-DC65-4002-B273-BC9481C13DF0}">
      <dgm:prSet/>
      <dgm:spPr/>
      <dgm:t>
        <a:bodyPr/>
        <a:lstStyle/>
        <a:p>
          <a:endParaRPr lang="en-IN" sz="1800"/>
        </a:p>
      </dgm:t>
    </dgm:pt>
    <dgm:pt modelId="{F0CB9FD6-DA59-4419-88AA-14C8BD2BAB26}">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pPr rtl="0"/>
          <a:r>
            <a:rPr lang="en-US" sz="1600" b="1" dirty="0">
              <a:solidFill>
                <a:schemeClr val="tx1"/>
              </a:solidFill>
            </a:rPr>
            <a:t>We are required to </a:t>
          </a:r>
          <a:r>
            <a:rPr lang="en-US" sz="1600" b="1" dirty="0">
              <a:solidFill>
                <a:schemeClr val="tx1"/>
              </a:solidFill>
              <a:latin typeface="Calibri Light" panose="020F0302020204030204"/>
            </a:rPr>
            <a:t>tableau workbook to perform the Customer churn analysis</a:t>
          </a:r>
          <a:endParaRPr lang="en-IN" sz="1600" b="1" dirty="0">
            <a:solidFill>
              <a:schemeClr val="tx1"/>
            </a:solidFill>
          </a:endParaRPr>
        </a:p>
      </dgm:t>
    </dgm:pt>
    <dgm:pt modelId="{1A120DA3-839D-40AC-B696-4081EEA560BF}" type="parTrans" cxnId="{70F1C16E-36AF-4740-AFE3-E824E1EC302F}">
      <dgm:prSet/>
      <dgm:spPr/>
      <dgm:t>
        <a:bodyPr/>
        <a:lstStyle/>
        <a:p>
          <a:endParaRPr lang="en-IN" sz="1800"/>
        </a:p>
      </dgm:t>
    </dgm:pt>
    <dgm:pt modelId="{EA5A359E-7C2E-40DD-B204-DC6535F2677F}" type="sibTrans" cxnId="{70F1C16E-36AF-4740-AFE3-E824E1EC302F}">
      <dgm:prSet/>
      <dgm:spPr/>
      <dgm:t>
        <a:bodyPr/>
        <a:lstStyle/>
        <a:p>
          <a:endParaRPr lang="en-IN" sz="1800"/>
        </a:p>
      </dgm:t>
    </dgm:pt>
    <dgm:pt modelId="{CA1181AA-284F-440A-8615-C3D2F16EEB36}" type="pres">
      <dgm:prSet presAssocID="{6D48ED95-BB9B-461D-987F-A965D9B4EA65}" presName="linear" presStyleCnt="0">
        <dgm:presLayoutVars>
          <dgm:animLvl val="lvl"/>
          <dgm:resizeHandles val="exact"/>
        </dgm:presLayoutVars>
      </dgm:prSet>
      <dgm:spPr/>
    </dgm:pt>
    <dgm:pt modelId="{33B337FA-08E6-4ABC-A95B-7E3E65CFBE06}" type="pres">
      <dgm:prSet presAssocID="{B288DCBF-B610-449E-AD90-D92383A2BE02}" presName="parentText" presStyleLbl="node1" presStyleIdx="0" presStyleCnt="5" custScaleY="50918" custLinFactY="-8099" custLinFactNeighborX="358" custLinFactNeighborY="-100000">
        <dgm:presLayoutVars>
          <dgm:chMax val="0"/>
          <dgm:bulletEnabled val="1"/>
        </dgm:presLayoutVars>
      </dgm:prSet>
      <dgm:spPr/>
    </dgm:pt>
    <dgm:pt modelId="{4D781DF8-E51D-46A0-9CCF-3292BECC5C4F}" type="pres">
      <dgm:prSet presAssocID="{E3737ECC-D926-4E90-AB76-D60F2148CEE3}"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8D21984B-41F8-4DC5-91CE-9CD4F6AC2F80}" type="pres">
      <dgm:prSet presAssocID="{6AAD37E8-87A6-43DE-81FF-549DCDF67C50}" presName="parentText" presStyleLbl="node1" presStyleIdx="1" presStyleCnt="5" custScaleY="50918" custLinFactNeighborY="-71234">
        <dgm:presLayoutVars>
          <dgm:chMax val="0"/>
          <dgm:bulletEnabled val="1"/>
        </dgm:presLayoutVars>
      </dgm:prSet>
      <dgm:spPr/>
    </dgm:pt>
    <dgm:pt modelId="{82D73AFD-AE94-4B7D-9B2C-9F5E2E06FDDD}" type="pres">
      <dgm:prSet presAssocID="{0442074F-C152-4555-8CEE-31F78DD24548}"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C6C91E1F-730C-4650-910A-220186AE6CF6}" type="pres">
      <dgm:prSet presAssocID="{5F00EBFD-E10A-4711-81D1-356F498CECBE}" presName="parentText" presStyleLbl="node1" presStyleIdx="2" presStyleCnt="5" custScaleY="50918">
        <dgm:presLayoutVars>
          <dgm:chMax val="0"/>
          <dgm:bulletEnabled val="1"/>
        </dgm:presLayoutVars>
      </dgm:prSet>
      <dgm:spPr/>
    </dgm:pt>
    <dgm:pt modelId="{BFFB9010-C8C9-49DE-922A-80DEE2D926AF}" type="pres">
      <dgm:prSet presAssocID="{86AF7FB9-A5D0-4734-93FF-D56F8548E795}"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9A16FC7F-1004-4578-A587-7F50AB240EBF}" type="pres">
      <dgm:prSet presAssocID="{99ED5726-617E-48EF-ACE5-E905F4009F4E}" presName="parentText" presStyleLbl="node1" presStyleIdx="3" presStyleCnt="5" custScaleY="50918" custLinFactNeighborY="91587">
        <dgm:presLayoutVars>
          <dgm:chMax val="0"/>
          <dgm:bulletEnabled val="1"/>
        </dgm:presLayoutVars>
      </dgm:prSet>
      <dgm:spPr/>
    </dgm:pt>
    <dgm:pt modelId="{8AA85A93-1C13-4A72-BF8E-34130868F9C6}" type="pres">
      <dgm:prSet presAssocID="{2E7CA04D-54AC-4D5A-B114-B36AD16C33E4}"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E71E436D-835B-46AC-9B44-807946645445}" type="pres">
      <dgm:prSet presAssocID="{F0CB9FD6-DA59-4419-88AA-14C8BD2BAB26}" presName="parentText" presStyleLbl="node1" presStyleIdx="4" presStyleCnt="5" custScaleY="50918" custLinFactY="8882" custLinFactNeighborX="478" custLinFactNeighborY="100000">
        <dgm:presLayoutVars>
          <dgm:chMax val="0"/>
          <dgm:bulletEnabled val="1"/>
        </dgm:presLayoutVars>
      </dgm:prSet>
      <dgm:spPr/>
    </dgm:pt>
  </dgm:ptLst>
  <dgm:cxnLst>
    <dgm:cxn modelId="{3D3A9713-DC65-4002-B273-BC9481C13DF0}" srcId="{6D48ED95-BB9B-461D-987F-A965D9B4EA65}" destId="{99ED5726-617E-48EF-ACE5-E905F4009F4E}" srcOrd="3" destOrd="0" parTransId="{0C35865C-DC84-4F29-9598-7179C4C7904A}" sibTransId="{2E7CA04D-54AC-4D5A-B114-B36AD16C33E4}"/>
    <dgm:cxn modelId="{375E2119-F1E3-4A36-A901-B272964864A6}" srcId="{6D48ED95-BB9B-461D-987F-A965D9B4EA65}" destId="{5F00EBFD-E10A-4711-81D1-356F498CECBE}" srcOrd="2" destOrd="0" parTransId="{0F452AE6-CD3A-4492-A863-B8CB9059AF68}" sibTransId="{86AF7FB9-A5D0-4734-93FF-D56F8548E795}"/>
    <dgm:cxn modelId="{A6690B31-94C2-4925-A15A-5E9788B711D4}" type="presOf" srcId="{B288DCBF-B610-449E-AD90-D92383A2BE02}" destId="{33B337FA-08E6-4ABC-A95B-7E3E65CFBE06}" srcOrd="0" destOrd="0" presId="urn:microsoft.com/office/officeart/2005/8/layout/vList2"/>
    <dgm:cxn modelId="{AC94ED36-093E-4300-9FA4-86598CEA5175}" type="presOf" srcId="{6AAD37E8-87A6-43DE-81FF-549DCDF67C50}" destId="{8D21984B-41F8-4DC5-91CE-9CD4F6AC2F80}" srcOrd="0" destOrd="0" presId="urn:microsoft.com/office/officeart/2005/8/layout/vList2"/>
    <dgm:cxn modelId="{70F1C16E-36AF-4740-AFE3-E824E1EC302F}" srcId="{6D48ED95-BB9B-461D-987F-A965D9B4EA65}" destId="{F0CB9FD6-DA59-4419-88AA-14C8BD2BAB26}" srcOrd="4" destOrd="0" parTransId="{1A120DA3-839D-40AC-B696-4081EEA560BF}" sibTransId="{EA5A359E-7C2E-40DD-B204-DC6535F2677F}"/>
    <dgm:cxn modelId="{6474279C-F7FD-4F19-8783-9F5BFA9DDF92}" type="presOf" srcId="{F0CB9FD6-DA59-4419-88AA-14C8BD2BAB26}" destId="{E71E436D-835B-46AC-9B44-807946645445}" srcOrd="0" destOrd="0" presId="urn:microsoft.com/office/officeart/2005/8/layout/vList2"/>
    <dgm:cxn modelId="{125B32B0-1277-4607-A4BF-DBBD02F9CC7E}" type="presOf" srcId="{5F00EBFD-E10A-4711-81D1-356F498CECBE}" destId="{C6C91E1F-730C-4650-910A-220186AE6CF6}" srcOrd="0" destOrd="0" presId="urn:microsoft.com/office/officeart/2005/8/layout/vList2"/>
    <dgm:cxn modelId="{713B53BD-BD2C-4C14-B5EE-823DB40B85E9}" srcId="{6D48ED95-BB9B-461D-987F-A965D9B4EA65}" destId="{B288DCBF-B610-449E-AD90-D92383A2BE02}" srcOrd="0" destOrd="0" parTransId="{7645038B-E79D-41B9-85DB-B3AFB411CE1B}" sibTransId="{E3737ECC-D926-4E90-AB76-D60F2148CEE3}"/>
    <dgm:cxn modelId="{566A90CD-F7C4-438B-9067-7A9188335B22}" srcId="{6D48ED95-BB9B-461D-987F-A965D9B4EA65}" destId="{6AAD37E8-87A6-43DE-81FF-549DCDF67C50}" srcOrd="1" destOrd="0" parTransId="{BBF28387-0EBD-44C3-8515-21E4877DB9EE}" sibTransId="{0442074F-C152-4555-8CEE-31F78DD24548}"/>
    <dgm:cxn modelId="{88EB57DB-5A43-4654-92B7-8E1641F544D1}" type="presOf" srcId="{6D48ED95-BB9B-461D-987F-A965D9B4EA65}" destId="{CA1181AA-284F-440A-8615-C3D2F16EEB36}" srcOrd="0" destOrd="0" presId="urn:microsoft.com/office/officeart/2005/8/layout/vList2"/>
    <dgm:cxn modelId="{EA42BAF0-45A4-4CD3-AE99-C7C1FE7CC5F1}" type="presOf" srcId="{99ED5726-617E-48EF-ACE5-E905F4009F4E}" destId="{9A16FC7F-1004-4578-A587-7F50AB240EBF}" srcOrd="0" destOrd="0" presId="urn:microsoft.com/office/officeart/2005/8/layout/vList2"/>
    <dgm:cxn modelId="{2474F074-FC62-4058-B3A0-0B950EFC0087}" type="presParOf" srcId="{CA1181AA-284F-440A-8615-C3D2F16EEB36}" destId="{33B337FA-08E6-4ABC-A95B-7E3E65CFBE06}" srcOrd="0" destOrd="0" presId="urn:microsoft.com/office/officeart/2005/8/layout/vList2"/>
    <dgm:cxn modelId="{2CE05BDE-9793-4682-8CA2-524A70807B71}" type="presParOf" srcId="{CA1181AA-284F-440A-8615-C3D2F16EEB36}" destId="{4D781DF8-E51D-46A0-9CCF-3292BECC5C4F}" srcOrd="1" destOrd="0" presId="urn:microsoft.com/office/officeart/2005/8/layout/vList2"/>
    <dgm:cxn modelId="{7B8D1C82-6961-4FFD-B221-17E6A57BF06D}" type="presParOf" srcId="{CA1181AA-284F-440A-8615-C3D2F16EEB36}" destId="{8D21984B-41F8-4DC5-91CE-9CD4F6AC2F80}" srcOrd="2" destOrd="0" presId="urn:microsoft.com/office/officeart/2005/8/layout/vList2"/>
    <dgm:cxn modelId="{630AB977-3DE6-4371-83FA-BE58D7FB0925}" type="presParOf" srcId="{CA1181AA-284F-440A-8615-C3D2F16EEB36}" destId="{82D73AFD-AE94-4B7D-9B2C-9F5E2E06FDDD}" srcOrd="3" destOrd="0" presId="urn:microsoft.com/office/officeart/2005/8/layout/vList2"/>
    <dgm:cxn modelId="{496C42E7-09D4-4ACB-8173-4FDE69C4AB26}" type="presParOf" srcId="{CA1181AA-284F-440A-8615-C3D2F16EEB36}" destId="{C6C91E1F-730C-4650-910A-220186AE6CF6}" srcOrd="4" destOrd="0" presId="urn:microsoft.com/office/officeart/2005/8/layout/vList2"/>
    <dgm:cxn modelId="{18194BE7-13DF-40BA-AEBF-B41F7269FC34}" type="presParOf" srcId="{CA1181AA-284F-440A-8615-C3D2F16EEB36}" destId="{BFFB9010-C8C9-49DE-922A-80DEE2D926AF}" srcOrd="5" destOrd="0" presId="urn:microsoft.com/office/officeart/2005/8/layout/vList2"/>
    <dgm:cxn modelId="{3814E6FA-1C3B-46E4-9BA1-68B3D386516D}" type="presParOf" srcId="{CA1181AA-284F-440A-8615-C3D2F16EEB36}" destId="{9A16FC7F-1004-4578-A587-7F50AB240EBF}" srcOrd="6" destOrd="0" presId="urn:microsoft.com/office/officeart/2005/8/layout/vList2"/>
    <dgm:cxn modelId="{7CCDE9FA-0428-4C37-9186-9645F32E5299}" type="presParOf" srcId="{CA1181AA-284F-440A-8615-C3D2F16EEB36}" destId="{8AA85A93-1C13-4A72-BF8E-34130868F9C6}" srcOrd="7" destOrd="0" presId="urn:microsoft.com/office/officeart/2005/8/layout/vList2"/>
    <dgm:cxn modelId="{8A17F5ED-27C6-46BB-B3D7-6AB06FF768B1}" type="presParOf" srcId="{CA1181AA-284F-440A-8615-C3D2F16EEB36}" destId="{E71E436D-835B-46AC-9B44-8079466454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37FA-08E6-4ABC-A95B-7E3E65CFBE06}">
      <dsp:nvSpPr>
        <dsp:cNvPr id="0" name=""/>
        <dsp:cNvSpPr/>
      </dsp:nvSpPr>
      <dsp:spPr>
        <a:xfrm>
          <a:off x="0" y="0"/>
          <a:ext cx="7975602" cy="638931"/>
        </a:xfrm>
        <a:prstGeom prst="roundRect">
          <a:avLst/>
        </a:prstGeom>
        <a:solidFill>
          <a:schemeClr val="lt1">
            <a:hueOff val="0"/>
            <a:satOff val="0"/>
            <a:lumOff val="0"/>
            <a:alphaOff val="0"/>
          </a:schemeClr>
        </a:solidFill>
        <a:ln w="15875" cap="flat"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tx1"/>
              </a:solidFill>
            </a:rPr>
            <a:t>A</a:t>
          </a:r>
          <a:r>
            <a:rPr lang="en-US" sz="1600" b="1" kern="1200" dirty="0">
              <a:solidFill>
                <a:schemeClr val="tx1"/>
              </a:solidFill>
              <a:latin typeface="Calibri Light" panose="020F0302020204030204"/>
            </a:rPr>
            <a:t> certain bank in North America wants to perform customer churn analysis, as the credit card business of the bank is not performing very well.</a:t>
          </a:r>
          <a:endParaRPr lang="en-US" sz="1600" b="1" kern="1200" dirty="0">
            <a:solidFill>
              <a:schemeClr val="tx1"/>
            </a:solidFill>
          </a:endParaRPr>
        </a:p>
      </dsp:txBody>
      <dsp:txXfrm>
        <a:off x="31190" y="31190"/>
        <a:ext cx="7913222" cy="576551"/>
      </dsp:txXfrm>
    </dsp:sp>
    <dsp:sp modelId="{8D21984B-41F8-4DC5-91CE-9CD4F6AC2F80}">
      <dsp:nvSpPr>
        <dsp:cNvPr id="0" name=""/>
        <dsp:cNvSpPr/>
      </dsp:nvSpPr>
      <dsp:spPr>
        <a:xfrm>
          <a:off x="0" y="936144"/>
          <a:ext cx="7975602" cy="638931"/>
        </a:xfrm>
        <a:prstGeom prst="roundRect">
          <a:avLst/>
        </a:prstGeom>
        <a:solidFill>
          <a:schemeClr val="lt1">
            <a:hueOff val="0"/>
            <a:satOff val="0"/>
            <a:lumOff val="0"/>
            <a:alphaOff val="0"/>
          </a:schemeClr>
        </a:solidFill>
        <a:ln w="15875" cap="flat"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tx1"/>
              </a:solidFill>
              <a:latin typeface="Calibri Light" panose="020F0302020204030204"/>
            </a:rPr>
            <a:t>Churn analysis will help the bank evaluate the customers who have stopped purchasing the credit card of the bank and figure out measures to reduce the bank's customer loss rate</a:t>
          </a:r>
          <a:endParaRPr lang="en-US" sz="1600" b="1" kern="1200" dirty="0">
            <a:solidFill>
              <a:schemeClr val="tx1"/>
            </a:solidFill>
          </a:endParaRPr>
        </a:p>
      </dsp:txBody>
      <dsp:txXfrm>
        <a:off x="31190" y="967334"/>
        <a:ext cx="7913222" cy="576551"/>
      </dsp:txXfrm>
    </dsp:sp>
    <dsp:sp modelId="{C6C91E1F-730C-4650-910A-220186AE6CF6}">
      <dsp:nvSpPr>
        <dsp:cNvPr id="0" name=""/>
        <dsp:cNvSpPr/>
      </dsp:nvSpPr>
      <dsp:spPr>
        <a:xfrm>
          <a:off x="0" y="1895626"/>
          <a:ext cx="7975602" cy="638931"/>
        </a:xfrm>
        <a:prstGeom prst="roundRect">
          <a:avLst/>
        </a:prstGeom>
        <a:solidFill>
          <a:schemeClr val="lt1">
            <a:hueOff val="0"/>
            <a:satOff val="0"/>
            <a:lumOff val="0"/>
            <a:alphaOff val="0"/>
          </a:schemeClr>
        </a:solidFill>
        <a:ln w="15875" cap="flat"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tx1"/>
              </a:solidFill>
              <a:latin typeface="Calibri Light" panose="020F0302020204030204"/>
            </a:rPr>
            <a:t>Showing percentage of all customers who is exit or stay in the bank. </a:t>
          </a:r>
          <a:endParaRPr lang="en-US" sz="1600" b="1" kern="1200" dirty="0">
            <a:solidFill>
              <a:schemeClr val="tx1"/>
            </a:solidFill>
          </a:endParaRPr>
        </a:p>
      </dsp:txBody>
      <dsp:txXfrm>
        <a:off x="31190" y="1926816"/>
        <a:ext cx="7913222" cy="576551"/>
      </dsp:txXfrm>
    </dsp:sp>
    <dsp:sp modelId="{9A16FC7F-1004-4578-A587-7F50AB240EBF}">
      <dsp:nvSpPr>
        <dsp:cNvPr id="0" name=""/>
        <dsp:cNvSpPr/>
      </dsp:nvSpPr>
      <dsp:spPr>
        <a:xfrm>
          <a:off x="0" y="2893208"/>
          <a:ext cx="7975602" cy="638931"/>
        </a:xfrm>
        <a:prstGeom prst="roundRect">
          <a:avLst/>
        </a:prstGeom>
        <a:solidFill>
          <a:schemeClr val="lt1">
            <a:hueOff val="0"/>
            <a:satOff val="0"/>
            <a:lumOff val="0"/>
            <a:alphaOff val="0"/>
          </a:schemeClr>
        </a:solidFill>
        <a:ln w="15875" cap="flat"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tx1"/>
              </a:solidFill>
            </a:rPr>
            <a:t>To begin with, </a:t>
          </a:r>
          <a:r>
            <a:rPr lang="en-US" sz="1600" b="1" kern="1200" dirty="0">
              <a:solidFill>
                <a:schemeClr val="tx1"/>
              </a:solidFill>
              <a:latin typeface="Calibri Light" panose="020F0302020204030204"/>
            </a:rPr>
            <a:t>A data analyst, has been asked to analyze the banks customers' churn data by performing the tasks given in the upcoming slides.</a:t>
          </a:r>
          <a:endParaRPr lang="en-US" sz="1600" b="1" kern="1200" dirty="0">
            <a:solidFill>
              <a:schemeClr val="tx1"/>
            </a:solidFill>
          </a:endParaRPr>
        </a:p>
      </dsp:txBody>
      <dsp:txXfrm>
        <a:off x="31190" y="2924398"/>
        <a:ext cx="7913222" cy="576551"/>
      </dsp:txXfrm>
    </dsp:sp>
    <dsp:sp modelId="{E71E436D-835B-46AC-9B44-807946645445}">
      <dsp:nvSpPr>
        <dsp:cNvPr id="0" name=""/>
        <dsp:cNvSpPr/>
      </dsp:nvSpPr>
      <dsp:spPr>
        <a:xfrm>
          <a:off x="0" y="3791252"/>
          <a:ext cx="7975602" cy="638931"/>
        </a:xfrm>
        <a:prstGeom prst="roundRect">
          <a:avLst/>
        </a:prstGeom>
        <a:solidFill>
          <a:schemeClr val="lt1">
            <a:hueOff val="0"/>
            <a:satOff val="0"/>
            <a:lumOff val="0"/>
            <a:alphaOff val="0"/>
          </a:schemeClr>
        </a:solidFill>
        <a:ln w="15875" cap="flat"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tx1"/>
              </a:solidFill>
            </a:rPr>
            <a:t>We are required to </a:t>
          </a:r>
          <a:r>
            <a:rPr lang="en-US" sz="1600" b="1" kern="1200" dirty="0">
              <a:solidFill>
                <a:schemeClr val="tx1"/>
              </a:solidFill>
              <a:latin typeface="Calibri Light" panose="020F0302020204030204"/>
            </a:rPr>
            <a:t>tableau workbook to perform the Customer churn analysis</a:t>
          </a:r>
          <a:endParaRPr lang="en-IN" sz="1600" b="1" kern="1200" dirty="0">
            <a:solidFill>
              <a:schemeClr val="tx1"/>
            </a:solidFill>
          </a:endParaRPr>
        </a:p>
      </dsp:txBody>
      <dsp:txXfrm>
        <a:off x="31190" y="3822442"/>
        <a:ext cx="7913222" cy="5765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28-Dec-23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15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28-Dec-23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463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28-Dec-23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533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28-Dec-23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728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28-Dec-23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6995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28-Dec-23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5587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28-Dec-23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265503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28-Dec-23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33840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28-Dec-23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7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28-Dec-23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319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28-Dec-23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876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28-Dec-23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741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28-Dec-23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024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28-Dec-23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316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28-Dec-23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220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28-Dec-23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15845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4433801" y="544814"/>
            <a:ext cx="7758199" cy="1983938"/>
          </a:xfrm>
        </p:spPr>
        <p:txBody>
          <a:bodyPr>
            <a:noAutofit/>
          </a:bodyPr>
          <a:lstStyle/>
          <a:p>
            <a:r>
              <a:rPr lang="en-US" sz="7000" b="1" dirty="0">
                <a:latin typeface="Calibri" panose="020F0502020204030204" pitchFamily="34" charset="0"/>
                <a:ea typeface="Calibri" panose="020F0502020204030204" pitchFamily="34" charset="0"/>
                <a:cs typeface="Calibri" panose="020F0502020204030204" pitchFamily="34" charset="0"/>
              </a:rPr>
              <a:t>Customer Churn </a:t>
            </a:r>
            <a:br>
              <a:rPr lang="en-US" sz="7000" b="1" dirty="0">
                <a:latin typeface="Calibri" panose="020F0502020204030204" pitchFamily="34" charset="0"/>
                <a:ea typeface="Calibri" panose="020F0502020204030204" pitchFamily="34" charset="0"/>
                <a:cs typeface="Calibri" panose="020F0502020204030204" pitchFamily="34" charset="0"/>
              </a:rPr>
            </a:br>
            <a:r>
              <a:rPr lang="en-US" sz="7000" b="1" dirty="0">
                <a:latin typeface="Calibri" panose="020F0502020204030204" pitchFamily="34" charset="0"/>
                <a:ea typeface="Calibri" panose="020F0502020204030204" pitchFamily="34" charset="0"/>
                <a:cs typeface="Calibri" panose="020F0502020204030204" pitchFamily="34" charset="0"/>
              </a:rPr>
              <a:t>Data Analysis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16577"/>
            <a:ext cx="3538624" cy="631698"/>
          </a:xfrm>
        </p:spPr>
        <p:txBody>
          <a:bodyPr vert="horz" lIns="91440" tIns="45720" rIns="91440" bIns="45720" rtlCol="0" anchor="t">
            <a:normAutofit/>
          </a:bodyPr>
          <a:lstStyle/>
          <a:p>
            <a:r>
              <a:rPr lang="en-US" b="1" dirty="0">
                <a:solidFill>
                  <a:schemeClr val="accent5">
                    <a:lumMod val="50000"/>
                  </a:schemeClr>
                </a:solidFill>
              </a:rPr>
              <a:t>By Aman Verma</a:t>
            </a:r>
          </a:p>
          <a:p>
            <a:endParaRPr lang="en-US" dirty="0"/>
          </a:p>
        </p:txBody>
      </p:sp>
      <p:sp>
        <p:nvSpPr>
          <p:cNvPr id="2" name="Rectangle 1">
            <a:extLst>
              <a:ext uri="{FF2B5EF4-FFF2-40B4-BE49-F238E27FC236}">
                <a16:creationId xmlns:a16="http://schemas.microsoft.com/office/drawing/2014/main" id="{1A08D324-47C1-4A09-A856-817E6ABDEBFA}"/>
              </a:ext>
            </a:extLst>
          </p:cNvPr>
          <p:cNvSpPr/>
          <p:nvPr/>
        </p:nvSpPr>
        <p:spPr>
          <a:xfrm>
            <a:off x="1100051" y="3574999"/>
            <a:ext cx="4026359" cy="707886"/>
          </a:xfrm>
          <a:prstGeom prst="rect">
            <a:avLst/>
          </a:prstGeom>
        </p:spPr>
        <p:txBody>
          <a:bodyPr wrap="none" lIns="91440" tIns="45720" rIns="91440" bIns="45720" anchor="t">
            <a:spAutoFit/>
          </a:bodyPr>
          <a:lstStyle/>
          <a:p>
            <a:r>
              <a:rPr lang="en-US" sz="4000" dirty="0">
                <a:solidFill>
                  <a:schemeClr val="accent1"/>
                </a:solidFill>
              </a:rPr>
              <a:t>(Capstone Project)</a:t>
            </a:r>
            <a:endParaRPr lang="en-IN" sz="4000" dirty="0">
              <a:solidFill>
                <a:schemeClr val="accent1"/>
              </a:solidFill>
            </a:endParaRP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853116" y="115408"/>
            <a:ext cx="10258425" cy="1384995"/>
          </a:xfrm>
          <a:prstGeom prst="rect">
            <a:avLst/>
          </a:prstGeom>
          <a:noFill/>
        </p:spPr>
        <p:txBody>
          <a:bodyPr wrap="square" lIns="91440" tIns="45720" rIns="91440" bIns="45720" rtlCol="0" anchor="t">
            <a:spAutoFit/>
          </a:bodyPr>
          <a:lstStyle/>
          <a:p>
            <a:pPr marL="342900" indent="-342900">
              <a:buAutoNum type="arabicPeriod" startAt="7"/>
            </a:pPr>
            <a:r>
              <a:rPr lang="en-US" sz="2000" b="1" u="sng" dirty="0"/>
              <a:t>Create an interactive dashboard by following the given instructions.</a:t>
            </a:r>
            <a:endParaRPr lang="en-US" sz="2000" u="sng">
              <a:cs typeface="Calibri" panose="020F0502020204030204"/>
            </a:endParaRPr>
          </a:p>
          <a:p>
            <a:pPr marL="342900" indent="-342900">
              <a:buAutoNum type="arabicPeriod" startAt="7"/>
            </a:pPr>
            <a:endParaRPr lang="en-US" sz="1600" dirty="0"/>
          </a:p>
          <a:p>
            <a:r>
              <a:rPr lang="en-US" sz="1600" b="1" dirty="0"/>
              <a:t>-Create a Figma template for the dashboard.</a:t>
            </a:r>
            <a:endParaRPr lang="en-US" sz="1600" b="1">
              <a:cs typeface="Calibri"/>
            </a:endParaRPr>
          </a:p>
          <a:p>
            <a:r>
              <a:rPr lang="en-US" sz="1600" b="1" dirty="0"/>
              <a:t>-Design the dashboard with the charts created in task 1-6</a:t>
            </a:r>
            <a:endParaRPr lang="en-US" sz="1600" b="1">
              <a:cs typeface="Calibri" panose="020F0502020204030204"/>
            </a:endParaRPr>
          </a:p>
          <a:p>
            <a:r>
              <a:rPr lang="en-US" sz="1600" b="1" dirty="0"/>
              <a:t>-Apply actions filter on the charts created in task 1-6</a:t>
            </a:r>
            <a:endParaRPr lang="en-US" sz="1600" b="1" dirty="0">
              <a:cs typeface="Calibri" panose="020F0502020204030204"/>
            </a:endParaRPr>
          </a:p>
        </p:txBody>
      </p:sp>
      <p:sp>
        <p:nvSpPr>
          <p:cNvPr id="8" name="Rectangle 7">
            <a:extLst>
              <a:ext uri="{FF2B5EF4-FFF2-40B4-BE49-F238E27FC236}">
                <a16:creationId xmlns:a16="http://schemas.microsoft.com/office/drawing/2014/main" id="{48B8539D-56E6-475B-9343-B45084C8038B}"/>
              </a:ext>
            </a:extLst>
          </p:cNvPr>
          <p:cNvSpPr/>
          <p:nvPr/>
        </p:nvSpPr>
        <p:spPr>
          <a:xfrm>
            <a:off x="1399456" y="1714235"/>
            <a:ext cx="1485900" cy="367086"/>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2416061" y="5045155"/>
            <a:ext cx="8090012" cy="101085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US" sz="1600" b="1" dirty="0"/>
              <a:t>So here we create   the Figma template For showing the Dashboard. In this KPI-DASHBOARD we show the all task which we mention in previous slides. And in this dashboard we apply the actions filter on the chart that means, changing in any of the task all tasks are affected .</a:t>
            </a:r>
            <a:endParaRPr lang="en-US" sz="1600" b="1" dirty="0">
              <a:cs typeface="Calibri"/>
            </a:endParaRPr>
          </a:p>
        </p:txBody>
      </p:sp>
      <p:sp>
        <p:nvSpPr>
          <p:cNvPr id="12" name="Rectangle 11">
            <a:extLst>
              <a:ext uri="{FF2B5EF4-FFF2-40B4-BE49-F238E27FC236}">
                <a16:creationId xmlns:a16="http://schemas.microsoft.com/office/drawing/2014/main" id="{1D416728-9920-45FA-A382-E28844692FFE}"/>
              </a:ext>
            </a:extLst>
          </p:cNvPr>
          <p:cNvSpPr/>
          <p:nvPr/>
        </p:nvSpPr>
        <p:spPr>
          <a:xfrm>
            <a:off x="752475" y="4685721"/>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4" name="Picture 3">
            <a:extLst>
              <a:ext uri="{FF2B5EF4-FFF2-40B4-BE49-F238E27FC236}">
                <a16:creationId xmlns:a16="http://schemas.microsoft.com/office/drawing/2014/main" id="{422C4E7B-7158-4864-E312-A100E71C8AEC}"/>
              </a:ext>
            </a:extLst>
          </p:cNvPr>
          <p:cNvPicPr>
            <a:picLocks noChangeAspect="1"/>
          </p:cNvPicPr>
          <p:nvPr/>
        </p:nvPicPr>
        <p:blipFill>
          <a:blip r:embed="rId2"/>
          <a:stretch>
            <a:fillRect/>
          </a:stretch>
        </p:blipFill>
        <p:spPr>
          <a:xfrm>
            <a:off x="3015575" y="1400783"/>
            <a:ext cx="7776970" cy="3482502"/>
          </a:xfrm>
          <a:prstGeom prst="rect">
            <a:avLst/>
          </a:prstGeom>
        </p:spPr>
      </p:pic>
    </p:spTree>
    <p:extLst>
      <p:ext uri="{BB962C8B-B14F-4D97-AF65-F5344CB8AC3E}">
        <p14:creationId xmlns:p14="http://schemas.microsoft.com/office/powerpoint/2010/main" val="2927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666211" y="345446"/>
            <a:ext cx="10258425" cy="984885"/>
          </a:xfrm>
          <a:prstGeom prst="rect">
            <a:avLst/>
          </a:prstGeom>
          <a:noFill/>
        </p:spPr>
        <p:txBody>
          <a:bodyPr wrap="square" lIns="91440" tIns="45720" rIns="91440" bIns="45720" rtlCol="0" anchor="t">
            <a:spAutoFit/>
          </a:bodyPr>
          <a:lstStyle/>
          <a:p>
            <a:pPr marL="342900" indent="-342900">
              <a:buFont typeface="+mj-lt"/>
              <a:buAutoNum type="arabicPeriod" startAt="8"/>
            </a:pPr>
            <a:r>
              <a:rPr lang="en-US" sz="2000" b="1" u="sng" dirty="0"/>
              <a:t>Identify 5 more points of analysis, present them using charts/graphs, and build an interactive dashboard using these charts/graphs.</a:t>
            </a:r>
          </a:p>
          <a:p>
            <a:r>
              <a:rPr lang="en-US" b="1" dirty="0">
                <a:cs typeface="Calibri"/>
              </a:rPr>
              <a:t>1 -  Point : Display gender-wise count of customer age.</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674747" y="1445280"/>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71537" y="1680275"/>
            <a:ext cx="1485900"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6843652" y="1680275"/>
            <a:ext cx="1485900"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6843652" y="2387647"/>
            <a:ext cx="3924361" cy="332227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US" sz="1900" b="1" i="0" dirty="0">
                <a:solidFill>
                  <a:schemeClr val="tx1">
                    <a:lumMod val="95000"/>
                    <a:lumOff val="5000"/>
                  </a:schemeClr>
                </a:solidFill>
                <a:effectLst/>
                <a:latin typeface="Söhne"/>
              </a:rPr>
              <a:t>In this task, a gender-wise count of customer age is analyzed. The results reveal that females have the highest count of customer age, totaling </a:t>
            </a:r>
            <a:r>
              <a:rPr lang="en-US" sz="2000" b="1" i="0" dirty="0">
                <a:solidFill>
                  <a:schemeClr val="tx1">
                    <a:lumMod val="95000"/>
                    <a:lumOff val="5000"/>
                  </a:schemeClr>
                </a:solidFill>
                <a:effectLst/>
                <a:highlight>
                  <a:srgbClr val="FFFF00"/>
                </a:highlight>
                <a:latin typeface="Söhne"/>
              </a:rPr>
              <a:t>5356</a:t>
            </a:r>
            <a:r>
              <a:rPr lang="en-US" sz="1900" b="1" i="0" dirty="0">
                <a:solidFill>
                  <a:schemeClr val="tx1">
                    <a:lumMod val="95000"/>
                    <a:lumOff val="5000"/>
                  </a:schemeClr>
                </a:solidFill>
                <a:effectLst/>
                <a:latin typeface="Söhne"/>
              </a:rPr>
              <a:t> individuals. Conversely, males have a slightly lower count, with </a:t>
            </a:r>
            <a:r>
              <a:rPr lang="en-US" sz="2000" b="1" i="0" dirty="0">
                <a:solidFill>
                  <a:schemeClr val="tx1">
                    <a:lumMod val="85000"/>
                    <a:lumOff val="15000"/>
                  </a:schemeClr>
                </a:solidFill>
                <a:effectLst/>
                <a:highlight>
                  <a:srgbClr val="FFFF00"/>
                </a:highlight>
                <a:latin typeface="Söhne"/>
              </a:rPr>
              <a:t>4771</a:t>
            </a:r>
            <a:r>
              <a:rPr lang="en-US" sz="1900" b="1" i="0" dirty="0">
                <a:solidFill>
                  <a:schemeClr val="tx1">
                    <a:lumMod val="95000"/>
                    <a:lumOff val="5000"/>
                  </a:schemeClr>
                </a:solidFill>
                <a:effectLst/>
                <a:latin typeface="Söhne"/>
              </a:rPr>
              <a:t> individuals falling within the specified customer age range.</a:t>
            </a:r>
            <a:endParaRPr lang="en-IN" sz="1900" b="1" dirty="0">
              <a:solidFill>
                <a:schemeClr val="tx1">
                  <a:lumMod val="95000"/>
                  <a:lumOff val="5000"/>
                </a:schemeClr>
              </a:solidFill>
              <a:cs typeface="Calibri"/>
            </a:endParaRPr>
          </a:p>
          <a:p>
            <a:endParaRPr lang="en-IN" sz="1600" b="1" dirty="0">
              <a:solidFill>
                <a:srgbClr val="FF0000"/>
              </a:solidFill>
              <a:cs typeface="Calibri"/>
            </a:endParaRPr>
          </a:p>
        </p:txBody>
      </p:sp>
      <p:pic>
        <p:nvPicPr>
          <p:cNvPr id="2" name="Picture 1">
            <a:extLst>
              <a:ext uri="{FF2B5EF4-FFF2-40B4-BE49-F238E27FC236}">
                <a16:creationId xmlns:a16="http://schemas.microsoft.com/office/drawing/2014/main" id="{B5286033-0145-1646-3F63-153182027FC8}"/>
              </a:ext>
            </a:extLst>
          </p:cNvPr>
          <p:cNvPicPr>
            <a:picLocks noChangeAspect="1"/>
          </p:cNvPicPr>
          <p:nvPr/>
        </p:nvPicPr>
        <p:blipFill>
          <a:blip r:embed="rId2"/>
          <a:stretch>
            <a:fillRect/>
          </a:stretch>
        </p:blipFill>
        <p:spPr>
          <a:xfrm>
            <a:off x="877019" y="2389422"/>
            <a:ext cx="5477774" cy="3416250"/>
          </a:xfrm>
          <a:prstGeom prst="rect">
            <a:avLst/>
          </a:prstGeom>
        </p:spPr>
      </p:pic>
    </p:spTree>
    <p:extLst>
      <p:ext uri="{BB962C8B-B14F-4D97-AF65-F5344CB8AC3E}">
        <p14:creationId xmlns:p14="http://schemas.microsoft.com/office/powerpoint/2010/main" val="328423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400110"/>
          </a:xfrm>
          <a:prstGeom prst="rect">
            <a:avLst/>
          </a:prstGeom>
          <a:noFill/>
        </p:spPr>
        <p:txBody>
          <a:bodyPr wrap="square" lIns="91440" tIns="45720" rIns="91440" bIns="45720" rtlCol="0" anchor="t">
            <a:spAutoFit/>
          </a:bodyPr>
          <a:lstStyle/>
          <a:p>
            <a:r>
              <a:rPr lang="en-US" sz="2000" b="1" u="sng" dirty="0">
                <a:cs typeface="Calibri"/>
              </a:rPr>
              <a:t>2 – Point : Display Region–wise Total Revolving Balance.</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19162" y="1325229"/>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919162" y="1636525"/>
            <a:ext cx="1062038"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8861760" y="1636526"/>
            <a:ext cx="1485900" cy="44362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8514080" y="2164083"/>
            <a:ext cx="2663507" cy="3667754"/>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br>
              <a:rPr lang="en-US" sz="1600" dirty="0"/>
            </a:br>
            <a:r>
              <a:rPr lang="en-US" sz="1600" b="1" i="0" dirty="0">
                <a:solidFill>
                  <a:schemeClr val="tx1"/>
                </a:solidFill>
                <a:effectLst/>
                <a:latin typeface="Söhne"/>
              </a:rPr>
              <a:t>In this task, a region-wise analysis of the total revolving balance was performed. The outcome revealed that the England region has the highest revolving balance, reaching </a:t>
            </a:r>
            <a:r>
              <a:rPr lang="en-US" sz="1600" b="1" i="0" dirty="0">
                <a:solidFill>
                  <a:schemeClr val="tx1"/>
                </a:solidFill>
                <a:effectLst/>
                <a:highlight>
                  <a:srgbClr val="FFFF00"/>
                </a:highlight>
                <a:latin typeface="Söhne"/>
              </a:rPr>
              <a:t>$6,266K</a:t>
            </a:r>
            <a:r>
              <a:rPr lang="en-US" sz="1600" b="1" i="0" dirty="0">
                <a:solidFill>
                  <a:schemeClr val="tx1"/>
                </a:solidFill>
                <a:effectLst/>
                <a:latin typeface="Söhne"/>
              </a:rPr>
              <a:t>. This insight provides a concise summary of the regional distribution of revolving balances, emphasizing the notable financial activity in England.</a:t>
            </a:r>
            <a:endParaRPr lang="en-IN" sz="1600" b="1" dirty="0">
              <a:solidFill>
                <a:schemeClr val="tx1"/>
              </a:solidFill>
              <a:cs typeface="Calibri"/>
            </a:endParaRPr>
          </a:p>
        </p:txBody>
      </p:sp>
      <p:pic>
        <p:nvPicPr>
          <p:cNvPr id="2" name="Picture 1">
            <a:extLst>
              <a:ext uri="{FF2B5EF4-FFF2-40B4-BE49-F238E27FC236}">
                <a16:creationId xmlns:a16="http://schemas.microsoft.com/office/drawing/2014/main" id="{535DE7A0-A636-B790-E96E-33E0F6C96EB8}"/>
              </a:ext>
            </a:extLst>
          </p:cNvPr>
          <p:cNvPicPr>
            <a:picLocks noChangeAspect="1"/>
          </p:cNvPicPr>
          <p:nvPr/>
        </p:nvPicPr>
        <p:blipFill>
          <a:blip r:embed="rId2"/>
          <a:stretch>
            <a:fillRect/>
          </a:stretch>
        </p:blipFill>
        <p:spPr>
          <a:xfrm>
            <a:off x="2242868" y="1781299"/>
            <a:ext cx="6096000" cy="3784232"/>
          </a:xfrm>
          <a:prstGeom prst="rect">
            <a:avLst/>
          </a:prstGeom>
        </p:spPr>
      </p:pic>
    </p:spTree>
    <p:extLst>
      <p:ext uri="{BB962C8B-B14F-4D97-AF65-F5344CB8AC3E}">
        <p14:creationId xmlns:p14="http://schemas.microsoft.com/office/powerpoint/2010/main" val="770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86261" y="804520"/>
            <a:ext cx="10648950" cy="400110"/>
          </a:xfrm>
          <a:prstGeom prst="rect">
            <a:avLst/>
          </a:prstGeom>
          <a:noFill/>
        </p:spPr>
        <p:txBody>
          <a:bodyPr wrap="square" lIns="91440" tIns="45720" rIns="91440" bIns="45720" rtlCol="0" anchor="t">
            <a:spAutoFit/>
          </a:bodyPr>
          <a:lstStyle/>
          <a:p>
            <a:r>
              <a:rPr lang="en-US" dirty="0">
                <a:cs typeface="Calibri"/>
              </a:rPr>
              <a:t>             </a:t>
            </a:r>
            <a:r>
              <a:rPr lang="en-US" sz="2000" b="1" u="sng" dirty="0">
                <a:cs typeface="Calibri"/>
              </a:rPr>
              <a:t> 3 – Point : Display Region-wise Credit Limit.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66787" y="1373089"/>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2869264" y="1827658"/>
            <a:ext cx="973932"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sz="1600" b="1"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966825" y="2921558"/>
            <a:ext cx="1381126" cy="44930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sz="1600" b="1"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923692" y="3509127"/>
            <a:ext cx="3013194" cy="1885825"/>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br>
              <a:rPr lang="en-US" sz="1600" dirty="0"/>
            </a:br>
            <a:r>
              <a:rPr lang="en-US" sz="1600" b="1" i="0" dirty="0">
                <a:solidFill>
                  <a:schemeClr val="tx1"/>
                </a:solidFill>
                <a:effectLst/>
                <a:latin typeface="Söhne"/>
              </a:rPr>
              <a:t>In this task, a region-wise examination of credit limits is conducted, revealing that the England region possesses the highest credit limit, amounting to </a:t>
            </a:r>
            <a:r>
              <a:rPr lang="en-US" sz="1600" b="1" i="0" dirty="0">
                <a:solidFill>
                  <a:schemeClr val="tx1"/>
                </a:solidFill>
                <a:effectLst/>
                <a:highlight>
                  <a:srgbClr val="FF00FF"/>
                </a:highlight>
                <a:latin typeface="Söhne"/>
              </a:rPr>
              <a:t>$46,734k</a:t>
            </a:r>
            <a:endParaRPr lang="en-IN" sz="1600" b="1" dirty="0">
              <a:solidFill>
                <a:schemeClr val="tx1"/>
              </a:solidFill>
              <a:highlight>
                <a:srgbClr val="FF00FF"/>
              </a:highlight>
              <a:cs typeface="Calibri"/>
            </a:endParaRPr>
          </a:p>
        </p:txBody>
      </p:sp>
      <p:sp>
        <p:nvSpPr>
          <p:cNvPr id="20" name="Rectangle 19">
            <a:extLst>
              <a:ext uri="{FF2B5EF4-FFF2-40B4-BE49-F238E27FC236}">
                <a16:creationId xmlns:a16="http://schemas.microsoft.com/office/drawing/2014/main" id="{2F3E2C54-BA17-4218-BAC4-4B0F79394543}"/>
              </a:ext>
            </a:extLst>
          </p:cNvPr>
          <p:cNvSpPr/>
          <p:nvPr/>
        </p:nvSpPr>
        <p:spPr>
          <a:xfrm>
            <a:off x="10189105" y="3052249"/>
            <a:ext cx="306917" cy="180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graph of credit limit&#10;&#10;Description automatically generated">
            <a:extLst>
              <a:ext uri="{FF2B5EF4-FFF2-40B4-BE49-F238E27FC236}">
                <a16:creationId xmlns:a16="http://schemas.microsoft.com/office/drawing/2014/main" id="{8B4E9089-0B52-6509-F689-6DD18B41A695}"/>
              </a:ext>
            </a:extLst>
          </p:cNvPr>
          <p:cNvPicPr>
            <a:picLocks noChangeAspect="1"/>
          </p:cNvPicPr>
          <p:nvPr/>
        </p:nvPicPr>
        <p:blipFill>
          <a:blip r:embed="rId2"/>
          <a:stretch>
            <a:fillRect/>
          </a:stretch>
        </p:blipFill>
        <p:spPr>
          <a:xfrm>
            <a:off x="4241321" y="1721424"/>
            <a:ext cx="6096000" cy="3745833"/>
          </a:xfrm>
          <a:prstGeom prst="rect">
            <a:avLst/>
          </a:prstGeom>
        </p:spPr>
      </p:pic>
    </p:spTree>
    <p:extLst>
      <p:ext uri="{BB962C8B-B14F-4D97-AF65-F5344CB8AC3E}">
        <p14:creationId xmlns:p14="http://schemas.microsoft.com/office/powerpoint/2010/main" val="242241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43129" y="775765"/>
            <a:ext cx="10648950" cy="400110"/>
          </a:xfrm>
          <a:prstGeom prst="rect">
            <a:avLst/>
          </a:prstGeom>
          <a:noFill/>
        </p:spPr>
        <p:txBody>
          <a:bodyPr wrap="square" lIns="91440" tIns="45720" rIns="91440" bIns="45720" rtlCol="0" anchor="t">
            <a:spAutoFit/>
          </a:bodyPr>
          <a:lstStyle/>
          <a:p>
            <a:r>
              <a:rPr lang="en-US" sz="2000" b="1" u="sng" dirty="0">
                <a:cs typeface="Calibri"/>
              </a:rPr>
              <a:t> 4 – Point :  Display Marital Status wise count of Customer Age.</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736749" y="1301202"/>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2078718" y="1634468"/>
            <a:ext cx="973932"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sz="1600" b="1"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736996" y="5051393"/>
            <a:ext cx="1381126" cy="44930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sz="1600" b="1"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2259010" y="5051393"/>
            <a:ext cx="7360521" cy="949353"/>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From the task we get the count of customer age based on marital status. The count of married customer has highest count which is </a:t>
            </a:r>
            <a:r>
              <a:rPr lang="en-IN" sz="1600" b="1" dirty="0">
                <a:solidFill>
                  <a:srgbClr val="FF0000"/>
                </a:solidFill>
              </a:rPr>
              <a:t>$5k</a:t>
            </a:r>
            <a:endParaRPr lang="en-IN" sz="1600" b="1" dirty="0">
              <a:solidFill>
                <a:srgbClr val="FF0000"/>
              </a:solidFill>
              <a:cs typeface="Calibri"/>
            </a:endParaRPr>
          </a:p>
        </p:txBody>
      </p:sp>
      <p:pic>
        <p:nvPicPr>
          <p:cNvPr id="2" name="Picture 1">
            <a:extLst>
              <a:ext uri="{FF2B5EF4-FFF2-40B4-BE49-F238E27FC236}">
                <a16:creationId xmlns:a16="http://schemas.microsoft.com/office/drawing/2014/main" id="{3D8FA63A-3877-217D-44A3-E37AAD72F47A}"/>
              </a:ext>
            </a:extLst>
          </p:cNvPr>
          <p:cNvPicPr>
            <a:picLocks noChangeAspect="1"/>
          </p:cNvPicPr>
          <p:nvPr/>
        </p:nvPicPr>
        <p:blipFill>
          <a:blip r:embed="rId2"/>
          <a:stretch>
            <a:fillRect/>
          </a:stretch>
        </p:blipFill>
        <p:spPr>
          <a:xfrm>
            <a:off x="3479320" y="1570850"/>
            <a:ext cx="6441056" cy="3270603"/>
          </a:xfrm>
          <a:prstGeom prst="rect">
            <a:avLst/>
          </a:prstGeom>
        </p:spPr>
      </p:pic>
    </p:spTree>
    <p:extLst>
      <p:ext uri="{BB962C8B-B14F-4D97-AF65-F5344CB8AC3E}">
        <p14:creationId xmlns:p14="http://schemas.microsoft.com/office/powerpoint/2010/main" val="262417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400110"/>
          </a:xfrm>
          <a:prstGeom prst="rect">
            <a:avLst/>
          </a:prstGeom>
          <a:noFill/>
        </p:spPr>
        <p:txBody>
          <a:bodyPr wrap="square" lIns="91440" tIns="45720" rIns="91440" bIns="45720" rtlCol="0" anchor="t">
            <a:spAutoFit/>
          </a:bodyPr>
          <a:lstStyle/>
          <a:p>
            <a:r>
              <a:rPr lang="en-US" sz="2000" b="1" u="sng" dirty="0">
                <a:cs typeface="Calibri"/>
              </a:rPr>
              <a:t> 5 – Point : Income Category wise Credit Limit.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19162" y="1296474"/>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919162" y="1636525"/>
            <a:ext cx="1062038"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7979624" y="1593394"/>
            <a:ext cx="1485900" cy="44362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8022756" y="2362696"/>
            <a:ext cx="3154831" cy="2125704"/>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In this task we found out credit limit based on Income Category. And from the output we see the income category between $80k - $120k has the highest credit limit that is</a:t>
            </a:r>
            <a:r>
              <a:rPr lang="en-IN" sz="1600" b="1" dirty="0">
                <a:solidFill>
                  <a:srgbClr val="FF0000"/>
                </a:solidFill>
              </a:rPr>
              <a:t> $24M.</a:t>
            </a:r>
            <a:endParaRPr lang="en-US" sz="1600" b="1" dirty="0">
              <a:solidFill>
                <a:srgbClr val="FF0000"/>
              </a:solidFill>
            </a:endParaRPr>
          </a:p>
        </p:txBody>
      </p:sp>
      <p:pic>
        <p:nvPicPr>
          <p:cNvPr id="2" name="Picture 1" descr="A graph of income category&#10;&#10;Description automatically generated">
            <a:extLst>
              <a:ext uri="{FF2B5EF4-FFF2-40B4-BE49-F238E27FC236}">
                <a16:creationId xmlns:a16="http://schemas.microsoft.com/office/drawing/2014/main" id="{B06824C0-F0CE-2D51-9131-9C8354FDD631}"/>
              </a:ext>
            </a:extLst>
          </p:cNvPr>
          <p:cNvPicPr>
            <a:picLocks noChangeAspect="1"/>
          </p:cNvPicPr>
          <p:nvPr/>
        </p:nvPicPr>
        <p:blipFill>
          <a:blip r:embed="rId2"/>
          <a:stretch>
            <a:fillRect/>
          </a:stretch>
        </p:blipFill>
        <p:spPr>
          <a:xfrm>
            <a:off x="1078302" y="2258501"/>
            <a:ext cx="6096000" cy="3721223"/>
          </a:xfrm>
          <a:prstGeom prst="rect">
            <a:avLst/>
          </a:prstGeom>
        </p:spPr>
      </p:pic>
    </p:spTree>
    <p:extLst>
      <p:ext uri="{BB962C8B-B14F-4D97-AF65-F5344CB8AC3E}">
        <p14:creationId xmlns:p14="http://schemas.microsoft.com/office/powerpoint/2010/main" val="170882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1B5EF-68FE-DE21-8873-DD393C6CB5D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7083E24-5E11-9892-1110-2840F8EF24C7}"/>
              </a:ext>
            </a:extLst>
          </p:cNvPr>
          <p:cNvSpPr txBox="1"/>
          <p:nvPr/>
        </p:nvSpPr>
        <p:spPr>
          <a:xfrm>
            <a:off x="508060" y="172917"/>
            <a:ext cx="10258425" cy="646331"/>
          </a:xfrm>
          <a:prstGeom prst="rect">
            <a:avLst/>
          </a:prstGeom>
          <a:noFill/>
        </p:spPr>
        <p:txBody>
          <a:bodyPr wrap="square" lIns="91440" tIns="45720" rIns="91440" bIns="45720" rtlCol="0" anchor="t">
            <a:spAutoFit/>
          </a:bodyPr>
          <a:lstStyle/>
          <a:p>
            <a:r>
              <a:rPr lang="en-US" b="1" dirty="0"/>
              <a:t> </a:t>
            </a:r>
            <a:r>
              <a:rPr lang="en-US" sz="2000" b="1" u="sng" dirty="0"/>
              <a:t>  Create an interactive dashboard by following the given instructions.</a:t>
            </a:r>
            <a:endParaRPr lang="en-US" sz="2000" u="sng" dirty="0">
              <a:cs typeface="Calibri" panose="020F0502020204030204"/>
            </a:endParaRPr>
          </a:p>
          <a:p>
            <a:pPr marL="342900" indent="-342900">
              <a:buAutoNum type="arabicPeriod" startAt="7"/>
            </a:pPr>
            <a:endParaRPr lang="en-US" sz="1600" dirty="0"/>
          </a:p>
        </p:txBody>
      </p:sp>
      <p:sp>
        <p:nvSpPr>
          <p:cNvPr id="8" name="Rectangle 7">
            <a:extLst>
              <a:ext uri="{FF2B5EF4-FFF2-40B4-BE49-F238E27FC236}">
                <a16:creationId xmlns:a16="http://schemas.microsoft.com/office/drawing/2014/main" id="{461D4974-65F1-76D2-8259-2D604E4E474C}"/>
              </a:ext>
            </a:extLst>
          </p:cNvPr>
          <p:cNvSpPr/>
          <p:nvPr/>
        </p:nvSpPr>
        <p:spPr>
          <a:xfrm>
            <a:off x="752475" y="995367"/>
            <a:ext cx="1485900" cy="367086"/>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ACB83A6C-A4FE-E418-3FCF-47AA5FDFCDEE}"/>
              </a:ext>
            </a:extLst>
          </p:cNvPr>
          <p:cNvSpPr/>
          <p:nvPr/>
        </p:nvSpPr>
        <p:spPr>
          <a:xfrm>
            <a:off x="2416061" y="5045155"/>
            <a:ext cx="8090012" cy="101085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US" sz="1600" b="1" dirty="0"/>
              <a:t>So here we create  the Figma template For showing the Dashboard. In this </a:t>
            </a:r>
            <a:r>
              <a:rPr lang="en-US" sz="1600" b="1" dirty="0">
                <a:solidFill>
                  <a:srgbClr val="FF0000"/>
                </a:solidFill>
              </a:rPr>
              <a:t>KPI-DASHBOARD</a:t>
            </a:r>
            <a:r>
              <a:rPr lang="en-US" sz="1600" b="1" dirty="0"/>
              <a:t> we show the all task which we mention in previous slides. And in this dashboard we apply the actions filter on the chart that means, changing in any of the task all tasks are affected .</a:t>
            </a:r>
            <a:endParaRPr lang="en-US" sz="1600" b="1" dirty="0">
              <a:cs typeface="Calibri"/>
            </a:endParaRPr>
          </a:p>
        </p:txBody>
      </p:sp>
      <p:sp>
        <p:nvSpPr>
          <p:cNvPr id="12" name="Rectangle 11">
            <a:extLst>
              <a:ext uri="{FF2B5EF4-FFF2-40B4-BE49-F238E27FC236}">
                <a16:creationId xmlns:a16="http://schemas.microsoft.com/office/drawing/2014/main" id="{73DA8078-3DF5-B836-43FD-7D9FAB66D82D}"/>
              </a:ext>
            </a:extLst>
          </p:cNvPr>
          <p:cNvSpPr/>
          <p:nvPr/>
        </p:nvSpPr>
        <p:spPr>
          <a:xfrm>
            <a:off x="752475" y="4685721"/>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4" name="Picture 3">
            <a:extLst>
              <a:ext uri="{FF2B5EF4-FFF2-40B4-BE49-F238E27FC236}">
                <a16:creationId xmlns:a16="http://schemas.microsoft.com/office/drawing/2014/main" id="{F7C0713A-78C8-BBF2-960A-CB0F731E65AD}"/>
              </a:ext>
            </a:extLst>
          </p:cNvPr>
          <p:cNvPicPr>
            <a:picLocks noChangeAspect="1"/>
          </p:cNvPicPr>
          <p:nvPr/>
        </p:nvPicPr>
        <p:blipFill>
          <a:blip r:embed="rId2"/>
          <a:stretch>
            <a:fillRect/>
          </a:stretch>
        </p:blipFill>
        <p:spPr>
          <a:xfrm>
            <a:off x="2324911" y="801993"/>
            <a:ext cx="8949446" cy="3883727"/>
          </a:xfrm>
          <a:prstGeom prst="rect">
            <a:avLst/>
          </a:prstGeom>
        </p:spPr>
      </p:pic>
    </p:spTree>
    <p:extLst>
      <p:ext uri="{BB962C8B-B14F-4D97-AF65-F5344CB8AC3E}">
        <p14:creationId xmlns:p14="http://schemas.microsoft.com/office/powerpoint/2010/main" val="272783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E8FC67-7164-4243-8D8A-8299C57D2A72}"/>
              </a:ext>
            </a:extLst>
          </p:cNvPr>
          <p:cNvSpPr>
            <a:spLocks noGrp="1"/>
          </p:cNvSpPr>
          <p:nvPr>
            <p:ph type="title"/>
          </p:nvPr>
        </p:nvSpPr>
        <p:spPr>
          <a:xfrm>
            <a:off x="1066800" y="804189"/>
            <a:ext cx="10058400" cy="587584"/>
          </a:xfrm>
        </p:spPr>
        <p:txBody>
          <a:bodyPr>
            <a:normAutofit fontScale="90000"/>
          </a:bodyPr>
          <a:lstStyle/>
          <a:p>
            <a:r>
              <a:rPr lang="en-IN" b="1" u="sng" dirty="0"/>
              <a:t>Conclusion</a:t>
            </a:r>
          </a:p>
        </p:txBody>
      </p:sp>
      <p:cxnSp>
        <p:nvCxnSpPr>
          <p:cNvPr id="9" name="Straight Connector 8">
            <a:extLst>
              <a:ext uri="{FF2B5EF4-FFF2-40B4-BE49-F238E27FC236}">
                <a16:creationId xmlns:a16="http://schemas.microsoft.com/office/drawing/2014/main" id="{8502BA6E-1CDB-4760-A919-AD07E99FC84C}"/>
              </a:ext>
            </a:extLst>
          </p:cNvPr>
          <p:cNvCxnSpPr>
            <a:cxnSpLocks/>
          </p:cNvCxnSpPr>
          <p:nvPr/>
        </p:nvCxnSpPr>
        <p:spPr>
          <a:xfrm>
            <a:off x="1066800" y="1388311"/>
            <a:ext cx="969454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10EDF54-6710-457B-A6FF-AD200B26C198}"/>
              </a:ext>
            </a:extLst>
          </p:cNvPr>
          <p:cNvSpPr/>
          <p:nvPr/>
        </p:nvSpPr>
        <p:spPr>
          <a:xfrm>
            <a:off x="641249" y="1384850"/>
            <a:ext cx="10963850" cy="4801314"/>
          </a:xfrm>
          <a:prstGeom prst="rect">
            <a:avLst/>
          </a:prstGeom>
        </p:spPr>
        <p:txBody>
          <a:bodyPr wrap="square" lIns="91440" tIns="45720" rIns="91440" bIns="45720" anchor="t">
            <a:spAutoFit/>
          </a:bodyPr>
          <a:lstStyle/>
          <a:p>
            <a:pPr algn="l">
              <a:buFont typeface="+mj-lt"/>
              <a:buAutoNum type="arabicPeriod"/>
            </a:pPr>
            <a:r>
              <a:rPr lang="en-US" b="1" i="0" dirty="0" err="1">
                <a:effectLst/>
                <a:latin typeface="Söhne"/>
              </a:rPr>
              <a:t>Attrited</a:t>
            </a:r>
            <a:r>
              <a:rPr lang="en-US" b="1" i="0" dirty="0">
                <a:effectLst/>
                <a:latin typeface="Söhne"/>
              </a:rPr>
              <a:t> vs. Existing Customers:</a:t>
            </a:r>
          </a:p>
          <a:p>
            <a:pPr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Overall: </a:t>
            </a:r>
            <a:r>
              <a:rPr lang="en-US" b="1" i="0" dirty="0">
                <a:effectLst/>
                <a:highlight>
                  <a:srgbClr val="FFFF00"/>
                </a:highlight>
                <a:latin typeface="Söhne"/>
              </a:rPr>
              <a:t>15.70% </a:t>
            </a:r>
            <a:r>
              <a:rPr lang="en-US" b="1" i="0" dirty="0">
                <a:effectLst/>
                <a:latin typeface="Söhne"/>
              </a:rPr>
              <a:t>of customers have </a:t>
            </a:r>
            <a:r>
              <a:rPr lang="en-US" b="1" i="0" dirty="0" err="1">
                <a:effectLst/>
                <a:latin typeface="Söhne"/>
              </a:rPr>
              <a:t>attrited</a:t>
            </a:r>
            <a:r>
              <a:rPr lang="en-US" b="1" i="0" dirty="0">
                <a:effectLst/>
                <a:latin typeface="Söhne"/>
              </a:rPr>
              <a:t>, while </a:t>
            </a:r>
            <a:r>
              <a:rPr lang="en-US" b="1" i="0" dirty="0">
                <a:effectLst/>
                <a:highlight>
                  <a:srgbClr val="FFFF00"/>
                </a:highlight>
                <a:latin typeface="Söhne"/>
              </a:rPr>
              <a:t>84.30% </a:t>
            </a:r>
            <a:r>
              <a:rPr lang="en-US" b="1" i="0" dirty="0">
                <a:effectLst/>
                <a:latin typeface="Söhne"/>
              </a:rPr>
              <a:t>are existing.</a:t>
            </a:r>
          </a:p>
          <a:p>
            <a:pPr marL="742950" lvl="1" indent="-285750"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Gender-wise: </a:t>
            </a:r>
            <a:r>
              <a:rPr lang="en-US" b="1" i="0" dirty="0">
                <a:effectLst/>
                <a:highlight>
                  <a:srgbClr val="FFFF00"/>
                </a:highlight>
                <a:latin typeface="Söhne"/>
              </a:rPr>
              <a:t>9.69% </a:t>
            </a:r>
            <a:r>
              <a:rPr lang="en-US" b="1" i="0" dirty="0">
                <a:effectLst/>
                <a:latin typeface="Söhne"/>
              </a:rPr>
              <a:t>of female customers have </a:t>
            </a:r>
            <a:r>
              <a:rPr lang="en-US" b="1" i="0" dirty="0" err="1">
                <a:effectLst/>
                <a:latin typeface="Söhne"/>
              </a:rPr>
              <a:t>attrited</a:t>
            </a:r>
            <a:r>
              <a:rPr lang="en-US" b="1" i="0" dirty="0">
                <a:effectLst/>
                <a:latin typeface="Söhne"/>
              </a:rPr>
              <a:t>, compared to </a:t>
            </a:r>
            <a:r>
              <a:rPr lang="en-US" b="1" i="0" dirty="0">
                <a:effectLst/>
                <a:highlight>
                  <a:srgbClr val="FFFF00"/>
                </a:highlight>
                <a:latin typeface="Söhne"/>
              </a:rPr>
              <a:t>6.01% </a:t>
            </a:r>
            <a:r>
              <a:rPr lang="en-US" b="1" i="0" dirty="0">
                <a:effectLst/>
                <a:latin typeface="Söhne"/>
              </a:rPr>
              <a:t>of male customers.</a:t>
            </a:r>
          </a:p>
          <a:p>
            <a:pPr marL="742950" lvl="1" indent="-285750"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Region-wise: England has the highest </a:t>
            </a:r>
            <a:r>
              <a:rPr lang="en-US" b="1" i="0" dirty="0" err="1">
                <a:effectLst/>
                <a:latin typeface="Söhne"/>
              </a:rPr>
              <a:t>attrited</a:t>
            </a:r>
            <a:r>
              <a:rPr lang="en-US" b="1" i="0" dirty="0">
                <a:effectLst/>
                <a:latin typeface="Söhne"/>
              </a:rPr>
              <a:t> customer percentage at </a:t>
            </a:r>
            <a:r>
              <a:rPr lang="en-US" b="1" i="0" dirty="0">
                <a:effectLst/>
                <a:highlight>
                  <a:srgbClr val="FFFF00"/>
                </a:highlight>
                <a:latin typeface="Söhne"/>
              </a:rPr>
              <a:t>8.21%, </a:t>
            </a:r>
            <a:r>
              <a:rPr lang="en-US" b="1" i="0" dirty="0">
                <a:effectLst/>
                <a:latin typeface="Söhne"/>
              </a:rPr>
              <a:t>while North Ireland has the lowest at </a:t>
            </a:r>
            <a:r>
              <a:rPr lang="en-US" b="1" i="0" dirty="0">
                <a:effectLst/>
                <a:highlight>
                  <a:srgbClr val="FFFF00"/>
                </a:highlight>
                <a:latin typeface="Söhne"/>
              </a:rPr>
              <a:t>1.24%.</a:t>
            </a:r>
          </a:p>
          <a:p>
            <a:pPr marL="742950" lvl="1" indent="-285750"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Blue Category: </a:t>
            </a:r>
            <a:r>
              <a:rPr lang="en-US" b="1" i="0" dirty="0">
                <a:effectLst/>
                <a:highlight>
                  <a:srgbClr val="FFFF00"/>
                </a:highlight>
                <a:latin typeface="Söhne"/>
              </a:rPr>
              <a:t>14.55% </a:t>
            </a:r>
            <a:r>
              <a:rPr lang="en-US" b="1" i="0" dirty="0">
                <a:effectLst/>
                <a:latin typeface="Söhne"/>
              </a:rPr>
              <a:t>of customers in the Blue category are </a:t>
            </a:r>
            <a:r>
              <a:rPr lang="en-US" b="1" i="0" dirty="0" err="1">
                <a:effectLst/>
                <a:latin typeface="Söhne"/>
              </a:rPr>
              <a:t>attrited</a:t>
            </a:r>
            <a:r>
              <a:rPr lang="en-US" b="1" i="0" dirty="0">
                <a:effectLst/>
                <a:latin typeface="Söhne"/>
              </a:rPr>
              <a:t>, with </a:t>
            </a:r>
            <a:r>
              <a:rPr lang="en-US" b="1" i="0" dirty="0">
                <a:effectLst/>
                <a:highlight>
                  <a:srgbClr val="FFFF00"/>
                </a:highlight>
                <a:latin typeface="Söhne"/>
              </a:rPr>
              <a:t>78.32% </a:t>
            </a:r>
            <a:r>
              <a:rPr lang="en-US" b="1" i="0" dirty="0">
                <a:effectLst/>
                <a:latin typeface="Söhne"/>
              </a:rPr>
              <a:t>being existing.</a:t>
            </a:r>
          </a:p>
          <a:p>
            <a:pPr marL="742950" lvl="1" indent="-285750"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Income Category (&lt; $40k): </a:t>
            </a:r>
            <a:r>
              <a:rPr lang="en-US" b="1" i="0" dirty="0">
                <a:effectLst/>
                <a:highlight>
                  <a:srgbClr val="FFFF00"/>
                </a:highlight>
                <a:latin typeface="Söhne"/>
              </a:rPr>
              <a:t>1590 </a:t>
            </a:r>
            <a:r>
              <a:rPr lang="en-US" b="1" i="0" dirty="0">
                <a:effectLst/>
                <a:latin typeface="Söhne"/>
              </a:rPr>
              <a:t>customers are </a:t>
            </a:r>
            <a:r>
              <a:rPr lang="en-US" b="1" i="0" dirty="0" err="1">
                <a:effectLst/>
                <a:latin typeface="Söhne"/>
              </a:rPr>
              <a:t>attrited</a:t>
            </a:r>
            <a:r>
              <a:rPr lang="en-US" b="1" i="0" dirty="0">
                <a:effectLst/>
                <a:latin typeface="Söhne"/>
              </a:rPr>
              <a:t>, and </a:t>
            </a:r>
            <a:r>
              <a:rPr lang="en-US" b="1" i="0" dirty="0">
                <a:effectLst/>
                <a:highlight>
                  <a:srgbClr val="FFFF00"/>
                </a:highlight>
                <a:latin typeface="Söhne"/>
              </a:rPr>
              <a:t>8160</a:t>
            </a:r>
            <a:r>
              <a:rPr lang="en-US" b="1" i="0" dirty="0">
                <a:effectLst/>
                <a:latin typeface="Söhne"/>
              </a:rPr>
              <a:t> customers are existing.</a:t>
            </a:r>
          </a:p>
          <a:p>
            <a:pPr marL="742950" lvl="1" indent="-285750" algn="l">
              <a:buFont typeface="+mj-lt"/>
              <a:buAutoNum type="arabicPeriod"/>
            </a:pPr>
            <a:endParaRPr lang="en-US" b="1" i="0" dirty="0">
              <a:effectLst/>
              <a:latin typeface="Söhne"/>
            </a:endParaRPr>
          </a:p>
          <a:p>
            <a:pPr marL="742950" lvl="1" indent="-285750" algn="l">
              <a:buFont typeface="+mj-lt"/>
              <a:buAutoNum type="arabicPeriod"/>
            </a:pPr>
            <a:r>
              <a:rPr lang="en-US" b="1" i="0" dirty="0">
                <a:effectLst/>
                <a:latin typeface="Söhne"/>
              </a:rPr>
              <a:t>Region-wise Count: The England region has the highest count of customers at </a:t>
            </a:r>
            <a:r>
              <a:rPr lang="en-US" b="1" i="0" dirty="0">
                <a:effectLst/>
                <a:highlight>
                  <a:srgbClr val="FFFF00"/>
                </a:highlight>
                <a:latin typeface="Söhne"/>
              </a:rPr>
              <a:t>5393</a:t>
            </a:r>
            <a:r>
              <a:rPr lang="en-US" b="1" i="0" dirty="0">
                <a:effectLst/>
                <a:latin typeface="Söhne"/>
              </a:rPr>
              <a:t>.</a:t>
            </a:r>
          </a:p>
          <a:p>
            <a:pPr marL="742950" lvl="1" indent="-285750" algn="l">
              <a:buFont typeface="+mj-lt"/>
              <a:buAutoNum type="arabicPeriod"/>
            </a:pPr>
            <a:endParaRPr lang="en-US" b="1" i="0" dirty="0">
              <a:effectLst/>
              <a:latin typeface="Söhne"/>
            </a:endParaRPr>
          </a:p>
          <a:p>
            <a:pPr algn="l">
              <a:buFont typeface="+mj-lt"/>
              <a:buAutoNum type="arabicPeriod"/>
            </a:pPr>
            <a:r>
              <a:rPr lang="en-US" b="1" i="0" dirty="0">
                <a:effectLst/>
                <a:latin typeface="Söhne"/>
              </a:rPr>
              <a:t>Dashboard:</a:t>
            </a:r>
          </a:p>
          <a:p>
            <a:pPr marL="742950" lvl="1" indent="-285750" algn="l">
              <a:buFont typeface="+mj-lt"/>
              <a:buAutoNum type="arabicPeriod"/>
            </a:pPr>
            <a:r>
              <a:rPr lang="en-US" b="1" i="0" dirty="0">
                <a:effectLst/>
                <a:latin typeface="Söhne"/>
              </a:rPr>
              <a:t>A dashboard displays all the tasks completed, providing a comprehensive overview of the analyzed data.</a:t>
            </a:r>
          </a:p>
        </p:txBody>
      </p:sp>
    </p:spTree>
    <p:extLst>
      <p:ext uri="{BB962C8B-B14F-4D97-AF65-F5344CB8AC3E}">
        <p14:creationId xmlns:p14="http://schemas.microsoft.com/office/powerpoint/2010/main" val="299783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Thankyou</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t>Presented by:</a:t>
            </a:r>
          </a:p>
          <a:p>
            <a:pPr marL="0" indent="0">
              <a:buNone/>
            </a:pPr>
            <a:r>
              <a:rPr lang="en-US" spc="200" dirty="0">
                <a:cs typeface="Calibri"/>
              </a:rPr>
              <a:t>Aman Verma</a:t>
            </a:r>
          </a:p>
        </p:txBody>
      </p:sp>
      <p:sp>
        <p:nvSpPr>
          <p:cNvPr id="2" name="TextBox 1">
            <a:extLst>
              <a:ext uri="{FF2B5EF4-FFF2-40B4-BE49-F238E27FC236}">
                <a16:creationId xmlns:a16="http://schemas.microsoft.com/office/drawing/2014/main" id="{FF44CF72-F45F-49E4-8177-F4A5FA179DFB}"/>
              </a:ext>
            </a:extLst>
          </p:cNvPr>
          <p:cNvSpPr txBox="1"/>
          <p:nvPr/>
        </p:nvSpPr>
        <p:spPr>
          <a:xfrm>
            <a:off x="6940296" y="5288940"/>
            <a:ext cx="4444488" cy="646331"/>
          </a:xfrm>
          <a:prstGeom prst="rect">
            <a:avLst/>
          </a:prstGeom>
          <a:noFill/>
        </p:spPr>
        <p:txBody>
          <a:bodyPr wrap="square" lIns="91440" tIns="45720" rIns="91440" bIns="45720" rtlCol="0" anchor="t">
            <a:spAutoFit/>
          </a:bodyPr>
          <a:lstStyle/>
          <a:p>
            <a:pPr algn="r"/>
            <a:r>
              <a:rPr lang="en-IN" dirty="0"/>
              <a:t>Mentor</a:t>
            </a:r>
          </a:p>
          <a:p>
            <a:pPr algn="r"/>
            <a:r>
              <a:rPr lang="en-IN" dirty="0" err="1">
                <a:cs typeface="Calibri"/>
              </a:rPr>
              <a:t>Sharayoo</a:t>
            </a:r>
            <a:r>
              <a:rPr lang="en-IN" dirty="0">
                <a:cs typeface="Calibri"/>
              </a:rPr>
              <a:t> Dixit</a:t>
            </a:r>
            <a:endParaRPr lang="en-IN" dirty="0"/>
          </a:p>
        </p:txBody>
      </p:sp>
    </p:spTree>
    <p:extLst>
      <p:ext uri="{BB962C8B-B14F-4D97-AF65-F5344CB8AC3E}">
        <p14:creationId xmlns:p14="http://schemas.microsoft.com/office/powerpoint/2010/main" val="97197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8">
            <a:extLst>
              <a:ext uri="{FF2B5EF4-FFF2-40B4-BE49-F238E27FC236}">
                <a16:creationId xmlns:a16="http://schemas.microsoft.com/office/drawing/2014/main" id="{58478CF4-56E4-44C5-B223-4B750D11A197}"/>
              </a:ext>
            </a:extLst>
          </p:cNvPr>
          <p:cNvSpPr>
            <a:spLocks noGrp="1"/>
          </p:cNvSpPr>
          <p:nvPr>
            <p:ph type="title"/>
          </p:nvPr>
        </p:nvSpPr>
        <p:spPr>
          <a:xfrm>
            <a:off x="711199" y="3135312"/>
            <a:ext cx="2527300" cy="58737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2500" dirty="0">
                <a:solidFill>
                  <a:schemeClr val="tx1"/>
                </a:solidFill>
              </a:rPr>
              <a:t>Introduction</a:t>
            </a:r>
          </a:p>
        </p:txBody>
      </p:sp>
      <p:graphicFrame>
        <p:nvGraphicFramePr>
          <p:cNvPr id="8" name="Diagram 7">
            <a:extLst>
              <a:ext uri="{FF2B5EF4-FFF2-40B4-BE49-F238E27FC236}">
                <a16:creationId xmlns:a16="http://schemas.microsoft.com/office/drawing/2014/main" id="{6F6E52BD-839C-4A5C-9AD5-444560E5046A}"/>
              </a:ext>
            </a:extLst>
          </p:cNvPr>
          <p:cNvGraphicFramePr/>
          <p:nvPr>
            <p:extLst>
              <p:ext uri="{D42A27DB-BD31-4B8C-83A1-F6EECF244321}">
                <p14:modId xmlns:p14="http://schemas.microsoft.com/office/powerpoint/2010/main" val="996671355"/>
              </p:ext>
            </p:extLst>
          </p:nvPr>
        </p:nvGraphicFramePr>
        <p:xfrm>
          <a:off x="3246766" y="969492"/>
          <a:ext cx="7975602" cy="4430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24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0F8C9-6CCD-4A9A-82B2-162875DA6691}"/>
              </a:ext>
            </a:extLst>
          </p:cNvPr>
          <p:cNvSpPr>
            <a:spLocks noGrp="1"/>
          </p:cNvSpPr>
          <p:nvPr>
            <p:ph sz="half" idx="2"/>
          </p:nvPr>
        </p:nvSpPr>
        <p:spPr>
          <a:xfrm>
            <a:off x="3519578" y="633875"/>
            <a:ext cx="8037423" cy="5590250"/>
          </a:xfrm>
        </p:spPr>
        <p:txBody>
          <a:bodyPr/>
          <a:lstStyle/>
          <a:p>
            <a:r>
              <a:rPr lang="en-US" b="1" dirty="0"/>
              <a:t>The objective of the project is to use Tableau Workbook to analyze the Customer Churn Data  to perform exploratory data analysis by answering the questions in the upcoming slides.</a:t>
            </a:r>
          </a:p>
          <a:p>
            <a:r>
              <a:rPr lang="en-US" b="1" dirty="0"/>
              <a:t>Mention the key questions or areas of interest to be explored:</a:t>
            </a:r>
            <a:endParaRPr lang="en-US" b="1" dirty="0">
              <a:cs typeface="Calibri"/>
            </a:endParaRPr>
          </a:p>
          <a:p>
            <a:pPr marL="285750" indent="-285750">
              <a:buFont typeface="Arial" panose="020B0604020202020204" pitchFamily="34" charset="0"/>
              <a:buChar char="•"/>
            </a:pPr>
            <a:r>
              <a:rPr lang="en-US" sz="1400" dirty="0"/>
              <a:t>   Percentage of  </a:t>
            </a:r>
            <a:r>
              <a:rPr lang="en-US" sz="1400" dirty="0" err="1"/>
              <a:t>Attrited</a:t>
            </a:r>
            <a:r>
              <a:rPr lang="en-US" sz="1400" dirty="0"/>
              <a:t>  and Existing Customers.</a:t>
            </a:r>
            <a:endParaRPr lang="en-US" sz="1400" dirty="0">
              <a:cs typeface="Calibri"/>
            </a:endParaRPr>
          </a:p>
          <a:p>
            <a:pPr marL="285750" indent="-285750">
              <a:buFont typeface="Arial" panose="020B0604020202020204" pitchFamily="34" charset="0"/>
              <a:buChar char="•"/>
            </a:pPr>
            <a:r>
              <a:rPr lang="en-US" sz="1400" dirty="0"/>
              <a:t>   Relationships between budget and revenue</a:t>
            </a:r>
            <a:endParaRPr lang="en-US" sz="1400" dirty="0">
              <a:cs typeface="Calibri"/>
            </a:endParaRPr>
          </a:p>
          <a:p>
            <a:pPr marL="285750" indent="-285750">
              <a:buFont typeface="Arial" panose="020B0604020202020204" pitchFamily="34" charset="0"/>
              <a:buChar char="•"/>
            </a:pPr>
            <a:r>
              <a:rPr lang="en-US" sz="1400" dirty="0"/>
              <a:t>   Genre preferences and their impact on success</a:t>
            </a:r>
            <a:endParaRPr lang="en-US" sz="1400" dirty="0">
              <a:cs typeface="Calibri"/>
            </a:endParaRPr>
          </a:p>
          <a:p>
            <a:pPr marL="285750" indent="-285750">
              <a:buFont typeface="Arial" panose="020B0604020202020204" pitchFamily="34" charset="0"/>
              <a:buChar char="•"/>
            </a:pPr>
            <a:r>
              <a:rPr lang="en-US" sz="1400" dirty="0"/>
              <a:t>   Actors or directors with the most appearances or successful movies</a:t>
            </a:r>
            <a:endParaRPr lang="en-US" sz="1400" dirty="0">
              <a:cs typeface="Calibri"/>
            </a:endParaRPr>
          </a:p>
          <a:p>
            <a:pPr marL="285750" indent="-285750">
              <a:buFont typeface="Arial" panose="020B0604020202020204" pitchFamily="34" charset="0"/>
              <a:buChar char="•"/>
            </a:pPr>
            <a:r>
              <a:rPr lang="en-US" sz="1400" dirty="0"/>
              <a:t>   Other interesting aspects specific to the dataset</a:t>
            </a:r>
            <a:endParaRPr lang="en-US" sz="1400" dirty="0">
              <a:cs typeface="Calibri"/>
            </a:endParaRPr>
          </a:p>
          <a:p>
            <a:pPr marL="0" indent="0">
              <a:buNone/>
            </a:pPr>
            <a:r>
              <a:rPr lang="en-IN" dirty="0"/>
              <a:t>3.  </a:t>
            </a:r>
            <a:r>
              <a:rPr lang="en-IN" b="1" dirty="0"/>
              <a:t> Mention the technologies and tools used for the analysis:</a:t>
            </a:r>
            <a:endParaRPr lang="en-IN" b="1" dirty="0">
              <a:cs typeface="Calibri"/>
            </a:endParaRPr>
          </a:p>
          <a:p>
            <a:pPr marL="285750" indent="-285750">
              <a:buFont typeface="Arial" panose="020B0604020202020204" pitchFamily="34" charset="0"/>
              <a:buChar char="•"/>
            </a:pPr>
            <a:r>
              <a:rPr lang="en-IN" sz="1300" dirty="0"/>
              <a:t>  </a:t>
            </a:r>
            <a:r>
              <a:rPr lang="en-IN" sz="1400" dirty="0"/>
              <a:t>Tableau Work book to perform Customer churn data  analysis  and for better visualization.</a:t>
            </a:r>
            <a:endParaRPr lang="en-IN" sz="1400" dirty="0">
              <a:cs typeface="Calibri"/>
            </a:endParaRPr>
          </a:p>
          <a:p>
            <a:pPr marL="285750" indent="-285750">
              <a:buFont typeface="Arial" panose="020B0604020202020204" pitchFamily="34" charset="0"/>
              <a:buChar char="•"/>
            </a:pPr>
            <a:r>
              <a:rPr lang="en-IN" sz="1400" dirty="0"/>
              <a:t>   Creating dashboard for better visuals of all the tasks.</a:t>
            </a:r>
            <a:endParaRPr lang="en-IN" sz="1400" dirty="0">
              <a:cs typeface="Calibri"/>
            </a:endParaRPr>
          </a:p>
          <a:p>
            <a:pPr marL="285750" indent="-285750">
              <a:buFont typeface="Arial" panose="020B0604020202020204" pitchFamily="34" charset="0"/>
              <a:buChar char="•"/>
            </a:pPr>
            <a:r>
              <a:rPr lang="en-IN" sz="1400" dirty="0"/>
              <a:t>    Customer Churn Dataset as the primary data source</a:t>
            </a:r>
            <a:endParaRPr lang="en-IN" sz="1400" dirty="0">
              <a:cs typeface="Calibri"/>
            </a:endParaRPr>
          </a:p>
        </p:txBody>
      </p:sp>
      <p:sp>
        <p:nvSpPr>
          <p:cNvPr id="4" name="Title 18">
            <a:extLst>
              <a:ext uri="{FF2B5EF4-FFF2-40B4-BE49-F238E27FC236}">
                <a16:creationId xmlns:a16="http://schemas.microsoft.com/office/drawing/2014/main" id="{652CF48E-7306-40F3-B24C-20BB346DD6C8}"/>
              </a:ext>
            </a:extLst>
          </p:cNvPr>
          <p:cNvSpPr txBox="1">
            <a:spLocks/>
          </p:cNvSpPr>
          <p:nvPr/>
        </p:nvSpPr>
        <p:spPr>
          <a:xfrm>
            <a:off x="1035050" y="3135208"/>
            <a:ext cx="1803400" cy="5875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solidFill>
                  <a:schemeClr val="tx1"/>
                </a:solidFill>
              </a:rPr>
              <a:t>Objective</a:t>
            </a:r>
          </a:p>
        </p:txBody>
      </p:sp>
    </p:spTree>
    <p:extLst>
      <p:ext uri="{BB962C8B-B14F-4D97-AF65-F5344CB8AC3E}">
        <p14:creationId xmlns:p14="http://schemas.microsoft.com/office/powerpoint/2010/main" val="165518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400110"/>
          </a:xfrm>
          <a:prstGeom prst="rect">
            <a:avLst/>
          </a:prstGeom>
          <a:noFill/>
        </p:spPr>
        <p:txBody>
          <a:bodyPr wrap="square" lIns="91440" tIns="45720" rIns="91440" bIns="45720" rtlCol="0" anchor="t">
            <a:spAutoFit/>
          </a:bodyPr>
          <a:lstStyle/>
          <a:p>
            <a:pPr marL="342900" indent="-342900">
              <a:buFont typeface="+mj-lt"/>
              <a:buAutoNum type="arabicPeriod"/>
            </a:pPr>
            <a:r>
              <a:rPr lang="en-US" sz="2000" b="1" u="sng" dirty="0"/>
              <a:t>Display the percentage of the </a:t>
            </a:r>
            <a:r>
              <a:rPr lang="en-US" sz="2000" b="1" u="sng" err="1"/>
              <a:t>Attrited</a:t>
            </a:r>
            <a:r>
              <a:rPr lang="en-US" sz="2000" b="1" u="sng" dirty="0"/>
              <a:t>  and the Existing customers from the data.</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461638"/>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790140"/>
            <a:ext cx="1605968"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7770764" y="3352702"/>
            <a:ext cx="3574768" cy="1306359"/>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solidFill>
                  <a:schemeClr val="tx1">
                    <a:lumMod val="75000"/>
                    <a:lumOff val="25000"/>
                  </a:schemeClr>
                </a:solidFill>
              </a:rPr>
              <a:t>From the output </a:t>
            </a:r>
            <a:r>
              <a:rPr lang="en-IN" sz="1600" b="1" dirty="0" err="1">
                <a:solidFill>
                  <a:schemeClr val="tx1">
                    <a:lumMod val="75000"/>
                    <a:lumOff val="25000"/>
                  </a:schemeClr>
                </a:solidFill>
              </a:rPr>
              <a:t>Attrited</a:t>
            </a:r>
            <a:r>
              <a:rPr lang="en-IN" sz="1600" b="1" dirty="0">
                <a:solidFill>
                  <a:schemeClr val="tx1">
                    <a:lumMod val="75000"/>
                    <a:lumOff val="25000"/>
                  </a:schemeClr>
                </a:solidFill>
              </a:rPr>
              <a:t> Customer % is </a:t>
            </a:r>
            <a:r>
              <a:rPr lang="en-IN" sz="1600" b="1" dirty="0">
                <a:solidFill>
                  <a:schemeClr val="bg2">
                    <a:lumMod val="50000"/>
                  </a:schemeClr>
                </a:solidFill>
              </a:rPr>
              <a:t>15.70</a:t>
            </a:r>
            <a:r>
              <a:rPr lang="en-IN" sz="1600" b="1" dirty="0">
                <a:solidFill>
                  <a:srgbClr val="FF0000"/>
                </a:solidFill>
              </a:rPr>
              <a:t> </a:t>
            </a:r>
            <a:r>
              <a:rPr lang="en-IN" sz="1600" b="1" dirty="0">
                <a:solidFill>
                  <a:schemeClr val="tx1">
                    <a:lumMod val="75000"/>
                    <a:lumOff val="25000"/>
                  </a:schemeClr>
                </a:solidFill>
              </a:rPr>
              <a:t>and Existing Customer % is</a:t>
            </a:r>
            <a:r>
              <a:rPr lang="en-IN" sz="1600" b="1" dirty="0">
                <a:solidFill>
                  <a:srgbClr val="FF0000"/>
                </a:solidFill>
              </a:rPr>
              <a:t> </a:t>
            </a:r>
            <a:r>
              <a:rPr lang="en-IN" sz="1600" b="1" dirty="0">
                <a:solidFill>
                  <a:schemeClr val="accent1"/>
                </a:solidFill>
              </a:rPr>
              <a:t>84.30</a:t>
            </a:r>
            <a:r>
              <a:rPr lang="en-IN" sz="1600" b="1" dirty="0">
                <a:solidFill>
                  <a:schemeClr val="tx1"/>
                </a:solidFill>
              </a:rPr>
              <a:t>.</a:t>
            </a:r>
            <a:r>
              <a:rPr lang="en-IN" sz="1600" b="1" dirty="0">
                <a:solidFill>
                  <a:schemeClr val="tx1">
                    <a:lumMod val="75000"/>
                    <a:lumOff val="25000"/>
                  </a:schemeClr>
                </a:solidFill>
              </a:rPr>
              <a:t> Which mean </a:t>
            </a:r>
            <a:r>
              <a:rPr lang="en-IN" sz="1600" b="1" dirty="0">
                <a:solidFill>
                  <a:srgbClr val="FF0000"/>
                </a:solidFill>
              </a:rPr>
              <a:t>15.70% </a:t>
            </a:r>
            <a:r>
              <a:rPr lang="en-IN" sz="1600" b="1" dirty="0">
                <a:solidFill>
                  <a:schemeClr val="tx1">
                    <a:lumMod val="75000"/>
                    <a:lumOff val="25000"/>
                  </a:schemeClr>
                </a:solidFill>
              </a:rPr>
              <a:t>customer has left the bank.</a:t>
            </a:r>
            <a:endParaRPr lang="en-IN" sz="1600" b="1" dirty="0">
              <a:solidFill>
                <a:schemeClr val="tx1">
                  <a:lumMod val="75000"/>
                  <a:lumOff val="25000"/>
                </a:schemeClr>
              </a:solidFill>
              <a:cs typeface="Calibri"/>
            </a:endParaRPr>
          </a:p>
        </p:txBody>
      </p:sp>
      <p:sp>
        <p:nvSpPr>
          <p:cNvPr id="12" name="Rectangle 11">
            <a:extLst>
              <a:ext uri="{FF2B5EF4-FFF2-40B4-BE49-F238E27FC236}">
                <a16:creationId xmlns:a16="http://schemas.microsoft.com/office/drawing/2014/main" id="{1D416728-9920-45FA-A382-E28844692FFE}"/>
              </a:ext>
            </a:extLst>
          </p:cNvPr>
          <p:cNvSpPr/>
          <p:nvPr/>
        </p:nvSpPr>
        <p:spPr>
          <a:xfrm>
            <a:off x="7770763" y="2726203"/>
            <a:ext cx="1591435"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3" name="Picture 2" descr="A pie chart with numbers and a blue circle&#10;&#10;Description automatically generated">
            <a:extLst>
              <a:ext uri="{FF2B5EF4-FFF2-40B4-BE49-F238E27FC236}">
                <a16:creationId xmlns:a16="http://schemas.microsoft.com/office/drawing/2014/main" id="{1DB9B8F6-CAAC-DACF-86D2-03808A89AED4}"/>
              </a:ext>
            </a:extLst>
          </p:cNvPr>
          <p:cNvPicPr>
            <a:picLocks noChangeAspect="1"/>
          </p:cNvPicPr>
          <p:nvPr/>
        </p:nvPicPr>
        <p:blipFill>
          <a:blip r:embed="rId2"/>
          <a:stretch>
            <a:fillRect/>
          </a:stretch>
        </p:blipFill>
        <p:spPr>
          <a:xfrm>
            <a:off x="3008085" y="1727531"/>
            <a:ext cx="4259328" cy="4114800"/>
          </a:xfrm>
          <a:prstGeom prst="rect">
            <a:avLst/>
          </a:prstGeom>
        </p:spPr>
      </p:pic>
    </p:spTree>
    <p:extLst>
      <p:ext uri="{BB962C8B-B14F-4D97-AF65-F5344CB8AC3E}">
        <p14:creationId xmlns:p14="http://schemas.microsoft.com/office/powerpoint/2010/main" val="317115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400110"/>
          </a:xfrm>
          <a:prstGeom prst="rect">
            <a:avLst/>
          </a:prstGeom>
          <a:noFill/>
        </p:spPr>
        <p:txBody>
          <a:bodyPr wrap="square" lIns="91440" tIns="45720" rIns="91440" bIns="45720" rtlCol="0" anchor="t">
            <a:spAutoFit/>
          </a:bodyPr>
          <a:lstStyle/>
          <a:p>
            <a:pPr marL="342900" indent="-342900">
              <a:buFont typeface="+mj-lt"/>
              <a:buAutoNum type="arabicPeriod" startAt="2"/>
            </a:pPr>
            <a:r>
              <a:rPr lang="en-US" sz="2000" b="1" u="sng" dirty="0"/>
              <a:t>Display gender-wise percentage of the </a:t>
            </a:r>
            <a:r>
              <a:rPr lang="en-US" sz="2000" b="1" u="sng" err="1"/>
              <a:t>attrited</a:t>
            </a:r>
            <a:r>
              <a:rPr lang="en-US" sz="2000" b="1" u="sng" dirty="0"/>
              <a:t> and existing customers.</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512334"/>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12A46B-A8AB-4A4F-A68D-B2F6361420E2}"/>
              </a:ext>
            </a:extLst>
          </p:cNvPr>
          <p:cNvSpPr/>
          <p:nvPr/>
        </p:nvSpPr>
        <p:spPr>
          <a:xfrm>
            <a:off x="7924365" y="3385868"/>
            <a:ext cx="3200116" cy="1800762"/>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Here  we  display  gender- wise  % of  </a:t>
            </a:r>
            <a:r>
              <a:rPr lang="en-IN" sz="1600" b="1" dirty="0" err="1"/>
              <a:t>attrited</a:t>
            </a:r>
            <a:r>
              <a:rPr lang="en-IN" sz="1600" b="1" dirty="0"/>
              <a:t>  and  existing  customer. From  the  output  we  can  clearly see  that  </a:t>
            </a:r>
            <a:r>
              <a:rPr lang="en-IN" sz="1600" b="1" dirty="0">
                <a:solidFill>
                  <a:srgbClr val="FF0000"/>
                </a:solidFill>
              </a:rPr>
              <a:t>9.69%  </a:t>
            </a:r>
            <a:r>
              <a:rPr lang="en-IN" sz="1600" b="1" dirty="0"/>
              <a:t> female  and </a:t>
            </a:r>
            <a:r>
              <a:rPr lang="en-IN" sz="1600" b="1" dirty="0">
                <a:solidFill>
                  <a:srgbClr val="FF0000"/>
                </a:solidFill>
              </a:rPr>
              <a:t>6.01%</a:t>
            </a:r>
            <a:r>
              <a:rPr lang="en-IN" sz="1600" b="1" dirty="0"/>
              <a:t> male  customers  has  left  the bank.</a:t>
            </a:r>
            <a:endParaRPr lang="en-IN" sz="1600" b="1" dirty="0">
              <a:cs typeface="Calibri"/>
            </a:endParaRPr>
          </a:p>
        </p:txBody>
      </p:sp>
      <p:sp>
        <p:nvSpPr>
          <p:cNvPr id="16" name="Rectangle 15">
            <a:extLst>
              <a:ext uri="{FF2B5EF4-FFF2-40B4-BE49-F238E27FC236}">
                <a16:creationId xmlns:a16="http://schemas.microsoft.com/office/drawing/2014/main" id="{6ACFB14E-D3B1-4949-A973-1FFDFD2B2F66}"/>
              </a:ext>
            </a:extLst>
          </p:cNvPr>
          <p:cNvSpPr/>
          <p:nvPr/>
        </p:nvSpPr>
        <p:spPr>
          <a:xfrm>
            <a:off x="7924365" y="2535259"/>
            <a:ext cx="1591435"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2" name="Picture 1">
            <a:extLst>
              <a:ext uri="{FF2B5EF4-FFF2-40B4-BE49-F238E27FC236}">
                <a16:creationId xmlns:a16="http://schemas.microsoft.com/office/drawing/2014/main" id="{05126015-C084-87FC-64EB-85A29A77F54A}"/>
              </a:ext>
            </a:extLst>
          </p:cNvPr>
          <p:cNvPicPr>
            <a:picLocks noChangeAspect="1"/>
          </p:cNvPicPr>
          <p:nvPr/>
        </p:nvPicPr>
        <p:blipFill>
          <a:blip r:embed="rId2"/>
          <a:stretch>
            <a:fillRect/>
          </a:stretch>
        </p:blipFill>
        <p:spPr>
          <a:xfrm>
            <a:off x="1761526" y="1759789"/>
            <a:ext cx="6081024" cy="4114800"/>
          </a:xfrm>
          <a:prstGeom prst="rect">
            <a:avLst/>
          </a:prstGeom>
        </p:spPr>
      </p:pic>
    </p:spTree>
    <p:extLst>
      <p:ext uri="{BB962C8B-B14F-4D97-AF65-F5344CB8AC3E}">
        <p14:creationId xmlns:p14="http://schemas.microsoft.com/office/powerpoint/2010/main" val="181986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400110"/>
          </a:xfrm>
          <a:prstGeom prst="rect">
            <a:avLst/>
          </a:prstGeom>
          <a:noFill/>
        </p:spPr>
        <p:txBody>
          <a:bodyPr wrap="square" lIns="91440" tIns="45720" rIns="91440" bIns="45720" rtlCol="0" anchor="t">
            <a:spAutoFit/>
          </a:bodyPr>
          <a:lstStyle/>
          <a:p>
            <a:pPr marL="342900" indent="-342900">
              <a:buFont typeface="+mj-lt"/>
              <a:buAutoNum type="arabicPeriod" startAt="3"/>
            </a:pPr>
            <a:r>
              <a:rPr lang="en-US" sz="2000" b="1" u="sng" dirty="0"/>
              <a:t>Display region-wise percentage of the </a:t>
            </a:r>
            <a:r>
              <a:rPr lang="en-US" sz="2000" b="1" u="sng" dirty="0" err="1"/>
              <a:t>attrited</a:t>
            </a:r>
            <a:r>
              <a:rPr lang="en-US" sz="2000" b="1" u="sng" dirty="0"/>
              <a:t> and the existing customers.</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28587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2944124" y="1509579"/>
            <a:ext cx="1038225" cy="405529"/>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1173731" y="3428998"/>
            <a:ext cx="2592955" cy="200508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In this question we perform region-wise % of </a:t>
            </a:r>
            <a:r>
              <a:rPr lang="en-IN" sz="1600" b="1" dirty="0" err="1"/>
              <a:t>attrited</a:t>
            </a:r>
            <a:r>
              <a:rPr lang="en-IN" sz="1600" b="1" dirty="0"/>
              <a:t> and existing customer. So in the England region </a:t>
            </a:r>
            <a:r>
              <a:rPr lang="en-IN" sz="1600" b="1" dirty="0">
                <a:solidFill>
                  <a:srgbClr val="FF0000"/>
                </a:solidFill>
              </a:rPr>
              <a:t>8.21%</a:t>
            </a:r>
            <a:r>
              <a:rPr lang="en-IN" sz="1600" b="1" dirty="0"/>
              <a:t> customer has left the bank which is highest.</a:t>
            </a:r>
            <a:endParaRPr lang="en-US" sz="1600" b="1" dirty="0"/>
          </a:p>
        </p:txBody>
      </p:sp>
      <p:sp>
        <p:nvSpPr>
          <p:cNvPr id="12" name="Rectangle 11">
            <a:extLst>
              <a:ext uri="{FF2B5EF4-FFF2-40B4-BE49-F238E27FC236}">
                <a16:creationId xmlns:a16="http://schemas.microsoft.com/office/drawing/2014/main" id="{1D416728-9920-45FA-A382-E28844692FFE}"/>
              </a:ext>
            </a:extLst>
          </p:cNvPr>
          <p:cNvSpPr/>
          <p:nvPr/>
        </p:nvSpPr>
        <p:spPr>
          <a:xfrm>
            <a:off x="1231241" y="2741308"/>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2" name="Picture 1" descr="A graph of customer satisfaction&#10;&#10;Description automatically generated">
            <a:extLst>
              <a:ext uri="{FF2B5EF4-FFF2-40B4-BE49-F238E27FC236}">
                <a16:creationId xmlns:a16="http://schemas.microsoft.com/office/drawing/2014/main" id="{7B1595DE-8BC3-E298-0FF9-65DA92918DF4}"/>
              </a:ext>
            </a:extLst>
          </p:cNvPr>
          <p:cNvPicPr>
            <a:picLocks noChangeAspect="1"/>
          </p:cNvPicPr>
          <p:nvPr/>
        </p:nvPicPr>
        <p:blipFill>
          <a:blip r:embed="rId2"/>
          <a:stretch>
            <a:fillRect/>
          </a:stretch>
        </p:blipFill>
        <p:spPr>
          <a:xfrm>
            <a:off x="4428227" y="1502508"/>
            <a:ext cx="6096000" cy="3852985"/>
          </a:xfrm>
          <a:prstGeom prst="rect">
            <a:avLst/>
          </a:prstGeom>
        </p:spPr>
      </p:pic>
    </p:spTree>
    <p:extLst>
      <p:ext uri="{BB962C8B-B14F-4D97-AF65-F5344CB8AC3E}">
        <p14:creationId xmlns:p14="http://schemas.microsoft.com/office/powerpoint/2010/main" val="75587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400110"/>
          </a:xfrm>
          <a:prstGeom prst="rect">
            <a:avLst/>
          </a:prstGeom>
          <a:noFill/>
        </p:spPr>
        <p:txBody>
          <a:bodyPr wrap="square" lIns="91440" tIns="45720" rIns="91440" bIns="45720" rtlCol="0" anchor="t">
            <a:spAutoFit/>
          </a:bodyPr>
          <a:lstStyle/>
          <a:p>
            <a:pPr marL="342900" indent="-342900">
              <a:buFont typeface="+mj-lt"/>
              <a:buAutoNum type="arabicPeriod" startAt="4"/>
            </a:pPr>
            <a:r>
              <a:rPr lang="en-US" sz="2000" b="1" u="sng" dirty="0"/>
              <a:t>Display the percentage of the </a:t>
            </a:r>
            <a:r>
              <a:rPr lang="en-US" sz="2000" b="1" u="sng" dirty="0" err="1"/>
              <a:t>attrited</a:t>
            </a:r>
            <a:r>
              <a:rPr lang="en-US" sz="2000" b="1" u="sng" dirty="0"/>
              <a:t> and the existing customers for each category.</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28587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423314"/>
            <a:ext cx="1038225" cy="405527"/>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7770849" y="1966274"/>
            <a:ext cx="3110541" cy="2700976"/>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So from the output we can clearly see that in Blue Category </a:t>
            </a:r>
            <a:r>
              <a:rPr lang="en-IN" sz="1600" b="1" dirty="0">
                <a:solidFill>
                  <a:schemeClr val="bg2">
                    <a:lumMod val="75000"/>
                  </a:schemeClr>
                </a:solidFill>
              </a:rPr>
              <a:t>14.56% </a:t>
            </a:r>
            <a:r>
              <a:rPr lang="en-IN" sz="1600" b="1" dirty="0"/>
              <a:t>Customer has left the bank, and </a:t>
            </a:r>
            <a:r>
              <a:rPr lang="en-IN" sz="1600" b="1" dirty="0">
                <a:solidFill>
                  <a:schemeClr val="accent1"/>
                </a:solidFill>
              </a:rPr>
              <a:t>78.32% </a:t>
            </a:r>
            <a:r>
              <a:rPr lang="en-IN" sz="1600" b="1" dirty="0"/>
              <a:t>customer is still in the bank which is highest in any other category.</a:t>
            </a:r>
            <a:endParaRPr lang="en-IN" sz="1600" b="1" dirty="0">
              <a:cs typeface="Calibri"/>
            </a:endParaRPr>
          </a:p>
        </p:txBody>
      </p:sp>
      <p:sp>
        <p:nvSpPr>
          <p:cNvPr id="12" name="Rectangle 11">
            <a:extLst>
              <a:ext uri="{FF2B5EF4-FFF2-40B4-BE49-F238E27FC236}">
                <a16:creationId xmlns:a16="http://schemas.microsoft.com/office/drawing/2014/main" id="{1D416728-9920-45FA-A382-E28844692FFE}"/>
              </a:ext>
            </a:extLst>
          </p:cNvPr>
          <p:cNvSpPr/>
          <p:nvPr/>
        </p:nvSpPr>
        <p:spPr>
          <a:xfrm>
            <a:off x="7770848" y="1423309"/>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5" name="Picture 4" descr="A graph with numbers and a bar&#10;&#10;Description automatically generated">
            <a:extLst>
              <a:ext uri="{FF2B5EF4-FFF2-40B4-BE49-F238E27FC236}">
                <a16:creationId xmlns:a16="http://schemas.microsoft.com/office/drawing/2014/main" id="{33A22B63-8ABF-3794-8EE7-0F4DB6F0B870}"/>
              </a:ext>
            </a:extLst>
          </p:cNvPr>
          <p:cNvPicPr>
            <a:picLocks noChangeAspect="1"/>
          </p:cNvPicPr>
          <p:nvPr/>
        </p:nvPicPr>
        <p:blipFill>
          <a:blip r:embed="rId2"/>
          <a:stretch>
            <a:fillRect/>
          </a:stretch>
        </p:blipFill>
        <p:spPr>
          <a:xfrm>
            <a:off x="1035170" y="2010231"/>
            <a:ext cx="6096000" cy="3930216"/>
          </a:xfrm>
          <a:prstGeom prst="rect">
            <a:avLst/>
          </a:prstGeom>
        </p:spPr>
      </p:pic>
    </p:spTree>
    <p:extLst>
      <p:ext uri="{BB962C8B-B14F-4D97-AF65-F5344CB8AC3E}">
        <p14:creationId xmlns:p14="http://schemas.microsoft.com/office/powerpoint/2010/main" val="396407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86111"/>
            <a:ext cx="10687050" cy="400110"/>
          </a:xfrm>
          <a:prstGeom prst="rect">
            <a:avLst/>
          </a:prstGeom>
          <a:noFill/>
        </p:spPr>
        <p:txBody>
          <a:bodyPr wrap="square" lIns="91440" tIns="45720" rIns="91440" bIns="45720" rtlCol="0" anchor="t">
            <a:spAutoFit/>
          </a:bodyPr>
          <a:lstStyle/>
          <a:p>
            <a:pPr marL="342900" indent="-342900">
              <a:buFont typeface="+mj-lt"/>
              <a:buAutoNum type="arabicPeriod" startAt="5"/>
            </a:pPr>
            <a:r>
              <a:rPr lang="en-US" sz="2000" b="1" u="sng" dirty="0"/>
              <a:t>Display the percentage of the </a:t>
            </a:r>
            <a:r>
              <a:rPr lang="en-US" sz="2000" b="1" u="sng" err="1"/>
              <a:t>attrited</a:t>
            </a:r>
            <a:r>
              <a:rPr lang="en-US" sz="2000" b="1" u="sng" dirty="0"/>
              <a:t> and the existing customers for each income category.</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460173"/>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12A46B-A8AB-4A4F-A68D-B2F6361420E2}"/>
              </a:ext>
            </a:extLst>
          </p:cNvPr>
          <p:cNvSpPr/>
          <p:nvPr/>
        </p:nvSpPr>
        <p:spPr>
          <a:xfrm>
            <a:off x="8048626" y="2809459"/>
            <a:ext cx="3095625" cy="1946423"/>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Here we find out for Each Income Category The Percentage of the </a:t>
            </a:r>
            <a:r>
              <a:rPr lang="en-IN" sz="1600" b="1" dirty="0" err="1"/>
              <a:t>Attrited</a:t>
            </a:r>
            <a:r>
              <a:rPr lang="en-IN" sz="1600" b="1" dirty="0"/>
              <a:t> and the Existing Customers based on Dependent count. So in the Income Category less than $40k has the maximum existing customer </a:t>
            </a:r>
            <a:r>
              <a:rPr lang="en-IN" sz="1600" b="1" dirty="0">
                <a:solidFill>
                  <a:srgbClr val="0070C0"/>
                </a:solidFill>
              </a:rPr>
              <a:t>8160</a:t>
            </a:r>
            <a:r>
              <a:rPr lang="en-IN" sz="1600" b="1" dirty="0">
                <a:solidFill>
                  <a:schemeClr val="tx1"/>
                </a:solidFill>
              </a:rPr>
              <a:t>.</a:t>
            </a:r>
            <a:endParaRPr lang="en-IN" sz="1600" b="1" dirty="0">
              <a:solidFill>
                <a:schemeClr val="tx1"/>
              </a:solidFill>
              <a:cs typeface="Calibri"/>
            </a:endParaRPr>
          </a:p>
        </p:txBody>
      </p:sp>
      <p:sp>
        <p:nvSpPr>
          <p:cNvPr id="12" name="Rectangle 11">
            <a:extLst>
              <a:ext uri="{FF2B5EF4-FFF2-40B4-BE49-F238E27FC236}">
                <a16:creationId xmlns:a16="http://schemas.microsoft.com/office/drawing/2014/main" id="{1D416728-9920-45FA-A382-E28844692FFE}"/>
              </a:ext>
            </a:extLst>
          </p:cNvPr>
          <p:cNvSpPr/>
          <p:nvPr/>
        </p:nvSpPr>
        <p:spPr>
          <a:xfrm>
            <a:off x="8048626" y="1916240"/>
            <a:ext cx="1353268" cy="679446"/>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2" name="Picture 1">
            <a:extLst>
              <a:ext uri="{FF2B5EF4-FFF2-40B4-BE49-F238E27FC236}">
                <a16:creationId xmlns:a16="http://schemas.microsoft.com/office/drawing/2014/main" id="{5346EBB7-F852-81A8-4ADC-3FED60839FD3}"/>
              </a:ext>
            </a:extLst>
          </p:cNvPr>
          <p:cNvPicPr>
            <a:picLocks noChangeAspect="1"/>
          </p:cNvPicPr>
          <p:nvPr/>
        </p:nvPicPr>
        <p:blipFill>
          <a:blip r:embed="rId2"/>
          <a:stretch>
            <a:fillRect/>
          </a:stretch>
        </p:blipFill>
        <p:spPr>
          <a:xfrm>
            <a:off x="1495245" y="1916502"/>
            <a:ext cx="6096000" cy="3657600"/>
          </a:xfrm>
          <a:prstGeom prst="rect">
            <a:avLst/>
          </a:prstGeom>
        </p:spPr>
      </p:pic>
    </p:spTree>
    <p:extLst>
      <p:ext uri="{BB962C8B-B14F-4D97-AF65-F5344CB8AC3E}">
        <p14:creationId xmlns:p14="http://schemas.microsoft.com/office/powerpoint/2010/main" val="422739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652193" y="709372"/>
            <a:ext cx="10877550" cy="707886"/>
          </a:xfrm>
          <a:prstGeom prst="rect">
            <a:avLst/>
          </a:prstGeom>
          <a:noFill/>
        </p:spPr>
        <p:txBody>
          <a:bodyPr wrap="square" lIns="91440" tIns="45720" rIns="91440" bIns="45720" rtlCol="0" anchor="t">
            <a:spAutoFit/>
          </a:bodyPr>
          <a:lstStyle/>
          <a:p>
            <a:pPr marL="342900" indent="-342900">
              <a:buFont typeface="+mj-lt"/>
              <a:buAutoNum type="arabicPeriod" startAt="6"/>
            </a:pPr>
            <a:r>
              <a:rPr lang="en-US" sz="2000" b="1" u="sng" dirty="0"/>
              <a:t>Display region-wise count of customers. Identify the region that has the maximum numbers of customers.</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444026"/>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1230882" y="1648677"/>
            <a:ext cx="1054879" cy="405527"/>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8089572" y="2948969"/>
            <a:ext cx="2810263" cy="1691322"/>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r>
              <a:rPr lang="en-IN" sz="1600" b="1" dirty="0"/>
              <a:t>Here we display region-wise count of customer . England region  has the maximum numbers of customers that is </a:t>
            </a:r>
            <a:r>
              <a:rPr lang="en-IN" sz="1600" b="1" dirty="0">
                <a:solidFill>
                  <a:srgbClr val="C00000"/>
                </a:solidFill>
              </a:rPr>
              <a:t>5393</a:t>
            </a:r>
            <a:r>
              <a:rPr lang="en-IN" sz="1600" b="1" dirty="0">
                <a:solidFill>
                  <a:srgbClr val="FF0000"/>
                </a:solidFill>
              </a:rPr>
              <a:t> .</a:t>
            </a:r>
            <a:endParaRPr lang="en-IN" sz="1600" b="1" dirty="0">
              <a:solidFill>
                <a:srgbClr val="FF0000"/>
              </a:solidFill>
              <a:cs typeface="Calibri"/>
            </a:endParaRPr>
          </a:p>
        </p:txBody>
      </p:sp>
      <p:sp>
        <p:nvSpPr>
          <p:cNvPr id="12" name="Rectangle 11">
            <a:extLst>
              <a:ext uri="{FF2B5EF4-FFF2-40B4-BE49-F238E27FC236}">
                <a16:creationId xmlns:a16="http://schemas.microsoft.com/office/drawing/2014/main" id="{1D416728-9920-45FA-A382-E28844692FFE}"/>
              </a:ext>
            </a:extLst>
          </p:cNvPr>
          <p:cNvSpPr/>
          <p:nvPr/>
        </p:nvSpPr>
        <p:spPr>
          <a:xfrm>
            <a:off x="8089571" y="2108751"/>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b="1" dirty="0"/>
              <a:t>Conclusion:</a:t>
            </a:r>
          </a:p>
        </p:txBody>
      </p:sp>
      <p:pic>
        <p:nvPicPr>
          <p:cNvPr id="2" name="Picture 1" descr="A graph of a number of customers&#10;&#10;Description automatically generated">
            <a:extLst>
              <a:ext uri="{FF2B5EF4-FFF2-40B4-BE49-F238E27FC236}">
                <a16:creationId xmlns:a16="http://schemas.microsoft.com/office/drawing/2014/main" id="{16E210A6-8867-FC24-DB9F-FE55AEB4BA4B}"/>
              </a:ext>
            </a:extLst>
          </p:cNvPr>
          <p:cNvPicPr>
            <a:picLocks noChangeAspect="1"/>
          </p:cNvPicPr>
          <p:nvPr/>
        </p:nvPicPr>
        <p:blipFill>
          <a:blip r:embed="rId2"/>
          <a:stretch>
            <a:fillRect/>
          </a:stretch>
        </p:blipFill>
        <p:spPr>
          <a:xfrm>
            <a:off x="1293962" y="2207537"/>
            <a:ext cx="6096000" cy="3880662"/>
          </a:xfrm>
          <a:prstGeom prst="rect">
            <a:avLst/>
          </a:prstGeom>
        </p:spPr>
      </p:pic>
    </p:spTree>
    <p:extLst>
      <p:ext uri="{BB962C8B-B14F-4D97-AF65-F5344CB8AC3E}">
        <p14:creationId xmlns:p14="http://schemas.microsoft.com/office/powerpoint/2010/main" val="23857812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1148</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Retrospect</vt:lpstr>
      <vt:lpstr>Customer Churn  Data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TMBD Movie data analysis</dc:title>
  <dc:creator/>
  <cp:lastModifiedBy/>
  <cp:revision>911</cp:revision>
  <dcterms:created xsi:type="dcterms:W3CDTF">2023-03-04T19:20:37Z</dcterms:created>
  <dcterms:modified xsi:type="dcterms:W3CDTF">2023-12-28T18:03:58Z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