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28" r:id="rId1"/>
  </p:sldMasterIdLst>
  <p:notesMasterIdLst>
    <p:notesMasterId r:id="rId22"/>
  </p:notesMasterIdLst>
  <p:sldIdLst>
    <p:sldId id="256" r:id="rId2"/>
    <p:sldId id="257" r:id="rId3"/>
    <p:sldId id="309" r:id="rId4"/>
    <p:sldId id="267" r:id="rId5"/>
    <p:sldId id="310" r:id="rId6"/>
    <p:sldId id="295" r:id="rId7"/>
    <p:sldId id="296" r:id="rId8"/>
    <p:sldId id="311" r:id="rId9"/>
    <p:sldId id="297" r:id="rId10"/>
    <p:sldId id="312" r:id="rId11"/>
    <p:sldId id="298" r:id="rId12"/>
    <p:sldId id="299" r:id="rId13"/>
    <p:sldId id="300" r:id="rId14"/>
    <p:sldId id="301" r:id="rId15"/>
    <p:sldId id="302" r:id="rId16"/>
    <p:sldId id="303" r:id="rId17"/>
    <p:sldId id="305" r:id="rId18"/>
    <p:sldId id="306" r:id="rId19"/>
    <p:sldId id="307" r:id="rId20"/>
    <p:sldId id="280" r:id="rId21"/>
  </p:sldIdLst>
  <p:sldSz cx="9144000" cy="5143500" type="screen16x9"/>
  <p:notesSz cx="6858000" cy="9144000"/>
  <p:embeddedFontLst>
    <p:embeddedFont>
      <p:font typeface="Aptos Narrow" panose="020B000402020202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Georgia" panose="02040502050405020303" pitchFamily="18" charset="0"/>
      <p:regular r:id="rId33"/>
      <p:bold r:id="rId34"/>
      <p:italic r:id="rId35"/>
      <p:boldItalic r:id="rId36"/>
    </p:embeddedFont>
    <p:embeddedFont>
      <p:font typeface="Roboto Slab" pitchFamily="2" charset="0"/>
      <p:regular r:id="rId37"/>
      <p:bold r:id="rId38"/>
    </p:embeddedFont>
    <p:embeddedFont>
      <p:font typeface="Source Sans Pro" panose="020B0503030403020204" pitchFamily="34" charset="0"/>
      <p:regular r:id="rId39"/>
      <p:bold r:id="rId40"/>
      <p:italic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C0C7"/>
    <a:srgbClr val="7E97A2"/>
    <a:srgbClr val="CFD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88" d="100"/>
          <a:sy n="88" d="100"/>
        </p:scale>
        <p:origin x="6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dfaee15e191d59f" providerId="LiveId" clId="{4A71FDD5-FDDF-41B5-8250-82747D8442FA}"/>
    <pc:docChg chg="undo redo custSel addSld delSld modSld sldOrd">
      <pc:chgData name="" userId="fdfaee15e191d59f" providerId="LiveId" clId="{4A71FDD5-FDDF-41B5-8250-82747D8442FA}" dt="2023-06-17T18:58:32.071" v="1042"/>
      <pc:docMkLst>
        <pc:docMk/>
      </pc:docMkLst>
      <pc:sldChg chg="modSp modTransition">
        <pc:chgData name="" userId="fdfaee15e191d59f" providerId="LiveId" clId="{4A71FDD5-FDDF-41B5-8250-82747D8442FA}" dt="2023-06-17T18:58:32.071" v="1042"/>
        <pc:sldMkLst>
          <pc:docMk/>
          <pc:sldMk cId="0" sldId="256"/>
        </pc:sldMkLst>
        <pc:spChg chg="mod">
          <ac:chgData name="" userId="fdfaee15e191d59f" providerId="LiveId" clId="{4A71FDD5-FDDF-41B5-8250-82747D8442FA}" dt="2023-06-15T03:46:17.901" v="642" actId="20577"/>
          <ac:spMkLst>
            <pc:docMk/>
            <pc:sldMk cId="0" sldId="256"/>
            <ac:spMk id="70" creationId="{00000000-0000-0000-0000-000000000000}"/>
          </ac:spMkLst>
        </pc:spChg>
      </pc:sldChg>
      <pc:sldChg chg="modTransition">
        <pc:chgData name="" userId="fdfaee15e191d59f" providerId="LiveId" clId="{4A71FDD5-FDDF-41B5-8250-82747D8442FA}" dt="2023-06-17T18:58:32.071" v="1042"/>
        <pc:sldMkLst>
          <pc:docMk/>
          <pc:sldMk cId="0" sldId="257"/>
        </pc:sldMkLst>
      </pc:sldChg>
      <pc:sldChg chg="addSp delSp modSp modTransition">
        <pc:chgData name="" userId="fdfaee15e191d59f" providerId="LiveId" clId="{4A71FDD5-FDDF-41B5-8250-82747D8442FA}" dt="2023-06-17T18:58:32.071" v="1042"/>
        <pc:sldMkLst>
          <pc:docMk/>
          <pc:sldMk cId="0" sldId="267"/>
        </pc:sldMkLst>
        <pc:spChg chg="mod">
          <ac:chgData name="" userId="fdfaee15e191d59f" providerId="LiveId" clId="{4A71FDD5-FDDF-41B5-8250-82747D8442FA}" dt="2023-06-14T07:21:06.808" v="449" actId="1035"/>
          <ac:spMkLst>
            <pc:docMk/>
            <pc:sldMk cId="0" sldId="267"/>
            <ac:spMk id="6" creationId="{0E6E5FDB-1ED0-46F9-805F-78114651DCD0}"/>
          </ac:spMkLst>
        </pc:spChg>
        <pc:spChg chg="mod">
          <ac:chgData name="" userId="fdfaee15e191d59f" providerId="LiveId" clId="{4A71FDD5-FDDF-41B5-8250-82747D8442FA}" dt="2023-06-14T07:24:34.251" v="461" actId="20577"/>
          <ac:spMkLst>
            <pc:docMk/>
            <pc:sldMk cId="0" sldId="267"/>
            <ac:spMk id="12" creationId="{9FCB54BB-BF67-431E-BF5E-4DEE617A8D02}"/>
          </ac:spMkLst>
        </pc:spChg>
        <pc:spChg chg="add mod">
          <ac:chgData name="" userId="fdfaee15e191d59f" providerId="LiveId" clId="{4A71FDD5-FDDF-41B5-8250-82747D8442FA}" dt="2023-06-15T03:46:57.604" v="644" actId="20577"/>
          <ac:spMkLst>
            <pc:docMk/>
            <pc:sldMk cId="0" sldId="267"/>
            <ac:spMk id="13" creationId="{A5A50C63-725A-4FAF-8CF6-2307A9DBEB63}"/>
          </ac:spMkLst>
        </pc:spChg>
        <pc:spChg chg="add del">
          <ac:chgData name="" userId="fdfaee15e191d59f" providerId="LiveId" clId="{4A71FDD5-FDDF-41B5-8250-82747D8442FA}" dt="2023-06-14T07:19:45.477" v="420"/>
          <ac:spMkLst>
            <pc:docMk/>
            <pc:sldMk cId="0" sldId="267"/>
            <ac:spMk id="14" creationId="{16C30A0D-B700-4451-8811-56F1E8B44157}"/>
          </ac:spMkLst>
        </pc:spChg>
        <pc:cxnChg chg="mod">
          <ac:chgData name="" userId="fdfaee15e191d59f" providerId="LiveId" clId="{4A71FDD5-FDDF-41B5-8250-82747D8442FA}" dt="2023-06-14T07:21:10.430" v="452" actId="1036"/>
          <ac:cxnSpMkLst>
            <pc:docMk/>
            <pc:sldMk cId="0" sldId="267"/>
            <ac:cxnSpMk id="10" creationId="{EA2C8FC5-9197-47B5-9956-8C16832B403A}"/>
          </ac:cxnSpMkLst>
        </pc:cxnChg>
        <pc:cxnChg chg="add mod">
          <ac:chgData name="" userId="fdfaee15e191d59f" providerId="LiveId" clId="{4A71FDD5-FDDF-41B5-8250-82747D8442FA}" dt="2023-06-14T05:28:08.967" v="328" actId="14100"/>
          <ac:cxnSpMkLst>
            <pc:docMk/>
            <pc:sldMk cId="0" sldId="267"/>
            <ac:cxnSpMk id="11" creationId="{0B1C1416-AFF1-4E27-994B-B7611E5C7997}"/>
          </ac:cxnSpMkLst>
        </pc:cxnChg>
        <pc:cxnChg chg="del mod">
          <ac:chgData name="" userId="fdfaee15e191d59f" providerId="LiveId" clId="{4A71FDD5-FDDF-41B5-8250-82747D8442FA}" dt="2023-06-14T05:23:36.637" v="288" actId="478"/>
          <ac:cxnSpMkLst>
            <pc:docMk/>
            <pc:sldMk cId="0" sldId="267"/>
            <ac:cxnSpMk id="18" creationId="{9DBB4649-FA2C-410D-9887-1073EFC70BF9}"/>
          </ac:cxnSpMkLst>
        </pc:cxnChg>
      </pc:sldChg>
      <pc:sldChg chg="addSp modSp modTransition">
        <pc:chgData name="" userId="fdfaee15e191d59f" providerId="LiveId" clId="{4A71FDD5-FDDF-41B5-8250-82747D8442FA}" dt="2023-06-17T18:58:32.071" v="1042"/>
        <pc:sldMkLst>
          <pc:docMk/>
          <pc:sldMk cId="0" sldId="280"/>
        </pc:sldMkLst>
        <pc:spChg chg="add mod">
          <ac:chgData name="" userId="fdfaee15e191d59f" providerId="LiveId" clId="{4A71FDD5-FDDF-41B5-8250-82747D8442FA}" dt="2023-06-15T03:33:18.780" v="521" actId="1036"/>
          <ac:spMkLst>
            <pc:docMk/>
            <pc:sldMk cId="0" sldId="280"/>
            <ac:spMk id="4" creationId="{4B4904A3-6284-4A25-9E24-E72C7DC362CA}"/>
          </ac:spMkLst>
        </pc:spChg>
        <pc:spChg chg="mod">
          <ac:chgData name="" userId="fdfaee15e191d59f" providerId="LiveId" clId="{4A71FDD5-FDDF-41B5-8250-82747D8442FA}" dt="2023-06-17T17:59:29.140" v="1041" actId="20577"/>
          <ac:spMkLst>
            <pc:docMk/>
            <pc:sldMk cId="0" sldId="280"/>
            <ac:spMk id="403" creationId="{00000000-0000-0000-0000-000000000000}"/>
          </ac:spMkLst>
        </pc:spChg>
        <pc:spChg chg="mod">
          <ac:chgData name="" userId="fdfaee15e191d59f" providerId="LiveId" clId="{4A71FDD5-FDDF-41B5-8250-82747D8442FA}" dt="2023-06-15T03:33:47.513" v="563" actId="1076"/>
          <ac:spMkLst>
            <pc:docMk/>
            <pc:sldMk cId="0" sldId="280"/>
            <ac:spMk id="404" creationId="{00000000-0000-0000-0000-000000000000}"/>
          </ac:spMkLst>
        </pc:spChg>
      </pc:sldChg>
      <pc:sldChg chg="modTransition">
        <pc:chgData name="" userId="fdfaee15e191d59f" providerId="LiveId" clId="{4A71FDD5-FDDF-41B5-8250-82747D8442FA}" dt="2023-06-17T18:58:32.071" v="1042"/>
        <pc:sldMkLst>
          <pc:docMk/>
          <pc:sldMk cId="2818124368" sldId="295"/>
        </pc:sldMkLst>
      </pc:sldChg>
      <pc:sldChg chg="modTransition">
        <pc:chgData name="" userId="fdfaee15e191d59f" providerId="LiveId" clId="{4A71FDD5-FDDF-41B5-8250-82747D8442FA}" dt="2023-06-17T18:58:32.071" v="1042"/>
        <pc:sldMkLst>
          <pc:docMk/>
          <pc:sldMk cId="985738649" sldId="296"/>
        </pc:sldMkLst>
      </pc:sldChg>
      <pc:sldChg chg="modTransition">
        <pc:chgData name="" userId="fdfaee15e191d59f" providerId="LiveId" clId="{4A71FDD5-FDDF-41B5-8250-82747D8442FA}" dt="2023-06-17T18:58:32.071" v="1042"/>
        <pc:sldMkLst>
          <pc:docMk/>
          <pc:sldMk cId="3637002098" sldId="297"/>
        </pc:sldMkLst>
      </pc:sldChg>
      <pc:sldChg chg="modTransition">
        <pc:chgData name="" userId="fdfaee15e191d59f" providerId="LiveId" clId="{4A71FDD5-FDDF-41B5-8250-82747D8442FA}" dt="2023-06-17T18:58:32.071" v="1042"/>
        <pc:sldMkLst>
          <pc:docMk/>
          <pc:sldMk cId="1910024755" sldId="298"/>
        </pc:sldMkLst>
      </pc:sldChg>
      <pc:sldChg chg="modTransition">
        <pc:chgData name="" userId="fdfaee15e191d59f" providerId="LiveId" clId="{4A71FDD5-FDDF-41B5-8250-82747D8442FA}" dt="2023-06-17T18:58:32.071" v="1042"/>
        <pc:sldMkLst>
          <pc:docMk/>
          <pc:sldMk cId="2613100115" sldId="299"/>
        </pc:sldMkLst>
      </pc:sldChg>
      <pc:sldChg chg="modTransition">
        <pc:chgData name="" userId="fdfaee15e191d59f" providerId="LiveId" clId="{4A71FDD5-FDDF-41B5-8250-82747D8442FA}" dt="2023-06-17T18:58:32.071" v="1042"/>
        <pc:sldMkLst>
          <pc:docMk/>
          <pc:sldMk cId="2353610920" sldId="300"/>
        </pc:sldMkLst>
      </pc:sldChg>
      <pc:sldChg chg="modTransition">
        <pc:chgData name="" userId="fdfaee15e191d59f" providerId="LiveId" clId="{4A71FDD5-FDDF-41B5-8250-82747D8442FA}" dt="2023-06-17T18:58:32.071" v="1042"/>
        <pc:sldMkLst>
          <pc:docMk/>
          <pc:sldMk cId="3733116099" sldId="301"/>
        </pc:sldMkLst>
      </pc:sldChg>
      <pc:sldChg chg="modTransition">
        <pc:chgData name="" userId="fdfaee15e191d59f" providerId="LiveId" clId="{4A71FDD5-FDDF-41B5-8250-82747D8442FA}" dt="2023-06-17T18:58:32.071" v="1042"/>
        <pc:sldMkLst>
          <pc:docMk/>
          <pc:sldMk cId="3480696854" sldId="302"/>
        </pc:sldMkLst>
      </pc:sldChg>
      <pc:sldChg chg="modTransition">
        <pc:chgData name="" userId="fdfaee15e191d59f" providerId="LiveId" clId="{4A71FDD5-FDDF-41B5-8250-82747D8442FA}" dt="2023-06-17T18:58:32.071" v="1042"/>
        <pc:sldMkLst>
          <pc:docMk/>
          <pc:sldMk cId="23414156" sldId="303"/>
        </pc:sldMkLst>
      </pc:sldChg>
      <pc:sldChg chg="modTransition">
        <pc:chgData name="" userId="fdfaee15e191d59f" providerId="LiveId" clId="{4A71FDD5-FDDF-41B5-8250-82747D8442FA}" dt="2023-06-17T18:58:32.071" v="1042"/>
        <pc:sldMkLst>
          <pc:docMk/>
          <pc:sldMk cId="1376400270" sldId="305"/>
        </pc:sldMkLst>
      </pc:sldChg>
      <pc:sldChg chg="modSp modTransition">
        <pc:chgData name="" userId="fdfaee15e191d59f" providerId="LiveId" clId="{4A71FDD5-FDDF-41B5-8250-82747D8442FA}" dt="2023-06-17T18:58:32.071" v="1042"/>
        <pc:sldMkLst>
          <pc:docMk/>
          <pc:sldMk cId="1033965955" sldId="306"/>
        </pc:sldMkLst>
        <pc:cxnChg chg="mod">
          <ac:chgData name="" userId="fdfaee15e191d59f" providerId="LiveId" clId="{4A71FDD5-FDDF-41B5-8250-82747D8442FA}" dt="2023-06-17T17:34:33.362" v="662" actId="1076"/>
          <ac:cxnSpMkLst>
            <pc:docMk/>
            <pc:sldMk cId="1033965955" sldId="306"/>
            <ac:cxnSpMk id="8" creationId="{6C8A25C5-902B-4C9C-B5D3-149A13EF989A}"/>
          </ac:cxnSpMkLst>
        </pc:cxnChg>
      </pc:sldChg>
      <pc:sldChg chg="modTransition">
        <pc:chgData name="" userId="fdfaee15e191d59f" providerId="LiveId" clId="{4A71FDD5-FDDF-41B5-8250-82747D8442FA}" dt="2023-06-17T18:58:32.071" v="1042"/>
        <pc:sldMkLst>
          <pc:docMk/>
          <pc:sldMk cId="1586121908" sldId="307"/>
        </pc:sldMkLst>
      </pc:sldChg>
      <pc:sldChg chg="delSp add del">
        <pc:chgData name="" userId="fdfaee15e191d59f" providerId="LiveId" clId="{4A71FDD5-FDDF-41B5-8250-82747D8442FA}" dt="2023-06-17T17:33:56.866" v="648" actId="2696"/>
        <pc:sldMkLst>
          <pc:docMk/>
          <pc:sldMk cId="1754176031" sldId="308"/>
        </pc:sldMkLst>
        <pc:spChg chg="del">
          <ac:chgData name="" userId="fdfaee15e191d59f" providerId="LiveId" clId="{4A71FDD5-FDDF-41B5-8250-82747D8442FA}" dt="2023-06-17T17:33:46.095" v="647" actId="478"/>
          <ac:spMkLst>
            <pc:docMk/>
            <pc:sldMk cId="1754176031" sldId="308"/>
            <ac:spMk id="2" creationId="{158810D7-48F6-44EE-8FB5-7402BDD99FE8}"/>
          </ac:spMkLst>
        </pc:spChg>
      </pc:sldChg>
      <pc:sldChg chg="addSp delSp modSp add ord modTransition">
        <pc:chgData name="" userId="fdfaee15e191d59f" providerId="LiveId" clId="{4A71FDD5-FDDF-41B5-8250-82747D8442FA}" dt="2023-06-17T18:58:32.071" v="1042"/>
        <pc:sldMkLst>
          <pc:docMk/>
          <pc:sldMk cId="3571098671" sldId="308"/>
        </pc:sldMkLst>
        <pc:spChg chg="mod">
          <ac:chgData name="" userId="fdfaee15e191d59f" providerId="LiveId" clId="{4A71FDD5-FDDF-41B5-8250-82747D8442FA}" dt="2023-06-17T17:59:08.626" v="1033" actId="1036"/>
          <ac:spMkLst>
            <pc:docMk/>
            <pc:sldMk cId="3571098671" sldId="308"/>
            <ac:spMk id="2" creationId="{CA47A5A4-0F2B-4A3D-BE74-99CF515383F0}"/>
          </ac:spMkLst>
        </pc:spChg>
        <pc:spChg chg="add del mod">
          <ac:chgData name="" userId="fdfaee15e191d59f" providerId="LiveId" clId="{4A71FDD5-FDDF-41B5-8250-82747D8442FA}" dt="2023-06-17T17:35:16.285" v="670"/>
          <ac:spMkLst>
            <pc:docMk/>
            <pc:sldMk cId="3571098671" sldId="308"/>
            <ac:spMk id="5" creationId="{26260C59-DE6B-4224-A943-ECDA2BA5FBD8}"/>
          </ac:spMkLst>
        </pc:spChg>
        <pc:spChg chg="add mod">
          <ac:chgData name="" userId="fdfaee15e191d59f" providerId="LiveId" clId="{4A71FDD5-FDDF-41B5-8250-82747D8442FA}" dt="2023-06-17T17:58:39.231" v="1003" actId="1076"/>
          <ac:spMkLst>
            <pc:docMk/>
            <pc:sldMk cId="3571098671" sldId="308"/>
            <ac:spMk id="6" creationId="{0E4B0953-2BC3-46B1-8A8E-96D2B8D6BAB0}"/>
          </ac:spMkLst>
        </pc:spChg>
        <pc:cxnChg chg="add mod">
          <ac:chgData name="" userId="fdfaee15e191d59f" providerId="LiveId" clId="{4A71FDD5-FDDF-41B5-8250-82747D8442FA}" dt="2023-06-17T17:58:59.974" v="1023" actId="14100"/>
          <ac:cxnSpMkLst>
            <pc:docMk/>
            <pc:sldMk cId="3571098671" sldId="308"/>
            <ac:cxnSpMk id="4" creationId="{35A90BCA-E3FD-4370-8EB0-C5FF6D8413D4}"/>
          </ac:cxnSpMkLst>
        </pc:cxnChg>
      </pc:sldChg>
      <pc:sldMasterChg chg="delSldLayout">
        <pc:chgData name="" userId="fdfaee15e191d59f" providerId="LiveId" clId="{4A71FDD5-FDDF-41B5-8250-82747D8442FA}" dt="2023-06-14T10:46:58.384" v="464" actId="2696"/>
        <pc:sldMasterMkLst>
          <pc:docMk/>
          <pc:sldMasterMk cId="0" sldId="214748365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0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46302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8196039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4659295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Tree>
    <p:extLst>
      <p:ext uri="{BB962C8B-B14F-4D97-AF65-F5344CB8AC3E}">
        <p14:creationId xmlns:p14="http://schemas.microsoft.com/office/powerpoint/2010/main" val="2328980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89118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818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39744673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29-Dec-23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73551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29-Dec-23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64078857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29-Dec-23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20467436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29-Dec-23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3467184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29-Dec-23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7775202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509A250-FF31-4206-8172-F9D3106AACB1}" type="datetimeFigureOut">
              <a:rPr lang="en-US" smtClean="0"/>
              <a:t>29-Dec-23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91477773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29-Dec-23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spTree>
    <p:extLst>
      <p:ext uri="{BB962C8B-B14F-4D97-AF65-F5344CB8AC3E}">
        <p14:creationId xmlns:p14="http://schemas.microsoft.com/office/powerpoint/2010/main" val="16368409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AAD347D-5ACD-4C99-B74B-A9C85AD731AF}" type="datetimeFigureOut">
              <a:rPr lang="en-US" smtClean="0"/>
              <a:t>29-Dec-23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latin typeface="Roboto Slab"/>
              <a:ea typeface="Roboto Slab"/>
              <a:cs typeface="Roboto Slab"/>
              <a:sym typeface="Roboto Slab"/>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37640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transition>
    <p:fade thruBlk="1"/>
  </p:transition>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816308" y="277073"/>
            <a:ext cx="5807400" cy="3152440"/>
          </a:xfrm>
          <a:prstGeom prst="rect">
            <a:avLst/>
          </a:prstGeom>
        </p:spPr>
        <p:txBody>
          <a:bodyPr spcFirstLastPara="1" wrap="square" lIns="91425" tIns="91425" rIns="91425" bIns="91425" anchor="ctr" anchorCtr="0">
            <a:noAutofit/>
          </a:bodyPr>
          <a:lstStyle/>
          <a:p>
            <a:pPr lvl="0" algn="ctr"/>
            <a:r>
              <a:rPr lang="en-IN" sz="6000" dirty="0">
                <a:latin typeface="Georgia" panose="02040502050405020303" pitchFamily="18" charset="0"/>
              </a:rPr>
              <a:t>Movie Rental Data </a:t>
            </a:r>
            <a:r>
              <a:rPr lang="en-IN" sz="6000" dirty="0">
                <a:latin typeface="Aptos Narrow" panose="020B0004020202020204" pitchFamily="34" charset="0"/>
              </a:rPr>
              <a:t>Analysis</a:t>
            </a:r>
            <a:r>
              <a:rPr lang="en-IN" dirty="0">
                <a:latin typeface="Aptos Narrow" panose="020B0004020202020204" pitchFamily="34" charset="0"/>
              </a:rPr>
              <a:t> </a:t>
            </a:r>
            <a:br>
              <a:rPr lang="en-IN" dirty="0">
                <a:latin typeface="Aptos Narrow" panose="020B0004020202020204" pitchFamily="34" charset="0"/>
              </a:rPr>
            </a:br>
            <a:r>
              <a:rPr lang="en-IN" dirty="0">
                <a:latin typeface="Aptos Narrow" panose="020B0004020202020204" pitchFamily="34" charset="0"/>
              </a:rPr>
              <a:t>SQL</a:t>
            </a:r>
            <a:br>
              <a:rPr lang="en-IN" dirty="0">
                <a:effectLst>
                  <a:outerShdw blurRad="38100" dist="38100" dir="2700000" algn="tl">
                    <a:srgbClr val="000000">
                      <a:alpha val="43137"/>
                    </a:srgbClr>
                  </a:outerShdw>
                </a:effectLst>
              </a:rPr>
            </a:br>
            <a:endParaRPr sz="2300" dirty="0"/>
          </a:p>
        </p:txBody>
      </p:sp>
      <p:sp>
        <p:nvSpPr>
          <p:cNvPr id="3" name="Rectangle 2">
            <a:extLst>
              <a:ext uri="{FF2B5EF4-FFF2-40B4-BE49-F238E27FC236}">
                <a16:creationId xmlns:a16="http://schemas.microsoft.com/office/drawing/2014/main" id="{41F9D012-D344-4A82-91C0-E7B34EE87721}"/>
              </a:ext>
            </a:extLst>
          </p:cNvPr>
          <p:cNvSpPr/>
          <p:nvPr/>
        </p:nvSpPr>
        <p:spPr>
          <a:xfrm>
            <a:off x="6263224" y="4274456"/>
            <a:ext cx="2198038" cy="400110"/>
          </a:xfrm>
          <a:prstGeom prst="rect">
            <a:avLst/>
          </a:prstGeom>
        </p:spPr>
        <p:txBody>
          <a:bodyPr wrap="none">
            <a:spAutoFit/>
          </a:bodyPr>
          <a:lstStyle/>
          <a:p>
            <a:r>
              <a:rPr lang="en-IN" sz="2000" b="1" dirty="0">
                <a:solidFill>
                  <a:srgbClr val="002060"/>
                </a:solidFill>
                <a:latin typeface="Roboto Slab"/>
                <a:ea typeface="Roboto Slab"/>
                <a:sym typeface="Roboto Slab"/>
              </a:rPr>
              <a:t>By Aman Verma</a:t>
            </a:r>
            <a:endParaRPr lang="en-IN" sz="12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7450" y="461656"/>
            <a:ext cx="7572375" cy="703263"/>
          </a:xfrm>
          <a:prstGeom prst="rect">
            <a:avLst/>
          </a:prstGeom>
        </p:spPr>
        <p:txBody>
          <a:bodyPr spcFirstLastPara="1" wrap="square" lIns="91425" tIns="91425" rIns="91425" bIns="91425" anchor="b" anchorCtr="0">
            <a:noAutofit/>
          </a:bodyPr>
          <a:lstStyle/>
          <a:p>
            <a:pPr lvl="0"/>
            <a:br>
              <a:rPr lang="en-IN" b="1" dirty="0">
                <a:latin typeface="Times New Roman" panose="02020603050405020304" pitchFamily="18" charset="0"/>
                <a:cs typeface="Times New Roman" panose="02020603050405020304" pitchFamily="18" charset="0"/>
              </a:rPr>
            </a:br>
            <a:r>
              <a:rPr lang="en-IN" sz="2800" b="1" dirty="0">
                <a:solidFill>
                  <a:schemeClr val="bg2">
                    <a:lumMod val="50000"/>
                  </a:schemeClr>
                </a:solidFill>
                <a:latin typeface="Times New Roman" panose="02020603050405020304" pitchFamily="18" charset="0"/>
                <a:cs typeface="Times New Roman" panose="02020603050405020304" pitchFamily="18" charset="0"/>
              </a:rPr>
              <a:t>Task-</a:t>
            </a:r>
            <a:r>
              <a:rPr lang="en" sz="2800" b="1" dirty="0">
                <a:solidFill>
                  <a:schemeClr val="bg2">
                    <a:lumMod val="50000"/>
                  </a:schemeClr>
                </a:solidFill>
                <a:latin typeface="Times New Roman" panose="02020603050405020304" pitchFamily="18" charset="0"/>
                <a:cs typeface="Times New Roman" panose="02020603050405020304" pitchFamily="18" charset="0"/>
              </a:rPr>
              <a:t>3.2:</a:t>
            </a:r>
            <a:r>
              <a:rPr lang="en-IN" sz="2800" b="1" dirty="0">
                <a:solidFill>
                  <a:schemeClr val="bg2">
                    <a:lumMod val="50000"/>
                  </a:schemeClr>
                </a:solidFill>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All Unique last names in the database.</a:t>
            </a:r>
            <a:endParaRPr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130629" y="1195654"/>
            <a:ext cx="7292147"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E74A163-8E29-4EFD-A1DA-177A10843519}"/>
              </a:ext>
            </a:extLst>
          </p:cNvPr>
          <p:cNvSpPr/>
          <p:nvPr/>
        </p:nvSpPr>
        <p:spPr>
          <a:xfrm>
            <a:off x="3583237" y="2316486"/>
            <a:ext cx="3996588" cy="1000274"/>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These are the unique last name in the entire database.</a:t>
            </a:r>
          </a:p>
        </p:txBody>
      </p:sp>
      <p:sp>
        <p:nvSpPr>
          <p:cNvPr id="6" name="Rectangle 5">
            <a:extLst>
              <a:ext uri="{FF2B5EF4-FFF2-40B4-BE49-F238E27FC236}">
                <a16:creationId xmlns:a16="http://schemas.microsoft.com/office/drawing/2014/main" id="{35B8FA46-62BF-40E2-91D2-46054245E824}"/>
              </a:ext>
            </a:extLst>
          </p:cNvPr>
          <p:cNvSpPr/>
          <p:nvPr/>
        </p:nvSpPr>
        <p:spPr>
          <a:xfrm>
            <a:off x="456365" y="1436161"/>
            <a:ext cx="902811" cy="369332"/>
          </a:xfrm>
          <a:prstGeom prst="rect">
            <a:avLst/>
          </a:prstGeom>
        </p:spPr>
        <p:txBody>
          <a:bodyPr wrap="none">
            <a:spAutoFit/>
          </a:bodyPr>
          <a:lstStyle/>
          <a:p>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Output</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74" y="1818031"/>
            <a:ext cx="1879865" cy="25107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389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0" y="365502"/>
            <a:ext cx="7572375" cy="10310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1" dirty="0">
                <a:solidFill>
                  <a:schemeClr val="bg2">
                    <a:lumMod val="50000"/>
                  </a:schemeClr>
                </a:solidFill>
                <a:latin typeface="Times New Roman" panose="02020603050405020304" pitchFamily="18" charset="0"/>
                <a:cs typeface="Times New Roman" panose="02020603050405020304" pitchFamily="18" charset="0"/>
              </a:rPr>
              <a:t>Task-</a:t>
            </a:r>
            <a:r>
              <a:rPr lang="en" sz="2800" b="1" dirty="0">
                <a:solidFill>
                  <a:schemeClr val="bg2">
                    <a:lumMod val="50000"/>
                  </a:schemeClr>
                </a:solidFill>
                <a:latin typeface="Times New Roman" panose="02020603050405020304" pitchFamily="18" charset="0"/>
                <a:cs typeface="Times New Roman" panose="02020603050405020304" pitchFamily="18" charset="0"/>
              </a:rPr>
              <a:t>4.</a:t>
            </a:r>
            <a:endParaRPr sz="2800" b="1" dirty="0">
              <a:solidFill>
                <a:schemeClr val="bg2">
                  <a:lumMod val="50000"/>
                </a:schemeClr>
              </a:solidFill>
              <a:latin typeface="Times New Roman" panose="02020603050405020304" pitchFamily="18" charset="0"/>
              <a:cs typeface="Times New Roman" panose="02020603050405020304" pitchFamily="18" charset="0"/>
            </a:endParaRPr>
          </a:p>
          <a:p>
            <a:pPr lvl="0"/>
            <a:r>
              <a:rPr lang="en-IN" sz="1800" b="1" dirty="0">
                <a:latin typeface="Times New Roman" panose="02020603050405020304" pitchFamily="18" charset="0"/>
                <a:cs typeface="Times New Roman" panose="02020603050405020304" pitchFamily="18" charset="0"/>
              </a:rPr>
              <a:t>  i. List of Movies with rating “R”.</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ii. List of Movies that are not rated “R”.</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iii. List of Movies that are suitable for below 13 years of age.</a:t>
            </a:r>
            <a:endParaRPr sz="1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85659" y="1397074"/>
            <a:ext cx="7409423"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E88C365-03C5-4ED9-961F-51DD54D91235}"/>
              </a:ext>
            </a:extLst>
          </p:cNvPr>
          <p:cNvSpPr/>
          <p:nvPr/>
        </p:nvSpPr>
        <p:spPr>
          <a:xfrm>
            <a:off x="234490" y="3922981"/>
            <a:ext cx="2512448" cy="877163"/>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sz="1400" dirty="0">
                <a:solidFill>
                  <a:schemeClr val="tx1"/>
                </a:solidFill>
                <a:latin typeface="Times New Roman" panose="02020603050405020304" pitchFamily="18" charset="0"/>
                <a:ea typeface="Source Sans Pro"/>
                <a:cs typeface="Times New Roman" panose="02020603050405020304" pitchFamily="18" charset="0"/>
                <a:sym typeface="Source Sans Pro"/>
              </a:rPr>
              <a:t>These are the Movies in the database that are “R” rated.</a:t>
            </a:r>
          </a:p>
        </p:txBody>
      </p:sp>
      <p:sp>
        <p:nvSpPr>
          <p:cNvPr id="15" name="Rectangle 14">
            <a:extLst>
              <a:ext uri="{FF2B5EF4-FFF2-40B4-BE49-F238E27FC236}">
                <a16:creationId xmlns:a16="http://schemas.microsoft.com/office/drawing/2014/main" id="{2E74A163-8E29-4EFD-A1DA-177A10843519}"/>
              </a:ext>
            </a:extLst>
          </p:cNvPr>
          <p:cNvSpPr/>
          <p:nvPr/>
        </p:nvSpPr>
        <p:spPr>
          <a:xfrm>
            <a:off x="3063213" y="3930598"/>
            <a:ext cx="2512448" cy="877163"/>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These are the Movies in the database that are not “R” rated.</a:t>
            </a:r>
          </a:p>
        </p:txBody>
      </p:sp>
      <p:sp>
        <p:nvSpPr>
          <p:cNvPr id="11" name="Rectangle 10">
            <a:extLst>
              <a:ext uri="{FF2B5EF4-FFF2-40B4-BE49-F238E27FC236}">
                <a16:creationId xmlns:a16="http://schemas.microsoft.com/office/drawing/2014/main" id="{E655E9AF-FFFF-4EC2-B38D-B831C3511088}"/>
              </a:ext>
            </a:extLst>
          </p:cNvPr>
          <p:cNvSpPr/>
          <p:nvPr/>
        </p:nvSpPr>
        <p:spPr>
          <a:xfrm>
            <a:off x="395643" y="1484610"/>
            <a:ext cx="1510978" cy="369332"/>
          </a:xfrm>
          <a:prstGeom prst="rect">
            <a:avLst/>
          </a:prstGeom>
        </p:spPr>
        <p:txBody>
          <a:bodyPr wrap="square">
            <a:spAutoFit/>
          </a:bodyPr>
          <a:lstStyle/>
          <a:p>
            <a:r>
              <a:rPr lang="en-US" b="1" dirty="0">
                <a:solidFill>
                  <a:srgbClr val="0091EA"/>
                </a:solidFill>
                <a:latin typeface="Source Sans Pro"/>
                <a:ea typeface="Source Sans Pro"/>
                <a:cs typeface="Source Sans Pro"/>
                <a:sym typeface="Source Sans Pro"/>
              </a:rPr>
              <a:t>Output </a:t>
            </a:r>
            <a:r>
              <a:rPr lang="en-IN" b="1" dirty="0" err="1">
                <a:solidFill>
                  <a:srgbClr val="00B0F0"/>
                </a:solidFill>
              </a:rPr>
              <a:t>i</a:t>
            </a:r>
            <a:r>
              <a:rPr lang="en-IN" b="1" dirty="0">
                <a:solidFill>
                  <a:srgbClr val="00B0F0"/>
                </a:solidFill>
              </a:rPr>
              <a:t>.</a:t>
            </a:r>
            <a:r>
              <a:rPr lang="en-US" b="1" dirty="0">
                <a:solidFill>
                  <a:srgbClr val="0091EA"/>
                </a:solidFill>
                <a:latin typeface="Source Sans Pro"/>
                <a:ea typeface="Source Sans Pro"/>
                <a:cs typeface="Source Sans Pro"/>
                <a:sym typeface="Source Sans Pro"/>
              </a:rPr>
              <a:t> </a:t>
            </a:r>
            <a:endParaRPr lang="en-IN" dirty="0"/>
          </a:p>
        </p:txBody>
      </p:sp>
      <p:sp>
        <p:nvSpPr>
          <p:cNvPr id="12" name="Rectangle 11">
            <a:extLst>
              <a:ext uri="{FF2B5EF4-FFF2-40B4-BE49-F238E27FC236}">
                <a16:creationId xmlns:a16="http://schemas.microsoft.com/office/drawing/2014/main" id="{4A83E148-2C66-4418-9E8A-91C2EDC03BE1}"/>
              </a:ext>
            </a:extLst>
          </p:cNvPr>
          <p:cNvSpPr/>
          <p:nvPr/>
        </p:nvSpPr>
        <p:spPr>
          <a:xfrm>
            <a:off x="3143790" y="1484610"/>
            <a:ext cx="1183337" cy="369332"/>
          </a:xfrm>
          <a:prstGeom prst="rect">
            <a:avLst/>
          </a:prstGeom>
        </p:spPr>
        <p:txBody>
          <a:bodyPr wrap="none">
            <a:spAutoFit/>
          </a:bodyPr>
          <a:lstStyle/>
          <a:p>
            <a:r>
              <a:rPr lang="en-US" b="1" dirty="0">
                <a:solidFill>
                  <a:srgbClr val="0091EA"/>
                </a:solidFill>
                <a:latin typeface="Source Sans Pro"/>
                <a:ea typeface="Source Sans Pro"/>
                <a:cs typeface="Source Sans Pro"/>
                <a:sym typeface="Source Sans Pro"/>
              </a:rPr>
              <a:t>Output </a:t>
            </a:r>
            <a:r>
              <a:rPr lang="en-IN" b="1" dirty="0">
                <a:solidFill>
                  <a:srgbClr val="00B0F0"/>
                </a:solidFill>
              </a:rPr>
              <a:t>ii.</a:t>
            </a:r>
            <a:endParaRPr lang="en-IN" dirty="0"/>
          </a:p>
        </p:txBody>
      </p:sp>
      <p:sp>
        <p:nvSpPr>
          <p:cNvPr id="20" name="Rectangle 19">
            <a:extLst>
              <a:ext uri="{FF2B5EF4-FFF2-40B4-BE49-F238E27FC236}">
                <a16:creationId xmlns:a16="http://schemas.microsoft.com/office/drawing/2014/main" id="{A1755546-AABF-47C4-8756-939AE3724825}"/>
              </a:ext>
            </a:extLst>
          </p:cNvPr>
          <p:cNvSpPr/>
          <p:nvPr/>
        </p:nvSpPr>
        <p:spPr>
          <a:xfrm>
            <a:off x="5775794" y="3922981"/>
            <a:ext cx="2512448" cy="846386"/>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sz="1200" dirty="0">
                <a:solidFill>
                  <a:srgbClr val="263238"/>
                </a:solidFill>
                <a:latin typeface="Times New Roman" panose="02020603050405020304" pitchFamily="18" charset="0"/>
                <a:ea typeface="Source Sans Pro"/>
                <a:cs typeface="Times New Roman" panose="02020603050405020304" pitchFamily="18" charset="0"/>
                <a:sym typeface="Source Sans Pro"/>
              </a:rPr>
              <a:t>The are the Movies that are suitable for audience below 13 year of age</a:t>
            </a: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a:t>
            </a:r>
          </a:p>
        </p:txBody>
      </p:sp>
      <p:sp>
        <p:nvSpPr>
          <p:cNvPr id="21" name="Rectangle 20">
            <a:extLst>
              <a:ext uri="{FF2B5EF4-FFF2-40B4-BE49-F238E27FC236}">
                <a16:creationId xmlns:a16="http://schemas.microsoft.com/office/drawing/2014/main" id="{0B80B95F-12C6-4C80-AFC4-BEED18906F37}"/>
              </a:ext>
            </a:extLst>
          </p:cNvPr>
          <p:cNvSpPr/>
          <p:nvPr/>
        </p:nvSpPr>
        <p:spPr>
          <a:xfrm>
            <a:off x="5891936" y="1465604"/>
            <a:ext cx="1252266" cy="369332"/>
          </a:xfrm>
          <a:prstGeom prst="rect">
            <a:avLst/>
          </a:prstGeom>
        </p:spPr>
        <p:txBody>
          <a:bodyPr wrap="none">
            <a:spAutoFit/>
          </a:bodyPr>
          <a:lstStyle/>
          <a:p>
            <a:r>
              <a:rPr lang="en-US" b="1" dirty="0">
                <a:solidFill>
                  <a:srgbClr val="0091EA"/>
                </a:solidFill>
                <a:latin typeface="Source Sans Pro"/>
                <a:ea typeface="Source Sans Pro"/>
                <a:cs typeface="Source Sans Pro"/>
                <a:sym typeface="Source Sans Pro"/>
              </a:rPr>
              <a:t>Output </a:t>
            </a:r>
            <a:r>
              <a:rPr lang="en-IN" b="1" dirty="0">
                <a:solidFill>
                  <a:srgbClr val="00B0F0"/>
                </a:solidFill>
              </a:rPr>
              <a:t>iii.</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48" y="1834936"/>
            <a:ext cx="2032055" cy="2046908"/>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790" y="1853548"/>
            <a:ext cx="1765082" cy="2047302"/>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338" y="1834936"/>
            <a:ext cx="2189462" cy="20659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002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0" y="192102"/>
            <a:ext cx="7572375" cy="11967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1" dirty="0">
                <a:solidFill>
                  <a:schemeClr val="bg2">
                    <a:lumMod val="50000"/>
                  </a:schemeClr>
                </a:solidFill>
                <a:latin typeface="Times New Roman" panose="02020603050405020304" pitchFamily="18" charset="0"/>
                <a:cs typeface="Times New Roman" panose="02020603050405020304" pitchFamily="18" charset="0"/>
              </a:rPr>
              <a:t>Task-</a:t>
            </a:r>
            <a:r>
              <a:rPr lang="en" sz="2800" b="1" dirty="0">
                <a:solidFill>
                  <a:schemeClr val="bg2">
                    <a:lumMod val="50000"/>
                  </a:schemeClr>
                </a:solidFill>
                <a:latin typeface="Times New Roman" panose="02020603050405020304" pitchFamily="18" charset="0"/>
                <a:cs typeface="Times New Roman" panose="02020603050405020304" pitchFamily="18" charset="0"/>
              </a:rPr>
              <a:t>5.</a:t>
            </a:r>
            <a:endParaRPr sz="2800" b="1" dirty="0">
              <a:solidFill>
                <a:schemeClr val="bg2">
                  <a:lumMod val="50000"/>
                </a:schemeClr>
              </a:solidFill>
              <a:latin typeface="Times New Roman" panose="02020603050405020304" pitchFamily="18" charset="0"/>
              <a:cs typeface="Times New Roman" panose="02020603050405020304" pitchFamily="18" charset="0"/>
            </a:endParaRPr>
          </a:p>
          <a:p>
            <a:pPr lvl="0"/>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i</a:t>
            </a:r>
            <a:r>
              <a:rPr lang="en-IN" sz="1800" b="1" dirty="0">
                <a:latin typeface="Times New Roman" panose="02020603050405020304" pitchFamily="18" charset="0"/>
                <a:cs typeface="Times New Roman" panose="02020603050405020304" pitchFamily="18" charset="0"/>
              </a:rPr>
              <a:t>. Movies with replacement cost up to $11.</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ii. Movies with replacement cost between $11 to $20.</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iii. </a:t>
            </a:r>
            <a:r>
              <a:rPr lang="en-US" sz="1800" b="1" dirty="0">
                <a:latin typeface="Times New Roman" panose="02020603050405020304" pitchFamily="18" charset="0"/>
                <a:cs typeface="Times New Roman" panose="02020603050405020304" pitchFamily="18" charset="0"/>
              </a:rPr>
              <a:t>Movies in descending order of their replacement costs.</a:t>
            </a:r>
            <a:endParaRPr sz="1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85659" y="1388870"/>
            <a:ext cx="7409423"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E88C365-03C5-4ED9-961F-51DD54D91235}"/>
              </a:ext>
            </a:extLst>
          </p:cNvPr>
          <p:cNvSpPr/>
          <p:nvPr/>
        </p:nvSpPr>
        <p:spPr>
          <a:xfrm>
            <a:off x="247056" y="3620241"/>
            <a:ext cx="2480288" cy="1184940"/>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sz="1600" dirty="0">
                <a:solidFill>
                  <a:srgbClr val="263238"/>
                </a:solidFill>
                <a:latin typeface="Times New Roman" panose="02020603050405020304" pitchFamily="18" charset="0"/>
                <a:ea typeface="Source Sans Pro"/>
                <a:cs typeface="Times New Roman" panose="02020603050405020304" pitchFamily="18" charset="0"/>
                <a:sym typeface="Source Sans Pro"/>
              </a:rPr>
              <a:t>These are the Film Title in the database with replacement cost up to $11.</a:t>
            </a:r>
          </a:p>
        </p:txBody>
      </p:sp>
      <p:sp>
        <p:nvSpPr>
          <p:cNvPr id="15" name="Rectangle 14">
            <a:extLst>
              <a:ext uri="{FF2B5EF4-FFF2-40B4-BE49-F238E27FC236}">
                <a16:creationId xmlns:a16="http://schemas.microsoft.com/office/drawing/2014/main" id="{2E74A163-8E29-4EFD-A1DA-177A10843519}"/>
              </a:ext>
            </a:extLst>
          </p:cNvPr>
          <p:cNvSpPr/>
          <p:nvPr/>
        </p:nvSpPr>
        <p:spPr>
          <a:xfrm>
            <a:off x="2963556" y="3670299"/>
            <a:ext cx="2512448" cy="1092607"/>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These are the Film Title in the database with replacement cost between $11 to $20.</a:t>
            </a:r>
          </a:p>
        </p:txBody>
      </p:sp>
      <p:sp>
        <p:nvSpPr>
          <p:cNvPr id="11" name="Rectangle 10">
            <a:extLst>
              <a:ext uri="{FF2B5EF4-FFF2-40B4-BE49-F238E27FC236}">
                <a16:creationId xmlns:a16="http://schemas.microsoft.com/office/drawing/2014/main" id="{E655E9AF-FFFF-4EC2-B38D-B831C3511088}"/>
              </a:ext>
            </a:extLst>
          </p:cNvPr>
          <p:cNvSpPr/>
          <p:nvPr/>
        </p:nvSpPr>
        <p:spPr>
          <a:xfrm>
            <a:off x="322496" y="1484610"/>
            <a:ext cx="753732" cy="307777"/>
          </a:xfrm>
          <a:prstGeom prst="rect">
            <a:avLst/>
          </a:prstGeom>
        </p:spPr>
        <p:txBody>
          <a:bodyPr wrap="none">
            <a:spAutoFit/>
          </a:bodyPr>
          <a:lstStyle/>
          <a:p>
            <a:r>
              <a:rPr lang="en-US" b="1" dirty="0">
                <a:solidFill>
                  <a:srgbClr val="0091EA"/>
                </a:solidFill>
                <a:latin typeface="Source Sans Pro"/>
                <a:ea typeface="Source Sans Pro"/>
                <a:cs typeface="Source Sans Pro"/>
                <a:sym typeface="Source Sans Pro"/>
              </a:rPr>
              <a:t>Output</a:t>
            </a:r>
            <a:endParaRPr lang="en-IN" dirty="0"/>
          </a:p>
        </p:txBody>
      </p:sp>
      <p:sp>
        <p:nvSpPr>
          <p:cNvPr id="12" name="Rectangle 11">
            <a:extLst>
              <a:ext uri="{FF2B5EF4-FFF2-40B4-BE49-F238E27FC236}">
                <a16:creationId xmlns:a16="http://schemas.microsoft.com/office/drawing/2014/main" id="{4A83E148-2C66-4418-9E8A-91C2EDC03BE1}"/>
              </a:ext>
            </a:extLst>
          </p:cNvPr>
          <p:cNvSpPr/>
          <p:nvPr/>
        </p:nvSpPr>
        <p:spPr>
          <a:xfrm>
            <a:off x="3091136" y="1492230"/>
            <a:ext cx="753732" cy="307777"/>
          </a:xfrm>
          <a:prstGeom prst="rect">
            <a:avLst/>
          </a:prstGeom>
        </p:spPr>
        <p:txBody>
          <a:bodyPr wrap="none">
            <a:spAutoFit/>
          </a:bodyPr>
          <a:lstStyle/>
          <a:p>
            <a:r>
              <a:rPr lang="en-US" b="1" dirty="0">
                <a:solidFill>
                  <a:srgbClr val="0091EA"/>
                </a:solidFill>
                <a:latin typeface="Source Sans Pro"/>
                <a:ea typeface="Source Sans Pro"/>
                <a:cs typeface="Source Sans Pro"/>
                <a:sym typeface="Source Sans Pro"/>
              </a:rPr>
              <a:t>Output</a:t>
            </a:r>
            <a:endParaRPr lang="en-IN" dirty="0"/>
          </a:p>
        </p:txBody>
      </p:sp>
      <p:sp>
        <p:nvSpPr>
          <p:cNvPr id="20" name="Rectangle 19">
            <a:extLst>
              <a:ext uri="{FF2B5EF4-FFF2-40B4-BE49-F238E27FC236}">
                <a16:creationId xmlns:a16="http://schemas.microsoft.com/office/drawing/2014/main" id="{A1755546-AABF-47C4-8756-939AE3724825}"/>
              </a:ext>
            </a:extLst>
          </p:cNvPr>
          <p:cNvSpPr/>
          <p:nvPr/>
        </p:nvSpPr>
        <p:spPr>
          <a:xfrm>
            <a:off x="5712216" y="3620241"/>
            <a:ext cx="2480288" cy="1092607"/>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The maximum and minimum replacement cost is </a:t>
            </a:r>
            <a:r>
              <a:rPr lang="en-US" sz="1400" b="1" dirty="0">
                <a:solidFill>
                  <a:srgbClr val="263238"/>
                </a:solidFill>
                <a:latin typeface="Times New Roman" panose="02020603050405020304" pitchFamily="18" charset="0"/>
                <a:ea typeface="Source Sans Pro"/>
                <a:cs typeface="Times New Roman" panose="02020603050405020304" pitchFamily="18" charset="0"/>
                <a:sym typeface="Source Sans Pro"/>
              </a:rPr>
              <a:t>$29.99 </a:t>
            </a: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and </a:t>
            </a:r>
            <a:r>
              <a:rPr lang="en-US" sz="1400" b="1" dirty="0">
                <a:solidFill>
                  <a:srgbClr val="263238"/>
                </a:solidFill>
                <a:latin typeface="Times New Roman" panose="02020603050405020304" pitchFamily="18" charset="0"/>
                <a:ea typeface="Source Sans Pro"/>
                <a:cs typeface="Times New Roman" panose="02020603050405020304" pitchFamily="18" charset="0"/>
                <a:sym typeface="Source Sans Pro"/>
              </a:rPr>
              <a:t>$9.99 </a:t>
            </a: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in the database.</a:t>
            </a:r>
          </a:p>
        </p:txBody>
      </p:sp>
      <p:sp>
        <p:nvSpPr>
          <p:cNvPr id="21" name="Rectangle 20">
            <a:extLst>
              <a:ext uri="{FF2B5EF4-FFF2-40B4-BE49-F238E27FC236}">
                <a16:creationId xmlns:a16="http://schemas.microsoft.com/office/drawing/2014/main" id="{0B80B95F-12C6-4C80-AFC4-BEED18906F37}"/>
              </a:ext>
            </a:extLst>
          </p:cNvPr>
          <p:cNvSpPr/>
          <p:nvPr/>
        </p:nvSpPr>
        <p:spPr>
          <a:xfrm>
            <a:off x="5891936" y="1488464"/>
            <a:ext cx="753732" cy="307777"/>
          </a:xfrm>
          <a:prstGeom prst="rect">
            <a:avLst/>
          </a:prstGeom>
        </p:spPr>
        <p:txBody>
          <a:bodyPr wrap="none">
            <a:spAutoFit/>
          </a:bodyPr>
          <a:lstStyle/>
          <a:p>
            <a:r>
              <a:rPr lang="en-US" b="1" dirty="0">
                <a:solidFill>
                  <a:srgbClr val="0091EA"/>
                </a:solidFill>
                <a:latin typeface="Source Sans Pro"/>
                <a:ea typeface="Source Sans Pro"/>
                <a:cs typeface="Source Sans Pro"/>
                <a:sym typeface="Source Sans Pro"/>
              </a:rPr>
              <a:t>Output</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17" y="1888126"/>
            <a:ext cx="1744476" cy="1657788"/>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527" y="1903366"/>
            <a:ext cx="1833415" cy="1766933"/>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527" y="1903366"/>
            <a:ext cx="1833415" cy="17591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310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0" y="160077"/>
            <a:ext cx="7572375" cy="703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b="1" dirty="0">
                <a:solidFill>
                  <a:schemeClr val="bg2">
                    <a:lumMod val="50000"/>
                  </a:schemeClr>
                </a:solidFill>
                <a:latin typeface="Times New Roman" panose="02020603050405020304" pitchFamily="18" charset="0"/>
                <a:cs typeface="Times New Roman" panose="02020603050405020304" pitchFamily="18" charset="0"/>
              </a:rPr>
              <a:t>Task-</a:t>
            </a:r>
            <a:r>
              <a:rPr lang="en" sz="2400" b="1" dirty="0">
                <a:solidFill>
                  <a:schemeClr val="bg2">
                    <a:lumMod val="50000"/>
                  </a:schemeClr>
                </a:solidFill>
                <a:latin typeface="Times New Roman" panose="02020603050405020304" pitchFamily="18" charset="0"/>
                <a:cs typeface="Times New Roman" panose="02020603050405020304" pitchFamily="18" charset="0"/>
              </a:rPr>
              <a:t>6.</a:t>
            </a:r>
            <a:endParaRPr sz="2400" b="1" dirty="0">
              <a:solidFill>
                <a:schemeClr val="bg2">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800" b="1" dirty="0">
                <a:latin typeface="Times New Roman" panose="02020603050405020304" pitchFamily="18" charset="0"/>
                <a:cs typeface="Times New Roman" panose="02020603050405020304" pitchFamily="18" charset="0"/>
              </a:rPr>
              <a:t>Top 3 Movies with greatest number of actors</a:t>
            </a:r>
            <a:r>
              <a:rPr lang="en-I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Rectangle 5">
            <a:extLst>
              <a:ext uri="{FF2B5EF4-FFF2-40B4-BE49-F238E27FC236}">
                <a16:creationId xmlns:a16="http://schemas.microsoft.com/office/drawing/2014/main" id="{C6F3B181-DEE1-454E-94C0-FB1F47D240D3}"/>
              </a:ext>
            </a:extLst>
          </p:cNvPr>
          <p:cNvSpPr/>
          <p:nvPr/>
        </p:nvSpPr>
        <p:spPr>
          <a:xfrm>
            <a:off x="4098682" y="3012079"/>
            <a:ext cx="3538350" cy="1554272"/>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The Top movie in the database with greatest number of actors is “</a:t>
            </a:r>
            <a:r>
              <a:rPr lang="en-US" b="1" dirty="0">
                <a:solidFill>
                  <a:srgbClr val="263238"/>
                </a:solidFill>
                <a:latin typeface="Times New Roman" panose="02020603050405020304" pitchFamily="18" charset="0"/>
                <a:ea typeface="Source Sans Pro"/>
                <a:cs typeface="Times New Roman" panose="02020603050405020304" pitchFamily="18" charset="0"/>
                <a:sym typeface="Source Sans Pro"/>
              </a:rPr>
              <a:t>LAMBS CINCINATTI</a:t>
            </a: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 with total of 15 actors.</a:t>
            </a:r>
          </a:p>
        </p:txBody>
      </p:sp>
      <p:cxnSp>
        <p:nvCxnSpPr>
          <p:cNvPr id="8" name="Straight Connector 7">
            <a:extLst>
              <a:ext uri="{FF2B5EF4-FFF2-40B4-BE49-F238E27FC236}">
                <a16:creationId xmlns:a16="http://schemas.microsoft.com/office/drawing/2014/main" id="{6C8A25C5-902B-4C9C-B5D3-149A13EF989A}"/>
              </a:ext>
            </a:extLst>
          </p:cNvPr>
          <p:cNvCxnSpPr/>
          <p:nvPr/>
        </p:nvCxnSpPr>
        <p:spPr>
          <a:xfrm>
            <a:off x="92785" y="863340"/>
            <a:ext cx="6855771"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049142-7686-4D6D-B945-F32D9DD41D98}"/>
              </a:ext>
            </a:extLst>
          </p:cNvPr>
          <p:cNvSpPr/>
          <p:nvPr/>
        </p:nvSpPr>
        <p:spPr>
          <a:xfrm>
            <a:off x="781261" y="1213821"/>
            <a:ext cx="6855771" cy="1431161"/>
          </a:xfrm>
          <a:prstGeom prst="rect">
            <a:avLst/>
          </a:prstGeom>
          <a:ln>
            <a:solidFill>
              <a:srgbClr val="B1C0C7"/>
            </a:solidFill>
          </a:ln>
        </p:spPr>
        <p:txBody>
          <a:bodyPr wrap="square">
            <a:spAutoFit/>
          </a:bodyPr>
          <a:lstStyle/>
          <a:p>
            <a:pPr lvl="0">
              <a:spcBef>
                <a:spcPts val="600"/>
              </a:spcBef>
              <a:buClr>
                <a:schemeClr val="dk1"/>
              </a:buClr>
              <a:buSzPts val="1100"/>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Method</a:t>
            </a: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Joined film &amp; film_actor table using ‘film_id’ .</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Grouped by  ‘title’ and Order by actor_count (generated field).</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Desc and limit to 3 rows only.</a:t>
            </a:r>
          </a:p>
        </p:txBody>
      </p:sp>
      <p:sp>
        <p:nvSpPr>
          <p:cNvPr id="2" name="Rectangle 1">
            <a:extLst>
              <a:ext uri="{FF2B5EF4-FFF2-40B4-BE49-F238E27FC236}">
                <a16:creationId xmlns:a16="http://schemas.microsoft.com/office/drawing/2014/main" id="{5EFC03BB-989A-4DF1-A4EE-CEC9196D916D}"/>
              </a:ext>
            </a:extLst>
          </p:cNvPr>
          <p:cNvSpPr/>
          <p:nvPr/>
        </p:nvSpPr>
        <p:spPr>
          <a:xfrm>
            <a:off x="781261" y="2672299"/>
            <a:ext cx="902811" cy="369332"/>
          </a:xfrm>
          <a:prstGeom prst="rect">
            <a:avLst/>
          </a:prstGeom>
        </p:spPr>
        <p:txBody>
          <a:bodyPr wrap="none">
            <a:spAutoFit/>
          </a:bodyPr>
          <a:lstStyle/>
          <a:p>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Output</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9B857DD-DC8E-4089-B0D2-504A25FB1FF3}"/>
              </a:ext>
            </a:extLst>
          </p:cNvPr>
          <p:cNvPicPr>
            <a:picLocks noChangeAspect="1"/>
          </p:cNvPicPr>
          <p:nvPr/>
        </p:nvPicPr>
        <p:blipFill>
          <a:blip r:embed="rId2"/>
          <a:stretch>
            <a:fillRect/>
          </a:stretch>
        </p:blipFill>
        <p:spPr>
          <a:xfrm>
            <a:off x="781261" y="3018615"/>
            <a:ext cx="3120179" cy="10310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361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0" y="160077"/>
            <a:ext cx="7572375" cy="703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1" dirty="0">
                <a:solidFill>
                  <a:schemeClr val="bg2">
                    <a:lumMod val="50000"/>
                  </a:schemeClr>
                </a:solidFill>
                <a:latin typeface="Times New Roman" panose="02020603050405020304" pitchFamily="18" charset="0"/>
                <a:cs typeface="Times New Roman" panose="02020603050405020304" pitchFamily="18" charset="0"/>
              </a:rPr>
              <a:t>Task-</a:t>
            </a:r>
            <a:r>
              <a:rPr lang="en" sz="2800" b="1" dirty="0">
                <a:solidFill>
                  <a:schemeClr val="bg2">
                    <a:lumMod val="50000"/>
                  </a:schemeClr>
                </a:solidFill>
                <a:latin typeface="Times New Roman" panose="02020603050405020304" pitchFamily="18" charset="0"/>
                <a:cs typeface="Times New Roman" panose="02020603050405020304" pitchFamily="18" charset="0"/>
              </a:rPr>
              <a:t>7.</a:t>
            </a:r>
            <a:endParaRPr sz="2800" b="1" dirty="0">
              <a:solidFill>
                <a:schemeClr val="bg2">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2400" b="1" dirty="0">
                <a:latin typeface="Times New Roman" panose="02020603050405020304" pitchFamily="18" charset="0"/>
                <a:cs typeface="Times New Roman" panose="02020603050405020304" pitchFamily="18" charset="0"/>
              </a:rPr>
              <a:t>Movies titles starting with the letter ‘K’ and ‘Q’.</a:t>
            </a:r>
            <a:endParaRPr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Rectangle 5">
            <a:extLst>
              <a:ext uri="{FF2B5EF4-FFF2-40B4-BE49-F238E27FC236}">
                <a16:creationId xmlns:a16="http://schemas.microsoft.com/office/drawing/2014/main" id="{C6F3B181-DEE1-454E-94C0-FB1F47D240D3}"/>
              </a:ext>
            </a:extLst>
          </p:cNvPr>
          <p:cNvSpPr/>
          <p:nvPr/>
        </p:nvSpPr>
        <p:spPr>
          <a:xfrm>
            <a:off x="3427885" y="2793085"/>
            <a:ext cx="4131832" cy="1631216"/>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These are the movies in the database where the titles are starting  with the letter ‘K’ and ‘Q’. </a:t>
            </a:r>
          </a:p>
          <a:p>
            <a:pPr lvl="0">
              <a:spcBef>
                <a:spcPts val="600"/>
              </a:spcBef>
              <a:buClr>
                <a:schemeClr val="dk1"/>
              </a:buClr>
              <a:buSzPts val="1100"/>
            </a:pP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92785" y="863340"/>
            <a:ext cx="6308015"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049142-7686-4D6D-B945-F32D9DD41D98}"/>
              </a:ext>
            </a:extLst>
          </p:cNvPr>
          <p:cNvSpPr/>
          <p:nvPr/>
        </p:nvSpPr>
        <p:spPr>
          <a:xfrm>
            <a:off x="0" y="974133"/>
            <a:ext cx="6855771" cy="1708160"/>
          </a:xfrm>
          <a:prstGeom prst="rect">
            <a:avLst/>
          </a:prstGeom>
          <a:ln>
            <a:solidFill>
              <a:srgbClr val="B1C0C7"/>
            </a:solidFill>
          </a:ln>
        </p:spPr>
        <p:txBody>
          <a:bodyPr wrap="square">
            <a:spAutoFit/>
          </a:bodyPr>
          <a:lstStyle/>
          <a:p>
            <a:pPr lvl="0">
              <a:spcBef>
                <a:spcPts val="600"/>
              </a:spcBef>
              <a:buClr>
                <a:schemeClr val="dk1"/>
              </a:buClr>
              <a:buSzPts val="1100"/>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Method</a:t>
            </a: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Selected ‘title’ column from ‘film’ table.</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‘LIKE’ operator with % symbol after both the alphabets  i.e. ‘K%’ and ‘Q%’ .</a:t>
            </a:r>
          </a:p>
          <a:p>
            <a:pPr marL="285750" lvl="0" indent="-285750">
              <a:spcBef>
                <a:spcPts val="600"/>
              </a:spcBef>
              <a:buClr>
                <a:schemeClr val="dk1"/>
              </a:buClr>
              <a:buSzPts val="1100"/>
              <a:buFont typeface="Arial" panose="020B0604020202020204" pitchFamily="34" charset="0"/>
              <a:buChar char="•"/>
            </a:pP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p:txBody>
      </p:sp>
      <p:sp>
        <p:nvSpPr>
          <p:cNvPr id="2" name="Rectangle 1">
            <a:extLst>
              <a:ext uri="{FF2B5EF4-FFF2-40B4-BE49-F238E27FC236}">
                <a16:creationId xmlns:a16="http://schemas.microsoft.com/office/drawing/2014/main" id="{5EFC03BB-989A-4DF1-A4EE-CEC9196D916D}"/>
              </a:ext>
            </a:extLst>
          </p:cNvPr>
          <p:cNvSpPr/>
          <p:nvPr/>
        </p:nvSpPr>
        <p:spPr>
          <a:xfrm>
            <a:off x="781261" y="2536871"/>
            <a:ext cx="902811" cy="369332"/>
          </a:xfrm>
          <a:prstGeom prst="rect">
            <a:avLst/>
          </a:prstGeom>
        </p:spPr>
        <p:txBody>
          <a:bodyPr wrap="none">
            <a:spAutoFit/>
          </a:bodyPr>
          <a:lstStyle/>
          <a:p>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Output</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97" y="2929734"/>
            <a:ext cx="1487618" cy="18201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311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0" y="160077"/>
            <a:ext cx="7572375" cy="703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1" dirty="0">
                <a:solidFill>
                  <a:schemeClr val="bg2">
                    <a:lumMod val="50000"/>
                  </a:schemeClr>
                </a:solidFill>
                <a:latin typeface="Times New Roman" panose="02020603050405020304" pitchFamily="18" charset="0"/>
                <a:cs typeface="Times New Roman" panose="02020603050405020304" pitchFamily="18" charset="0"/>
              </a:rPr>
              <a:t>Task-</a:t>
            </a:r>
            <a:r>
              <a:rPr lang="en" sz="2800" b="1" dirty="0">
                <a:solidFill>
                  <a:schemeClr val="bg2">
                    <a:lumMod val="50000"/>
                  </a:schemeClr>
                </a:solidFill>
                <a:latin typeface="Times New Roman" panose="02020603050405020304" pitchFamily="18" charset="0"/>
                <a:cs typeface="Times New Roman" panose="02020603050405020304" pitchFamily="18" charset="0"/>
              </a:rPr>
              <a:t>8.</a:t>
            </a:r>
            <a:endParaRPr sz="2800" b="1" dirty="0">
              <a:solidFill>
                <a:schemeClr val="bg2">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2400" b="1" dirty="0">
                <a:latin typeface="Times New Roman" panose="02020603050405020304" pitchFamily="18" charset="0"/>
                <a:cs typeface="Times New Roman" panose="02020603050405020304" pitchFamily="18" charset="0"/>
              </a:rPr>
              <a:t>Actors who have worked in “Agent Truman” movie.</a:t>
            </a:r>
            <a:endParaRPr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Rectangle 5">
            <a:extLst>
              <a:ext uri="{FF2B5EF4-FFF2-40B4-BE49-F238E27FC236}">
                <a16:creationId xmlns:a16="http://schemas.microsoft.com/office/drawing/2014/main" id="{C6F3B181-DEE1-454E-94C0-FB1F47D240D3}"/>
              </a:ext>
            </a:extLst>
          </p:cNvPr>
          <p:cNvSpPr/>
          <p:nvPr/>
        </p:nvSpPr>
        <p:spPr>
          <a:xfrm>
            <a:off x="3925251" y="2928493"/>
            <a:ext cx="3235537" cy="1323439"/>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Source Sans Pro"/>
                <a:ea typeface="Source Sans Pro"/>
                <a:cs typeface="Source Sans Pro"/>
                <a:sym typeface="Source Sans Pro"/>
              </a:rPr>
              <a:t>Conclusion</a:t>
            </a:r>
            <a:endParaRPr lang="en-US" dirty="0">
              <a:solidFill>
                <a:srgbClr val="0091EA"/>
              </a:solidFill>
              <a:latin typeface="Source Sans Pro"/>
              <a:ea typeface="Source Sans Pro"/>
              <a:cs typeface="Source Sans Pro"/>
              <a:sym typeface="Source Sans Pro"/>
            </a:endParaRPr>
          </a:p>
          <a:p>
            <a:pPr lvl="0">
              <a:spcBef>
                <a:spcPts val="600"/>
              </a:spcBef>
              <a:buClr>
                <a:schemeClr val="dk1"/>
              </a:buClr>
              <a:buSzPts val="1100"/>
            </a:pPr>
            <a:r>
              <a:rPr lang="en-US" dirty="0">
                <a:solidFill>
                  <a:srgbClr val="263238"/>
                </a:solidFill>
                <a:latin typeface="Source Sans Pro"/>
                <a:ea typeface="Source Sans Pro"/>
                <a:cs typeface="Source Sans Pro"/>
                <a:sym typeface="Source Sans Pro"/>
              </a:rPr>
              <a:t>There’re total </a:t>
            </a:r>
            <a:r>
              <a:rPr lang="en-US" b="1" dirty="0">
                <a:solidFill>
                  <a:srgbClr val="263238"/>
                </a:solidFill>
                <a:latin typeface="Source Sans Pro"/>
                <a:ea typeface="Source Sans Pro"/>
                <a:cs typeface="Source Sans Pro"/>
                <a:sym typeface="Source Sans Pro"/>
              </a:rPr>
              <a:t>7 actors </a:t>
            </a:r>
            <a:r>
              <a:rPr lang="en-US" dirty="0">
                <a:solidFill>
                  <a:srgbClr val="263238"/>
                </a:solidFill>
                <a:latin typeface="Source Sans Pro"/>
                <a:ea typeface="Source Sans Pro"/>
                <a:cs typeface="Source Sans Pro"/>
                <a:sym typeface="Source Sans Pro"/>
              </a:rPr>
              <a:t>in the database who have worked in the movie “AGENT TRUMAN”.</a:t>
            </a:r>
          </a:p>
          <a:p>
            <a:pPr lvl="0">
              <a:spcBef>
                <a:spcPts val="600"/>
              </a:spcBef>
              <a:buClr>
                <a:schemeClr val="dk1"/>
              </a:buClr>
              <a:buSzPts val="1100"/>
            </a:pPr>
            <a:endParaRPr lang="en-US" dirty="0">
              <a:solidFill>
                <a:srgbClr val="263238"/>
              </a:solidFill>
              <a:latin typeface="Source Sans Pro"/>
              <a:ea typeface="Source Sans Pro"/>
              <a:cs typeface="Source Sans Pro"/>
              <a:sym typeface="Source Sans Pro"/>
            </a:endParaRPr>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92785" y="863340"/>
            <a:ext cx="6635675"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049142-7686-4D6D-B945-F32D9DD41D98}"/>
              </a:ext>
            </a:extLst>
          </p:cNvPr>
          <p:cNvSpPr/>
          <p:nvPr/>
        </p:nvSpPr>
        <p:spPr>
          <a:xfrm>
            <a:off x="426851" y="964914"/>
            <a:ext cx="6996800" cy="1785104"/>
          </a:xfrm>
          <a:prstGeom prst="rect">
            <a:avLst/>
          </a:prstGeom>
          <a:ln>
            <a:solidFill>
              <a:srgbClr val="B1C0C7"/>
            </a:solidFill>
          </a:ln>
        </p:spPr>
        <p:txBody>
          <a:bodyPr wrap="square">
            <a:spAutoFit/>
          </a:bodyPr>
          <a:lstStyle/>
          <a:p>
            <a:pPr lvl="0">
              <a:spcBef>
                <a:spcPts val="600"/>
              </a:spcBef>
              <a:buClr>
                <a:schemeClr val="dk1"/>
              </a:buClr>
              <a:buSzPts val="1100"/>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Method</a:t>
            </a: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Concat to add first_name &amp; last_name from ‘actor’ table.</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Subquery with where Claus.</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Nested subquery in inner where Claus.</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Where Claus with movie name “AGENT TRUMAN”</a:t>
            </a:r>
          </a:p>
        </p:txBody>
      </p:sp>
      <p:sp>
        <p:nvSpPr>
          <p:cNvPr id="2" name="Rectangle 1">
            <a:extLst>
              <a:ext uri="{FF2B5EF4-FFF2-40B4-BE49-F238E27FC236}">
                <a16:creationId xmlns:a16="http://schemas.microsoft.com/office/drawing/2014/main" id="{5EFC03BB-989A-4DF1-A4EE-CEC9196D916D}"/>
              </a:ext>
            </a:extLst>
          </p:cNvPr>
          <p:cNvSpPr/>
          <p:nvPr/>
        </p:nvSpPr>
        <p:spPr>
          <a:xfrm>
            <a:off x="1041292" y="2733786"/>
            <a:ext cx="902811" cy="369332"/>
          </a:xfrm>
          <a:prstGeom prst="rect">
            <a:avLst/>
          </a:prstGeom>
        </p:spPr>
        <p:txBody>
          <a:bodyPr wrap="none">
            <a:spAutoFit/>
          </a:bodyPr>
          <a:lstStyle/>
          <a:p>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Output</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F4A8643-A72C-4433-BF0B-C83AAFFFFA16}"/>
              </a:ext>
            </a:extLst>
          </p:cNvPr>
          <p:cNvPicPr>
            <a:picLocks noChangeAspect="1"/>
          </p:cNvPicPr>
          <p:nvPr/>
        </p:nvPicPr>
        <p:blipFill>
          <a:blip r:embed="rId2"/>
          <a:stretch>
            <a:fillRect/>
          </a:stretch>
        </p:blipFill>
        <p:spPr>
          <a:xfrm>
            <a:off x="802804" y="3178384"/>
            <a:ext cx="1795254" cy="15086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069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0" y="160077"/>
            <a:ext cx="7572375" cy="703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1" dirty="0">
                <a:solidFill>
                  <a:schemeClr val="bg2">
                    <a:lumMod val="50000"/>
                  </a:schemeClr>
                </a:solidFill>
                <a:latin typeface="Times New Roman" panose="02020603050405020304" pitchFamily="18" charset="0"/>
                <a:cs typeface="Times New Roman" panose="02020603050405020304" pitchFamily="18" charset="0"/>
              </a:rPr>
              <a:t>Task-</a:t>
            </a:r>
            <a:r>
              <a:rPr lang="en" sz="2800" b="1" dirty="0">
                <a:solidFill>
                  <a:schemeClr val="bg2">
                    <a:lumMod val="50000"/>
                  </a:schemeClr>
                </a:solidFill>
                <a:latin typeface="Times New Roman" panose="02020603050405020304" pitchFamily="18" charset="0"/>
                <a:cs typeface="Times New Roman" panose="02020603050405020304" pitchFamily="18" charset="0"/>
              </a:rPr>
              <a:t>9.</a:t>
            </a:r>
            <a:endParaRPr sz="2800" b="1" dirty="0">
              <a:solidFill>
                <a:schemeClr val="bg2">
                  <a:lumMod val="50000"/>
                </a:schemeClr>
              </a:solidFill>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All the movies categorized as family films in DB.</a:t>
            </a:r>
            <a:endParaRPr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Rectangle 5">
            <a:extLst>
              <a:ext uri="{FF2B5EF4-FFF2-40B4-BE49-F238E27FC236}">
                <a16:creationId xmlns:a16="http://schemas.microsoft.com/office/drawing/2014/main" id="{C6F3B181-DEE1-454E-94C0-FB1F47D240D3}"/>
              </a:ext>
            </a:extLst>
          </p:cNvPr>
          <p:cNvSpPr/>
          <p:nvPr/>
        </p:nvSpPr>
        <p:spPr>
          <a:xfrm>
            <a:off x="3656239" y="3278325"/>
            <a:ext cx="3398927" cy="1354217"/>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These are the movies which are categorized as FAMILY FILMS.</a:t>
            </a:r>
          </a:p>
          <a:p>
            <a:pPr lvl="0">
              <a:spcBef>
                <a:spcPts val="600"/>
              </a:spcBef>
              <a:buClr>
                <a:schemeClr val="dk1"/>
              </a:buClr>
              <a:buSzPts val="1100"/>
            </a:pP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92785" y="863340"/>
            <a:ext cx="6635675"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049142-7686-4D6D-B945-F32D9DD41D98}"/>
              </a:ext>
            </a:extLst>
          </p:cNvPr>
          <p:cNvSpPr/>
          <p:nvPr/>
        </p:nvSpPr>
        <p:spPr>
          <a:xfrm>
            <a:off x="679344" y="863340"/>
            <a:ext cx="6471074" cy="1785104"/>
          </a:xfrm>
          <a:prstGeom prst="rect">
            <a:avLst/>
          </a:prstGeom>
          <a:ln>
            <a:solidFill>
              <a:srgbClr val="B1C0C7"/>
            </a:solidFill>
          </a:ln>
        </p:spPr>
        <p:txBody>
          <a:bodyPr wrap="square">
            <a:spAutoFit/>
          </a:bodyPr>
          <a:lstStyle/>
          <a:p>
            <a:pPr lvl="0">
              <a:spcBef>
                <a:spcPts val="600"/>
              </a:spcBef>
              <a:buClr>
                <a:schemeClr val="dk1"/>
              </a:buClr>
              <a:buSzPts val="1100"/>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Method</a:t>
            </a: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Selected title from ‘film’ table.</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 Subquery with where Claus.</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Nested subquery in inner where Claus.</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Where Claus with category “FAMILY”.</a:t>
            </a:r>
          </a:p>
        </p:txBody>
      </p:sp>
      <p:sp>
        <p:nvSpPr>
          <p:cNvPr id="2" name="Rectangle 1">
            <a:extLst>
              <a:ext uri="{FF2B5EF4-FFF2-40B4-BE49-F238E27FC236}">
                <a16:creationId xmlns:a16="http://schemas.microsoft.com/office/drawing/2014/main" id="{5EFC03BB-989A-4DF1-A4EE-CEC9196D916D}"/>
              </a:ext>
            </a:extLst>
          </p:cNvPr>
          <p:cNvSpPr/>
          <p:nvPr/>
        </p:nvSpPr>
        <p:spPr>
          <a:xfrm>
            <a:off x="1041292" y="2655176"/>
            <a:ext cx="753732" cy="307777"/>
          </a:xfrm>
          <a:prstGeom prst="rect">
            <a:avLst/>
          </a:prstGeom>
        </p:spPr>
        <p:txBody>
          <a:bodyPr wrap="none">
            <a:spAutoFit/>
          </a:bodyPr>
          <a:lstStyle/>
          <a:p>
            <a:r>
              <a:rPr lang="en-US" b="1" dirty="0">
                <a:solidFill>
                  <a:srgbClr val="0091EA"/>
                </a:solidFill>
                <a:latin typeface="Source Sans Pro"/>
                <a:ea typeface="Source Sans Pro"/>
                <a:cs typeface="Source Sans Pro"/>
                <a:sym typeface="Source Sans Pro"/>
              </a:rPr>
              <a:t>Output</a:t>
            </a:r>
            <a:endParaRPr lang="en-IN" dirty="0"/>
          </a:p>
        </p:txBody>
      </p:sp>
      <p:pic>
        <p:nvPicPr>
          <p:cNvPr id="7" name="Picture 6">
            <a:extLst>
              <a:ext uri="{FF2B5EF4-FFF2-40B4-BE49-F238E27FC236}">
                <a16:creationId xmlns:a16="http://schemas.microsoft.com/office/drawing/2014/main" id="{C1D0AF63-ADFD-4207-A6A4-345D6570FD01}"/>
              </a:ext>
            </a:extLst>
          </p:cNvPr>
          <p:cNvPicPr>
            <a:picLocks noChangeAspect="1"/>
          </p:cNvPicPr>
          <p:nvPr/>
        </p:nvPicPr>
        <p:blipFill>
          <a:blip r:embed="rId2"/>
          <a:stretch>
            <a:fillRect/>
          </a:stretch>
        </p:blipFill>
        <p:spPr>
          <a:xfrm>
            <a:off x="1041292" y="3069957"/>
            <a:ext cx="1938776" cy="15625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1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7449" y="733989"/>
            <a:ext cx="7735921" cy="4309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solidFill>
                  <a:schemeClr val="bg2">
                    <a:lumMod val="50000"/>
                  </a:schemeClr>
                </a:solidFill>
                <a:latin typeface="Times New Roman" panose="02020603050405020304" pitchFamily="18" charset="0"/>
                <a:cs typeface="Times New Roman" panose="02020603050405020304" pitchFamily="18" charset="0"/>
              </a:rPr>
              <a:t>Task-</a:t>
            </a:r>
            <a:r>
              <a:rPr lang="en" sz="2000" b="1" dirty="0">
                <a:solidFill>
                  <a:schemeClr val="bg2">
                    <a:lumMod val="50000"/>
                  </a:schemeClr>
                </a:solidFill>
                <a:latin typeface="Times New Roman" panose="02020603050405020304" pitchFamily="18" charset="0"/>
                <a:cs typeface="Times New Roman" panose="02020603050405020304" pitchFamily="18" charset="0"/>
              </a:rPr>
              <a:t>10.</a:t>
            </a:r>
            <a:endParaRPr sz="2000" b="1" dirty="0">
              <a:solidFill>
                <a:schemeClr val="bg2">
                  <a:lumMod val="50000"/>
                </a:schemeClr>
              </a:solidFill>
              <a:latin typeface="Times New Roman" panose="02020603050405020304" pitchFamily="18" charset="0"/>
              <a:cs typeface="Times New Roman" panose="02020603050405020304" pitchFamily="18" charset="0"/>
            </a:endParaRPr>
          </a:p>
          <a:p>
            <a:pPr lvl="0"/>
            <a:r>
              <a:rPr lang="en-IN" sz="2400"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i. Max, Min, Avg rental rates of movies based on their ratings.</a:t>
            </a:r>
            <a:br>
              <a:rPr lang="en-IN" sz="14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ii. Movies in desc order of their rental frequencies</a:t>
            </a:r>
            <a:r>
              <a:rPr lang="en-IN" sz="2400" b="1" dirty="0">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130629" y="1195654"/>
            <a:ext cx="7292147"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E88C365-03C5-4ED9-961F-51DD54D91235}"/>
              </a:ext>
            </a:extLst>
          </p:cNvPr>
          <p:cNvSpPr/>
          <p:nvPr/>
        </p:nvSpPr>
        <p:spPr>
          <a:xfrm>
            <a:off x="226100" y="3132238"/>
            <a:ext cx="4422099" cy="1277273"/>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The maximum average rental rate is of </a:t>
            </a:r>
            <a:r>
              <a:rPr lang="en-US" b="1" dirty="0">
                <a:solidFill>
                  <a:srgbClr val="263238"/>
                </a:solidFill>
                <a:latin typeface="Times New Roman" panose="02020603050405020304" pitchFamily="18" charset="0"/>
                <a:ea typeface="Source Sans Pro"/>
                <a:cs typeface="Times New Roman" panose="02020603050405020304" pitchFamily="18" charset="0"/>
                <a:sym typeface="Source Sans Pro"/>
              </a:rPr>
              <a:t>PG</a:t>
            </a: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 rating i.e. </a:t>
            </a:r>
            <a:r>
              <a:rPr lang="en-US" b="1" dirty="0">
                <a:solidFill>
                  <a:srgbClr val="263238"/>
                </a:solidFill>
                <a:latin typeface="Times New Roman" panose="02020603050405020304" pitchFamily="18" charset="0"/>
                <a:ea typeface="Source Sans Pro"/>
                <a:cs typeface="Times New Roman" panose="02020603050405020304" pitchFamily="18" charset="0"/>
                <a:sym typeface="Source Sans Pro"/>
              </a:rPr>
              <a:t>$3.05 </a:t>
            </a: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where as the minimum average rental rate is of </a:t>
            </a:r>
            <a:r>
              <a:rPr lang="en-US" b="1" dirty="0">
                <a:solidFill>
                  <a:srgbClr val="263238"/>
                </a:solidFill>
                <a:latin typeface="Times New Roman" panose="02020603050405020304" pitchFamily="18" charset="0"/>
                <a:ea typeface="Source Sans Pro"/>
                <a:cs typeface="Times New Roman" panose="02020603050405020304" pitchFamily="18" charset="0"/>
                <a:sym typeface="Source Sans Pro"/>
              </a:rPr>
              <a:t>G </a:t>
            </a: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rating i.e. </a:t>
            </a:r>
            <a:r>
              <a:rPr lang="en-US" b="1" dirty="0">
                <a:solidFill>
                  <a:srgbClr val="263238"/>
                </a:solidFill>
                <a:latin typeface="Times New Roman" panose="02020603050405020304" pitchFamily="18" charset="0"/>
                <a:ea typeface="Source Sans Pro"/>
                <a:cs typeface="Times New Roman" panose="02020603050405020304" pitchFamily="18" charset="0"/>
                <a:sym typeface="Source Sans Pro"/>
              </a:rPr>
              <a:t>$2.88</a:t>
            </a:r>
          </a:p>
        </p:txBody>
      </p:sp>
      <p:sp>
        <p:nvSpPr>
          <p:cNvPr id="15" name="Rectangle 14">
            <a:extLst>
              <a:ext uri="{FF2B5EF4-FFF2-40B4-BE49-F238E27FC236}">
                <a16:creationId xmlns:a16="http://schemas.microsoft.com/office/drawing/2014/main" id="{2E74A163-8E29-4EFD-A1DA-177A10843519}"/>
              </a:ext>
            </a:extLst>
          </p:cNvPr>
          <p:cNvSpPr/>
          <p:nvPr/>
        </p:nvSpPr>
        <p:spPr>
          <a:xfrm>
            <a:off x="4982041" y="3621220"/>
            <a:ext cx="4038588" cy="1092607"/>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The max rental_frequency of movie in the database is of </a:t>
            </a:r>
            <a:r>
              <a:rPr lang="en-US" sz="1400" b="1" dirty="0">
                <a:solidFill>
                  <a:srgbClr val="263238"/>
                </a:solidFill>
                <a:latin typeface="Times New Roman" panose="02020603050405020304" pitchFamily="18" charset="0"/>
                <a:ea typeface="Source Sans Pro"/>
                <a:cs typeface="Times New Roman" panose="02020603050405020304" pitchFamily="18" charset="0"/>
                <a:sym typeface="Source Sans Pro"/>
              </a:rPr>
              <a:t>‘Bucket Brotherhood’ </a:t>
            </a: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i.e. </a:t>
            </a:r>
            <a:r>
              <a:rPr lang="en-US" sz="1400" b="1" dirty="0">
                <a:solidFill>
                  <a:srgbClr val="263238"/>
                </a:solidFill>
                <a:latin typeface="Times New Roman" panose="02020603050405020304" pitchFamily="18" charset="0"/>
                <a:ea typeface="Source Sans Pro"/>
                <a:cs typeface="Times New Roman" panose="02020603050405020304" pitchFamily="18" charset="0"/>
                <a:sym typeface="Source Sans Pro"/>
              </a:rPr>
              <a:t>34</a:t>
            </a: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 and the min rental_frequency is of movie </a:t>
            </a:r>
            <a:r>
              <a:rPr lang="en-US" sz="1400" b="1" dirty="0">
                <a:solidFill>
                  <a:srgbClr val="263238"/>
                </a:solidFill>
                <a:latin typeface="Times New Roman" panose="02020603050405020304" pitchFamily="18" charset="0"/>
                <a:ea typeface="Source Sans Pro"/>
                <a:cs typeface="Times New Roman" panose="02020603050405020304" pitchFamily="18" charset="0"/>
                <a:sym typeface="Source Sans Pro"/>
              </a:rPr>
              <a:t>‘Train Bunch’ </a:t>
            </a: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i.e. </a:t>
            </a:r>
            <a:r>
              <a:rPr lang="en-US" sz="1400" b="1" dirty="0">
                <a:solidFill>
                  <a:srgbClr val="263238"/>
                </a:solidFill>
                <a:latin typeface="Times New Roman" panose="02020603050405020304" pitchFamily="18" charset="0"/>
                <a:ea typeface="Source Sans Pro"/>
                <a:cs typeface="Times New Roman" panose="02020603050405020304" pitchFamily="18" charset="0"/>
                <a:sym typeface="Source Sans Pro"/>
              </a:rPr>
              <a:t>4</a:t>
            </a:r>
          </a:p>
        </p:txBody>
      </p:sp>
      <p:sp>
        <p:nvSpPr>
          <p:cNvPr id="2" name="Rectangle 1">
            <a:extLst>
              <a:ext uri="{FF2B5EF4-FFF2-40B4-BE49-F238E27FC236}">
                <a16:creationId xmlns:a16="http://schemas.microsoft.com/office/drawing/2014/main" id="{047A741C-A16A-4AF3-844F-EDCA49D70C85}"/>
              </a:ext>
            </a:extLst>
          </p:cNvPr>
          <p:cNvSpPr/>
          <p:nvPr/>
        </p:nvSpPr>
        <p:spPr>
          <a:xfrm>
            <a:off x="226101" y="1218895"/>
            <a:ext cx="753732" cy="307777"/>
          </a:xfrm>
          <a:prstGeom prst="rect">
            <a:avLst/>
          </a:prstGeom>
        </p:spPr>
        <p:txBody>
          <a:bodyPr wrap="none">
            <a:spAutoFit/>
          </a:bodyPr>
          <a:lstStyle/>
          <a:p>
            <a:r>
              <a:rPr lang="en-US" b="1" dirty="0">
                <a:solidFill>
                  <a:srgbClr val="0091EA"/>
                </a:solidFill>
                <a:latin typeface="Source Sans Pro"/>
                <a:ea typeface="Source Sans Pro"/>
                <a:cs typeface="Source Sans Pro"/>
                <a:sym typeface="Source Sans Pro"/>
              </a:rPr>
              <a:t>Output</a:t>
            </a:r>
            <a:endParaRPr lang="en-IN" dirty="0"/>
          </a:p>
        </p:txBody>
      </p:sp>
      <p:sp>
        <p:nvSpPr>
          <p:cNvPr id="6" name="Rectangle 5">
            <a:extLst>
              <a:ext uri="{FF2B5EF4-FFF2-40B4-BE49-F238E27FC236}">
                <a16:creationId xmlns:a16="http://schemas.microsoft.com/office/drawing/2014/main" id="{35B8FA46-62BF-40E2-91D2-46054245E824}"/>
              </a:ext>
            </a:extLst>
          </p:cNvPr>
          <p:cNvSpPr/>
          <p:nvPr/>
        </p:nvSpPr>
        <p:spPr>
          <a:xfrm>
            <a:off x="4982042" y="1200313"/>
            <a:ext cx="753732" cy="307777"/>
          </a:xfrm>
          <a:prstGeom prst="rect">
            <a:avLst/>
          </a:prstGeom>
        </p:spPr>
        <p:txBody>
          <a:bodyPr wrap="none">
            <a:spAutoFit/>
          </a:bodyPr>
          <a:lstStyle/>
          <a:p>
            <a:r>
              <a:rPr lang="en-US" b="1" dirty="0">
                <a:solidFill>
                  <a:srgbClr val="0091EA"/>
                </a:solidFill>
                <a:latin typeface="Source Sans Pro"/>
                <a:ea typeface="Source Sans Pro"/>
                <a:cs typeface="Source Sans Pro"/>
                <a:sym typeface="Source Sans Pro"/>
              </a:rPr>
              <a:t>Output</a:t>
            </a:r>
            <a:endParaRPr lang="en-IN" dirty="0"/>
          </a:p>
        </p:txBody>
      </p:sp>
      <p:pic>
        <p:nvPicPr>
          <p:cNvPr id="11" name="Picture 10">
            <a:extLst>
              <a:ext uri="{FF2B5EF4-FFF2-40B4-BE49-F238E27FC236}">
                <a16:creationId xmlns:a16="http://schemas.microsoft.com/office/drawing/2014/main" id="{87D531CD-D87E-475A-BD36-06C341C82040}"/>
              </a:ext>
            </a:extLst>
          </p:cNvPr>
          <p:cNvPicPr>
            <a:picLocks noChangeAspect="1"/>
          </p:cNvPicPr>
          <p:nvPr/>
        </p:nvPicPr>
        <p:blipFill>
          <a:blip r:embed="rId2"/>
          <a:stretch>
            <a:fillRect/>
          </a:stretch>
        </p:blipFill>
        <p:spPr>
          <a:xfrm>
            <a:off x="226100" y="1549911"/>
            <a:ext cx="4422099" cy="1336796"/>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DAF53057-F8D0-4767-A2F8-A74DCDE970F5}"/>
              </a:ext>
            </a:extLst>
          </p:cNvPr>
          <p:cNvPicPr>
            <a:picLocks noChangeAspect="1"/>
          </p:cNvPicPr>
          <p:nvPr/>
        </p:nvPicPr>
        <p:blipFill>
          <a:blip r:embed="rId3"/>
          <a:stretch>
            <a:fillRect/>
          </a:stretch>
        </p:blipFill>
        <p:spPr>
          <a:xfrm>
            <a:off x="4982041" y="1549911"/>
            <a:ext cx="3239939" cy="18485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640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0" y="448175"/>
            <a:ext cx="7170420" cy="703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b="1" dirty="0">
                <a:solidFill>
                  <a:schemeClr val="bg2">
                    <a:lumMod val="50000"/>
                  </a:schemeClr>
                </a:solidFill>
                <a:latin typeface="Times New Roman" panose="02020603050405020304" pitchFamily="18" charset="0"/>
                <a:cs typeface="Times New Roman" panose="02020603050405020304" pitchFamily="18" charset="0"/>
              </a:rPr>
              <a:t>Task-</a:t>
            </a:r>
            <a:r>
              <a:rPr lang="en" sz="2400" b="1" dirty="0">
                <a:solidFill>
                  <a:schemeClr val="bg2">
                    <a:lumMod val="50000"/>
                  </a:schemeClr>
                </a:solidFill>
                <a:latin typeface="Times New Roman" panose="02020603050405020304" pitchFamily="18" charset="0"/>
                <a:cs typeface="Times New Roman" panose="02020603050405020304" pitchFamily="18" charset="0"/>
              </a:rPr>
              <a:t>11.</a:t>
            </a:r>
            <a:endParaRPr sz="2400" b="1" dirty="0">
              <a:solidFill>
                <a:schemeClr val="bg2">
                  <a:lumMod val="50000"/>
                </a:schemeClr>
              </a:solidFill>
              <a:latin typeface="Times New Roman" panose="02020603050405020304" pitchFamily="18" charset="0"/>
              <a:cs typeface="Times New Roman" panose="02020603050405020304" pitchFamily="18" charset="0"/>
            </a:endParaRPr>
          </a:p>
          <a:p>
            <a:pPr lvl="0"/>
            <a:r>
              <a:rPr lang="en-IN" sz="2000" b="1" dirty="0">
                <a:latin typeface="Times New Roman" panose="02020603050405020304" pitchFamily="18" charset="0"/>
                <a:cs typeface="Times New Roman" panose="02020603050405020304" pitchFamily="18" charset="0"/>
              </a:rPr>
              <a:t>Film categories with difference between average film replacement cost &amp; average film rental rate more than $15 </a:t>
            </a:r>
            <a:endParaRPr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Rectangle 5">
            <a:extLst>
              <a:ext uri="{FF2B5EF4-FFF2-40B4-BE49-F238E27FC236}">
                <a16:creationId xmlns:a16="http://schemas.microsoft.com/office/drawing/2014/main" id="{C6F3B181-DEE1-454E-94C0-FB1F47D240D3}"/>
              </a:ext>
            </a:extLst>
          </p:cNvPr>
          <p:cNvSpPr/>
          <p:nvPr/>
        </p:nvSpPr>
        <p:spPr>
          <a:xfrm>
            <a:off x="4923683" y="2918175"/>
            <a:ext cx="2941320" cy="1646605"/>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sz="1600"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sz="1600"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sz="1600" dirty="0">
                <a:solidFill>
                  <a:srgbClr val="263238"/>
                </a:solidFill>
                <a:latin typeface="Times New Roman" panose="02020603050405020304" pitchFamily="18" charset="0"/>
                <a:ea typeface="Source Sans Pro"/>
                <a:cs typeface="Times New Roman" panose="02020603050405020304" pitchFamily="18" charset="0"/>
                <a:sym typeface="Source Sans Pro"/>
              </a:rPr>
              <a:t>These are the movies with max difference between RR &amp; RC is of </a:t>
            </a:r>
            <a:r>
              <a:rPr lang="en-US" sz="1600" b="1" dirty="0">
                <a:solidFill>
                  <a:srgbClr val="263238"/>
                </a:solidFill>
                <a:latin typeface="Times New Roman" panose="02020603050405020304" pitchFamily="18" charset="0"/>
                <a:ea typeface="Source Sans Pro"/>
                <a:cs typeface="Times New Roman" panose="02020603050405020304" pitchFamily="18" charset="0"/>
                <a:sym typeface="Source Sans Pro"/>
              </a:rPr>
              <a:t>Action </a:t>
            </a:r>
            <a:r>
              <a:rPr lang="en-US" sz="1600" dirty="0">
                <a:solidFill>
                  <a:srgbClr val="263238"/>
                </a:solidFill>
                <a:latin typeface="Times New Roman" panose="02020603050405020304" pitchFamily="18" charset="0"/>
                <a:ea typeface="Source Sans Pro"/>
                <a:cs typeface="Times New Roman" panose="02020603050405020304" pitchFamily="18" charset="0"/>
                <a:sym typeface="Source Sans Pro"/>
              </a:rPr>
              <a:t>category  i.e. $18.26 and the min difference is of </a:t>
            </a:r>
            <a:r>
              <a:rPr lang="en-US" sz="1600" b="1" dirty="0">
                <a:solidFill>
                  <a:srgbClr val="263238"/>
                </a:solidFill>
                <a:latin typeface="Times New Roman" panose="02020603050405020304" pitchFamily="18" charset="0"/>
                <a:ea typeface="Source Sans Pro"/>
                <a:cs typeface="Times New Roman" panose="02020603050405020304" pitchFamily="18" charset="0"/>
                <a:sym typeface="Source Sans Pro"/>
              </a:rPr>
              <a:t>Travel </a:t>
            </a:r>
            <a:r>
              <a:rPr lang="en-US" sz="1600" dirty="0">
                <a:solidFill>
                  <a:srgbClr val="263238"/>
                </a:solidFill>
                <a:latin typeface="Times New Roman" panose="02020603050405020304" pitchFamily="18" charset="0"/>
                <a:ea typeface="Source Sans Pro"/>
                <a:cs typeface="Times New Roman" panose="02020603050405020304" pitchFamily="18" charset="0"/>
                <a:sym typeface="Source Sans Pro"/>
              </a:rPr>
              <a:t>category i.e. $15.789</a:t>
            </a:r>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flipV="1">
            <a:off x="123155" y="1151438"/>
            <a:ext cx="7313855" cy="8438"/>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049142-7686-4D6D-B945-F32D9DD41D98}"/>
              </a:ext>
            </a:extLst>
          </p:cNvPr>
          <p:cNvSpPr/>
          <p:nvPr/>
        </p:nvSpPr>
        <p:spPr>
          <a:xfrm>
            <a:off x="123155" y="1323445"/>
            <a:ext cx="7476354" cy="1431161"/>
          </a:xfrm>
          <a:prstGeom prst="rect">
            <a:avLst/>
          </a:prstGeom>
          <a:ln>
            <a:solidFill>
              <a:srgbClr val="B1C0C7"/>
            </a:solidFill>
          </a:ln>
        </p:spPr>
        <p:txBody>
          <a:bodyPr wrap="square">
            <a:spAutoFit/>
          </a:bodyPr>
          <a:lstStyle/>
          <a:p>
            <a:pPr lvl="0">
              <a:spcBef>
                <a:spcPts val="600"/>
              </a:spcBef>
              <a:buClr>
                <a:schemeClr val="dk1"/>
              </a:buClr>
              <a:buSzPts val="1100"/>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Method</a:t>
            </a: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Selected category, avg of RC, avg of RR and difference b/w RC &amp; RR.</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Joined ‘film_category’ and ‘category’.</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Where Claus with difference b/w RC &amp; RR &gt; $15.</a:t>
            </a:r>
          </a:p>
        </p:txBody>
      </p:sp>
      <p:sp>
        <p:nvSpPr>
          <p:cNvPr id="2" name="Rectangle 1">
            <a:extLst>
              <a:ext uri="{FF2B5EF4-FFF2-40B4-BE49-F238E27FC236}">
                <a16:creationId xmlns:a16="http://schemas.microsoft.com/office/drawing/2014/main" id="{5EFC03BB-989A-4DF1-A4EE-CEC9196D916D}"/>
              </a:ext>
            </a:extLst>
          </p:cNvPr>
          <p:cNvSpPr/>
          <p:nvPr/>
        </p:nvSpPr>
        <p:spPr>
          <a:xfrm>
            <a:off x="366347" y="2754606"/>
            <a:ext cx="833883" cy="338554"/>
          </a:xfrm>
          <a:prstGeom prst="rect">
            <a:avLst/>
          </a:prstGeom>
        </p:spPr>
        <p:txBody>
          <a:bodyPr wrap="none">
            <a:spAutoFit/>
          </a:bodyPr>
          <a:lstStyle/>
          <a:p>
            <a:r>
              <a:rPr lang="en-US" sz="1600" b="1" dirty="0">
                <a:solidFill>
                  <a:srgbClr val="0091EA"/>
                </a:solidFill>
                <a:latin typeface="Times New Roman" panose="02020603050405020304" pitchFamily="18" charset="0"/>
                <a:ea typeface="Source Sans Pro"/>
                <a:cs typeface="Times New Roman" panose="02020603050405020304" pitchFamily="18" charset="0"/>
                <a:sym typeface="Source Sans Pro"/>
              </a:rPr>
              <a:t>Output</a:t>
            </a:r>
            <a:endParaRPr lang="en-IN" sz="1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55" y="3155468"/>
            <a:ext cx="4163006" cy="1539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3965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1" y="463181"/>
            <a:ext cx="6629400" cy="703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b="1" dirty="0">
                <a:solidFill>
                  <a:schemeClr val="bg2">
                    <a:lumMod val="50000"/>
                  </a:schemeClr>
                </a:solidFill>
                <a:latin typeface="Times New Roman" panose="02020603050405020304" pitchFamily="18" charset="0"/>
                <a:cs typeface="Times New Roman" panose="02020603050405020304" pitchFamily="18" charset="0"/>
              </a:rPr>
              <a:t>Task-</a:t>
            </a:r>
            <a:r>
              <a:rPr lang="en" sz="2800" b="1" dirty="0">
                <a:solidFill>
                  <a:schemeClr val="bg2">
                    <a:lumMod val="50000"/>
                  </a:schemeClr>
                </a:solidFill>
                <a:latin typeface="Times New Roman" panose="02020603050405020304" pitchFamily="18" charset="0"/>
                <a:cs typeface="Times New Roman" panose="02020603050405020304" pitchFamily="18" charset="0"/>
              </a:rPr>
              <a:t>12.</a:t>
            </a:r>
            <a:endParaRPr sz="2800" b="1" dirty="0">
              <a:solidFill>
                <a:schemeClr val="bg2">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2400" b="1" dirty="0">
                <a:latin typeface="Times New Roman" panose="02020603050405020304" pitchFamily="18" charset="0"/>
                <a:cs typeface="Times New Roman" panose="02020603050405020304" pitchFamily="18" charset="0"/>
              </a:rPr>
              <a:t>Film categories in which number of movies is greater than 70.</a:t>
            </a:r>
            <a:endParaRPr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Rectangle 5">
            <a:extLst>
              <a:ext uri="{FF2B5EF4-FFF2-40B4-BE49-F238E27FC236}">
                <a16:creationId xmlns:a16="http://schemas.microsoft.com/office/drawing/2014/main" id="{C6F3B181-DEE1-454E-94C0-FB1F47D240D3}"/>
              </a:ext>
            </a:extLst>
          </p:cNvPr>
          <p:cNvSpPr/>
          <p:nvPr/>
        </p:nvSpPr>
        <p:spPr>
          <a:xfrm>
            <a:off x="4040754" y="3342122"/>
            <a:ext cx="3538350" cy="1308050"/>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p>
          <a:p>
            <a:pPr lvl="0">
              <a:spcBef>
                <a:spcPts val="600"/>
              </a:spcBef>
              <a:buClr>
                <a:schemeClr val="dk1"/>
              </a:buClr>
              <a:buSzPts val="1100"/>
            </a:pPr>
            <a:r>
              <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rPr>
              <a:t>Here, we can see there’re only 2 film categories where the number of movies are greater than 70. i.e. Foreign with 73 movies &amp; Sports with 74 movies.</a:t>
            </a:r>
          </a:p>
        </p:txBody>
      </p:sp>
      <p:cxnSp>
        <p:nvCxnSpPr>
          <p:cNvPr id="8" name="Straight Connector 7">
            <a:extLst>
              <a:ext uri="{FF2B5EF4-FFF2-40B4-BE49-F238E27FC236}">
                <a16:creationId xmlns:a16="http://schemas.microsoft.com/office/drawing/2014/main" id="{6C8A25C5-902B-4C9C-B5D3-149A13EF989A}"/>
              </a:ext>
            </a:extLst>
          </p:cNvPr>
          <p:cNvCxnSpPr/>
          <p:nvPr/>
        </p:nvCxnSpPr>
        <p:spPr>
          <a:xfrm>
            <a:off x="92785" y="1153484"/>
            <a:ext cx="6855771"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049142-7686-4D6D-B945-F32D9DD41D98}"/>
              </a:ext>
            </a:extLst>
          </p:cNvPr>
          <p:cNvSpPr/>
          <p:nvPr/>
        </p:nvSpPr>
        <p:spPr>
          <a:xfrm>
            <a:off x="1011782" y="1405062"/>
            <a:ext cx="6472979" cy="1785104"/>
          </a:xfrm>
          <a:prstGeom prst="rect">
            <a:avLst/>
          </a:prstGeom>
          <a:ln>
            <a:solidFill>
              <a:srgbClr val="B1C0C7"/>
            </a:solidFill>
          </a:ln>
        </p:spPr>
        <p:txBody>
          <a:bodyPr wrap="square">
            <a:spAutoFit/>
          </a:bodyPr>
          <a:lstStyle/>
          <a:p>
            <a:pPr lvl="0">
              <a:spcBef>
                <a:spcPts val="600"/>
              </a:spcBef>
              <a:buClr>
                <a:schemeClr val="dk1"/>
              </a:buClr>
              <a:buSzPts val="1100"/>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Method</a:t>
            </a: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Selected category and count(*) as ‘movie_count’.</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Joined film, film_category and category table </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Group by  with ‘category_id’.</a:t>
            </a:r>
          </a:p>
          <a:p>
            <a:pPr marL="285750" lvl="0" indent="-285750">
              <a:spcBef>
                <a:spcPts val="600"/>
              </a:spcBef>
              <a:buClr>
                <a:schemeClr val="dk1"/>
              </a:buClr>
              <a:buSzPts val="1100"/>
              <a:buFont typeface="Arial" panose="020B0604020202020204" pitchFamily="34" charset="0"/>
              <a:buChar char="•"/>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Having Claus with movie_count &gt; 70.</a:t>
            </a:r>
          </a:p>
        </p:txBody>
      </p:sp>
      <p:sp>
        <p:nvSpPr>
          <p:cNvPr id="2" name="Rectangle 1">
            <a:extLst>
              <a:ext uri="{FF2B5EF4-FFF2-40B4-BE49-F238E27FC236}">
                <a16:creationId xmlns:a16="http://schemas.microsoft.com/office/drawing/2014/main" id="{5EFC03BB-989A-4DF1-A4EE-CEC9196D916D}"/>
              </a:ext>
            </a:extLst>
          </p:cNvPr>
          <p:cNvSpPr/>
          <p:nvPr/>
        </p:nvSpPr>
        <p:spPr>
          <a:xfrm>
            <a:off x="1011782" y="3328484"/>
            <a:ext cx="753732" cy="307777"/>
          </a:xfrm>
          <a:prstGeom prst="rect">
            <a:avLst/>
          </a:prstGeom>
        </p:spPr>
        <p:txBody>
          <a:bodyPr wrap="none">
            <a:spAutoFit/>
          </a:bodyPr>
          <a:lstStyle/>
          <a:p>
            <a:r>
              <a:rPr lang="en-US" b="1" dirty="0">
                <a:solidFill>
                  <a:srgbClr val="0091EA"/>
                </a:solidFill>
                <a:latin typeface="Source Sans Pro"/>
                <a:ea typeface="Source Sans Pro"/>
                <a:cs typeface="Source Sans Pro"/>
                <a:sym typeface="Source Sans Pro"/>
              </a:rPr>
              <a:t>Output</a:t>
            </a:r>
            <a:endParaRPr lang="en-IN" dirty="0"/>
          </a:p>
        </p:txBody>
      </p:sp>
      <p:pic>
        <p:nvPicPr>
          <p:cNvPr id="7" name="Picture 6">
            <a:extLst>
              <a:ext uri="{FF2B5EF4-FFF2-40B4-BE49-F238E27FC236}">
                <a16:creationId xmlns:a16="http://schemas.microsoft.com/office/drawing/2014/main" id="{2767BE41-9146-4C4D-B05D-F4C1D2775AC8}"/>
              </a:ext>
            </a:extLst>
          </p:cNvPr>
          <p:cNvPicPr>
            <a:picLocks noChangeAspect="1"/>
          </p:cNvPicPr>
          <p:nvPr/>
        </p:nvPicPr>
        <p:blipFill>
          <a:blip r:embed="rId2"/>
          <a:stretch>
            <a:fillRect/>
          </a:stretch>
        </p:blipFill>
        <p:spPr>
          <a:xfrm>
            <a:off x="807501" y="3774579"/>
            <a:ext cx="2073585" cy="9251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612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832684" y="332090"/>
            <a:ext cx="7571700" cy="702600"/>
          </a:xfrm>
          <a:prstGeom prst="rect">
            <a:avLst/>
          </a:prstGeom>
        </p:spPr>
        <p:txBody>
          <a:bodyPr spcFirstLastPara="1" wrap="square" lIns="91425" tIns="91425" rIns="91425" bIns="91425" anchor="b" anchorCtr="0">
            <a:noAutofit/>
          </a:bodyPr>
          <a:lstStyle/>
          <a:p>
            <a:pPr lvl="0" algn="ctr"/>
            <a:r>
              <a:rPr lang="en-IN" b="1" u="sng" dirty="0"/>
              <a:t>INTRODUCTION</a:t>
            </a:r>
            <a:endParaRPr b="1" u="sng" dirty="0"/>
          </a:p>
        </p:txBody>
      </p:sp>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6" name="Google Shape;76;p13"/>
          <p:cNvSpPr txBox="1"/>
          <p:nvPr/>
        </p:nvSpPr>
        <p:spPr>
          <a:xfrm>
            <a:off x="1913349" y="1573293"/>
            <a:ext cx="5410369" cy="3238117"/>
          </a:xfrm>
          <a:prstGeom prst="rect">
            <a:avLst/>
          </a:prstGeom>
          <a:noFill/>
          <a:ln>
            <a:noFill/>
          </a:ln>
        </p:spPr>
        <p:txBody>
          <a:bodyPr spcFirstLastPara="1" wrap="square" lIns="91425" tIns="91425" rIns="91425" bIns="91425" anchor="t" anchorCtr="0">
            <a:noAutofit/>
          </a:bodyPr>
          <a:lstStyle/>
          <a:p>
            <a:pPr lvl="0" algn="ctr">
              <a:spcBef>
                <a:spcPts val="600"/>
              </a:spcBef>
            </a:pPr>
            <a:r>
              <a:rPr lang="en-US" sz="1600" dirty="0"/>
              <a:t>MovieOnRent is a prominent chain of movie rental stores offering a diverse collection of movies in DVD and Blu-ray formats. The management is eager to understand customers' preferences by analyzing the types of movies, genres, and actors that are most frequently rented. This analysis aims to enhance the inventory, ensuring that it aligns with the audience's tastes for an improved and personalized movie-watching experience at MovieOnRent.</a:t>
            </a:r>
            <a:endParaRPr sz="1600" dirty="0">
              <a:solidFill>
                <a:srgbClr val="263238"/>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p:nvPr>
        </p:nvSpPr>
        <p:spPr>
          <a:xfrm>
            <a:off x="1862004" y="228210"/>
            <a:ext cx="5807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THANKYOU</a:t>
            </a:r>
            <a:endParaRPr sz="6000" b="1" dirty="0"/>
          </a:p>
        </p:txBody>
      </p:sp>
      <p:sp>
        <p:nvSpPr>
          <p:cNvPr id="4" name="Rectangle 3">
            <a:extLst>
              <a:ext uri="{FF2B5EF4-FFF2-40B4-BE49-F238E27FC236}">
                <a16:creationId xmlns:a16="http://schemas.microsoft.com/office/drawing/2014/main" id="{4B4904A3-6284-4A25-9E24-E72C7DC362CA}"/>
              </a:ext>
            </a:extLst>
          </p:cNvPr>
          <p:cNvSpPr/>
          <p:nvPr/>
        </p:nvSpPr>
        <p:spPr>
          <a:xfrm>
            <a:off x="3338286" y="3952360"/>
            <a:ext cx="2544286" cy="677108"/>
          </a:xfrm>
          <a:prstGeom prst="rect">
            <a:avLst/>
          </a:prstGeom>
        </p:spPr>
        <p:txBody>
          <a:bodyPr wrap="none">
            <a:spAutoFit/>
          </a:bodyPr>
          <a:lstStyle/>
          <a:p>
            <a:r>
              <a:rPr lang="en-IN" sz="2000" b="1" dirty="0">
                <a:solidFill>
                  <a:schemeClr val="accent1"/>
                </a:solidFill>
                <a:latin typeface="Times New Roman" panose="02020603050405020304" pitchFamily="18" charset="0"/>
                <a:ea typeface="Roboto Slab"/>
                <a:cs typeface="Times New Roman" panose="02020603050405020304" pitchFamily="18" charset="0"/>
                <a:sym typeface="Roboto Slab"/>
              </a:rPr>
              <a:t>By: AMAN VERMA</a:t>
            </a:r>
          </a:p>
          <a:p>
            <a:r>
              <a:rPr lang="en-IN" sz="1800" b="1" dirty="0">
                <a:solidFill>
                  <a:schemeClr val="accent1"/>
                </a:solidFill>
                <a:latin typeface="Times New Roman" panose="02020603050405020304" pitchFamily="18" charset="0"/>
                <a:ea typeface="Roboto Slab"/>
                <a:cs typeface="Times New Roman" panose="02020603050405020304" pitchFamily="18" charset="0"/>
                <a:sym typeface="Roboto Slab"/>
              </a:rPr>
              <a:t>Mentor: </a:t>
            </a:r>
            <a:r>
              <a:rPr lang="en-IN" sz="1800" b="1" dirty="0" err="1">
                <a:solidFill>
                  <a:schemeClr val="accent1"/>
                </a:solidFill>
                <a:latin typeface="Times New Roman" panose="02020603050405020304" pitchFamily="18" charset="0"/>
                <a:ea typeface="Roboto Slab"/>
                <a:cs typeface="Times New Roman" panose="02020603050405020304" pitchFamily="18" charset="0"/>
                <a:sym typeface="Roboto Slab"/>
              </a:rPr>
              <a:t>Sharayoo</a:t>
            </a:r>
            <a:r>
              <a:rPr lang="en-IN" sz="1800" b="1" dirty="0">
                <a:solidFill>
                  <a:schemeClr val="accent1"/>
                </a:solidFill>
                <a:latin typeface="Times New Roman" panose="02020603050405020304" pitchFamily="18" charset="0"/>
                <a:ea typeface="Roboto Slab"/>
                <a:cs typeface="Times New Roman" panose="02020603050405020304" pitchFamily="18" charset="0"/>
                <a:sym typeface="Roboto Slab"/>
              </a:rPr>
              <a:t> Dixit</a:t>
            </a:r>
            <a:endParaRPr lang="en-IN" sz="11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10163"/>
            <a:ext cx="7571700" cy="702600"/>
          </a:xfrm>
          <a:prstGeom prst="rect">
            <a:avLst/>
          </a:prstGeom>
        </p:spPr>
        <p:txBody>
          <a:bodyPr spcFirstLastPara="1" wrap="square" lIns="91425" tIns="91425" rIns="91425" bIns="91425" anchor="b" anchorCtr="0">
            <a:noAutofit/>
          </a:bodyPr>
          <a:lstStyle/>
          <a:p>
            <a:pPr lvl="0" algn="ctr"/>
            <a:r>
              <a:rPr lang="en-IN" b="1" u="sng" dirty="0">
                <a:latin typeface="Times New Roman" panose="02020603050405020304" pitchFamily="18" charset="0"/>
                <a:cs typeface="Times New Roman" panose="02020603050405020304" pitchFamily="18" charset="0"/>
              </a:rPr>
              <a:t>OBJECTIVE</a:t>
            </a:r>
            <a:endParaRPr b="1" u="sng" dirty="0">
              <a:latin typeface="Times New Roman" panose="02020603050405020304" pitchFamily="18" charset="0"/>
              <a:cs typeface="Times New Roman" panose="02020603050405020304" pitchFamily="18" charset="0"/>
            </a:endParaRPr>
          </a:p>
        </p:txBody>
      </p:sp>
      <p:sp>
        <p:nvSpPr>
          <p:cNvPr id="79" name="Google Shape;79;p13"/>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7" name="Google Shape;77;p13"/>
          <p:cNvSpPr txBox="1"/>
          <p:nvPr/>
        </p:nvSpPr>
        <p:spPr>
          <a:xfrm>
            <a:off x="1642493" y="1516213"/>
            <a:ext cx="6130216" cy="3430438"/>
          </a:xfrm>
          <a:prstGeom prst="rect">
            <a:avLst/>
          </a:prstGeom>
          <a:noFill/>
          <a:ln>
            <a:noFill/>
          </a:ln>
        </p:spPr>
        <p:txBody>
          <a:bodyPr spcFirstLastPara="1" wrap="square" lIns="91425" tIns="91425" rIns="91425" bIns="91425" anchor="t" anchorCtr="0">
            <a:noAutofit/>
          </a:bodyPr>
          <a:lstStyle/>
          <a:p>
            <a:pPr lvl="0">
              <a:spcBef>
                <a:spcPts val="600"/>
              </a:spcBef>
            </a:pPr>
            <a:r>
              <a:rPr lang="en-US" dirty="0">
                <a:latin typeface="Times New Roman" panose="02020603050405020304" pitchFamily="18" charset="0"/>
                <a:cs typeface="Times New Roman" panose="02020603050405020304" pitchFamily="18" charset="0"/>
              </a:rPr>
              <a:t>To kick start the project, our primary goal is to leverage MySQL for a comprehensive analysis of a movie rental store's data, ultimately aiming for enhanced business growth. The management has presented specific questions that will guide our tasks and help the firm make informed decisions. Our role is to assist by crafting queries that address these tasks and yield the desired output. Let's embark on this journey of data-driven insights to propel the movie rental store towards further success.</a:t>
            </a:r>
            <a:endParaRPr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p:txBody>
      </p:sp>
    </p:spTree>
    <p:extLst>
      <p:ext uri="{BB962C8B-B14F-4D97-AF65-F5344CB8AC3E}">
        <p14:creationId xmlns:p14="http://schemas.microsoft.com/office/powerpoint/2010/main" val="310587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293883" y="87006"/>
            <a:ext cx="4894331" cy="4728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b="1" u="sng" dirty="0">
                <a:latin typeface="Times New Roman" panose="02020603050405020304" pitchFamily="18" charset="0"/>
                <a:cs typeface="Times New Roman" panose="02020603050405020304" pitchFamily="18" charset="0"/>
              </a:rPr>
              <a:t>Description of Sakila Database</a:t>
            </a:r>
            <a:endParaRPr sz="2400" b="1" u="sng" dirty="0">
              <a:latin typeface="Times New Roman" panose="02020603050405020304" pitchFamily="18" charset="0"/>
              <a:cs typeface="Times New Roman" panose="02020603050405020304" pitchFamily="18" charset="0"/>
            </a:endParaRPr>
          </a:p>
        </p:txBody>
      </p:sp>
      <p:sp>
        <p:nvSpPr>
          <p:cNvPr id="171" name="Google Shape;171;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Rectangle 5">
            <a:extLst>
              <a:ext uri="{FF2B5EF4-FFF2-40B4-BE49-F238E27FC236}">
                <a16:creationId xmlns:a16="http://schemas.microsoft.com/office/drawing/2014/main" id="{0E6E5FDB-1ED0-46F9-805F-78114651DCD0}"/>
              </a:ext>
            </a:extLst>
          </p:cNvPr>
          <p:cNvSpPr/>
          <p:nvPr/>
        </p:nvSpPr>
        <p:spPr>
          <a:xfrm>
            <a:off x="1426184" y="967451"/>
            <a:ext cx="6629727" cy="2862322"/>
          </a:xfrm>
          <a:prstGeom prst="rect">
            <a:avLst/>
          </a:prstGeom>
        </p:spPr>
        <p:txBody>
          <a:bodyPr wrap="square">
            <a:spAutoFit/>
          </a:bodyPr>
          <a:lstStyle/>
          <a:p>
            <a:pPr>
              <a:spcBef>
                <a:spcPts val="600"/>
              </a:spcBef>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Sakila</a:t>
            </a:r>
            <a:r>
              <a:rPr lang="en-US" dirty="0">
                <a:latin typeface="Times New Roman" panose="02020603050405020304" pitchFamily="18" charset="0"/>
                <a:cs typeface="Times New Roman" panose="02020603050405020304" pitchFamily="18" charset="0"/>
              </a:rPr>
              <a:t> sample database is a meticulously designed representation of a DVD rental store, featuring tables like film, actor, customer, rental, and more. Notable for its normalized structure, it incorporates many-to-many relationships and multiple paths between entities, allowing for extensive practice in join operations. The database ensures consistency with well-named columns, adhering to a specific pattern for primary and foreign keys. Eschewing surrogate keys, relationship tables use composite primary keys. Additionally, each table includes a last update audit column, and a generated dataset of considerable size enhances its utility for educational purposes.</a:t>
            </a:r>
            <a:endParaRPr lang="en-US" sz="1400"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p:txBody>
      </p:sp>
      <p:cxnSp>
        <p:nvCxnSpPr>
          <p:cNvPr id="10" name="Straight Connector 9">
            <a:extLst>
              <a:ext uri="{FF2B5EF4-FFF2-40B4-BE49-F238E27FC236}">
                <a16:creationId xmlns:a16="http://schemas.microsoft.com/office/drawing/2014/main" id="{EA2C8FC5-9197-47B5-9956-8C16832B403A}"/>
              </a:ext>
            </a:extLst>
          </p:cNvPr>
          <p:cNvCxnSpPr>
            <a:cxnSpLocks/>
          </p:cNvCxnSpPr>
          <p:nvPr/>
        </p:nvCxnSpPr>
        <p:spPr>
          <a:xfrm>
            <a:off x="71186" y="494611"/>
            <a:ext cx="4669863"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9B83957-C032-4E7A-ADDB-1B529BDDA7DC}"/>
              </a:ext>
            </a:extLst>
          </p:cNvPr>
          <p:cNvCxnSpPr>
            <a:cxnSpLocks/>
          </p:cNvCxnSpPr>
          <p:nvPr/>
        </p:nvCxnSpPr>
        <p:spPr>
          <a:xfrm>
            <a:off x="6370064" y="2786101"/>
            <a:ext cx="0" cy="879183"/>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A51A5F-BEDB-4320-A815-23608A2B0995}"/>
              </a:ext>
            </a:extLst>
          </p:cNvPr>
          <p:cNvCxnSpPr>
            <a:cxnSpLocks/>
          </p:cNvCxnSpPr>
          <p:nvPr/>
        </p:nvCxnSpPr>
        <p:spPr>
          <a:xfrm>
            <a:off x="6469956" y="3698853"/>
            <a:ext cx="2542394"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B1C1416-AFF1-4E27-994B-B7611E5C7997}"/>
              </a:ext>
            </a:extLst>
          </p:cNvPr>
          <p:cNvCxnSpPr>
            <a:cxnSpLocks/>
          </p:cNvCxnSpPr>
          <p:nvPr/>
        </p:nvCxnSpPr>
        <p:spPr>
          <a:xfrm>
            <a:off x="4903038" y="2759594"/>
            <a:ext cx="1375782"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1920477" y="21771"/>
            <a:ext cx="4894331" cy="4728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b="1" u="sng" dirty="0">
                <a:latin typeface="Times New Roman" panose="02020603050405020304" pitchFamily="18" charset="0"/>
                <a:cs typeface="Times New Roman" panose="02020603050405020304" pitchFamily="18" charset="0"/>
              </a:rPr>
              <a:t>ER of Sakila Database</a:t>
            </a:r>
            <a:endParaRPr sz="2400" b="1" u="sng" dirty="0">
              <a:latin typeface="Times New Roman" panose="02020603050405020304" pitchFamily="18" charset="0"/>
              <a:cs typeface="Times New Roman" panose="02020603050405020304" pitchFamily="18" charset="0"/>
            </a:endParaRPr>
          </a:p>
        </p:txBody>
      </p:sp>
      <p:sp>
        <p:nvSpPr>
          <p:cNvPr id="171" name="Google Shape;171;p23"/>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cxnSp>
        <p:nvCxnSpPr>
          <p:cNvPr id="10" name="Straight Connector 9">
            <a:extLst>
              <a:ext uri="{FF2B5EF4-FFF2-40B4-BE49-F238E27FC236}">
                <a16:creationId xmlns:a16="http://schemas.microsoft.com/office/drawing/2014/main" id="{EA2C8FC5-9197-47B5-9956-8C16832B403A}"/>
              </a:ext>
            </a:extLst>
          </p:cNvPr>
          <p:cNvCxnSpPr>
            <a:cxnSpLocks/>
          </p:cNvCxnSpPr>
          <p:nvPr/>
        </p:nvCxnSpPr>
        <p:spPr>
          <a:xfrm>
            <a:off x="71186" y="494611"/>
            <a:ext cx="4669863"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9B83957-C032-4E7A-ADDB-1B529BDDA7DC}"/>
              </a:ext>
            </a:extLst>
          </p:cNvPr>
          <p:cNvCxnSpPr>
            <a:cxnSpLocks/>
          </p:cNvCxnSpPr>
          <p:nvPr/>
        </p:nvCxnSpPr>
        <p:spPr>
          <a:xfrm>
            <a:off x="6370064" y="2786101"/>
            <a:ext cx="0" cy="879183"/>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A51A5F-BEDB-4320-A815-23608A2B0995}"/>
              </a:ext>
            </a:extLst>
          </p:cNvPr>
          <p:cNvCxnSpPr>
            <a:cxnSpLocks/>
          </p:cNvCxnSpPr>
          <p:nvPr/>
        </p:nvCxnSpPr>
        <p:spPr>
          <a:xfrm>
            <a:off x="6469956" y="3698853"/>
            <a:ext cx="2542394"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B1C1416-AFF1-4E27-994B-B7611E5C7997}"/>
              </a:ext>
            </a:extLst>
          </p:cNvPr>
          <p:cNvCxnSpPr>
            <a:cxnSpLocks/>
          </p:cNvCxnSpPr>
          <p:nvPr/>
        </p:nvCxnSpPr>
        <p:spPr>
          <a:xfrm>
            <a:off x="4903038" y="2759594"/>
            <a:ext cx="1375782"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41" y="734137"/>
            <a:ext cx="7585638" cy="3803074"/>
          </a:xfrm>
          <a:prstGeom prst="rect">
            <a:avLst/>
          </a:prstGeom>
        </p:spPr>
      </p:pic>
    </p:spTree>
    <p:extLst>
      <p:ext uri="{BB962C8B-B14F-4D97-AF65-F5344CB8AC3E}">
        <p14:creationId xmlns:p14="http://schemas.microsoft.com/office/powerpoint/2010/main" val="53746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181305" y="157305"/>
            <a:ext cx="7572375" cy="703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600" b="1" dirty="0">
                <a:solidFill>
                  <a:srgbClr val="0070C0"/>
                </a:solidFill>
                <a:latin typeface="Times New Roman" panose="02020603050405020304" pitchFamily="18" charset="0"/>
                <a:cs typeface="Times New Roman" panose="02020603050405020304" pitchFamily="18" charset="0"/>
              </a:rPr>
              <a:t>Task 1. </a:t>
            </a:r>
            <a:r>
              <a:rPr lang="en-IN" sz="2600" b="1" dirty="0">
                <a:latin typeface="Times New Roman" panose="02020603050405020304" pitchFamily="18" charset="0"/>
                <a:cs typeface="Times New Roman" panose="02020603050405020304" pitchFamily="18" charset="0"/>
              </a:rPr>
              <a:t>Display the full names of all the actors</a:t>
            </a:r>
            <a:endParaRPr sz="2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Rectangle 5">
            <a:extLst>
              <a:ext uri="{FF2B5EF4-FFF2-40B4-BE49-F238E27FC236}">
                <a16:creationId xmlns:a16="http://schemas.microsoft.com/office/drawing/2014/main" id="{C6F3B181-DEE1-454E-94C0-FB1F47D240D3}"/>
              </a:ext>
            </a:extLst>
          </p:cNvPr>
          <p:cNvSpPr/>
          <p:nvPr/>
        </p:nvSpPr>
        <p:spPr>
          <a:xfrm>
            <a:off x="2188016" y="3953152"/>
            <a:ext cx="3708032" cy="646331"/>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lgn="ctr">
              <a:spcBef>
                <a:spcPts val="600"/>
              </a:spcBef>
            </a:pPr>
            <a:r>
              <a:rPr lang="en-US" dirty="0">
                <a:latin typeface="Times New Roman" panose="02020603050405020304" pitchFamily="18" charset="0"/>
                <a:ea typeface="Source Sans Pro"/>
                <a:cs typeface="Times New Roman" panose="02020603050405020304" pitchFamily="18" charset="0"/>
                <a:sym typeface="Source Sans Pro"/>
              </a:rPr>
              <a:t> In the output, there is total 200 Actor’s name.</a:t>
            </a:r>
          </a:p>
        </p:txBody>
      </p:sp>
      <p:cxnSp>
        <p:nvCxnSpPr>
          <p:cNvPr id="8" name="Straight Connector 7">
            <a:extLst>
              <a:ext uri="{FF2B5EF4-FFF2-40B4-BE49-F238E27FC236}">
                <a16:creationId xmlns:a16="http://schemas.microsoft.com/office/drawing/2014/main" id="{6C8A25C5-902B-4C9C-B5D3-149A13EF989A}"/>
              </a:ext>
            </a:extLst>
          </p:cNvPr>
          <p:cNvCxnSpPr/>
          <p:nvPr/>
        </p:nvCxnSpPr>
        <p:spPr>
          <a:xfrm>
            <a:off x="77545" y="860568"/>
            <a:ext cx="6855771"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D049142-7686-4D6D-B945-F32D9DD41D98}"/>
              </a:ext>
            </a:extLst>
          </p:cNvPr>
          <p:cNvSpPr/>
          <p:nvPr/>
        </p:nvSpPr>
        <p:spPr>
          <a:xfrm>
            <a:off x="253303" y="951667"/>
            <a:ext cx="2658909" cy="1000274"/>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buClr>
                <a:schemeClr val="dk1"/>
              </a:buClr>
              <a:buSzPts val="1100"/>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Approach</a:t>
            </a:r>
            <a:endParaRPr lang="en-US" dirty="0">
              <a:solidFill>
                <a:srgbClr val="263238"/>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dirty="0">
                <a:solidFill>
                  <a:srgbClr val="263238"/>
                </a:solidFill>
                <a:latin typeface="Source Sans Pro"/>
                <a:ea typeface="Source Sans Pro"/>
                <a:cs typeface="Source Sans Pro"/>
                <a:sym typeface="Source Sans Pro"/>
              </a:rPr>
              <a:t>Used</a:t>
            </a:r>
            <a:r>
              <a:rPr lang="en-US" b="1" dirty="0">
                <a:solidFill>
                  <a:srgbClr val="263238"/>
                </a:solidFill>
                <a:latin typeface="Source Sans Pro"/>
                <a:ea typeface="Source Sans Pro"/>
                <a:cs typeface="Source Sans Pro"/>
                <a:sym typeface="Source Sans Pro"/>
              </a:rPr>
              <a:t> </a:t>
            </a:r>
            <a:r>
              <a:rPr lang="en-US" b="1" dirty="0" err="1">
                <a:solidFill>
                  <a:srgbClr val="263238"/>
                </a:solidFill>
                <a:latin typeface="Source Sans Pro"/>
                <a:ea typeface="Source Sans Pro"/>
                <a:cs typeface="Source Sans Pro"/>
                <a:sym typeface="Source Sans Pro"/>
              </a:rPr>
              <a:t>concat</a:t>
            </a:r>
            <a:r>
              <a:rPr lang="en-US" b="1" dirty="0">
                <a:solidFill>
                  <a:srgbClr val="263238"/>
                </a:solidFill>
                <a:latin typeface="Source Sans Pro"/>
                <a:ea typeface="Source Sans Pro"/>
                <a:cs typeface="Source Sans Pro"/>
                <a:sym typeface="Source Sans Pro"/>
              </a:rPr>
              <a:t> </a:t>
            </a:r>
            <a:r>
              <a:rPr lang="en-US" dirty="0">
                <a:solidFill>
                  <a:srgbClr val="263238"/>
                </a:solidFill>
                <a:latin typeface="Source Sans Pro"/>
                <a:ea typeface="Source Sans Pro"/>
                <a:cs typeface="Source Sans Pro"/>
                <a:sym typeface="Source Sans Pro"/>
              </a:rPr>
              <a:t>function to merge first and last name</a:t>
            </a:r>
          </a:p>
        </p:txBody>
      </p:sp>
      <p:sp>
        <p:nvSpPr>
          <p:cNvPr id="2" name="Rectangle 1">
            <a:extLst>
              <a:ext uri="{FF2B5EF4-FFF2-40B4-BE49-F238E27FC236}">
                <a16:creationId xmlns:a16="http://schemas.microsoft.com/office/drawing/2014/main" id="{5EFC03BB-989A-4DF1-A4EE-CEC9196D916D}"/>
              </a:ext>
            </a:extLst>
          </p:cNvPr>
          <p:cNvSpPr/>
          <p:nvPr/>
        </p:nvSpPr>
        <p:spPr>
          <a:xfrm>
            <a:off x="3590627" y="951667"/>
            <a:ext cx="902811" cy="369332"/>
          </a:xfrm>
          <a:prstGeom prst="rect">
            <a:avLst/>
          </a:prstGeom>
        </p:spPr>
        <p:txBody>
          <a:bodyPr wrap="none">
            <a:spAutoFit/>
          </a:bodyPr>
          <a:lstStyle/>
          <a:p>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Output</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946" y="1350542"/>
            <a:ext cx="2213911" cy="24358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812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7450" y="107004"/>
            <a:ext cx="7572375" cy="1057915"/>
          </a:xfrm>
          <a:prstGeom prst="rect">
            <a:avLst/>
          </a:prstGeom>
        </p:spPr>
        <p:txBody>
          <a:bodyPr spcFirstLastPara="1" wrap="square" lIns="91425" tIns="91425" rIns="91425" bIns="91425" anchor="b" anchorCtr="0">
            <a:noAutofit/>
          </a:bodyPr>
          <a:lstStyle/>
          <a:p>
            <a:pPr lvl="0"/>
            <a:r>
              <a:rPr lang="en-US" sz="2800" b="1" dirty="0">
                <a:solidFill>
                  <a:srgbClr val="0070C0"/>
                </a:solidFill>
                <a:latin typeface="Times New Roman" panose="02020603050405020304" pitchFamily="18" charset="0"/>
                <a:cs typeface="Times New Roman" panose="02020603050405020304" pitchFamily="18" charset="0"/>
              </a:rPr>
              <a:t>Task 2.1 </a:t>
            </a:r>
            <a:r>
              <a:rPr lang="en-US" sz="2800" b="1" dirty="0">
                <a:latin typeface="Times New Roman" panose="02020603050405020304" pitchFamily="18" charset="0"/>
                <a:cs typeface="Times New Roman" panose="02020603050405020304" pitchFamily="18" charset="0"/>
              </a:rPr>
              <a:t>: Display </a:t>
            </a:r>
            <a:r>
              <a:rPr lang="en-IN" sz="2800" b="1" dirty="0">
                <a:latin typeface="Times New Roman" panose="02020603050405020304" pitchFamily="18" charset="0"/>
                <a:cs typeface="Times New Roman" panose="02020603050405020304" pitchFamily="18" charset="0"/>
              </a:rPr>
              <a:t>Number of times each first name appears in database.</a:t>
            </a:r>
            <a:endParaRPr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130629" y="1195654"/>
            <a:ext cx="7292147"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E74A163-8E29-4EFD-A1DA-177A10843519}"/>
              </a:ext>
            </a:extLst>
          </p:cNvPr>
          <p:cNvSpPr/>
          <p:nvPr/>
        </p:nvSpPr>
        <p:spPr>
          <a:xfrm>
            <a:off x="3776702" y="2571750"/>
            <a:ext cx="3963151" cy="707886"/>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buClr>
                <a:schemeClr val="dk1"/>
              </a:buClr>
              <a:buSzPts val="1100"/>
            </a:pPr>
            <a:r>
              <a:rPr lang="en-US" sz="2000" dirty="0">
                <a:solidFill>
                  <a:srgbClr val="263238"/>
                </a:solidFill>
                <a:latin typeface="Times New Roman" panose="02020603050405020304" pitchFamily="18" charset="0"/>
                <a:ea typeface="Source Sans Pro"/>
                <a:cs typeface="Times New Roman" panose="02020603050405020304" pitchFamily="18" charset="0"/>
                <a:sym typeface="Source Sans Pro"/>
              </a:rPr>
              <a:t>In the Output maximum number of appearance is 4 and minimum is 1</a:t>
            </a:r>
          </a:p>
        </p:txBody>
      </p:sp>
      <p:sp>
        <p:nvSpPr>
          <p:cNvPr id="11" name="Rectangle 10">
            <a:extLst>
              <a:ext uri="{FF2B5EF4-FFF2-40B4-BE49-F238E27FC236}">
                <a16:creationId xmlns:a16="http://schemas.microsoft.com/office/drawing/2014/main" id="{E655E9AF-FFFF-4EC2-B38D-B831C3511088}"/>
              </a:ext>
            </a:extLst>
          </p:cNvPr>
          <p:cNvSpPr/>
          <p:nvPr/>
        </p:nvSpPr>
        <p:spPr>
          <a:xfrm>
            <a:off x="477573" y="1314572"/>
            <a:ext cx="184731" cy="369332"/>
          </a:xfrm>
          <a:prstGeom prst="rect">
            <a:avLst/>
          </a:prstGeom>
        </p:spPr>
        <p:txBody>
          <a:bodyPr wrap="none">
            <a:spAutoFit/>
          </a:bodyPr>
          <a:lstStyle/>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38" y="1802821"/>
            <a:ext cx="2500009" cy="2274177"/>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787940" y="1314572"/>
            <a:ext cx="1692613" cy="400110"/>
          </a:xfrm>
          <a:prstGeom prst="rect">
            <a:avLst/>
          </a:prstGeom>
          <a:noFill/>
        </p:spPr>
        <p:txBody>
          <a:bodyPr wrap="square" rtlCol="0">
            <a:sp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98573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7451" y="461656"/>
            <a:ext cx="7307750" cy="7032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 </a:t>
            </a:r>
            <a:br>
              <a:rPr lang="en-IN" b="1" dirty="0">
                <a:latin typeface="Times New Roman" panose="02020603050405020304" pitchFamily="18" charset="0"/>
                <a:cs typeface="Times New Roman" panose="02020603050405020304" pitchFamily="18" charset="0"/>
              </a:rPr>
            </a:br>
            <a:r>
              <a:rPr lang="en-IN" sz="2800" b="1" dirty="0">
                <a:solidFill>
                  <a:schemeClr val="bg2">
                    <a:lumMod val="50000"/>
                  </a:schemeClr>
                </a:solidFill>
                <a:latin typeface="Times New Roman" panose="02020603050405020304" pitchFamily="18" charset="0"/>
                <a:cs typeface="Times New Roman" panose="02020603050405020304" pitchFamily="18" charset="0"/>
              </a:rPr>
              <a:t>Task 2.2: </a:t>
            </a:r>
            <a:r>
              <a:rPr lang="en-IN" sz="2800" b="1" dirty="0">
                <a:latin typeface="Times New Roman" panose="02020603050405020304" pitchFamily="18" charset="0"/>
                <a:cs typeface="Times New Roman" panose="02020603050405020304" pitchFamily="18" charset="0"/>
              </a:rPr>
              <a:t>Count of actors those have Unique first names in the database.</a:t>
            </a:r>
            <a:endParaRPr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130629" y="1195654"/>
            <a:ext cx="7292147"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E74A163-8E29-4EFD-A1DA-177A10843519}"/>
              </a:ext>
            </a:extLst>
          </p:cNvPr>
          <p:cNvSpPr/>
          <p:nvPr/>
        </p:nvSpPr>
        <p:spPr>
          <a:xfrm>
            <a:off x="3906731" y="2140190"/>
            <a:ext cx="3538350" cy="1000274"/>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There are total of 76 unique first name.</a:t>
            </a:r>
          </a:p>
        </p:txBody>
      </p:sp>
      <p:sp>
        <p:nvSpPr>
          <p:cNvPr id="12" name="Rectangle 11">
            <a:extLst>
              <a:ext uri="{FF2B5EF4-FFF2-40B4-BE49-F238E27FC236}">
                <a16:creationId xmlns:a16="http://schemas.microsoft.com/office/drawing/2014/main" id="{4A83E148-2C66-4418-9E8A-91C2EDC03BE1}"/>
              </a:ext>
            </a:extLst>
          </p:cNvPr>
          <p:cNvSpPr/>
          <p:nvPr/>
        </p:nvSpPr>
        <p:spPr>
          <a:xfrm>
            <a:off x="3152999" y="1226390"/>
            <a:ext cx="902811" cy="369332"/>
          </a:xfrm>
          <a:prstGeom prst="rect">
            <a:avLst/>
          </a:prstGeom>
        </p:spPr>
        <p:txBody>
          <a:bodyPr wrap="none">
            <a:spAutoFit/>
          </a:bodyPr>
          <a:lstStyle/>
          <a:p>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Output</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47" y="1790107"/>
            <a:ext cx="2407652" cy="22784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21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E0D2376B-7CEE-470F-9244-C8D017060F7E}"/>
              </a:ext>
            </a:extLst>
          </p:cNvPr>
          <p:cNvSpPr txBox="1">
            <a:spLocks noGrp="1"/>
          </p:cNvSpPr>
          <p:nvPr>
            <p:ph type="title"/>
          </p:nvPr>
        </p:nvSpPr>
        <p:spPr>
          <a:xfrm>
            <a:off x="7450" y="116733"/>
            <a:ext cx="7572375" cy="9084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dirty="0"/>
          </a:p>
        </p:txBody>
      </p:sp>
      <p:sp>
        <p:nvSpPr>
          <p:cNvPr id="4" name="Slide Number Placeholder 3">
            <a:extLst>
              <a:ext uri="{FF2B5EF4-FFF2-40B4-BE49-F238E27FC236}">
                <a16:creationId xmlns:a16="http://schemas.microsoft.com/office/drawing/2014/main" id="{27F6D9CD-10C7-4D0E-B15A-4C3C8821F3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cxnSp>
        <p:nvCxnSpPr>
          <p:cNvPr id="8" name="Straight Connector 7">
            <a:extLst>
              <a:ext uri="{FF2B5EF4-FFF2-40B4-BE49-F238E27FC236}">
                <a16:creationId xmlns:a16="http://schemas.microsoft.com/office/drawing/2014/main" id="{6C8A25C5-902B-4C9C-B5D3-149A13EF989A}"/>
              </a:ext>
            </a:extLst>
          </p:cNvPr>
          <p:cNvCxnSpPr>
            <a:cxnSpLocks/>
          </p:cNvCxnSpPr>
          <p:nvPr/>
        </p:nvCxnSpPr>
        <p:spPr>
          <a:xfrm>
            <a:off x="130629" y="1195654"/>
            <a:ext cx="7292147" cy="0"/>
          </a:xfrm>
          <a:prstGeom prst="line">
            <a:avLst/>
          </a:prstGeom>
          <a:ln>
            <a:solidFill>
              <a:srgbClr val="B1C0C7"/>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E88C365-03C5-4ED9-961F-51DD54D91235}"/>
              </a:ext>
            </a:extLst>
          </p:cNvPr>
          <p:cNvSpPr/>
          <p:nvPr/>
        </p:nvSpPr>
        <p:spPr>
          <a:xfrm>
            <a:off x="4204522" y="2156365"/>
            <a:ext cx="3538350" cy="1277273"/>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lvl="0">
              <a:spcBef>
                <a:spcPts val="600"/>
              </a:spcBef>
            </a:pPr>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Conclusion</a:t>
            </a:r>
            <a:endParaRPr lang="en-US" dirty="0">
              <a:solidFill>
                <a:srgbClr val="0091EA"/>
              </a:solidFill>
              <a:latin typeface="Times New Roman" panose="02020603050405020304" pitchFamily="18" charset="0"/>
              <a:ea typeface="Source Sans Pro"/>
              <a:cs typeface="Times New Roman" panose="02020603050405020304" pitchFamily="18" charset="0"/>
              <a:sym typeface="Source Sans Pro"/>
            </a:endParaRPr>
          </a:p>
          <a:p>
            <a:pPr lvl="0">
              <a:spcBef>
                <a:spcPts val="600"/>
              </a:spcBef>
              <a:buClr>
                <a:schemeClr val="dk1"/>
              </a:buClr>
              <a:buSzPts val="1100"/>
            </a:pPr>
            <a:r>
              <a:rPr lang="en-US" dirty="0">
                <a:solidFill>
                  <a:srgbClr val="263238"/>
                </a:solidFill>
                <a:latin typeface="Times New Roman" panose="02020603050405020304" pitchFamily="18" charset="0"/>
                <a:ea typeface="Source Sans Pro"/>
                <a:cs typeface="Times New Roman" panose="02020603050405020304" pitchFamily="18" charset="0"/>
                <a:sym typeface="Source Sans Pro"/>
              </a:rPr>
              <a:t>The maximum number of times each last name has appeared is 3 and the least is 1.</a:t>
            </a:r>
          </a:p>
        </p:txBody>
      </p:sp>
      <p:sp>
        <p:nvSpPr>
          <p:cNvPr id="2" name="Rectangle 1">
            <a:extLst>
              <a:ext uri="{FF2B5EF4-FFF2-40B4-BE49-F238E27FC236}">
                <a16:creationId xmlns:a16="http://schemas.microsoft.com/office/drawing/2014/main" id="{047A741C-A16A-4AF3-844F-EDCA49D70C85}"/>
              </a:ext>
            </a:extLst>
          </p:cNvPr>
          <p:cNvSpPr/>
          <p:nvPr/>
        </p:nvSpPr>
        <p:spPr>
          <a:xfrm>
            <a:off x="470078" y="1218895"/>
            <a:ext cx="902811" cy="369332"/>
          </a:xfrm>
          <a:prstGeom prst="rect">
            <a:avLst/>
          </a:prstGeom>
        </p:spPr>
        <p:txBody>
          <a:bodyPr wrap="none">
            <a:spAutoFit/>
          </a:bodyPr>
          <a:lstStyle/>
          <a:p>
            <a:r>
              <a:rPr lang="en-US" b="1" dirty="0">
                <a:solidFill>
                  <a:srgbClr val="0091EA"/>
                </a:solidFill>
                <a:latin typeface="Times New Roman" panose="02020603050405020304" pitchFamily="18" charset="0"/>
                <a:ea typeface="Source Sans Pro"/>
                <a:cs typeface="Times New Roman" panose="02020603050405020304" pitchFamily="18" charset="0"/>
                <a:sym typeface="Source Sans Pro"/>
              </a:rPr>
              <a:t>Output</a:t>
            </a:r>
            <a:endParaRPr lang="en-IN"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62647" y="272374"/>
            <a:ext cx="6780179" cy="923330"/>
          </a:xfrm>
          <a:prstGeom prst="rect">
            <a:avLst/>
          </a:prstGeom>
          <a:noFill/>
        </p:spPr>
        <p:txBody>
          <a:bodyPr wrap="square" rtlCol="0">
            <a:spAutoFit/>
          </a:bodyPr>
          <a:lstStyle/>
          <a:p>
            <a:r>
              <a:rPr lang="en-IN" sz="2700" b="1" dirty="0">
                <a:solidFill>
                  <a:schemeClr val="bg2">
                    <a:lumMod val="50000"/>
                  </a:schemeClr>
                </a:solidFill>
                <a:latin typeface="Times New Roman" panose="02020603050405020304" pitchFamily="18" charset="0"/>
                <a:cs typeface="Times New Roman" panose="02020603050405020304" pitchFamily="18" charset="0"/>
              </a:rPr>
              <a:t>Task 3.1: </a:t>
            </a:r>
            <a:r>
              <a:rPr lang="en-IN" sz="2700" b="1" dirty="0">
                <a:latin typeface="Times New Roman" panose="02020603050405020304" pitchFamily="18" charset="0"/>
                <a:cs typeface="Times New Roman" panose="02020603050405020304" pitchFamily="18" charset="0"/>
              </a:rPr>
              <a:t>Number of times each last name appears in database.</a:t>
            </a:r>
            <a:endParaRPr lang="en-US" sz="27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78" y="1766317"/>
            <a:ext cx="2538644" cy="2499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70020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9850</TotalTime>
  <Words>1245</Words>
  <Application>Microsoft Office PowerPoint</Application>
  <PresentationFormat>On-screen Show (16:9)</PresentationFormat>
  <Paragraphs>137</Paragraphs>
  <Slides>20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Georgia</vt:lpstr>
      <vt:lpstr>Aptos Narrow</vt:lpstr>
      <vt:lpstr>Times New Roman</vt:lpstr>
      <vt:lpstr>Calibri Light</vt:lpstr>
      <vt:lpstr>Source Sans Pro</vt:lpstr>
      <vt:lpstr>Roboto Slab</vt:lpstr>
      <vt:lpstr>Arial</vt:lpstr>
      <vt:lpstr>Calibri</vt:lpstr>
      <vt:lpstr>Retrospect</vt:lpstr>
      <vt:lpstr>Movie Rental Data Analysis  SQL </vt:lpstr>
      <vt:lpstr>INTRODUCTION</vt:lpstr>
      <vt:lpstr>OBJECTIVE</vt:lpstr>
      <vt:lpstr>Description of Sakila Database</vt:lpstr>
      <vt:lpstr>ER of Sakila Database</vt:lpstr>
      <vt:lpstr>Task 1. Display the full names of all the actors</vt:lpstr>
      <vt:lpstr>Task 2.1 : Display Number of times each first name appears in database.</vt:lpstr>
      <vt:lpstr>  Task 2.2: Count of actors those have Unique first names in the database.</vt:lpstr>
      <vt:lpstr>            </vt:lpstr>
      <vt:lpstr> Task-3.2: All Unique last names in the database.</vt:lpstr>
      <vt:lpstr>Task-4.   i. List of Movies with rating “R”.  ii. List of Movies that are not rated “R”. iii. List of Movies that are suitable for below 13 years of age.</vt:lpstr>
      <vt:lpstr>Task-5.   i. Movies with replacement cost up to $11.  ii. Movies with replacement cost between $11 to $20. iii. Movies in descending order of their replacement costs.</vt:lpstr>
      <vt:lpstr>Task-6. Top 3 Movies with greatest number of actors.</vt:lpstr>
      <vt:lpstr>Task-7. Movies titles starting with the letter ‘K’ and ‘Q’.</vt:lpstr>
      <vt:lpstr>Task-8. Actors who have worked in “Agent Truman” movie.</vt:lpstr>
      <vt:lpstr>Task-9. All the movies categorized as family films in DB.</vt:lpstr>
      <vt:lpstr>Task-10.  i. Max, Min, Avg rental rates of movies based on their ratings. ii. Movies in desc order of their rental frequencies.</vt:lpstr>
      <vt:lpstr>Task-11. Film categories with difference between average film replacement cost &amp; average film rental rate more than $15 </vt:lpstr>
      <vt:lpstr>Task-12. Film categories in which number of movies is greater than 70.</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SQL</dc:title>
  <dc:creator>VAIBHAV SINGH</dc:creator>
  <cp:lastModifiedBy>Aman Verma</cp:lastModifiedBy>
  <cp:revision>82</cp:revision>
  <dcterms:modified xsi:type="dcterms:W3CDTF">2023-12-29T07:23:53Z</dcterms:modified>
</cp:coreProperties>
</file>