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53" r:id="rId4"/>
  </p:sldMasterIdLst>
  <p:sldIdLst>
    <p:sldId id="343" r:id="rId5"/>
    <p:sldId id="366" r:id="rId6"/>
    <p:sldId id="367" r:id="rId7"/>
    <p:sldId id="368" r:id="rId8"/>
    <p:sldId id="341" r:id="rId9"/>
    <p:sldId id="369" r:id="rId10"/>
    <p:sldId id="370" r:id="rId11"/>
    <p:sldId id="371" r:id="rId12"/>
    <p:sldId id="372" r:id="rId13"/>
    <p:sldId id="374" r:id="rId14"/>
    <p:sldId id="375" r:id="rId15"/>
    <p:sldId id="376" r:id="rId16"/>
    <p:sldId id="377" r:id="rId17"/>
    <p:sldId id="378" r:id="rId18"/>
    <p:sldId id="379" r:id="rId19"/>
    <p:sldId id="380" r:id="rId20"/>
    <p:sldId id="383" r:id="rId21"/>
    <p:sldId id="35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F8FA9"/>
    <a:srgbClr val="7A8C8E"/>
    <a:srgbClr val="798B8D"/>
    <a:srgbClr val="F6F9FF"/>
    <a:srgbClr val="EDEFF7"/>
    <a:srgbClr val="D0D1D9"/>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34" autoAdjust="0"/>
  </p:normalViewPr>
  <p:slideViewPr>
    <p:cSldViewPr snapToGrid="0">
      <p:cViewPr varScale="1">
        <p:scale>
          <a:sx n="66" d="100"/>
          <a:sy n="66" d="100"/>
        </p:scale>
        <p:origin x="7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48ED95-BB9B-461D-987F-A965D9B4EA65}" type="doc">
      <dgm:prSet loTypeId="urn:microsoft.com/office/officeart/2005/8/layout/vList2" loCatId="list" qsTypeId="urn:microsoft.com/office/officeart/2005/8/quickstyle/simple1" qsCatId="simple" csTypeId="urn:microsoft.com/office/officeart/2005/8/colors/accent0_2" csCatId="mainScheme" phldr="1"/>
      <dgm:spPr>
        <a:scene3d>
          <a:camera prst="orthographicFront">
            <a:rot lat="0" lon="0" rev="0"/>
          </a:camera>
          <a:lightRig rig="brightRoom" dir="t">
            <a:rot lat="0" lon="0" rev="600000"/>
          </a:lightRig>
        </a:scene3d>
      </dgm:spPr>
      <dgm:t>
        <a:bodyPr/>
        <a:lstStyle/>
        <a:p>
          <a:endParaRPr lang="en-IN"/>
        </a:p>
      </dgm:t>
    </dgm:pt>
    <dgm:pt modelId="{B288DCBF-B610-449E-AD90-D92383A2BE02}">
      <dgm:prSet phldrT="[Text]"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en-US" sz="1600" dirty="0"/>
            <a:t>A production company wants to analyze a movie dataset to identify what kinds of movies perform well in cinemas.</a:t>
          </a:r>
          <a:endParaRPr lang="en-IN" sz="1600" dirty="0"/>
        </a:p>
      </dgm:t>
    </dgm:pt>
    <dgm:pt modelId="{7645038B-E79D-41B9-85DB-B3AFB411CE1B}" type="parTrans" cxnId="{713B53BD-BD2C-4C14-B5EE-823DB40B85E9}">
      <dgm:prSet/>
      <dgm:spPr/>
      <dgm:t>
        <a:bodyPr/>
        <a:lstStyle/>
        <a:p>
          <a:endParaRPr lang="en-IN" sz="1800"/>
        </a:p>
      </dgm:t>
    </dgm:pt>
    <dgm:pt modelId="{E3737ECC-D926-4E90-AB76-D60F2148CEE3}" type="sibTrans" cxnId="{713B53BD-BD2C-4C14-B5EE-823DB40B85E9}">
      <dgm:prSet/>
      <dgm:spPr/>
      <dgm:t>
        <a:bodyPr/>
        <a:lstStyle/>
        <a:p>
          <a:endParaRPr lang="en-IN" sz="1800"/>
        </a:p>
      </dgm:t>
    </dgm:pt>
    <dgm:pt modelId="{6AAD37E8-87A6-43DE-81FF-549DCDF67C50}">
      <dgm:prSet phldrT="[Text]"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en-US" sz="1600" dirty="0"/>
            <a:t>Which genres they belong to, and so on. It will help the company predict if a movie will be a commercial success, if the movie will be highly rated, etc.</a:t>
          </a:r>
          <a:endParaRPr lang="en-IN" sz="1600" dirty="0"/>
        </a:p>
      </dgm:t>
    </dgm:pt>
    <dgm:pt modelId="{BBF28387-0EBD-44C3-8515-21E4877DB9EE}" type="parTrans" cxnId="{566A90CD-F7C4-438B-9067-7A9188335B22}">
      <dgm:prSet/>
      <dgm:spPr/>
      <dgm:t>
        <a:bodyPr/>
        <a:lstStyle/>
        <a:p>
          <a:endParaRPr lang="en-IN" sz="1800"/>
        </a:p>
      </dgm:t>
    </dgm:pt>
    <dgm:pt modelId="{0442074F-C152-4555-8CEE-31F78DD24548}" type="sibTrans" cxnId="{566A90CD-F7C4-438B-9067-7A9188335B22}">
      <dgm:prSet/>
      <dgm:spPr/>
      <dgm:t>
        <a:bodyPr/>
        <a:lstStyle/>
        <a:p>
          <a:endParaRPr lang="en-IN" sz="1800"/>
        </a:p>
      </dgm:t>
    </dgm:pt>
    <dgm:pt modelId="{5F00EBFD-E10A-4711-81D1-356F498CECBE}">
      <dgm:prSet phldrT="[Text]"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en-US" sz="1600" dirty="0"/>
            <a:t>Movies that cost over $100 million can still fail, why so? Movie lovers might have different interests.</a:t>
          </a:r>
          <a:endParaRPr lang="en-IN" sz="1600" dirty="0"/>
        </a:p>
      </dgm:t>
    </dgm:pt>
    <dgm:pt modelId="{0F452AE6-CD3A-4492-A863-B8CB9059AF68}" type="parTrans" cxnId="{375E2119-F1E3-4A36-A901-B272964864A6}">
      <dgm:prSet/>
      <dgm:spPr/>
      <dgm:t>
        <a:bodyPr/>
        <a:lstStyle/>
        <a:p>
          <a:endParaRPr lang="en-IN" sz="1800"/>
        </a:p>
      </dgm:t>
    </dgm:pt>
    <dgm:pt modelId="{86AF7FB9-A5D0-4734-93FF-D56F8548E795}" type="sibTrans" cxnId="{375E2119-F1E3-4A36-A901-B272964864A6}">
      <dgm:prSet/>
      <dgm:spPr/>
      <dgm:t>
        <a:bodyPr/>
        <a:lstStyle/>
        <a:p>
          <a:endParaRPr lang="en-IN" sz="1800"/>
        </a:p>
      </dgm:t>
    </dgm:pt>
    <dgm:pt modelId="{99ED5726-617E-48EF-ACE5-E905F4009F4E}">
      <dgm:prSet phldrT="[Text]"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en-US" sz="1600" dirty="0"/>
            <a:t>To begin with, the management has asked us, as a data analyst, to answer certain questions by carrying out the upcoming tasks.</a:t>
          </a:r>
          <a:endParaRPr lang="en-IN" sz="1600" dirty="0"/>
        </a:p>
      </dgm:t>
    </dgm:pt>
    <dgm:pt modelId="{0C35865C-DC84-4F29-9598-7179C4C7904A}" type="parTrans" cxnId="{3D3A9713-DC65-4002-B273-BC9481C13DF0}">
      <dgm:prSet/>
      <dgm:spPr/>
      <dgm:t>
        <a:bodyPr/>
        <a:lstStyle/>
        <a:p>
          <a:endParaRPr lang="en-IN" sz="1800"/>
        </a:p>
      </dgm:t>
    </dgm:pt>
    <dgm:pt modelId="{2E7CA04D-54AC-4D5A-B114-B36AD16C33E4}" type="sibTrans" cxnId="{3D3A9713-DC65-4002-B273-BC9481C13DF0}">
      <dgm:prSet/>
      <dgm:spPr/>
      <dgm:t>
        <a:bodyPr/>
        <a:lstStyle/>
        <a:p>
          <a:endParaRPr lang="en-IN" sz="1800"/>
        </a:p>
      </dgm:t>
    </dgm:pt>
    <dgm:pt modelId="{F0CB9FD6-DA59-4419-88AA-14C8BD2BAB26}">
      <dgm:prSet phldrT="[Text]" custT="1"/>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t>
        <a:bodyPr/>
        <a:lstStyle/>
        <a:p>
          <a:r>
            <a:rPr lang="en-US" sz="1600" dirty="0"/>
            <a:t>We are required to write Python codes in a Python notebook to perform.</a:t>
          </a:r>
          <a:endParaRPr lang="en-IN" sz="1600" dirty="0"/>
        </a:p>
      </dgm:t>
    </dgm:pt>
    <dgm:pt modelId="{1A120DA3-839D-40AC-B696-4081EEA560BF}" type="parTrans" cxnId="{70F1C16E-36AF-4740-AFE3-E824E1EC302F}">
      <dgm:prSet/>
      <dgm:spPr/>
      <dgm:t>
        <a:bodyPr/>
        <a:lstStyle/>
        <a:p>
          <a:endParaRPr lang="en-IN" sz="1800"/>
        </a:p>
      </dgm:t>
    </dgm:pt>
    <dgm:pt modelId="{EA5A359E-7C2E-40DD-B204-DC6535F2677F}" type="sibTrans" cxnId="{70F1C16E-36AF-4740-AFE3-E824E1EC302F}">
      <dgm:prSet/>
      <dgm:spPr/>
      <dgm:t>
        <a:bodyPr/>
        <a:lstStyle/>
        <a:p>
          <a:endParaRPr lang="en-IN" sz="1800"/>
        </a:p>
      </dgm:t>
    </dgm:pt>
    <dgm:pt modelId="{CA1181AA-284F-440A-8615-C3D2F16EEB36}" type="pres">
      <dgm:prSet presAssocID="{6D48ED95-BB9B-461D-987F-A965D9B4EA65}" presName="linear" presStyleCnt="0">
        <dgm:presLayoutVars>
          <dgm:animLvl val="lvl"/>
          <dgm:resizeHandles val="exact"/>
        </dgm:presLayoutVars>
      </dgm:prSet>
      <dgm:spPr/>
    </dgm:pt>
    <dgm:pt modelId="{33B337FA-08E6-4ABC-A95B-7E3E65CFBE06}" type="pres">
      <dgm:prSet presAssocID="{B288DCBF-B610-449E-AD90-D92383A2BE02}" presName="parentText" presStyleLbl="node1" presStyleIdx="0" presStyleCnt="5" custScaleY="50918" custLinFactY="-10176" custLinFactNeighborX="-362" custLinFactNeighborY="-100000">
        <dgm:presLayoutVars>
          <dgm:chMax val="0"/>
          <dgm:bulletEnabled val="1"/>
        </dgm:presLayoutVars>
      </dgm:prSet>
      <dgm:spPr/>
    </dgm:pt>
    <dgm:pt modelId="{4D781DF8-E51D-46A0-9CCF-3292BECC5C4F}" type="pres">
      <dgm:prSet presAssocID="{E3737ECC-D926-4E90-AB76-D60F2148CEE3}" presName="spacer" presStyleCnt="0"/>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pt>
    <dgm:pt modelId="{8D21984B-41F8-4DC5-91CE-9CD4F6AC2F80}" type="pres">
      <dgm:prSet presAssocID="{6AAD37E8-87A6-43DE-81FF-549DCDF67C50}" presName="parentText" presStyleLbl="node1" presStyleIdx="1" presStyleCnt="5" custScaleY="50918" custLinFactNeighborY="-71234">
        <dgm:presLayoutVars>
          <dgm:chMax val="0"/>
          <dgm:bulletEnabled val="1"/>
        </dgm:presLayoutVars>
      </dgm:prSet>
      <dgm:spPr/>
    </dgm:pt>
    <dgm:pt modelId="{82D73AFD-AE94-4B7D-9B2C-9F5E2E06FDDD}" type="pres">
      <dgm:prSet presAssocID="{0442074F-C152-4555-8CEE-31F78DD24548}" presName="spacer" presStyleCnt="0"/>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pt>
    <dgm:pt modelId="{C6C91E1F-730C-4650-910A-220186AE6CF6}" type="pres">
      <dgm:prSet presAssocID="{5F00EBFD-E10A-4711-81D1-356F498CECBE}" presName="parentText" presStyleLbl="node1" presStyleIdx="2" presStyleCnt="5" custScaleY="50918">
        <dgm:presLayoutVars>
          <dgm:chMax val="0"/>
          <dgm:bulletEnabled val="1"/>
        </dgm:presLayoutVars>
      </dgm:prSet>
      <dgm:spPr/>
    </dgm:pt>
    <dgm:pt modelId="{BFFB9010-C8C9-49DE-922A-80DEE2D926AF}" type="pres">
      <dgm:prSet presAssocID="{86AF7FB9-A5D0-4734-93FF-D56F8548E795}" presName="spacer" presStyleCnt="0"/>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pt>
    <dgm:pt modelId="{9A16FC7F-1004-4578-A587-7F50AB240EBF}" type="pres">
      <dgm:prSet presAssocID="{99ED5726-617E-48EF-ACE5-E905F4009F4E}" presName="parentText" presStyleLbl="node1" presStyleIdx="3" presStyleCnt="5" custScaleY="50918" custLinFactNeighborY="91587">
        <dgm:presLayoutVars>
          <dgm:chMax val="0"/>
          <dgm:bulletEnabled val="1"/>
        </dgm:presLayoutVars>
      </dgm:prSet>
      <dgm:spPr/>
    </dgm:pt>
    <dgm:pt modelId="{8AA85A93-1C13-4A72-BF8E-34130868F9C6}" type="pres">
      <dgm:prSet presAssocID="{2E7CA04D-54AC-4D5A-B114-B36AD16C33E4}" presName="spacer" presStyleCnt="0"/>
      <dgm:spPr>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dgm:spPr>
    </dgm:pt>
    <dgm:pt modelId="{E71E436D-835B-46AC-9B44-807946645445}" type="pres">
      <dgm:prSet presAssocID="{F0CB9FD6-DA59-4419-88AA-14C8BD2BAB26}" presName="parentText" presStyleLbl="node1" presStyleIdx="4" presStyleCnt="5" custScaleY="50918" custLinFactY="8882" custLinFactNeighborX="478" custLinFactNeighborY="100000">
        <dgm:presLayoutVars>
          <dgm:chMax val="0"/>
          <dgm:bulletEnabled val="1"/>
        </dgm:presLayoutVars>
      </dgm:prSet>
      <dgm:spPr/>
    </dgm:pt>
  </dgm:ptLst>
  <dgm:cxnLst>
    <dgm:cxn modelId="{3D3A9713-DC65-4002-B273-BC9481C13DF0}" srcId="{6D48ED95-BB9B-461D-987F-A965D9B4EA65}" destId="{99ED5726-617E-48EF-ACE5-E905F4009F4E}" srcOrd="3" destOrd="0" parTransId="{0C35865C-DC84-4F29-9598-7179C4C7904A}" sibTransId="{2E7CA04D-54AC-4D5A-B114-B36AD16C33E4}"/>
    <dgm:cxn modelId="{375E2119-F1E3-4A36-A901-B272964864A6}" srcId="{6D48ED95-BB9B-461D-987F-A965D9B4EA65}" destId="{5F00EBFD-E10A-4711-81D1-356F498CECBE}" srcOrd="2" destOrd="0" parTransId="{0F452AE6-CD3A-4492-A863-B8CB9059AF68}" sibTransId="{86AF7FB9-A5D0-4734-93FF-D56F8548E795}"/>
    <dgm:cxn modelId="{A6690B31-94C2-4925-A15A-5E9788B711D4}" type="presOf" srcId="{B288DCBF-B610-449E-AD90-D92383A2BE02}" destId="{33B337FA-08E6-4ABC-A95B-7E3E65CFBE06}" srcOrd="0" destOrd="0" presId="urn:microsoft.com/office/officeart/2005/8/layout/vList2"/>
    <dgm:cxn modelId="{AC94ED36-093E-4300-9FA4-86598CEA5175}" type="presOf" srcId="{6AAD37E8-87A6-43DE-81FF-549DCDF67C50}" destId="{8D21984B-41F8-4DC5-91CE-9CD4F6AC2F80}" srcOrd="0" destOrd="0" presId="urn:microsoft.com/office/officeart/2005/8/layout/vList2"/>
    <dgm:cxn modelId="{70F1C16E-36AF-4740-AFE3-E824E1EC302F}" srcId="{6D48ED95-BB9B-461D-987F-A965D9B4EA65}" destId="{F0CB9FD6-DA59-4419-88AA-14C8BD2BAB26}" srcOrd="4" destOrd="0" parTransId="{1A120DA3-839D-40AC-B696-4081EEA560BF}" sibTransId="{EA5A359E-7C2E-40DD-B204-DC6535F2677F}"/>
    <dgm:cxn modelId="{6474279C-F7FD-4F19-8783-9F5BFA9DDF92}" type="presOf" srcId="{F0CB9FD6-DA59-4419-88AA-14C8BD2BAB26}" destId="{E71E436D-835B-46AC-9B44-807946645445}" srcOrd="0" destOrd="0" presId="urn:microsoft.com/office/officeart/2005/8/layout/vList2"/>
    <dgm:cxn modelId="{125B32B0-1277-4607-A4BF-DBBD02F9CC7E}" type="presOf" srcId="{5F00EBFD-E10A-4711-81D1-356F498CECBE}" destId="{C6C91E1F-730C-4650-910A-220186AE6CF6}" srcOrd="0" destOrd="0" presId="urn:microsoft.com/office/officeart/2005/8/layout/vList2"/>
    <dgm:cxn modelId="{713B53BD-BD2C-4C14-B5EE-823DB40B85E9}" srcId="{6D48ED95-BB9B-461D-987F-A965D9B4EA65}" destId="{B288DCBF-B610-449E-AD90-D92383A2BE02}" srcOrd="0" destOrd="0" parTransId="{7645038B-E79D-41B9-85DB-B3AFB411CE1B}" sibTransId="{E3737ECC-D926-4E90-AB76-D60F2148CEE3}"/>
    <dgm:cxn modelId="{566A90CD-F7C4-438B-9067-7A9188335B22}" srcId="{6D48ED95-BB9B-461D-987F-A965D9B4EA65}" destId="{6AAD37E8-87A6-43DE-81FF-549DCDF67C50}" srcOrd="1" destOrd="0" parTransId="{BBF28387-0EBD-44C3-8515-21E4877DB9EE}" sibTransId="{0442074F-C152-4555-8CEE-31F78DD24548}"/>
    <dgm:cxn modelId="{88EB57DB-5A43-4654-92B7-8E1641F544D1}" type="presOf" srcId="{6D48ED95-BB9B-461D-987F-A965D9B4EA65}" destId="{CA1181AA-284F-440A-8615-C3D2F16EEB36}" srcOrd="0" destOrd="0" presId="urn:microsoft.com/office/officeart/2005/8/layout/vList2"/>
    <dgm:cxn modelId="{EA42BAF0-45A4-4CD3-AE99-C7C1FE7CC5F1}" type="presOf" srcId="{99ED5726-617E-48EF-ACE5-E905F4009F4E}" destId="{9A16FC7F-1004-4578-A587-7F50AB240EBF}" srcOrd="0" destOrd="0" presId="urn:microsoft.com/office/officeart/2005/8/layout/vList2"/>
    <dgm:cxn modelId="{2474F074-FC62-4058-B3A0-0B950EFC0087}" type="presParOf" srcId="{CA1181AA-284F-440A-8615-C3D2F16EEB36}" destId="{33B337FA-08E6-4ABC-A95B-7E3E65CFBE06}" srcOrd="0" destOrd="0" presId="urn:microsoft.com/office/officeart/2005/8/layout/vList2"/>
    <dgm:cxn modelId="{2CE05BDE-9793-4682-8CA2-524A70807B71}" type="presParOf" srcId="{CA1181AA-284F-440A-8615-C3D2F16EEB36}" destId="{4D781DF8-E51D-46A0-9CCF-3292BECC5C4F}" srcOrd="1" destOrd="0" presId="urn:microsoft.com/office/officeart/2005/8/layout/vList2"/>
    <dgm:cxn modelId="{7B8D1C82-6961-4FFD-B221-17E6A57BF06D}" type="presParOf" srcId="{CA1181AA-284F-440A-8615-C3D2F16EEB36}" destId="{8D21984B-41F8-4DC5-91CE-9CD4F6AC2F80}" srcOrd="2" destOrd="0" presId="urn:microsoft.com/office/officeart/2005/8/layout/vList2"/>
    <dgm:cxn modelId="{630AB977-3DE6-4371-83FA-BE58D7FB0925}" type="presParOf" srcId="{CA1181AA-284F-440A-8615-C3D2F16EEB36}" destId="{82D73AFD-AE94-4B7D-9B2C-9F5E2E06FDDD}" srcOrd="3" destOrd="0" presId="urn:microsoft.com/office/officeart/2005/8/layout/vList2"/>
    <dgm:cxn modelId="{496C42E7-09D4-4ACB-8173-4FDE69C4AB26}" type="presParOf" srcId="{CA1181AA-284F-440A-8615-C3D2F16EEB36}" destId="{C6C91E1F-730C-4650-910A-220186AE6CF6}" srcOrd="4" destOrd="0" presId="urn:microsoft.com/office/officeart/2005/8/layout/vList2"/>
    <dgm:cxn modelId="{18194BE7-13DF-40BA-AEBF-B41F7269FC34}" type="presParOf" srcId="{CA1181AA-284F-440A-8615-C3D2F16EEB36}" destId="{BFFB9010-C8C9-49DE-922A-80DEE2D926AF}" srcOrd="5" destOrd="0" presId="urn:microsoft.com/office/officeart/2005/8/layout/vList2"/>
    <dgm:cxn modelId="{3814E6FA-1C3B-46E4-9BA1-68B3D386516D}" type="presParOf" srcId="{CA1181AA-284F-440A-8615-C3D2F16EEB36}" destId="{9A16FC7F-1004-4578-A587-7F50AB240EBF}" srcOrd="6" destOrd="0" presId="urn:microsoft.com/office/officeart/2005/8/layout/vList2"/>
    <dgm:cxn modelId="{7CCDE9FA-0428-4C37-9186-9645F32E5299}" type="presParOf" srcId="{CA1181AA-284F-440A-8615-C3D2F16EEB36}" destId="{8AA85A93-1C13-4A72-BF8E-34130868F9C6}" srcOrd="7" destOrd="0" presId="urn:microsoft.com/office/officeart/2005/8/layout/vList2"/>
    <dgm:cxn modelId="{8A17F5ED-27C6-46BB-B3D7-6AB06FF768B1}" type="presParOf" srcId="{CA1181AA-284F-440A-8615-C3D2F16EEB36}" destId="{E71E436D-835B-46AC-9B44-807946645445}"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B337FA-08E6-4ABC-A95B-7E3E65CFBE06}">
      <dsp:nvSpPr>
        <dsp:cNvPr id="0" name=""/>
        <dsp:cNvSpPr/>
      </dsp:nvSpPr>
      <dsp:spPr>
        <a:xfrm>
          <a:off x="0" y="0"/>
          <a:ext cx="7975602" cy="638931"/>
        </a:xfrm>
        <a:prstGeom prst="roundRect">
          <a:avLst/>
        </a:prstGeom>
        <a:solidFill>
          <a:schemeClr val="lt1">
            <a:hueOff val="0"/>
            <a:satOff val="0"/>
            <a:lumOff val="0"/>
            <a:alphaOff val="0"/>
          </a:schemeClr>
        </a:solidFill>
        <a:ln w="19050" cap="rnd"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 production company wants to analyze a movie dataset to identify what kinds of movies perform well in cinemas.</a:t>
          </a:r>
          <a:endParaRPr lang="en-IN" sz="1600" kern="1200" dirty="0"/>
        </a:p>
      </dsp:txBody>
      <dsp:txXfrm>
        <a:off x="31190" y="31190"/>
        <a:ext cx="7913222" cy="576551"/>
      </dsp:txXfrm>
    </dsp:sp>
    <dsp:sp modelId="{8D21984B-41F8-4DC5-91CE-9CD4F6AC2F80}">
      <dsp:nvSpPr>
        <dsp:cNvPr id="0" name=""/>
        <dsp:cNvSpPr/>
      </dsp:nvSpPr>
      <dsp:spPr>
        <a:xfrm>
          <a:off x="0" y="936144"/>
          <a:ext cx="7975602" cy="638931"/>
        </a:xfrm>
        <a:prstGeom prst="roundRect">
          <a:avLst/>
        </a:prstGeom>
        <a:solidFill>
          <a:schemeClr val="lt1">
            <a:hueOff val="0"/>
            <a:satOff val="0"/>
            <a:lumOff val="0"/>
            <a:alphaOff val="0"/>
          </a:schemeClr>
        </a:solidFill>
        <a:ln w="19050" cap="rnd"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Which genres they belong to, and so on. It will help the company predict if a movie will be a commercial success, if the movie will be highly rated, etc.</a:t>
          </a:r>
          <a:endParaRPr lang="en-IN" sz="1600" kern="1200" dirty="0"/>
        </a:p>
      </dsp:txBody>
      <dsp:txXfrm>
        <a:off x="31190" y="967334"/>
        <a:ext cx="7913222" cy="576551"/>
      </dsp:txXfrm>
    </dsp:sp>
    <dsp:sp modelId="{C6C91E1F-730C-4650-910A-220186AE6CF6}">
      <dsp:nvSpPr>
        <dsp:cNvPr id="0" name=""/>
        <dsp:cNvSpPr/>
      </dsp:nvSpPr>
      <dsp:spPr>
        <a:xfrm>
          <a:off x="0" y="1895626"/>
          <a:ext cx="7975602" cy="638931"/>
        </a:xfrm>
        <a:prstGeom prst="roundRect">
          <a:avLst/>
        </a:prstGeom>
        <a:solidFill>
          <a:schemeClr val="lt1">
            <a:hueOff val="0"/>
            <a:satOff val="0"/>
            <a:lumOff val="0"/>
            <a:alphaOff val="0"/>
          </a:schemeClr>
        </a:solidFill>
        <a:ln w="19050" cap="rnd"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Movies that cost over $100 million can still fail, why so? Movie lovers might have different interests.</a:t>
          </a:r>
          <a:endParaRPr lang="en-IN" sz="1600" kern="1200" dirty="0"/>
        </a:p>
      </dsp:txBody>
      <dsp:txXfrm>
        <a:off x="31190" y="1926816"/>
        <a:ext cx="7913222" cy="576551"/>
      </dsp:txXfrm>
    </dsp:sp>
    <dsp:sp modelId="{9A16FC7F-1004-4578-A587-7F50AB240EBF}">
      <dsp:nvSpPr>
        <dsp:cNvPr id="0" name=""/>
        <dsp:cNvSpPr/>
      </dsp:nvSpPr>
      <dsp:spPr>
        <a:xfrm>
          <a:off x="0" y="2893208"/>
          <a:ext cx="7975602" cy="638931"/>
        </a:xfrm>
        <a:prstGeom prst="roundRect">
          <a:avLst/>
        </a:prstGeom>
        <a:solidFill>
          <a:schemeClr val="lt1">
            <a:hueOff val="0"/>
            <a:satOff val="0"/>
            <a:lumOff val="0"/>
            <a:alphaOff val="0"/>
          </a:schemeClr>
        </a:solidFill>
        <a:ln w="19050" cap="rnd"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To begin with, the management has asked us, as a data analyst, to answer certain questions by carrying out the upcoming tasks.</a:t>
          </a:r>
          <a:endParaRPr lang="en-IN" sz="1600" kern="1200" dirty="0"/>
        </a:p>
      </dsp:txBody>
      <dsp:txXfrm>
        <a:off x="31190" y="2924398"/>
        <a:ext cx="7913222" cy="576551"/>
      </dsp:txXfrm>
    </dsp:sp>
    <dsp:sp modelId="{E71E436D-835B-46AC-9B44-807946645445}">
      <dsp:nvSpPr>
        <dsp:cNvPr id="0" name=""/>
        <dsp:cNvSpPr/>
      </dsp:nvSpPr>
      <dsp:spPr>
        <a:xfrm>
          <a:off x="0" y="3791252"/>
          <a:ext cx="7975602" cy="638931"/>
        </a:xfrm>
        <a:prstGeom prst="roundRect">
          <a:avLst/>
        </a:prstGeom>
        <a:solidFill>
          <a:schemeClr val="lt1">
            <a:hueOff val="0"/>
            <a:satOff val="0"/>
            <a:lumOff val="0"/>
            <a:alphaOff val="0"/>
          </a:schemeClr>
        </a:solidFill>
        <a:ln w="19050" cap="rnd" cmpd="sng" algn="ctr">
          <a:noFill/>
          <a:prstDash val="solid"/>
        </a:ln>
        <a:effectLst>
          <a:outerShdw blurRad="57785" dist="33020" dir="3180000" algn="ctr" rotWithShape="0">
            <a:srgbClr val="000000">
              <a:alpha val="30000"/>
            </a:srgbClr>
          </a:outerShdw>
        </a:effectLst>
        <a:scene3d>
          <a:camera prst="orthographicFront">
            <a:rot lat="0" lon="0" rev="0"/>
          </a:camera>
          <a:lightRig rig="brightRoom" dir="t">
            <a:rot lat="0" lon="0" rev="600000"/>
          </a:lightRig>
        </a:scene3d>
        <a:sp3d prstMaterial="metal">
          <a:bevelT w="38100" h="57150" prst="angle"/>
        </a:sp3d>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We are required to write Python codes in a Python notebook to perform.</a:t>
          </a:r>
          <a:endParaRPr lang="en-IN" sz="1600" kern="1200" dirty="0"/>
        </a:p>
      </dsp:txBody>
      <dsp:txXfrm>
        <a:off x="31190" y="3822442"/>
        <a:ext cx="7913222" cy="57655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184DA70-C731-4C70-880D-CCD4705E623C}" type="datetime1">
              <a:rPr lang="en-US" noProof="0" smtClean="0"/>
              <a:t>29-Dec-23</a:t>
            </a:fld>
            <a:endParaRPr lang="en-US" noProof="0"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noProof="0"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98EE3D-8CD1-4C3F-BD1C-C98C9596463C}" type="slidenum">
              <a:rPr lang="en-US" noProof="0" smtClean="0"/>
              <a:t>‹#›</a:t>
            </a:fld>
            <a:endParaRPr lang="en-US" noProof="0" dirty="0"/>
          </a:p>
        </p:txBody>
      </p:sp>
      <p:sp>
        <p:nvSpPr>
          <p:cNvPr id="6" name="Rectangle">
            <a:extLst>
              <a:ext uri="{FF2B5EF4-FFF2-40B4-BE49-F238E27FC236}">
                <a16:creationId xmlns:a16="http://schemas.microsoft.com/office/drawing/2014/main" id="{72E86DB0-53F5-08F0-2843-14950B835535}"/>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8" name="Rectangle">
            <a:extLst>
              <a:ext uri="{FF2B5EF4-FFF2-40B4-BE49-F238E27FC236}">
                <a16:creationId xmlns:a16="http://schemas.microsoft.com/office/drawing/2014/main" id="{40C03DB4-FCE6-FEC7-21AF-15B78BFB932B}"/>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11051275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29-Dec-23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137524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noProof="0" smtClean="0"/>
              <a:t>29-Dec-23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08603542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noProof="0" smtClean="0"/>
              <a:t>29-Dec-23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765393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D6E202-B606-4609-B914-27C9371A1F6D}" type="datetime1">
              <a:rPr lang="en-US" noProof="0" smtClean="0"/>
              <a:t>29-Dec-23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5970254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noProof="0" smtClean="0"/>
              <a:t>29-Dec-23</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27550227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2D6E202-B606-4609-B914-27C9371A1F6D}" type="datetime1">
              <a:rPr lang="en-US" noProof="0" smtClean="0"/>
              <a:t>29-Dec-23</a:t>
            </a:fld>
            <a:endParaRPr lang="en-US" noProof="0" dirty="0"/>
          </a:p>
        </p:txBody>
      </p:sp>
      <p:sp>
        <p:nvSpPr>
          <p:cNvPr id="8" name="Footer Placeholder 7"/>
          <p:cNvSpPr>
            <a:spLocks noGrp="1"/>
          </p:cNvSpPr>
          <p:nvPr>
            <p:ph type="ftr" sz="quarter" idx="11"/>
          </p:nvPr>
        </p:nvSpPr>
        <p:spPr>
          <a:xfrm>
            <a:off x="561111" y="6391838"/>
            <a:ext cx="3644282" cy="304801"/>
          </a:xfrm>
        </p:spPr>
        <p:txBody>
          <a:bodyPr/>
          <a:lstStyle/>
          <a:p>
            <a:endParaRPr lang="en-US" noProof="0" dirty="0"/>
          </a:p>
        </p:txBody>
      </p:sp>
      <p:sp>
        <p:nvSpPr>
          <p:cNvPr id="9" name="Slide Number Placeholder 8"/>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1306926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2D6E202-B606-4609-B914-27C9371A1F6D}" type="datetime1">
              <a:rPr lang="en-US" noProof="0" smtClean="0"/>
              <a:t>29-Dec-23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2659195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2D6E202-B606-4609-B914-27C9371A1F6D}" type="datetime1">
              <a:rPr lang="en-US" noProof="0" smtClean="0"/>
              <a:t>29-Dec-23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162494079"/>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29-Dec-23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85348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1_Two Content">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29-Dec-23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87564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noProof="0" smtClean="0"/>
              <a:t>29-Dec-23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7" name="Rectangle">
            <a:extLst>
              <a:ext uri="{FF2B5EF4-FFF2-40B4-BE49-F238E27FC236}">
                <a16:creationId xmlns:a16="http://schemas.microsoft.com/office/drawing/2014/main" id="{95266123-C99A-8198-C615-6B3752700803}"/>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8" name="Rectangle">
            <a:extLst>
              <a:ext uri="{FF2B5EF4-FFF2-40B4-BE49-F238E27FC236}">
                <a16:creationId xmlns:a16="http://schemas.microsoft.com/office/drawing/2014/main" id="{90CD5E77-6374-5077-5B00-A4DDA67155E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944953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29-Dec-23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9783860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29-Dec-23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3260024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29-Dec-23</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29-Dec-23</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29-Dec-23</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29-Dec-23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4DA70-C731-4C70-880D-CCD4705E623C}" type="datetime1">
              <a:rPr lang="en-US" noProof="0" smtClean="0"/>
              <a:t>29-Dec-23</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7" name="Rectangle">
            <a:extLst>
              <a:ext uri="{FF2B5EF4-FFF2-40B4-BE49-F238E27FC236}">
                <a16:creationId xmlns:a16="http://schemas.microsoft.com/office/drawing/2014/main" id="{E0165703-B163-AC6C-E05A-6711FE246677}"/>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9" name="Rectangle">
            <a:extLst>
              <a:ext uri="{FF2B5EF4-FFF2-40B4-BE49-F238E27FC236}">
                <a16:creationId xmlns:a16="http://schemas.microsoft.com/office/drawing/2014/main" id="{10890ECA-FF72-9619-9BC8-F903C259E8AD}"/>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2846217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D6E202-B606-4609-B914-27C9371A1F6D}" type="datetime1">
              <a:rPr lang="en-US" noProof="0" smtClean="0"/>
              <a:t>29-Dec-23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371381952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noProof="0" smtClean="0"/>
              <a:t>29-Dec-23</a:t>
            </a:fld>
            <a:endParaRPr lang="en-US" noProof="0" dirty="0"/>
          </a:p>
        </p:txBody>
      </p:sp>
      <p:sp>
        <p:nvSpPr>
          <p:cNvPr id="8" name="Footer Placeholder 7"/>
          <p:cNvSpPr>
            <a:spLocks noGrp="1"/>
          </p:cNvSpPr>
          <p:nvPr>
            <p:ph type="ftr" sz="quarter" idx="11"/>
          </p:nvPr>
        </p:nvSpPr>
        <p:spPr/>
        <p:txBody>
          <a:bodyPr/>
          <a:lstStyle/>
          <a:p>
            <a:endParaRPr lang="en-US" noProof="0" dirty="0"/>
          </a:p>
        </p:txBody>
      </p:sp>
      <p:sp>
        <p:nvSpPr>
          <p:cNvPr id="9" name="Slide Number Placeholder 8"/>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Rectangle">
            <a:extLst>
              <a:ext uri="{FF2B5EF4-FFF2-40B4-BE49-F238E27FC236}">
                <a16:creationId xmlns:a16="http://schemas.microsoft.com/office/drawing/2014/main" id="{FA264DD3-909A-DD76-1C81-5C2ACD601C7C}"/>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2DCA75D8-C581-BED5-778A-5BA5D5E9743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966781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noProof="0" smtClean="0"/>
              <a:t>29-Dec-23</a:t>
            </a:fld>
            <a:endParaRPr lang="en-US" noProof="0" dirty="0"/>
          </a:p>
        </p:txBody>
      </p:sp>
      <p:sp>
        <p:nvSpPr>
          <p:cNvPr id="4" name="Footer Placeholder 3"/>
          <p:cNvSpPr>
            <a:spLocks noGrp="1"/>
          </p:cNvSpPr>
          <p:nvPr>
            <p:ph type="ftr" sz="quarter" idx="11"/>
          </p:nvPr>
        </p:nvSpPr>
        <p:spPr/>
        <p:txBody>
          <a:bodyPr/>
          <a:lstStyle/>
          <a:p>
            <a:endParaRPr lang="en-US" noProof="0" dirty="0"/>
          </a:p>
        </p:txBody>
      </p:sp>
      <p:sp>
        <p:nvSpPr>
          <p:cNvPr id="5" name="Slide Number Placeholder 4"/>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2" name="Rectangle">
            <a:extLst>
              <a:ext uri="{FF2B5EF4-FFF2-40B4-BE49-F238E27FC236}">
                <a16:creationId xmlns:a16="http://schemas.microsoft.com/office/drawing/2014/main" id="{80338ADD-3C13-ED70-8EF7-E11232D361FD}"/>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7B3332B-2887-7850-7F84-ABAD7CFE40EE}"/>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1708059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noProof="0" smtClean="0"/>
              <a:t>29-Dec-23</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134745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noProof="0" smtClean="0"/>
              <a:t>29-Dec-23</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16979641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noProof="0" smtClean="0"/>
              <a:t>29-Dec-23</a:t>
            </a:fld>
            <a:endParaRPr lang="en-US" noProof="0" dirty="0"/>
          </a:p>
        </p:txBody>
      </p:sp>
      <p:sp>
        <p:nvSpPr>
          <p:cNvPr id="6" name="Footer Placeholder 5"/>
          <p:cNvSpPr>
            <a:spLocks noGrp="1"/>
          </p:cNvSpPr>
          <p:nvPr>
            <p:ph type="ftr" sz="quarter" idx="11"/>
          </p:nvPr>
        </p:nvSpPr>
        <p:spPr/>
        <p:txBody>
          <a:bodyPr/>
          <a:lstStyle/>
          <a:p>
            <a:pPr algn="l"/>
            <a:endParaRPr lang="en-US" noProof="0"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8" name="Rectangle">
            <a:extLst>
              <a:ext uri="{FF2B5EF4-FFF2-40B4-BE49-F238E27FC236}">
                <a16:creationId xmlns:a16="http://schemas.microsoft.com/office/drawing/2014/main" id="{E34C6220-3D26-C433-2C77-513E45C80B7A}"/>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9D9CB516-17BE-C735-F9E3-DD2D789F5CA2}"/>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2632816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27">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2D6E202-B606-4609-B914-27C9371A1F6D}" type="datetime1">
              <a:rPr lang="en-US" noProof="0" smtClean="0"/>
              <a:t>29-Dec-23</a:t>
            </a:fld>
            <a:endParaRPr lang="en-US" noProof="0"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noProof="0"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98EE3D-8CD1-4C3F-BD1C-C98C9596463C}" type="slidenum">
              <a:rPr lang="en-US" noProof="0" smtClean="0"/>
              <a:t>‹#›</a:t>
            </a:fld>
            <a:endParaRPr lang="en-US" noProof="0" dirty="0"/>
          </a:p>
        </p:txBody>
      </p:sp>
      <p:sp>
        <p:nvSpPr>
          <p:cNvPr id="9" name="Rectangle">
            <a:extLst>
              <a:ext uri="{FF2B5EF4-FFF2-40B4-BE49-F238E27FC236}">
                <a16:creationId xmlns:a16="http://schemas.microsoft.com/office/drawing/2014/main" id="{3F6C4FC6-4D74-166D-843A-EA9185E0B569}"/>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Tree>
    <p:extLst>
      <p:ext uri="{BB962C8B-B14F-4D97-AF65-F5344CB8AC3E}">
        <p14:creationId xmlns:p14="http://schemas.microsoft.com/office/powerpoint/2010/main" val="377744340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767" r:id="rId14"/>
    <p:sldLayoutId id="2147483768" r:id="rId15"/>
    <p:sldLayoutId id="2147483769" r:id="rId16"/>
    <p:sldLayoutId id="2147483770" r:id="rId17"/>
    <p:sldLayoutId id="2147483771" r:id="rId18"/>
    <p:sldLayoutId id="2147483772" r:id="rId19"/>
    <p:sldLayoutId id="2147483773" r:id="rId20"/>
    <p:sldLayoutId id="2147483774" r:id="rId21"/>
    <p:sldLayoutId id="2147483675" r:id="rId22"/>
    <p:sldLayoutId id="2147483684" r:id="rId23"/>
    <p:sldLayoutId id="2147483678" r:id="rId24"/>
    <p:sldLayoutId id="2147483692" r:id="rId25"/>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19.xml"/><Relationship Id="rId4" Type="http://schemas.openxmlformats.org/officeDocument/2006/relationships/image" Target="../media/image17.tmp"/></Relationships>
</file>

<file path=ppt/slides/_rels/slide15.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image" Target="../media/image18.tmp"/><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9.xml"/><Relationship Id="rId4" Type="http://schemas.openxmlformats.org/officeDocument/2006/relationships/image" Target="../media/image4.tmp"/></Relationships>
</file>

<file path=ppt/slides/_rels/slide6.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9.tmp"/><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a:xfrm>
            <a:off x="1100051" y="2171879"/>
            <a:ext cx="7758199" cy="1667637"/>
          </a:xfrm>
        </p:spPr>
        <p:txBody>
          <a:bodyPr>
            <a:noAutofit/>
          </a:bodyPr>
          <a:lstStyle/>
          <a:p>
            <a:r>
              <a:rPr lang="en-US" dirty="0">
                <a:solidFill>
                  <a:schemeClr val="accent3"/>
                </a:solidFill>
              </a:rPr>
              <a:t>TMBD Movie data analysis</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a:xfrm>
            <a:off x="1100051" y="4616577"/>
            <a:ext cx="3538624" cy="631698"/>
          </a:xfrm>
        </p:spPr>
        <p:txBody>
          <a:bodyPr/>
          <a:lstStyle/>
          <a:p>
            <a:r>
              <a:rPr lang="en-US" b="1" dirty="0">
                <a:solidFill>
                  <a:schemeClr val="tx1">
                    <a:lumMod val="85000"/>
                    <a:lumOff val="15000"/>
                  </a:schemeClr>
                </a:solidFill>
              </a:rPr>
              <a:t>By Aman Verma</a:t>
            </a:r>
          </a:p>
          <a:p>
            <a:endParaRPr lang="en-US" dirty="0"/>
          </a:p>
        </p:txBody>
      </p:sp>
      <p:sp>
        <p:nvSpPr>
          <p:cNvPr id="2" name="Rectangle 1">
            <a:extLst>
              <a:ext uri="{FF2B5EF4-FFF2-40B4-BE49-F238E27FC236}">
                <a16:creationId xmlns:a16="http://schemas.microsoft.com/office/drawing/2014/main" id="{1A08D324-47C1-4A09-A856-817E6ABDEBFA}"/>
              </a:ext>
            </a:extLst>
          </p:cNvPr>
          <p:cNvSpPr/>
          <p:nvPr/>
        </p:nvSpPr>
        <p:spPr>
          <a:xfrm>
            <a:off x="1100051" y="3747527"/>
            <a:ext cx="5056192" cy="707886"/>
          </a:xfrm>
          <a:prstGeom prst="rect">
            <a:avLst/>
          </a:prstGeom>
        </p:spPr>
        <p:txBody>
          <a:bodyPr wrap="none">
            <a:spAutoFit/>
          </a:bodyPr>
          <a:lstStyle/>
          <a:p>
            <a:r>
              <a:rPr lang="en-US" sz="4000" dirty="0"/>
              <a:t>(Capstone Project)</a:t>
            </a:r>
            <a:endParaRPr lang="en-IN" sz="4000" dirty="0"/>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695325" y="795636"/>
            <a:ext cx="10877550" cy="369332"/>
          </a:xfrm>
          <a:prstGeom prst="rect">
            <a:avLst/>
          </a:prstGeom>
          <a:noFill/>
        </p:spPr>
        <p:txBody>
          <a:bodyPr wrap="square" rtlCol="0">
            <a:spAutoFit/>
          </a:bodyPr>
          <a:lstStyle/>
          <a:p>
            <a:pPr marL="342900" indent="-342900">
              <a:buFont typeface="+mj-lt"/>
              <a:buAutoNum type="arabicPeriod" startAt="6"/>
            </a:pPr>
            <a:r>
              <a:rPr lang="en-US" dirty="0"/>
              <a:t>List the top 10 movies with the highest revenues and the top 10 movies with the least budget.</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28587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885825" y="1404262"/>
            <a:ext cx="1054879" cy="405527"/>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Output:</a:t>
            </a:r>
          </a:p>
        </p:txBody>
      </p:sp>
      <p:sp>
        <p:nvSpPr>
          <p:cNvPr id="11" name="Rectangle 10">
            <a:extLst>
              <a:ext uri="{FF2B5EF4-FFF2-40B4-BE49-F238E27FC236}">
                <a16:creationId xmlns:a16="http://schemas.microsoft.com/office/drawing/2014/main" id="{CA12A46B-A8AB-4A4F-A68D-B2F6361420E2}"/>
              </a:ext>
            </a:extLst>
          </p:cNvPr>
          <p:cNvSpPr/>
          <p:nvPr/>
        </p:nvSpPr>
        <p:spPr>
          <a:xfrm>
            <a:off x="8333987" y="1928177"/>
            <a:ext cx="2810263" cy="1691322"/>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400" dirty="0"/>
              <a:t>Avatar movie has generated the highest revenue of all time whereas Civil War has been able to made its place in the top 10 revenues Movies.</a:t>
            </a:r>
          </a:p>
        </p:txBody>
      </p:sp>
      <p:sp>
        <p:nvSpPr>
          <p:cNvPr id="12" name="Rectangle 11">
            <a:extLst>
              <a:ext uri="{FF2B5EF4-FFF2-40B4-BE49-F238E27FC236}">
                <a16:creationId xmlns:a16="http://schemas.microsoft.com/office/drawing/2014/main" id="{1D416728-9920-45FA-A382-E28844692FFE}"/>
              </a:ext>
            </a:extLst>
          </p:cNvPr>
          <p:cNvSpPr/>
          <p:nvPr/>
        </p:nvSpPr>
        <p:spPr>
          <a:xfrm>
            <a:off x="8333986" y="1404260"/>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sp>
        <p:nvSpPr>
          <p:cNvPr id="18" name="Rectangle 17">
            <a:extLst>
              <a:ext uri="{FF2B5EF4-FFF2-40B4-BE49-F238E27FC236}">
                <a16:creationId xmlns:a16="http://schemas.microsoft.com/office/drawing/2014/main" id="{2B430ACF-CF9C-4D10-8309-440F5A606EC2}"/>
              </a:ext>
            </a:extLst>
          </p:cNvPr>
          <p:cNvSpPr/>
          <p:nvPr/>
        </p:nvSpPr>
        <p:spPr>
          <a:xfrm>
            <a:off x="8333986" y="4376101"/>
            <a:ext cx="2810263" cy="1691322"/>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400" dirty="0"/>
              <a:t>Modern Times is the movie with the least budget in the dataset, while the 51</a:t>
            </a:r>
            <a:r>
              <a:rPr lang="en-IN" sz="1400" baseline="30000" dirty="0"/>
              <a:t>st</a:t>
            </a:r>
            <a:r>
              <a:rPr lang="en-IN" sz="1400" dirty="0"/>
              <a:t> state is on the tenth place with the budget of only $28.</a:t>
            </a:r>
          </a:p>
        </p:txBody>
      </p:sp>
      <p:sp>
        <p:nvSpPr>
          <p:cNvPr id="19" name="Rectangle 18">
            <a:extLst>
              <a:ext uri="{FF2B5EF4-FFF2-40B4-BE49-F238E27FC236}">
                <a16:creationId xmlns:a16="http://schemas.microsoft.com/office/drawing/2014/main" id="{BE8ABFB1-2362-476A-9D0A-D3B2569AE073}"/>
              </a:ext>
            </a:extLst>
          </p:cNvPr>
          <p:cNvSpPr/>
          <p:nvPr/>
        </p:nvSpPr>
        <p:spPr>
          <a:xfrm>
            <a:off x="8333986" y="3842663"/>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pic>
        <p:nvPicPr>
          <p:cNvPr id="3" name="Picture 2">
            <a:extLst>
              <a:ext uri="{FF2B5EF4-FFF2-40B4-BE49-F238E27FC236}">
                <a16:creationId xmlns:a16="http://schemas.microsoft.com/office/drawing/2014/main" id="{8B18008D-F5F5-A72F-E6B7-47365C29111F}"/>
              </a:ext>
            </a:extLst>
          </p:cNvPr>
          <p:cNvPicPr>
            <a:picLocks noChangeAspect="1"/>
          </p:cNvPicPr>
          <p:nvPr/>
        </p:nvPicPr>
        <p:blipFill>
          <a:blip r:embed="rId2"/>
          <a:stretch>
            <a:fillRect/>
          </a:stretch>
        </p:blipFill>
        <p:spPr>
          <a:xfrm>
            <a:off x="2199033" y="1404261"/>
            <a:ext cx="5703308" cy="2325147"/>
          </a:xfrm>
          <a:prstGeom prst="rect">
            <a:avLst/>
          </a:prstGeom>
        </p:spPr>
      </p:pic>
      <p:pic>
        <p:nvPicPr>
          <p:cNvPr id="6" name="Picture 5">
            <a:extLst>
              <a:ext uri="{FF2B5EF4-FFF2-40B4-BE49-F238E27FC236}">
                <a16:creationId xmlns:a16="http://schemas.microsoft.com/office/drawing/2014/main" id="{BA9A0ED2-CC52-6050-C70E-3A5654DF1B32}"/>
              </a:ext>
            </a:extLst>
          </p:cNvPr>
          <p:cNvPicPr>
            <a:picLocks noChangeAspect="1"/>
          </p:cNvPicPr>
          <p:nvPr/>
        </p:nvPicPr>
        <p:blipFill>
          <a:blip r:embed="rId3"/>
          <a:stretch>
            <a:fillRect/>
          </a:stretch>
        </p:blipFill>
        <p:spPr>
          <a:xfrm>
            <a:off x="2199033" y="3842663"/>
            <a:ext cx="5703308" cy="2325147"/>
          </a:xfrm>
          <a:prstGeom prst="rect">
            <a:avLst/>
          </a:prstGeom>
        </p:spPr>
      </p:pic>
    </p:spTree>
    <p:extLst>
      <p:ext uri="{BB962C8B-B14F-4D97-AF65-F5344CB8AC3E}">
        <p14:creationId xmlns:p14="http://schemas.microsoft.com/office/powerpoint/2010/main" val="2385781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48012"/>
            <a:ext cx="10258425" cy="646331"/>
          </a:xfrm>
          <a:prstGeom prst="rect">
            <a:avLst/>
          </a:prstGeom>
          <a:noFill/>
        </p:spPr>
        <p:txBody>
          <a:bodyPr wrap="square" rtlCol="0">
            <a:spAutoFit/>
          </a:bodyPr>
          <a:lstStyle/>
          <a:p>
            <a:pPr marL="342900" indent="-342900">
              <a:buFont typeface="+mj-lt"/>
              <a:buAutoNum type="arabicPeriod" startAt="7"/>
            </a:pPr>
            <a:r>
              <a:rPr lang="en-US" dirty="0"/>
              <a:t>How are popularities of movies related with the movie budgets? Are they correlated or totally uncorrelated with each other? Write the interpretation of your analysis.</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71537" y="1464150"/>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752475" y="1642349"/>
            <a:ext cx="1485900" cy="367086"/>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Output:</a:t>
            </a:r>
          </a:p>
        </p:txBody>
      </p:sp>
      <p:sp>
        <p:nvSpPr>
          <p:cNvPr id="11" name="Rectangle 10">
            <a:extLst>
              <a:ext uri="{FF2B5EF4-FFF2-40B4-BE49-F238E27FC236}">
                <a16:creationId xmlns:a16="http://schemas.microsoft.com/office/drawing/2014/main" id="{CA12A46B-A8AB-4A4F-A68D-B2F6361420E2}"/>
              </a:ext>
            </a:extLst>
          </p:cNvPr>
          <p:cNvSpPr/>
          <p:nvPr/>
        </p:nvSpPr>
        <p:spPr>
          <a:xfrm>
            <a:off x="2416061" y="4685721"/>
            <a:ext cx="8090012" cy="1298398"/>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US" sz="1400" dirty="0"/>
              <a:t>Based on the correlation of </a:t>
            </a:r>
            <a:r>
              <a:rPr lang="en-US" sz="1400" b="1" dirty="0"/>
              <a:t>0.431</a:t>
            </a:r>
            <a:r>
              <a:rPr lang="en-US" sz="1400" dirty="0"/>
              <a:t> between the popularities of movies and their budgets, there is a moderate positive correlation. This correlation suggests that there is a tendency for movies with higher budgets to have higher levels of popularity, but the relationship is not extremely strong. It indicates that there is some degree of association between movie budgets and their popularity, but other factors also contribute to a movie's popularity.</a:t>
            </a:r>
            <a:endParaRPr lang="en-IN" sz="1400" dirty="0"/>
          </a:p>
        </p:txBody>
      </p:sp>
      <p:sp>
        <p:nvSpPr>
          <p:cNvPr id="12" name="Rectangle 11">
            <a:extLst>
              <a:ext uri="{FF2B5EF4-FFF2-40B4-BE49-F238E27FC236}">
                <a16:creationId xmlns:a16="http://schemas.microsoft.com/office/drawing/2014/main" id="{1D416728-9920-45FA-A382-E28844692FFE}"/>
              </a:ext>
            </a:extLst>
          </p:cNvPr>
          <p:cNvSpPr/>
          <p:nvPr/>
        </p:nvSpPr>
        <p:spPr>
          <a:xfrm>
            <a:off x="752475" y="4685721"/>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pic>
        <p:nvPicPr>
          <p:cNvPr id="7" name="Picture 6">
            <a:extLst>
              <a:ext uri="{FF2B5EF4-FFF2-40B4-BE49-F238E27FC236}">
                <a16:creationId xmlns:a16="http://schemas.microsoft.com/office/drawing/2014/main" id="{F2EC8FA5-05B3-41B7-9153-1B75ED34019B}"/>
              </a:ext>
            </a:extLst>
          </p:cNvPr>
          <p:cNvPicPr>
            <a:picLocks noChangeAspect="1"/>
          </p:cNvPicPr>
          <p:nvPr/>
        </p:nvPicPr>
        <p:blipFill>
          <a:blip r:embed="rId2"/>
          <a:stretch>
            <a:fillRect/>
          </a:stretch>
        </p:blipFill>
        <p:spPr>
          <a:xfrm>
            <a:off x="2416062" y="1575044"/>
            <a:ext cx="6083046" cy="286016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927751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48012"/>
            <a:ext cx="10258425" cy="646331"/>
          </a:xfrm>
          <a:prstGeom prst="rect">
            <a:avLst/>
          </a:prstGeom>
          <a:noFill/>
        </p:spPr>
        <p:txBody>
          <a:bodyPr wrap="square" rtlCol="0">
            <a:spAutoFit/>
          </a:bodyPr>
          <a:lstStyle/>
          <a:p>
            <a:pPr marL="342900" indent="-342900">
              <a:buFont typeface="+mj-lt"/>
              <a:buAutoNum type="arabicPeriod" startAt="8"/>
            </a:pPr>
            <a:r>
              <a:rPr lang="en-US" dirty="0"/>
              <a:t>Identify and display the names of all production companies along with the number of times they appear in the dataset.</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919162" y="141652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871537" y="1680275"/>
            <a:ext cx="1485900"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6843652" y="1680275"/>
            <a:ext cx="1485900"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6843652" y="2387647"/>
            <a:ext cx="3924361" cy="1755725"/>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500" dirty="0"/>
              <a:t>There’re total of </a:t>
            </a:r>
            <a:r>
              <a:rPr lang="en-IN" sz="1500" b="1" dirty="0"/>
              <a:t>2633</a:t>
            </a:r>
            <a:r>
              <a:rPr lang="en-IN" sz="1500" dirty="0"/>
              <a:t> unique Production companies in the dataset, where Paramount Pictures has appeared most of the time i.e. </a:t>
            </a:r>
            <a:r>
              <a:rPr lang="en-IN" sz="1500" b="1" dirty="0"/>
              <a:t>48</a:t>
            </a:r>
            <a:r>
              <a:rPr lang="en-IN" sz="1500" dirty="0"/>
              <a:t> in count while Daniel Studios has only appeared </a:t>
            </a:r>
            <a:r>
              <a:rPr lang="en-IN" sz="1500" b="1" dirty="0"/>
              <a:t>once</a:t>
            </a:r>
            <a:r>
              <a:rPr lang="en-IN" sz="1500" dirty="0"/>
              <a:t> in the entire dataset.</a:t>
            </a:r>
          </a:p>
        </p:txBody>
      </p:sp>
      <p:pic>
        <p:nvPicPr>
          <p:cNvPr id="4" name="Picture 3">
            <a:extLst>
              <a:ext uri="{FF2B5EF4-FFF2-40B4-BE49-F238E27FC236}">
                <a16:creationId xmlns:a16="http://schemas.microsoft.com/office/drawing/2014/main" id="{D9D89E6F-A24C-E5CE-FA27-9FF7983E1530}"/>
              </a:ext>
            </a:extLst>
          </p:cNvPr>
          <p:cNvPicPr>
            <a:picLocks noChangeAspect="1"/>
          </p:cNvPicPr>
          <p:nvPr/>
        </p:nvPicPr>
        <p:blipFill>
          <a:blip r:embed="rId2"/>
          <a:stretch>
            <a:fillRect/>
          </a:stretch>
        </p:blipFill>
        <p:spPr>
          <a:xfrm>
            <a:off x="919161" y="2279756"/>
            <a:ext cx="5780021" cy="3830225"/>
          </a:xfrm>
          <a:prstGeom prst="rect">
            <a:avLst/>
          </a:prstGeom>
        </p:spPr>
      </p:pic>
    </p:spTree>
    <p:extLst>
      <p:ext uri="{BB962C8B-B14F-4D97-AF65-F5344CB8AC3E}">
        <p14:creationId xmlns:p14="http://schemas.microsoft.com/office/powerpoint/2010/main" val="3284233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48012"/>
            <a:ext cx="10258425" cy="646331"/>
          </a:xfrm>
          <a:prstGeom prst="rect">
            <a:avLst/>
          </a:prstGeom>
          <a:noFill/>
        </p:spPr>
        <p:txBody>
          <a:bodyPr wrap="square" rtlCol="0">
            <a:spAutoFit/>
          </a:bodyPr>
          <a:lstStyle/>
          <a:p>
            <a:pPr marL="342900" indent="-342900">
              <a:buFont typeface="+mj-lt"/>
              <a:buAutoNum type="arabicPeriod" startAt="9"/>
            </a:pPr>
            <a:r>
              <a:rPr lang="en-US" dirty="0"/>
              <a:t>Display the names of the top 25 production companies based on the number of movies they have produced in descending order of the number of movies produced.</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919162" y="145462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919162" y="1636525"/>
            <a:ext cx="1062038"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8861760" y="1636526"/>
            <a:ext cx="1485900" cy="44362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8861760" y="2262048"/>
            <a:ext cx="2315827" cy="2515798"/>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500" dirty="0"/>
              <a:t>The top 25 Production companies based on the number of movies they have produced are from Paramount Pictures to Working Title Films</a:t>
            </a:r>
          </a:p>
        </p:txBody>
      </p:sp>
      <p:pic>
        <p:nvPicPr>
          <p:cNvPr id="3" name="Picture 2">
            <a:extLst>
              <a:ext uri="{FF2B5EF4-FFF2-40B4-BE49-F238E27FC236}">
                <a16:creationId xmlns:a16="http://schemas.microsoft.com/office/drawing/2014/main" id="{7EFC5C37-FBD7-9099-C958-0BDF6766CB12}"/>
              </a:ext>
            </a:extLst>
          </p:cNvPr>
          <p:cNvPicPr>
            <a:picLocks noChangeAspect="1"/>
          </p:cNvPicPr>
          <p:nvPr/>
        </p:nvPicPr>
        <p:blipFill>
          <a:blip r:embed="rId2"/>
          <a:stretch>
            <a:fillRect/>
          </a:stretch>
        </p:blipFill>
        <p:spPr>
          <a:xfrm>
            <a:off x="1014413" y="2262047"/>
            <a:ext cx="7677200" cy="3695890"/>
          </a:xfrm>
          <a:prstGeom prst="rect">
            <a:avLst/>
          </a:prstGeom>
        </p:spPr>
      </p:pic>
    </p:spTree>
    <p:extLst>
      <p:ext uri="{BB962C8B-B14F-4D97-AF65-F5344CB8AC3E}">
        <p14:creationId xmlns:p14="http://schemas.microsoft.com/office/powerpoint/2010/main" val="7701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14374" y="646369"/>
            <a:ext cx="10648950" cy="923330"/>
          </a:xfrm>
          <a:prstGeom prst="rect">
            <a:avLst/>
          </a:prstGeom>
          <a:noFill/>
        </p:spPr>
        <p:txBody>
          <a:bodyPr wrap="square" rtlCol="0">
            <a:spAutoFit/>
          </a:bodyPr>
          <a:lstStyle/>
          <a:p>
            <a:pPr marL="342900" indent="-342900">
              <a:buFont typeface="+mj-lt"/>
              <a:buAutoNum type="arabicPeriod" startAt="10"/>
            </a:pPr>
            <a:r>
              <a:rPr lang="en-US" dirty="0"/>
              <a:t>Sort the data in descending order based on revenue and filter the top 500 movies. Find the measures of central tendency for the following columns using the filtered data:</a:t>
            </a:r>
          </a:p>
          <a:p>
            <a:r>
              <a:rPr lang="en-US" dirty="0"/>
              <a:t>	i. Budget		               ii. Revenue			iii. Runtime</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966787" y="1588749"/>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1302132" y="1698262"/>
            <a:ext cx="973932"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894938" y="4215521"/>
            <a:ext cx="1381126" cy="44930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894937" y="4774336"/>
            <a:ext cx="5572363" cy="1293931"/>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500" dirty="0"/>
              <a:t>Here, we can see the Revenue column has the highest measures of central tendency in the list of top 500 movies so it is obvious it’ll also have the most number of outliers. Even after performing the outlier analysis Revenue column  is still containing some outliers in the output.</a:t>
            </a:r>
          </a:p>
        </p:txBody>
      </p:sp>
      <p:pic>
        <p:nvPicPr>
          <p:cNvPr id="11" name="Picture 10">
            <a:extLst>
              <a:ext uri="{FF2B5EF4-FFF2-40B4-BE49-F238E27FC236}">
                <a16:creationId xmlns:a16="http://schemas.microsoft.com/office/drawing/2014/main" id="{1ECB3E23-9942-452B-A398-D2999DAAF0FB}"/>
              </a:ext>
            </a:extLst>
          </p:cNvPr>
          <p:cNvPicPr>
            <a:picLocks noChangeAspect="1"/>
          </p:cNvPicPr>
          <p:nvPr/>
        </p:nvPicPr>
        <p:blipFill rotWithShape="1">
          <a:blip r:embed="rId2"/>
          <a:srcRect l="1615"/>
          <a:stretch/>
        </p:blipFill>
        <p:spPr>
          <a:xfrm>
            <a:off x="2405261" y="1703946"/>
            <a:ext cx="4062039" cy="296087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a:extLst>
              <a:ext uri="{FF2B5EF4-FFF2-40B4-BE49-F238E27FC236}">
                <a16:creationId xmlns:a16="http://schemas.microsoft.com/office/drawing/2014/main" id="{586B5A6D-ABF0-4037-9E5A-BAADFD400577}"/>
              </a:ext>
            </a:extLst>
          </p:cNvPr>
          <p:cNvPicPr>
            <a:picLocks noChangeAspect="1"/>
          </p:cNvPicPr>
          <p:nvPr/>
        </p:nvPicPr>
        <p:blipFill>
          <a:blip r:embed="rId3"/>
          <a:stretch>
            <a:fillRect/>
          </a:stretch>
        </p:blipFill>
        <p:spPr>
          <a:xfrm>
            <a:off x="6596497" y="1703943"/>
            <a:ext cx="4062039" cy="296088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Rectangle 19">
            <a:extLst>
              <a:ext uri="{FF2B5EF4-FFF2-40B4-BE49-F238E27FC236}">
                <a16:creationId xmlns:a16="http://schemas.microsoft.com/office/drawing/2014/main" id="{2F3E2C54-BA17-4218-BAC4-4B0F79394543}"/>
              </a:ext>
            </a:extLst>
          </p:cNvPr>
          <p:cNvSpPr/>
          <p:nvPr/>
        </p:nvSpPr>
        <p:spPr>
          <a:xfrm>
            <a:off x="10189105" y="3052249"/>
            <a:ext cx="306917" cy="180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2" name="Picture 21">
            <a:extLst>
              <a:ext uri="{FF2B5EF4-FFF2-40B4-BE49-F238E27FC236}">
                <a16:creationId xmlns:a16="http://schemas.microsoft.com/office/drawing/2014/main" id="{6D7BD311-B15F-4580-AE2E-695F5BE23E5E}"/>
              </a:ext>
            </a:extLst>
          </p:cNvPr>
          <p:cNvPicPr>
            <a:picLocks noChangeAspect="1"/>
          </p:cNvPicPr>
          <p:nvPr/>
        </p:nvPicPr>
        <p:blipFill>
          <a:blip r:embed="rId4"/>
          <a:stretch>
            <a:fillRect/>
          </a:stretch>
        </p:blipFill>
        <p:spPr>
          <a:xfrm>
            <a:off x="6596497" y="4774336"/>
            <a:ext cx="4062039" cy="129393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4224120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14374" y="646369"/>
            <a:ext cx="10648950" cy="923330"/>
          </a:xfrm>
          <a:prstGeom prst="rect">
            <a:avLst/>
          </a:prstGeom>
          <a:noFill/>
        </p:spPr>
        <p:txBody>
          <a:bodyPr wrap="square" rtlCol="0">
            <a:spAutoFit/>
          </a:bodyPr>
          <a:lstStyle/>
          <a:p>
            <a:pPr marL="342900" indent="-342900">
              <a:buFont typeface="+mj-lt"/>
              <a:buAutoNum type="arabicPeriod" startAt="10"/>
            </a:pPr>
            <a:r>
              <a:rPr lang="en-US" dirty="0"/>
              <a:t>Sort the data in descending order based on revenue and filter the top 500 movies. Find the measures of central tendency for the following columns using the filtered data:</a:t>
            </a:r>
          </a:p>
          <a:p>
            <a:r>
              <a:rPr lang="en-US" dirty="0"/>
              <a:t>	i. Budget		               ii. Revenue			iii. Runtime</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966787" y="1588749"/>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1144190" y="1706355"/>
            <a:ext cx="973932"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736996" y="5051393"/>
            <a:ext cx="1381126" cy="44930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2259010" y="5051393"/>
            <a:ext cx="8237539" cy="949353"/>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500" dirty="0"/>
              <a:t>In Runtime column the values were too smaller than the other two, therefore in this chart we can see a separated result only for the Runtime column. Here also after performing the outlier analysis there’re still some outliers left in the Runtime column.</a:t>
            </a:r>
          </a:p>
        </p:txBody>
      </p:sp>
      <p:pic>
        <p:nvPicPr>
          <p:cNvPr id="3" name="Picture 2">
            <a:extLst>
              <a:ext uri="{FF2B5EF4-FFF2-40B4-BE49-F238E27FC236}">
                <a16:creationId xmlns:a16="http://schemas.microsoft.com/office/drawing/2014/main" id="{454DE69A-1D47-4219-B9AB-700B1AAF6E0D}"/>
              </a:ext>
            </a:extLst>
          </p:cNvPr>
          <p:cNvPicPr>
            <a:picLocks noChangeAspect="1"/>
          </p:cNvPicPr>
          <p:nvPr/>
        </p:nvPicPr>
        <p:blipFill>
          <a:blip r:embed="rId2"/>
          <a:stretch>
            <a:fillRect/>
          </a:stretch>
        </p:blipFill>
        <p:spPr>
          <a:xfrm>
            <a:off x="2259011" y="1714686"/>
            <a:ext cx="4048325" cy="321241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9A30E30-9BDC-4FB3-87BB-F0C9A5A0AAD3}"/>
              </a:ext>
            </a:extLst>
          </p:cNvPr>
          <p:cNvPicPr>
            <a:picLocks noChangeAspect="1"/>
          </p:cNvPicPr>
          <p:nvPr/>
        </p:nvPicPr>
        <p:blipFill>
          <a:blip r:embed="rId3"/>
          <a:stretch>
            <a:fillRect/>
          </a:stretch>
        </p:blipFill>
        <p:spPr>
          <a:xfrm>
            <a:off x="6448226" y="1714694"/>
            <a:ext cx="4048324" cy="3212397"/>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24171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48012"/>
            <a:ext cx="10258425" cy="646331"/>
          </a:xfrm>
          <a:prstGeom prst="rect">
            <a:avLst/>
          </a:prstGeom>
          <a:noFill/>
        </p:spPr>
        <p:txBody>
          <a:bodyPr wrap="square" rtlCol="0">
            <a:spAutoFit/>
          </a:bodyPr>
          <a:lstStyle/>
          <a:p>
            <a:pPr marL="342900" indent="-342900">
              <a:buFont typeface="+mj-lt"/>
              <a:buAutoNum type="arabicPeriod" startAt="11"/>
            </a:pPr>
            <a:r>
              <a:rPr lang="en-US" dirty="0"/>
              <a:t>Identify and display the names of the movies along with their run times for those movies that have above average runtime, using the data from the previous task.</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919162" y="145462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919162" y="1636525"/>
            <a:ext cx="1062038" cy="443623"/>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Output:</a:t>
            </a:r>
          </a:p>
        </p:txBody>
      </p:sp>
      <p:sp>
        <p:nvSpPr>
          <p:cNvPr id="12" name="Rectangle 11">
            <a:extLst>
              <a:ext uri="{FF2B5EF4-FFF2-40B4-BE49-F238E27FC236}">
                <a16:creationId xmlns:a16="http://schemas.microsoft.com/office/drawing/2014/main" id="{1D416728-9920-45FA-A382-E28844692FFE}"/>
              </a:ext>
            </a:extLst>
          </p:cNvPr>
          <p:cNvSpPr/>
          <p:nvPr/>
        </p:nvSpPr>
        <p:spPr>
          <a:xfrm>
            <a:off x="6915700" y="1636526"/>
            <a:ext cx="1485900" cy="44362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sp>
        <p:nvSpPr>
          <p:cNvPr id="9" name="Rectangle 8">
            <a:extLst>
              <a:ext uri="{FF2B5EF4-FFF2-40B4-BE49-F238E27FC236}">
                <a16:creationId xmlns:a16="http://schemas.microsoft.com/office/drawing/2014/main" id="{085141AE-5368-4325-A317-B59C298D6848}"/>
              </a:ext>
            </a:extLst>
          </p:cNvPr>
          <p:cNvSpPr/>
          <p:nvPr/>
        </p:nvSpPr>
        <p:spPr>
          <a:xfrm>
            <a:off x="6915700" y="2262055"/>
            <a:ext cx="4261887" cy="2010685"/>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500" dirty="0"/>
              <a:t>The average Runtime is </a:t>
            </a:r>
            <a:r>
              <a:rPr lang="en-IN" sz="1500" b="1" dirty="0"/>
              <a:t>129.0</a:t>
            </a:r>
          </a:p>
          <a:p>
            <a:r>
              <a:rPr lang="en-IN" sz="1500" dirty="0"/>
              <a:t>So, </a:t>
            </a:r>
          </a:p>
          <a:p>
            <a:r>
              <a:rPr lang="en-IN" sz="1500" dirty="0"/>
              <a:t>There’re total of </a:t>
            </a:r>
            <a:r>
              <a:rPr lang="en-IN" sz="1500" b="1" dirty="0"/>
              <a:t>234</a:t>
            </a:r>
            <a:r>
              <a:rPr lang="en-IN" sz="1500" dirty="0"/>
              <a:t> Movies in the dataset that have above average Runtime.</a:t>
            </a:r>
          </a:p>
          <a:p>
            <a:r>
              <a:rPr lang="en-IN" sz="1500" dirty="0"/>
              <a:t>i.e. from 120 to 194 where the Highest Runtime of all time in the database is of movie ‘Titanic’.</a:t>
            </a:r>
          </a:p>
        </p:txBody>
      </p:sp>
      <p:pic>
        <p:nvPicPr>
          <p:cNvPr id="3" name="Picture 2">
            <a:extLst>
              <a:ext uri="{FF2B5EF4-FFF2-40B4-BE49-F238E27FC236}">
                <a16:creationId xmlns:a16="http://schemas.microsoft.com/office/drawing/2014/main" id="{F3E92595-67A4-57A6-C1AF-700FE0E31C7A}"/>
              </a:ext>
            </a:extLst>
          </p:cNvPr>
          <p:cNvPicPr>
            <a:picLocks noChangeAspect="1"/>
          </p:cNvPicPr>
          <p:nvPr/>
        </p:nvPicPr>
        <p:blipFill>
          <a:blip r:embed="rId2"/>
          <a:stretch>
            <a:fillRect/>
          </a:stretch>
        </p:blipFill>
        <p:spPr>
          <a:xfrm>
            <a:off x="2189692" y="1636525"/>
            <a:ext cx="4261886" cy="5071888"/>
          </a:xfrm>
          <a:prstGeom prst="rect">
            <a:avLst/>
          </a:prstGeom>
        </p:spPr>
      </p:pic>
    </p:spTree>
    <p:extLst>
      <p:ext uri="{BB962C8B-B14F-4D97-AF65-F5344CB8AC3E}">
        <p14:creationId xmlns:p14="http://schemas.microsoft.com/office/powerpoint/2010/main" val="170882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CE8FC67-7164-4243-8D8A-8299C57D2A72}"/>
              </a:ext>
            </a:extLst>
          </p:cNvPr>
          <p:cNvSpPr>
            <a:spLocks noGrp="1"/>
          </p:cNvSpPr>
          <p:nvPr>
            <p:ph type="title"/>
          </p:nvPr>
        </p:nvSpPr>
        <p:spPr>
          <a:xfrm>
            <a:off x="1066800" y="804189"/>
            <a:ext cx="10058400" cy="587584"/>
          </a:xfrm>
        </p:spPr>
        <p:txBody>
          <a:bodyPr>
            <a:normAutofit fontScale="90000"/>
          </a:bodyPr>
          <a:lstStyle/>
          <a:p>
            <a:r>
              <a:rPr lang="en-IN" dirty="0"/>
              <a:t>Conclusion</a:t>
            </a:r>
          </a:p>
        </p:txBody>
      </p:sp>
      <p:cxnSp>
        <p:nvCxnSpPr>
          <p:cNvPr id="9" name="Straight Connector 8">
            <a:extLst>
              <a:ext uri="{FF2B5EF4-FFF2-40B4-BE49-F238E27FC236}">
                <a16:creationId xmlns:a16="http://schemas.microsoft.com/office/drawing/2014/main" id="{8502BA6E-1CDB-4760-A919-AD07E99FC84C}"/>
              </a:ext>
            </a:extLst>
          </p:cNvPr>
          <p:cNvCxnSpPr>
            <a:cxnSpLocks/>
          </p:cNvCxnSpPr>
          <p:nvPr/>
        </p:nvCxnSpPr>
        <p:spPr>
          <a:xfrm>
            <a:off x="1066800" y="1388311"/>
            <a:ext cx="969454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10EDF54-6710-457B-A6FF-AD200B26C198}"/>
              </a:ext>
            </a:extLst>
          </p:cNvPr>
          <p:cNvSpPr/>
          <p:nvPr/>
        </p:nvSpPr>
        <p:spPr>
          <a:xfrm>
            <a:off x="621792" y="1601575"/>
            <a:ext cx="10954512" cy="4247317"/>
          </a:xfrm>
          <a:prstGeom prst="rect">
            <a:avLst/>
          </a:prstGeom>
        </p:spPr>
        <p:txBody>
          <a:bodyPr wrap="square">
            <a:spAutoFit/>
          </a:bodyPr>
          <a:lstStyle/>
          <a:p>
            <a:pPr marL="285750" indent="-285750">
              <a:buFont typeface="Arial" panose="020B0604020202020204" pitchFamily="34" charset="0"/>
              <a:buChar char="•"/>
            </a:pPr>
            <a:r>
              <a:rPr lang="en-US" dirty="0"/>
              <a:t>Budget vs. Performance: High budgets don't guarantee movie success; audience preferences vary.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Revenue: "Avatar" generated the highest revenue, with "Civil War" in the top 10.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Budget-Popularity Correlation: Moderate positive correlation of 0.431 between budgets and popularity, this suggests that factors other than budget influence a movie's popularity.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Production Company Analysis: Paramount Pictures appeared most frequently (48 times).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Genre Analysis: Most genres had budgets exceeding $220,000, indicating audience preferences.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Revenue Outliers: Revenue column contains outliers despite performing the outlier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Movie Runtime Analysis: 234 movies had runtimes above average (129), “Titanic" had the highest runtime.</a:t>
            </a:r>
          </a:p>
        </p:txBody>
      </p:sp>
    </p:spTree>
    <p:extLst>
      <p:ext uri="{BB962C8B-B14F-4D97-AF65-F5344CB8AC3E}">
        <p14:creationId xmlns:p14="http://schemas.microsoft.com/office/powerpoint/2010/main" val="2997835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dirty="0">
                <a:solidFill>
                  <a:schemeClr val="tx1">
                    <a:lumMod val="85000"/>
                    <a:lumOff val="15000"/>
                  </a:schemeClr>
                </a:solidFill>
              </a:rPr>
              <a:t>Thankyou</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p:txBody>
          <a:bodyPr/>
          <a:lstStyle/>
          <a:p>
            <a:pPr marL="0" indent="0">
              <a:buFont typeface="Calibri" panose="020F0502020204030204" pitchFamily="34" charset="0"/>
              <a:buNone/>
            </a:pPr>
            <a:r>
              <a:rPr lang="en-US" spc="200" dirty="0"/>
              <a:t>Presented by:</a:t>
            </a:r>
          </a:p>
          <a:p>
            <a:pPr marL="0" indent="0">
              <a:buFont typeface="Calibri" panose="020F0502020204030204" pitchFamily="34" charset="0"/>
              <a:buNone/>
            </a:pPr>
            <a:r>
              <a:rPr lang="en-US" spc="200" dirty="0"/>
              <a:t>Aman Verma</a:t>
            </a:r>
            <a:endParaRPr lang="en-US" spc="200" dirty="0">
              <a:solidFill>
                <a:schemeClr val="tx1"/>
              </a:solidFill>
            </a:endParaRPr>
          </a:p>
        </p:txBody>
      </p:sp>
      <p:sp>
        <p:nvSpPr>
          <p:cNvPr id="2" name="TextBox 1">
            <a:extLst>
              <a:ext uri="{FF2B5EF4-FFF2-40B4-BE49-F238E27FC236}">
                <a16:creationId xmlns:a16="http://schemas.microsoft.com/office/drawing/2014/main" id="{FF44CF72-F45F-49E4-8177-F4A5FA179DFB}"/>
              </a:ext>
            </a:extLst>
          </p:cNvPr>
          <p:cNvSpPr txBox="1"/>
          <p:nvPr/>
        </p:nvSpPr>
        <p:spPr>
          <a:xfrm>
            <a:off x="6940296" y="5288940"/>
            <a:ext cx="4444488" cy="646331"/>
          </a:xfrm>
          <a:prstGeom prst="rect">
            <a:avLst/>
          </a:prstGeom>
          <a:noFill/>
        </p:spPr>
        <p:txBody>
          <a:bodyPr wrap="square" rtlCol="0">
            <a:spAutoFit/>
          </a:bodyPr>
          <a:lstStyle/>
          <a:p>
            <a:pPr algn="r"/>
            <a:r>
              <a:rPr lang="en-IN" dirty="0"/>
              <a:t>Mentor</a:t>
            </a:r>
          </a:p>
          <a:p>
            <a:pPr algn="r"/>
            <a:r>
              <a:rPr lang="en-IN" dirty="0" err="1"/>
              <a:t>Sharayoo</a:t>
            </a:r>
            <a:r>
              <a:rPr lang="en-IN" dirty="0"/>
              <a:t> Dixit</a:t>
            </a:r>
          </a:p>
        </p:txBody>
      </p:sp>
    </p:spTree>
    <p:extLst>
      <p:ext uri="{BB962C8B-B14F-4D97-AF65-F5344CB8AC3E}">
        <p14:creationId xmlns:p14="http://schemas.microsoft.com/office/powerpoint/2010/main" val="97197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8">
            <a:extLst>
              <a:ext uri="{FF2B5EF4-FFF2-40B4-BE49-F238E27FC236}">
                <a16:creationId xmlns:a16="http://schemas.microsoft.com/office/drawing/2014/main" id="{58478CF4-56E4-44C5-B223-4B750D11A197}"/>
              </a:ext>
            </a:extLst>
          </p:cNvPr>
          <p:cNvSpPr>
            <a:spLocks noGrp="1"/>
          </p:cNvSpPr>
          <p:nvPr>
            <p:ph type="title"/>
          </p:nvPr>
        </p:nvSpPr>
        <p:spPr>
          <a:xfrm>
            <a:off x="711199" y="3135312"/>
            <a:ext cx="2527300" cy="587375"/>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r>
              <a:rPr lang="en-US" sz="2500" dirty="0">
                <a:solidFill>
                  <a:schemeClr val="tx1"/>
                </a:solidFill>
              </a:rPr>
              <a:t>Introduction</a:t>
            </a:r>
          </a:p>
        </p:txBody>
      </p:sp>
      <p:graphicFrame>
        <p:nvGraphicFramePr>
          <p:cNvPr id="8" name="Diagram 7">
            <a:extLst>
              <a:ext uri="{FF2B5EF4-FFF2-40B4-BE49-F238E27FC236}">
                <a16:creationId xmlns:a16="http://schemas.microsoft.com/office/drawing/2014/main" id="{6F6E52BD-839C-4A5C-9AD5-444560E5046A}"/>
              </a:ext>
            </a:extLst>
          </p:cNvPr>
          <p:cNvGraphicFramePr/>
          <p:nvPr>
            <p:extLst>
              <p:ext uri="{D42A27DB-BD31-4B8C-83A1-F6EECF244321}">
                <p14:modId xmlns:p14="http://schemas.microsoft.com/office/powerpoint/2010/main" val="2760681100"/>
              </p:ext>
            </p:extLst>
          </p:nvPr>
        </p:nvGraphicFramePr>
        <p:xfrm>
          <a:off x="3448049" y="1213907"/>
          <a:ext cx="7975602" cy="44301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5249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70F8C9-6CCD-4A9A-82B2-162875DA6691}"/>
              </a:ext>
            </a:extLst>
          </p:cNvPr>
          <p:cNvSpPr>
            <a:spLocks noGrp="1"/>
          </p:cNvSpPr>
          <p:nvPr>
            <p:ph sz="half" idx="2"/>
          </p:nvPr>
        </p:nvSpPr>
        <p:spPr>
          <a:xfrm>
            <a:off x="3505201" y="633875"/>
            <a:ext cx="8051800" cy="5590250"/>
          </a:xfrm>
        </p:spPr>
        <p:txBody>
          <a:bodyPr/>
          <a:lstStyle/>
          <a:p>
            <a:r>
              <a:rPr lang="en-US" dirty="0"/>
              <a:t>The objective of the project is to use Python programming to analyze a movie data to perform exploratory data analysis by answering the questions in the upcoming slides.</a:t>
            </a:r>
          </a:p>
          <a:p>
            <a:r>
              <a:rPr lang="en-US" dirty="0"/>
              <a:t>Mention the key questions or areas of interest to be explored:</a:t>
            </a:r>
          </a:p>
          <a:p>
            <a:pPr marL="285750" indent="-285750">
              <a:buFont typeface="Arial" panose="020B0604020202020204" pitchFamily="34" charset="0"/>
              <a:buChar char="•"/>
            </a:pPr>
            <a:r>
              <a:rPr lang="en-US" sz="1300" dirty="0"/>
              <a:t>   Movie popularity trends over time</a:t>
            </a:r>
          </a:p>
          <a:p>
            <a:pPr marL="285750" indent="-285750">
              <a:buFont typeface="Arial" panose="020B0604020202020204" pitchFamily="34" charset="0"/>
              <a:buChar char="•"/>
            </a:pPr>
            <a:r>
              <a:rPr lang="en-US" sz="1300" dirty="0"/>
              <a:t>   Relationships between budget and revenue</a:t>
            </a:r>
          </a:p>
          <a:p>
            <a:pPr marL="285750" indent="-285750">
              <a:buFont typeface="Arial" panose="020B0604020202020204" pitchFamily="34" charset="0"/>
              <a:buChar char="•"/>
            </a:pPr>
            <a:r>
              <a:rPr lang="en-US" sz="1300" dirty="0"/>
              <a:t>   Genre preferences and their impact on success</a:t>
            </a:r>
          </a:p>
          <a:p>
            <a:pPr marL="285750" indent="-285750">
              <a:buFont typeface="Arial" panose="020B0604020202020204" pitchFamily="34" charset="0"/>
              <a:buChar char="•"/>
            </a:pPr>
            <a:r>
              <a:rPr lang="en-US" sz="1300" dirty="0"/>
              <a:t>   Actors or directors with the most appearances or successful movies</a:t>
            </a:r>
          </a:p>
          <a:p>
            <a:pPr marL="285750" indent="-285750">
              <a:buFont typeface="Arial" panose="020B0604020202020204" pitchFamily="34" charset="0"/>
              <a:buChar char="•"/>
            </a:pPr>
            <a:r>
              <a:rPr lang="en-US" sz="1300" dirty="0"/>
              <a:t>   Other interesting aspects specific to the dataset</a:t>
            </a:r>
          </a:p>
          <a:p>
            <a:pPr marL="0" indent="0">
              <a:buNone/>
            </a:pPr>
            <a:r>
              <a:rPr lang="en-IN" dirty="0"/>
              <a:t>3.   Mention the technologies and tools used for the analysis:</a:t>
            </a:r>
          </a:p>
          <a:p>
            <a:pPr marL="285750" indent="-285750">
              <a:buFont typeface="Arial" panose="020B0604020202020204" pitchFamily="34" charset="0"/>
              <a:buChar char="•"/>
            </a:pPr>
            <a:r>
              <a:rPr lang="en-IN" sz="1300" dirty="0"/>
              <a:t>    Python programming language</a:t>
            </a:r>
          </a:p>
          <a:p>
            <a:pPr marL="285750" indent="-285750">
              <a:buFont typeface="Arial" panose="020B0604020202020204" pitchFamily="34" charset="0"/>
              <a:buChar char="•"/>
            </a:pPr>
            <a:r>
              <a:rPr lang="en-IN" sz="1300" dirty="0"/>
              <a:t>    Popular data analysis libraries: Pandas, NumPy, Matplotlib, Seaborn</a:t>
            </a:r>
          </a:p>
          <a:p>
            <a:pPr marL="285750" indent="-285750">
              <a:buFont typeface="Arial" panose="020B0604020202020204" pitchFamily="34" charset="0"/>
              <a:buChar char="•"/>
            </a:pPr>
            <a:r>
              <a:rPr lang="en-IN" sz="1300" dirty="0"/>
              <a:t>    Jupyter Notebook for coding and visualization</a:t>
            </a:r>
          </a:p>
          <a:p>
            <a:pPr marL="285750" indent="-285750">
              <a:buFont typeface="Arial" panose="020B0604020202020204" pitchFamily="34" charset="0"/>
              <a:buChar char="•"/>
            </a:pPr>
            <a:r>
              <a:rPr lang="en-IN" sz="1300" dirty="0"/>
              <a:t>    TMDB Movie Dataset as the primary data source</a:t>
            </a:r>
          </a:p>
        </p:txBody>
      </p:sp>
      <p:sp>
        <p:nvSpPr>
          <p:cNvPr id="4" name="Title 18">
            <a:extLst>
              <a:ext uri="{FF2B5EF4-FFF2-40B4-BE49-F238E27FC236}">
                <a16:creationId xmlns:a16="http://schemas.microsoft.com/office/drawing/2014/main" id="{652CF48E-7306-40F3-B24C-20BB346DD6C8}"/>
              </a:ext>
            </a:extLst>
          </p:cNvPr>
          <p:cNvSpPr txBox="1">
            <a:spLocks/>
          </p:cNvSpPr>
          <p:nvPr/>
        </p:nvSpPr>
        <p:spPr>
          <a:xfrm>
            <a:off x="1035050" y="3135208"/>
            <a:ext cx="1803400" cy="58758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lIns="91440" tIns="45720" rIns="91440" bIns="45720" rtlCol="0" anchor="ctr">
            <a:normAutofit fontScale="85000" lnSpcReduction="10000"/>
          </a:bodyPr>
          <a:lstStyle>
            <a:lvl1pPr algn="ctr"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dirty="0">
                <a:solidFill>
                  <a:schemeClr val="tx1"/>
                </a:solidFill>
              </a:rPr>
              <a:t>Objective</a:t>
            </a:r>
          </a:p>
        </p:txBody>
      </p:sp>
    </p:spTree>
    <p:extLst>
      <p:ext uri="{BB962C8B-B14F-4D97-AF65-F5344CB8AC3E}">
        <p14:creationId xmlns:p14="http://schemas.microsoft.com/office/powerpoint/2010/main" val="165518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E07A2D7-AE1F-4861-8495-F6B470834044}"/>
              </a:ext>
            </a:extLst>
          </p:cNvPr>
          <p:cNvSpPr/>
          <p:nvPr/>
        </p:nvSpPr>
        <p:spPr>
          <a:xfrm>
            <a:off x="728825" y="751600"/>
            <a:ext cx="7056740" cy="369332"/>
          </a:xfrm>
          <a:prstGeom prst="rect">
            <a:avLst/>
          </a:prstGeom>
        </p:spPr>
        <p:txBody>
          <a:bodyPr wrap="none">
            <a:spAutoFit/>
          </a:bodyPr>
          <a:lstStyle/>
          <a:p>
            <a:pPr marL="285750" indent="-285750">
              <a:buFont typeface="Courier New" panose="02070309020205020404" pitchFamily="49" charset="0"/>
              <a:buChar char="o"/>
            </a:pPr>
            <a:r>
              <a:rPr lang="en-US" dirty="0"/>
              <a:t>Correlation between Numerical columns using HEAT MAP :-</a:t>
            </a:r>
          </a:p>
        </p:txBody>
      </p:sp>
      <p:cxnSp>
        <p:nvCxnSpPr>
          <p:cNvPr id="7" name="Straight Connector 6">
            <a:extLst>
              <a:ext uri="{FF2B5EF4-FFF2-40B4-BE49-F238E27FC236}">
                <a16:creationId xmlns:a16="http://schemas.microsoft.com/office/drawing/2014/main" id="{45459FE9-E390-474C-B7BC-F23880659340}"/>
              </a:ext>
            </a:extLst>
          </p:cNvPr>
          <p:cNvCxnSpPr>
            <a:cxnSpLocks/>
          </p:cNvCxnSpPr>
          <p:nvPr/>
        </p:nvCxnSpPr>
        <p:spPr>
          <a:xfrm>
            <a:off x="777633" y="122872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8B424AF-5335-4713-8303-52FAE8631F61}"/>
              </a:ext>
            </a:extLst>
          </p:cNvPr>
          <p:cNvSpPr/>
          <p:nvPr/>
        </p:nvSpPr>
        <p:spPr>
          <a:xfrm>
            <a:off x="8332362" y="1336519"/>
            <a:ext cx="2838450" cy="5181584"/>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marL="285750" indent="-285750">
              <a:buFont typeface="Courier New" panose="02070309020205020404" pitchFamily="49" charset="0"/>
              <a:buChar char="o"/>
            </a:pPr>
            <a:r>
              <a:rPr lang="en-US" sz="1400" i="0" dirty="0">
                <a:solidFill>
                  <a:srgbClr val="000000"/>
                </a:solidFill>
                <a:effectLst/>
              </a:rPr>
              <a:t>If the correlation coefficient is close to 1, it suggests a strong positive correlation, meaning as the movie budget increases, the popularity tends to increase.</a:t>
            </a:r>
          </a:p>
          <a:p>
            <a:pPr marL="285750" indent="-285750">
              <a:buFont typeface="Courier New" panose="02070309020205020404" pitchFamily="49" charset="0"/>
              <a:buChar char="o"/>
            </a:pPr>
            <a:endParaRPr lang="en-IN" sz="1400" dirty="0"/>
          </a:p>
          <a:p>
            <a:pPr marL="285750" indent="-285750">
              <a:buFont typeface="Courier New" panose="02070309020205020404" pitchFamily="49" charset="0"/>
              <a:buChar char="o"/>
            </a:pPr>
            <a:r>
              <a:rPr lang="en-US" sz="1400" i="0" dirty="0">
                <a:solidFill>
                  <a:srgbClr val="000000"/>
                </a:solidFill>
                <a:effectLst/>
              </a:rPr>
              <a:t>If the correlation coefficient is close to -1, it suggests a strong negative correlation, meaning as the movie budget increases, the popularity tends to decrease.</a:t>
            </a:r>
          </a:p>
          <a:p>
            <a:pPr marL="285750" indent="-285750">
              <a:buFont typeface="Courier New" panose="02070309020205020404" pitchFamily="49" charset="0"/>
              <a:buChar char="o"/>
            </a:pPr>
            <a:endParaRPr lang="en-IN" sz="1400" dirty="0"/>
          </a:p>
          <a:p>
            <a:pPr marL="285750" indent="-285750">
              <a:buFont typeface="Courier New" panose="02070309020205020404" pitchFamily="49" charset="0"/>
              <a:buChar char="o"/>
            </a:pPr>
            <a:r>
              <a:rPr lang="en-US" sz="1400" i="0" dirty="0">
                <a:solidFill>
                  <a:srgbClr val="000000"/>
                </a:solidFill>
                <a:effectLst/>
              </a:rPr>
              <a:t>If the correlation coefficient is close to 0, it suggests a weak or no correlation, meaning there is no clear linear relationship between movie budgets and popularity.</a:t>
            </a:r>
          </a:p>
        </p:txBody>
      </p:sp>
      <p:pic>
        <p:nvPicPr>
          <p:cNvPr id="5" name="Picture 4">
            <a:extLst>
              <a:ext uri="{FF2B5EF4-FFF2-40B4-BE49-F238E27FC236}">
                <a16:creationId xmlns:a16="http://schemas.microsoft.com/office/drawing/2014/main" id="{BE13DEA4-C211-6D36-8C0D-4EF9530CA40C}"/>
              </a:ext>
            </a:extLst>
          </p:cNvPr>
          <p:cNvPicPr>
            <a:picLocks noChangeAspect="1"/>
          </p:cNvPicPr>
          <p:nvPr/>
        </p:nvPicPr>
        <p:blipFill>
          <a:blip r:embed="rId2"/>
          <a:stretch>
            <a:fillRect/>
          </a:stretch>
        </p:blipFill>
        <p:spPr>
          <a:xfrm>
            <a:off x="1238110" y="1360008"/>
            <a:ext cx="6038169" cy="4567555"/>
          </a:xfrm>
          <a:prstGeom prst="rect">
            <a:avLst/>
          </a:prstGeom>
        </p:spPr>
      </p:pic>
    </p:spTree>
    <p:extLst>
      <p:ext uri="{BB962C8B-B14F-4D97-AF65-F5344CB8AC3E}">
        <p14:creationId xmlns:p14="http://schemas.microsoft.com/office/powerpoint/2010/main" val="485992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95636"/>
            <a:ext cx="10687050" cy="646331"/>
          </a:xfrm>
          <a:prstGeom prst="rect">
            <a:avLst/>
          </a:prstGeom>
          <a:noFill/>
        </p:spPr>
        <p:txBody>
          <a:bodyPr wrap="square" rtlCol="0">
            <a:spAutoFit/>
          </a:bodyPr>
          <a:lstStyle/>
          <a:p>
            <a:pPr marL="342900" indent="-342900">
              <a:buFont typeface="+mj-lt"/>
              <a:buAutoNum type="arabicPeriod"/>
            </a:pPr>
            <a:r>
              <a:rPr lang="en-US" dirty="0"/>
              <a:t>Load the movie dataset in the Python notebook. Display the numbers of rows and columns in the dataset. Display the titles and genres of the first 50 movies from the dataset.</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53352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885825" y="1790140"/>
            <a:ext cx="1605968"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Output:</a:t>
            </a:r>
          </a:p>
        </p:txBody>
      </p:sp>
      <p:pic>
        <p:nvPicPr>
          <p:cNvPr id="5" name="Picture 4">
            <a:extLst>
              <a:ext uri="{FF2B5EF4-FFF2-40B4-BE49-F238E27FC236}">
                <a16:creationId xmlns:a16="http://schemas.microsoft.com/office/drawing/2014/main" id="{017BA6AF-44B5-4DD2-A88F-341C2B4321D2}"/>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saturation sat="300000"/>
                    </a14:imgEffect>
                    <a14:imgEffect>
                      <a14:brightnessContrast contrast="-20000"/>
                    </a14:imgEffect>
                  </a14:imgLayer>
                </a14:imgProps>
              </a:ext>
            </a:extLst>
          </a:blip>
          <a:srcRect l="1014" b="22773"/>
          <a:stretch/>
        </p:blipFill>
        <p:spPr>
          <a:xfrm>
            <a:off x="2828924" y="1790141"/>
            <a:ext cx="4705351" cy="414393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1" name="Rectangle 10">
            <a:extLst>
              <a:ext uri="{FF2B5EF4-FFF2-40B4-BE49-F238E27FC236}">
                <a16:creationId xmlns:a16="http://schemas.microsoft.com/office/drawing/2014/main" id="{CA12A46B-A8AB-4A4F-A68D-B2F6361420E2}"/>
              </a:ext>
            </a:extLst>
          </p:cNvPr>
          <p:cNvSpPr/>
          <p:nvPr/>
        </p:nvSpPr>
        <p:spPr>
          <a:xfrm>
            <a:off x="7871406" y="3323947"/>
            <a:ext cx="3272844" cy="1076322"/>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400" dirty="0"/>
              <a:t>The first 50 movies with their genres where each movie is consist of 2 to 4 number of genres in them.</a:t>
            </a:r>
          </a:p>
        </p:txBody>
      </p:sp>
      <p:sp>
        <p:nvSpPr>
          <p:cNvPr id="12" name="Rectangle 11">
            <a:extLst>
              <a:ext uri="{FF2B5EF4-FFF2-40B4-BE49-F238E27FC236}">
                <a16:creationId xmlns:a16="http://schemas.microsoft.com/office/drawing/2014/main" id="{1D416728-9920-45FA-A382-E28844692FFE}"/>
              </a:ext>
            </a:extLst>
          </p:cNvPr>
          <p:cNvSpPr/>
          <p:nvPr/>
        </p:nvSpPr>
        <p:spPr>
          <a:xfrm>
            <a:off x="7871405" y="2726203"/>
            <a:ext cx="1591435"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pic>
        <p:nvPicPr>
          <p:cNvPr id="14" name="Picture 13">
            <a:extLst>
              <a:ext uri="{FF2B5EF4-FFF2-40B4-BE49-F238E27FC236}">
                <a16:creationId xmlns:a16="http://schemas.microsoft.com/office/drawing/2014/main" id="{03169130-ABFC-4C51-BC18-BEBAB48C90D2}"/>
              </a:ext>
            </a:extLst>
          </p:cNvPr>
          <p:cNvPicPr>
            <a:picLocks noChangeAspect="1"/>
          </p:cNvPicPr>
          <p:nvPr/>
        </p:nvPicPr>
        <p:blipFill>
          <a:blip r:embed="rId4"/>
          <a:stretch>
            <a:fillRect/>
          </a:stretch>
        </p:blipFill>
        <p:spPr>
          <a:xfrm>
            <a:off x="885825" y="2484160"/>
            <a:ext cx="1605968" cy="6794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71150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95636"/>
            <a:ext cx="10687050" cy="646331"/>
          </a:xfrm>
          <a:prstGeom prst="rect">
            <a:avLst/>
          </a:prstGeom>
          <a:noFill/>
        </p:spPr>
        <p:txBody>
          <a:bodyPr wrap="square" rtlCol="0">
            <a:spAutoFit/>
          </a:bodyPr>
          <a:lstStyle/>
          <a:p>
            <a:pPr marL="342900" indent="-342900">
              <a:buFont typeface="+mj-lt"/>
              <a:buAutoNum type="arabicPeriod" startAt="2"/>
            </a:pPr>
            <a:r>
              <a:rPr lang="en-US" dirty="0"/>
              <a:t>Identify the columns that have null values and perform the null value treatment. (Choose       the imputation method based on the type of data in the columns of interest)</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512334"/>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885825" y="1742927"/>
            <a:ext cx="2257425" cy="409724"/>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Before imputation:</a:t>
            </a:r>
          </a:p>
        </p:txBody>
      </p:sp>
      <p:sp>
        <p:nvSpPr>
          <p:cNvPr id="11" name="Rectangle 10">
            <a:extLst>
              <a:ext uri="{FF2B5EF4-FFF2-40B4-BE49-F238E27FC236}">
                <a16:creationId xmlns:a16="http://schemas.microsoft.com/office/drawing/2014/main" id="{CA12A46B-A8AB-4A4F-A68D-B2F6361420E2}"/>
              </a:ext>
            </a:extLst>
          </p:cNvPr>
          <p:cNvSpPr/>
          <p:nvPr/>
        </p:nvSpPr>
        <p:spPr>
          <a:xfrm>
            <a:off x="8255044" y="3429000"/>
            <a:ext cx="2984456" cy="952500"/>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400" dirty="0"/>
              <a:t>I applied the forward imputation method to fill all the null values in the database.</a:t>
            </a:r>
          </a:p>
        </p:txBody>
      </p:sp>
      <p:pic>
        <p:nvPicPr>
          <p:cNvPr id="7" name="Picture 6">
            <a:extLst>
              <a:ext uri="{FF2B5EF4-FFF2-40B4-BE49-F238E27FC236}">
                <a16:creationId xmlns:a16="http://schemas.microsoft.com/office/drawing/2014/main" id="{68FBD957-B5DB-4D42-82A8-100B9D653F81}"/>
              </a:ext>
            </a:extLst>
          </p:cNvPr>
          <p:cNvPicPr>
            <a:picLocks noChangeAspect="1"/>
          </p:cNvPicPr>
          <p:nvPr/>
        </p:nvPicPr>
        <p:blipFill>
          <a:blip r:embed="rId2"/>
          <a:stretch>
            <a:fillRect/>
          </a:stretch>
        </p:blipFill>
        <p:spPr>
          <a:xfrm>
            <a:off x="885825" y="2306277"/>
            <a:ext cx="4760225" cy="375605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Rectangle 13">
            <a:extLst>
              <a:ext uri="{FF2B5EF4-FFF2-40B4-BE49-F238E27FC236}">
                <a16:creationId xmlns:a16="http://schemas.microsoft.com/office/drawing/2014/main" id="{905EB8EA-B7EA-4D7D-AAA4-B4EF0443FBC2}"/>
              </a:ext>
            </a:extLst>
          </p:cNvPr>
          <p:cNvSpPr/>
          <p:nvPr/>
        </p:nvSpPr>
        <p:spPr>
          <a:xfrm>
            <a:off x="5895653" y="1742927"/>
            <a:ext cx="2109788" cy="409724"/>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After imputation:</a:t>
            </a:r>
          </a:p>
        </p:txBody>
      </p:sp>
      <p:pic>
        <p:nvPicPr>
          <p:cNvPr id="15" name="Picture 14">
            <a:extLst>
              <a:ext uri="{FF2B5EF4-FFF2-40B4-BE49-F238E27FC236}">
                <a16:creationId xmlns:a16="http://schemas.microsoft.com/office/drawing/2014/main" id="{4EE0D081-E9A9-4E23-AFD2-E093401C76B5}"/>
              </a:ext>
            </a:extLst>
          </p:cNvPr>
          <p:cNvPicPr>
            <a:picLocks noChangeAspect="1"/>
          </p:cNvPicPr>
          <p:nvPr/>
        </p:nvPicPr>
        <p:blipFill>
          <a:blip r:embed="rId3"/>
          <a:stretch>
            <a:fillRect/>
          </a:stretch>
        </p:blipFill>
        <p:spPr>
          <a:xfrm>
            <a:off x="5895653" y="2306276"/>
            <a:ext cx="2109788" cy="3756056"/>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Rectangle 15">
            <a:extLst>
              <a:ext uri="{FF2B5EF4-FFF2-40B4-BE49-F238E27FC236}">
                <a16:creationId xmlns:a16="http://schemas.microsoft.com/office/drawing/2014/main" id="{6ACFB14E-D3B1-4949-A973-1FFDFD2B2F66}"/>
              </a:ext>
            </a:extLst>
          </p:cNvPr>
          <p:cNvSpPr/>
          <p:nvPr/>
        </p:nvSpPr>
        <p:spPr>
          <a:xfrm>
            <a:off x="8255044" y="2851561"/>
            <a:ext cx="1591435"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grpSp>
        <p:nvGrpSpPr>
          <p:cNvPr id="17" name="Group 16">
            <a:extLst>
              <a:ext uri="{FF2B5EF4-FFF2-40B4-BE49-F238E27FC236}">
                <a16:creationId xmlns:a16="http://schemas.microsoft.com/office/drawing/2014/main" id="{78CAC0A2-FDC3-436E-8BD4-614DCFCD93B7}"/>
              </a:ext>
            </a:extLst>
          </p:cNvPr>
          <p:cNvGrpSpPr/>
          <p:nvPr/>
        </p:nvGrpSpPr>
        <p:grpSpPr>
          <a:xfrm>
            <a:off x="4201448" y="1742927"/>
            <a:ext cx="636007" cy="409724"/>
            <a:chOff x="2841908" y="690563"/>
            <a:chExt cx="725722" cy="639390"/>
          </a:xfrm>
          <a:solidFill>
            <a:srgbClr val="7F8FA9"/>
          </a:solidFill>
        </p:grpSpPr>
        <p:sp>
          <p:nvSpPr>
            <p:cNvPr id="18" name="Arrow: Right 17">
              <a:extLst>
                <a:ext uri="{FF2B5EF4-FFF2-40B4-BE49-F238E27FC236}">
                  <a16:creationId xmlns:a16="http://schemas.microsoft.com/office/drawing/2014/main" id="{241459E5-65DE-4CC2-A011-B790330C9191}"/>
                </a:ext>
              </a:extLst>
            </p:cNvPr>
            <p:cNvSpPr/>
            <p:nvPr/>
          </p:nvSpPr>
          <p:spPr>
            <a:xfrm>
              <a:off x="2841908" y="690563"/>
              <a:ext cx="725722" cy="639390"/>
            </a:xfrm>
            <a:prstGeom prst="rightArrow">
              <a:avLst>
                <a:gd name="adj1" fmla="val 60000"/>
                <a:gd name="adj2" fmla="val 50000"/>
              </a:avLst>
            </a:prstGeom>
            <a:grpFill/>
          </p:spPr>
          <p:style>
            <a:lnRef idx="0">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19" name="Arrow: Right 4">
              <a:extLst>
                <a:ext uri="{FF2B5EF4-FFF2-40B4-BE49-F238E27FC236}">
                  <a16:creationId xmlns:a16="http://schemas.microsoft.com/office/drawing/2014/main" id="{2BB7EFE2-B441-4C27-909E-B57DEA66A116}"/>
                </a:ext>
              </a:extLst>
            </p:cNvPr>
            <p:cNvSpPr txBox="1"/>
            <p:nvPr/>
          </p:nvSpPr>
          <p:spPr>
            <a:xfrm>
              <a:off x="2841908" y="818441"/>
              <a:ext cx="533905" cy="3836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p:txBody>
        </p:sp>
      </p:grpSp>
    </p:spTree>
    <p:extLst>
      <p:ext uri="{BB962C8B-B14F-4D97-AF65-F5344CB8AC3E}">
        <p14:creationId xmlns:p14="http://schemas.microsoft.com/office/powerpoint/2010/main" val="1819866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95636"/>
            <a:ext cx="10687050" cy="369332"/>
          </a:xfrm>
          <a:prstGeom prst="rect">
            <a:avLst/>
          </a:prstGeom>
          <a:noFill/>
        </p:spPr>
        <p:txBody>
          <a:bodyPr wrap="square" rtlCol="0">
            <a:spAutoFit/>
          </a:bodyPr>
          <a:lstStyle/>
          <a:p>
            <a:pPr marL="342900" indent="-342900">
              <a:buFont typeface="+mj-lt"/>
              <a:buAutoNum type="arabicPeriod" startAt="3"/>
            </a:pPr>
            <a:r>
              <a:rPr lang="en-US" dirty="0"/>
              <a:t>Display the movie categories that have a budget greater than $220,000</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28587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1276350" y="1423315"/>
            <a:ext cx="1038225" cy="405529"/>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Output:</a:t>
            </a:r>
          </a:p>
        </p:txBody>
      </p:sp>
      <p:sp>
        <p:nvSpPr>
          <p:cNvPr id="11" name="Rectangle 10">
            <a:extLst>
              <a:ext uri="{FF2B5EF4-FFF2-40B4-BE49-F238E27FC236}">
                <a16:creationId xmlns:a16="http://schemas.microsoft.com/office/drawing/2014/main" id="{CA12A46B-A8AB-4A4F-A68D-B2F6361420E2}"/>
              </a:ext>
            </a:extLst>
          </p:cNvPr>
          <p:cNvSpPr/>
          <p:nvPr/>
        </p:nvSpPr>
        <p:spPr>
          <a:xfrm>
            <a:off x="828675" y="3428999"/>
            <a:ext cx="1485900" cy="2594551"/>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400" dirty="0"/>
              <a:t>These are the  genres that have the Budget greater than $220,000.</a:t>
            </a:r>
          </a:p>
          <a:p>
            <a:r>
              <a:rPr lang="en-IN" sz="1400" dirty="0"/>
              <a:t>Where the maximum budget we can see is of Action genre.</a:t>
            </a:r>
          </a:p>
        </p:txBody>
      </p:sp>
      <p:sp>
        <p:nvSpPr>
          <p:cNvPr id="12" name="Rectangle 11">
            <a:extLst>
              <a:ext uri="{FF2B5EF4-FFF2-40B4-BE49-F238E27FC236}">
                <a16:creationId xmlns:a16="http://schemas.microsoft.com/office/drawing/2014/main" id="{1D416728-9920-45FA-A382-E28844692FFE}"/>
              </a:ext>
            </a:extLst>
          </p:cNvPr>
          <p:cNvSpPr/>
          <p:nvPr/>
        </p:nvSpPr>
        <p:spPr>
          <a:xfrm>
            <a:off x="828675" y="2885082"/>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pic>
        <p:nvPicPr>
          <p:cNvPr id="6" name="Picture 5">
            <a:extLst>
              <a:ext uri="{FF2B5EF4-FFF2-40B4-BE49-F238E27FC236}">
                <a16:creationId xmlns:a16="http://schemas.microsoft.com/office/drawing/2014/main" id="{0955FE12-B7A5-1920-F7B1-5DFB9B7FF7F7}"/>
              </a:ext>
            </a:extLst>
          </p:cNvPr>
          <p:cNvPicPr>
            <a:picLocks noChangeAspect="1"/>
          </p:cNvPicPr>
          <p:nvPr/>
        </p:nvPicPr>
        <p:blipFill>
          <a:blip r:embed="rId2"/>
          <a:stretch>
            <a:fillRect/>
          </a:stretch>
        </p:blipFill>
        <p:spPr>
          <a:xfrm>
            <a:off x="3205212" y="1423315"/>
            <a:ext cx="7710438" cy="4438470"/>
          </a:xfrm>
          <a:prstGeom prst="rect">
            <a:avLst/>
          </a:prstGeom>
        </p:spPr>
      </p:pic>
    </p:spTree>
    <p:extLst>
      <p:ext uri="{BB962C8B-B14F-4D97-AF65-F5344CB8AC3E}">
        <p14:creationId xmlns:p14="http://schemas.microsoft.com/office/powerpoint/2010/main" val="755874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95636"/>
            <a:ext cx="10687050" cy="369332"/>
          </a:xfrm>
          <a:prstGeom prst="rect">
            <a:avLst/>
          </a:prstGeom>
          <a:noFill/>
        </p:spPr>
        <p:txBody>
          <a:bodyPr wrap="square" rtlCol="0">
            <a:spAutoFit/>
          </a:bodyPr>
          <a:lstStyle/>
          <a:p>
            <a:pPr marL="342900" indent="-342900">
              <a:buFont typeface="+mj-lt"/>
              <a:buAutoNum type="arabicPeriod" startAt="4"/>
            </a:pPr>
            <a:r>
              <a:rPr lang="en-US" dirty="0"/>
              <a:t>Display the movie categories where the revenue is greater than $961,000,000</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285875"/>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885825" y="1423314"/>
            <a:ext cx="1038225" cy="405527"/>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Output:</a:t>
            </a:r>
          </a:p>
        </p:txBody>
      </p:sp>
      <p:sp>
        <p:nvSpPr>
          <p:cNvPr id="11" name="Rectangle 10">
            <a:extLst>
              <a:ext uri="{FF2B5EF4-FFF2-40B4-BE49-F238E27FC236}">
                <a16:creationId xmlns:a16="http://schemas.microsoft.com/office/drawing/2014/main" id="{CA12A46B-A8AB-4A4F-A68D-B2F6361420E2}"/>
              </a:ext>
            </a:extLst>
          </p:cNvPr>
          <p:cNvSpPr/>
          <p:nvPr/>
        </p:nvSpPr>
        <p:spPr>
          <a:xfrm>
            <a:off x="9798056" y="1966274"/>
            <a:ext cx="1485900" cy="2700976"/>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400" dirty="0"/>
              <a:t>There’re total of 24 genres that have the Revenue greater than $961,000,000</a:t>
            </a:r>
          </a:p>
          <a:p>
            <a:r>
              <a:rPr lang="en-IN" sz="1400" dirty="0"/>
              <a:t>Where the maximum Revenue we can see is of Adventure genre.</a:t>
            </a:r>
          </a:p>
        </p:txBody>
      </p:sp>
      <p:sp>
        <p:nvSpPr>
          <p:cNvPr id="12" name="Rectangle 11">
            <a:extLst>
              <a:ext uri="{FF2B5EF4-FFF2-40B4-BE49-F238E27FC236}">
                <a16:creationId xmlns:a16="http://schemas.microsoft.com/office/drawing/2014/main" id="{1D416728-9920-45FA-A382-E28844692FFE}"/>
              </a:ext>
            </a:extLst>
          </p:cNvPr>
          <p:cNvSpPr/>
          <p:nvPr/>
        </p:nvSpPr>
        <p:spPr>
          <a:xfrm>
            <a:off x="9798056" y="1423309"/>
            <a:ext cx="1485900" cy="405532"/>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Conclusion:</a:t>
            </a:r>
          </a:p>
        </p:txBody>
      </p:sp>
      <p:pic>
        <p:nvPicPr>
          <p:cNvPr id="4" name="Picture 3">
            <a:extLst>
              <a:ext uri="{FF2B5EF4-FFF2-40B4-BE49-F238E27FC236}">
                <a16:creationId xmlns:a16="http://schemas.microsoft.com/office/drawing/2014/main" id="{3BCA8B1B-0F60-A056-B5EA-603C7660009B}"/>
              </a:ext>
            </a:extLst>
          </p:cNvPr>
          <p:cNvPicPr>
            <a:picLocks noChangeAspect="1"/>
          </p:cNvPicPr>
          <p:nvPr/>
        </p:nvPicPr>
        <p:blipFill>
          <a:blip r:embed="rId2"/>
          <a:stretch>
            <a:fillRect/>
          </a:stretch>
        </p:blipFill>
        <p:spPr>
          <a:xfrm>
            <a:off x="1216919" y="1927770"/>
            <a:ext cx="8408344" cy="4219149"/>
          </a:xfrm>
          <a:prstGeom prst="rect">
            <a:avLst/>
          </a:prstGeom>
        </p:spPr>
      </p:pic>
    </p:spTree>
    <p:extLst>
      <p:ext uri="{BB962C8B-B14F-4D97-AF65-F5344CB8AC3E}">
        <p14:creationId xmlns:p14="http://schemas.microsoft.com/office/powerpoint/2010/main" val="3964075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ED9D7-A07E-4DF7-BF60-F9B559D0FF67}"/>
              </a:ext>
            </a:extLst>
          </p:cNvPr>
          <p:cNvSpPr txBox="1"/>
          <p:nvPr/>
        </p:nvSpPr>
        <p:spPr>
          <a:xfrm>
            <a:off x="752475" y="786111"/>
            <a:ext cx="10687050" cy="923330"/>
          </a:xfrm>
          <a:prstGeom prst="rect">
            <a:avLst/>
          </a:prstGeom>
          <a:noFill/>
        </p:spPr>
        <p:txBody>
          <a:bodyPr wrap="square" rtlCol="0">
            <a:spAutoFit/>
          </a:bodyPr>
          <a:lstStyle/>
          <a:p>
            <a:pPr marL="342900" indent="-342900">
              <a:buFont typeface="+mj-lt"/>
              <a:buAutoNum type="arabicPeriod" startAt="5"/>
            </a:pPr>
            <a:r>
              <a:rPr lang="en-US" dirty="0"/>
              <a:t>There are some movies for which the budget and revenue columns have the value 0, which mean unknown values. Remove the rows with value 0 from both the budget and revenue columns.</a:t>
            </a:r>
          </a:p>
        </p:txBody>
      </p:sp>
      <p:cxnSp>
        <p:nvCxnSpPr>
          <p:cNvPr id="13" name="Straight Connector 12">
            <a:extLst>
              <a:ext uri="{FF2B5EF4-FFF2-40B4-BE49-F238E27FC236}">
                <a16:creationId xmlns:a16="http://schemas.microsoft.com/office/drawing/2014/main" id="{B0C5D0A1-65AF-494E-A5A3-29EE3F97B581}"/>
              </a:ext>
            </a:extLst>
          </p:cNvPr>
          <p:cNvCxnSpPr>
            <a:cxnSpLocks/>
          </p:cNvCxnSpPr>
          <p:nvPr/>
        </p:nvCxnSpPr>
        <p:spPr>
          <a:xfrm>
            <a:off x="885825" y="1718966"/>
            <a:ext cx="10258425" cy="0"/>
          </a:xfrm>
          <a:prstGeom prst="line">
            <a:avLst/>
          </a:prstGeom>
          <a:ln>
            <a:solidFill>
              <a:srgbClr val="798B8D"/>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48B8539D-56E6-475B-9343-B45084C8038B}"/>
              </a:ext>
            </a:extLst>
          </p:cNvPr>
          <p:cNvSpPr/>
          <p:nvPr/>
        </p:nvSpPr>
        <p:spPr>
          <a:xfrm>
            <a:off x="885825" y="1916239"/>
            <a:ext cx="5210175" cy="679448"/>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Number of rows before removing the rows with value 0 from budget &amp; revenue :</a:t>
            </a:r>
          </a:p>
        </p:txBody>
      </p:sp>
      <p:sp>
        <p:nvSpPr>
          <p:cNvPr id="11" name="Rectangle 10">
            <a:extLst>
              <a:ext uri="{FF2B5EF4-FFF2-40B4-BE49-F238E27FC236}">
                <a16:creationId xmlns:a16="http://schemas.microsoft.com/office/drawing/2014/main" id="{CA12A46B-A8AB-4A4F-A68D-B2F6361420E2}"/>
              </a:ext>
            </a:extLst>
          </p:cNvPr>
          <p:cNvSpPr/>
          <p:nvPr/>
        </p:nvSpPr>
        <p:spPr>
          <a:xfrm>
            <a:off x="8048626" y="2809459"/>
            <a:ext cx="3095625" cy="1946423"/>
          </a:xfrm>
          <a:prstGeom prst="rect">
            <a:avLst/>
          </a:prstGeom>
          <a:ln>
            <a:solidFill>
              <a:srgbClr val="7A8C8E"/>
            </a:solidFill>
          </a:ln>
          <a:effectLst>
            <a:outerShdw blurRad="50800" dist="38100" dir="5400000" algn="t" rotWithShape="0">
              <a:prstClr val="black">
                <a:alpha val="4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r>
              <a:rPr lang="en-IN" sz="1400" dirty="0"/>
              <a:t>We’ve used the drop() function with conditional formatting where budget &amp; revenue columns have 0 value and dropped the rows indexes with the dot index keyword from axis 0.</a:t>
            </a:r>
          </a:p>
        </p:txBody>
      </p:sp>
      <p:sp>
        <p:nvSpPr>
          <p:cNvPr id="12" name="Rectangle 11">
            <a:extLst>
              <a:ext uri="{FF2B5EF4-FFF2-40B4-BE49-F238E27FC236}">
                <a16:creationId xmlns:a16="http://schemas.microsoft.com/office/drawing/2014/main" id="{1D416728-9920-45FA-A382-E28844692FFE}"/>
              </a:ext>
            </a:extLst>
          </p:cNvPr>
          <p:cNvSpPr/>
          <p:nvPr/>
        </p:nvSpPr>
        <p:spPr>
          <a:xfrm>
            <a:off x="8048626" y="1916240"/>
            <a:ext cx="1238250" cy="679446"/>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Method:</a:t>
            </a:r>
          </a:p>
        </p:txBody>
      </p:sp>
      <p:pic>
        <p:nvPicPr>
          <p:cNvPr id="15" name="Picture 14">
            <a:extLst>
              <a:ext uri="{FF2B5EF4-FFF2-40B4-BE49-F238E27FC236}">
                <a16:creationId xmlns:a16="http://schemas.microsoft.com/office/drawing/2014/main" id="{A72D968D-67A8-4E41-97D1-6AD214E76DEC}"/>
              </a:ext>
            </a:extLst>
          </p:cNvPr>
          <p:cNvPicPr>
            <a:picLocks noChangeAspect="1"/>
          </p:cNvPicPr>
          <p:nvPr/>
        </p:nvPicPr>
        <p:blipFill>
          <a:blip r:embed="rId2"/>
          <a:stretch>
            <a:fillRect/>
          </a:stretch>
        </p:blipFill>
        <p:spPr>
          <a:xfrm>
            <a:off x="4856055" y="4969650"/>
            <a:ext cx="2489413" cy="105321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6" name="Picture 15">
            <a:extLst>
              <a:ext uri="{FF2B5EF4-FFF2-40B4-BE49-F238E27FC236}">
                <a16:creationId xmlns:a16="http://schemas.microsoft.com/office/drawing/2014/main" id="{C4F630AF-BB92-4E37-9445-3AB367E1DE96}"/>
              </a:ext>
            </a:extLst>
          </p:cNvPr>
          <p:cNvPicPr>
            <a:picLocks noChangeAspect="1"/>
          </p:cNvPicPr>
          <p:nvPr/>
        </p:nvPicPr>
        <p:blipFill>
          <a:blip r:embed="rId3"/>
          <a:stretch>
            <a:fillRect/>
          </a:stretch>
        </p:blipFill>
        <p:spPr>
          <a:xfrm>
            <a:off x="4851292" y="2809451"/>
            <a:ext cx="2489414" cy="105321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7" name="Rectangle 16">
            <a:extLst>
              <a:ext uri="{FF2B5EF4-FFF2-40B4-BE49-F238E27FC236}">
                <a16:creationId xmlns:a16="http://schemas.microsoft.com/office/drawing/2014/main" id="{7FAFC169-770C-4ECE-BAB7-5BF061AA5784}"/>
              </a:ext>
            </a:extLst>
          </p:cNvPr>
          <p:cNvSpPr/>
          <p:nvPr/>
        </p:nvSpPr>
        <p:spPr>
          <a:xfrm>
            <a:off x="885824" y="4076434"/>
            <a:ext cx="5210175" cy="679448"/>
          </a:xfrm>
          <a:prstGeom prst="rect">
            <a:avLst/>
          </a:prstGeom>
          <a:effectLst>
            <a:outerShdw blurRad="63500" sx="102000" sy="102000" algn="ctr" rotWithShape="0">
              <a:prstClr val="black">
                <a:alpha val="20000"/>
              </a:prstClr>
            </a:outerShdw>
          </a:effectLst>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Number of rows after removing the rows with 0 values:</a:t>
            </a:r>
          </a:p>
        </p:txBody>
      </p:sp>
      <p:grpSp>
        <p:nvGrpSpPr>
          <p:cNvPr id="18" name="Group 17">
            <a:extLst>
              <a:ext uri="{FF2B5EF4-FFF2-40B4-BE49-F238E27FC236}">
                <a16:creationId xmlns:a16="http://schemas.microsoft.com/office/drawing/2014/main" id="{3B4DC252-50E5-4F51-BEFC-BDE2877B6E7F}"/>
              </a:ext>
            </a:extLst>
          </p:cNvPr>
          <p:cNvGrpSpPr/>
          <p:nvPr/>
        </p:nvGrpSpPr>
        <p:grpSpPr>
          <a:xfrm rot="5400000">
            <a:off x="3172907" y="3022566"/>
            <a:ext cx="636007" cy="624434"/>
            <a:chOff x="2841908" y="690563"/>
            <a:chExt cx="725722" cy="639390"/>
          </a:xfrm>
          <a:solidFill>
            <a:srgbClr val="7F8FA9"/>
          </a:solidFill>
        </p:grpSpPr>
        <p:sp>
          <p:nvSpPr>
            <p:cNvPr id="19" name="Arrow: Right 18">
              <a:extLst>
                <a:ext uri="{FF2B5EF4-FFF2-40B4-BE49-F238E27FC236}">
                  <a16:creationId xmlns:a16="http://schemas.microsoft.com/office/drawing/2014/main" id="{7221A1F8-D6B9-47C4-BBCD-82653E8A5264}"/>
                </a:ext>
              </a:extLst>
            </p:cNvPr>
            <p:cNvSpPr/>
            <p:nvPr/>
          </p:nvSpPr>
          <p:spPr>
            <a:xfrm>
              <a:off x="2841908" y="690563"/>
              <a:ext cx="725722" cy="639390"/>
            </a:xfrm>
            <a:prstGeom prst="rightArrow">
              <a:avLst>
                <a:gd name="adj1" fmla="val 60000"/>
                <a:gd name="adj2" fmla="val 50000"/>
              </a:avLst>
            </a:prstGeom>
            <a:grpFill/>
          </p:spPr>
          <p:style>
            <a:lnRef idx="0">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sp>
        <p:sp>
          <p:nvSpPr>
            <p:cNvPr id="20" name="Arrow: Right 4">
              <a:extLst>
                <a:ext uri="{FF2B5EF4-FFF2-40B4-BE49-F238E27FC236}">
                  <a16:creationId xmlns:a16="http://schemas.microsoft.com/office/drawing/2014/main" id="{86FCD7C7-7908-421F-8378-0FE1C70B97AD}"/>
                </a:ext>
              </a:extLst>
            </p:cNvPr>
            <p:cNvSpPr txBox="1"/>
            <p:nvPr/>
          </p:nvSpPr>
          <p:spPr>
            <a:xfrm>
              <a:off x="2841908" y="818441"/>
              <a:ext cx="533905" cy="383634"/>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00150">
                <a:lnSpc>
                  <a:spcPct val="90000"/>
                </a:lnSpc>
                <a:spcBef>
                  <a:spcPct val="0"/>
                </a:spcBef>
                <a:spcAft>
                  <a:spcPct val="35000"/>
                </a:spcAft>
                <a:buNone/>
              </a:pPr>
              <a:endParaRPr lang="en-US" sz="2700" kern="1200" dirty="0">
                <a:solidFill>
                  <a:schemeClr val="tx1"/>
                </a:solidFill>
              </a:endParaRPr>
            </a:p>
          </p:txBody>
        </p:sp>
      </p:grpSp>
    </p:spTree>
    <p:extLst>
      <p:ext uri="{BB962C8B-B14F-4D97-AF65-F5344CB8AC3E}">
        <p14:creationId xmlns:p14="http://schemas.microsoft.com/office/powerpoint/2010/main" val="42273931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4FAF7B5-E40C-46BE-9C83-DA251FCAE61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029FA76-0C86-4BF1-99F1-A3115FBFFA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0</TotalTime>
  <Words>1362</Words>
  <Application>Microsoft Office PowerPoint</Application>
  <PresentationFormat>Widescreen</PresentationFormat>
  <Paragraphs>106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Courier New</vt:lpstr>
      <vt:lpstr>Wingdings 3</vt:lpstr>
      <vt:lpstr>Ion Boardroom</vt:lpstr>
      <vt:lpstr>TMBD Movie data analysis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2023-03-04T19:20:37Z</dcterms:created>
  <dcterms:modified xsi:type="dcterms:W3CDTF">2023-12-29T07:12:41Z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