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4" r:id="rId2"/>
  </p:sldMasterIdLst>
  <p:notesMasterIdLst>
    <p:notesMasterId r:id="rId24"/>
  </p:notesMasterIdLst>
  <p:sldIdLst>
    <p:sldId id="1105" r:id="rId3"/>
    <p:sldId id="259" r:id="rId4"/>
    <p:sldId id="263" r:id="rId5"/>
    <p:sldId id="257" r:id="rId6"/>
    <p:sldId id="260" r:id="rId7"/>
    <p:sldId id="262" r:id="rId8"/>
    <p:sldId id="1110" r:id="rId9"/>
    <p:sldId id="1112" r:id="rId10"/>
    <p:sldId id="1113" r:id="rId11"/>
    <p:sldId id="1111" r:id="rId12"/>
    <p:sldId id="1120" r:id="rId13"/>
    <p:sldId id="264" r:id="rId14"/>
    <p:sldId id="266" r:id="rId15"/>
    <p:sldId id="1121" r:id="rId16"/>
    <p:sldId id="1122" r:id="rId17"/>
    <p:sldId id="1123" r:id="rId18"/>
    <p:sldId id="1124" r:id="rId19"/>
    <p:sldId id="1125" r:id="rId20"/>
    <p:sldId id="1126" r:id="rId21"/>
    <p:sldId id="1127"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9" d="100"/>
          <a:sy n="79" d="100"/>
        </p:scale>
        <p:origin x="7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4D5861-D087-45BA-BB17-663AD753D555}" type="datetimeFigureOut">
              <a:rPr lang="en-IN" smtClean="0"/>
              <a:t>19-12-2021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2ACAA-FFBF-4AE1-9639-892C40F49F52}" type="slidenum">
              <a:rPr lang="en-IN" smtClean="0"/>
              <a:t>‹#›</a:t>
            </a:fld>
            <a:endParaRPr lang="en-IN"/>
          </a:p>
        </p:txBody>
      </p:sp>
    </p:spTree>
    <p:extLst>
      <p:ext uri="{BB962C8B-B14F-4D97-AF65-F5344CB8AC3E}">
        <p14:creationId xmlns:p14="http://schemas.microsoft.com/office/powerpoint/2010/main" val="1667153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CD76FF-14A3-419F-8EFB-1472F3D4414B}" type="slidenum">
              <a:rPr lang="en-US" smtClean="0"/>
              <a:pPr/>
              <a:t>1</a:t>
            </a:fld>
            <a:endParaRPr lang="en-US" dirty="0"/>
          </a:p>
        </p:txBody>
      </p:sp>
    </p:spTree>
    <p:extLst>
      <p:ext uri="{BB962C8B-B14F-4D97-AF65-F5344CB8AC3E}">
        <p14:creationId xmlns:p14="http://schemas.microsoft.com/office/powerpoint/2010/main" val="3027661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B5E91E-86D1-463B-A5AA-04FB0D67A19C}"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1293273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B5E91E-86D1-463B-A5AA-04FB0D67A19C}"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346763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B5E91E-86D1-463B-A5AA-04FB0D67A19C}"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5D5712A-F62D-4A1E-9AF8-3BB5B195354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15509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B5E91E-86D1-463B-A5AA-04FB0D67A19C}"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265207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B5E91E-86D1-463B-A5AA-04FB0D67A19C}"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D5712A-F62D-4A1E-9AF8-3BB5B195354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1345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B5E91E-86D1-463B-A5AA-04FB0D67A19C}"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3904781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B5E91E-86D1-463B-A5AA-04FB0D67A19C}"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3005418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B5E91E-86D1-463B-A5AA-04FB0D67A19C}"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1052182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B5E91E-86D1-463B-A5AA-04FB0D67A19C}"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2822584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B5E91E-86D1-463B-A5AA-04FB0D67A19C}"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16321161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B5E91E-86D1-463B-A5AA-04FB0D67A19C}"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141773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B5E91E-86D1-463B-A5AA-04FB0D67A19C}"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1581571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B5E91E-86D1-463B-A5AA-04FB0D67A19C}"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42340029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B5E91E-86D1-463B-A5AA-04FB0D67A19C}" type="datetimeFigureOut">
              <a:rPr lang="en-IN" smtClean="0"/>
              <a:t>19-12-2021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20358231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B5E91E-86D1-463B-A5AA-04FB0D67A19C}" type="datetimeFigureOut">
              <a:rPr lang="en-IN" smtClean="0"/>
              <a:t>19-12-2021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8894449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B5E91E-86D1-463B-A5AA-04FB0D67A19C}" type="datetimeFigureOut">
              <a:rPr lang="en-IN" smtClean="0"/>
              <a:t>19-12-2021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15446458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B5E91E-86D1-463B-A5AA-04FB0D67A19C}"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9470064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B5E91E-86D1-463B-A5AA-04FB0D67A19C}"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1676230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B5E91E-86D1-463B-A5AA-04FB0D67A19C}"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40218231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B5E91E-86D1-463B-A5AA-04FB0D67A19C}"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5712A-F62D-4A1E-9AF8-3BB5B195354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316411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B5E91E-86D1-463B-A5AA-04FB0D67A19C}"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2985989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B5E91E-86D1-463B-A5AA-04FB0D67A19C}"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5712A-F62D-4A1E-9AF8-3BB5B195354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9363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B5E91E-86D1-463B-A5AA-04FB0D67A19C}"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22853388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B5E91E-86D1-463B-A5AA-04FB0D67A19C}"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41511568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B5E91E-86D1-463B-A5AA-04FB0D67A19C}"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4260971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B5E91E-86D1-463B-A5AA-04FB0D67A19C}" type="datetimeFigureOut">
              <a:rPr lang="en-IN" smtClean="0"/>
              <a:t>19-12-2021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4047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B5E91E-86D1-463B-A5AA-04FB0D67A19C}"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3559746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B5E91E-86D1-463B-A5AA-04FB0D67A19C}" type="datetimeFigureOut">
              <a:rPr lang="en-IN" smtClean="0"/>
              <a:t>19-12-2021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333332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B5E91E-86D1-463B-A5AA-04FB0D67A19C}" type="datetimeFigureOut">
              <a:rPr lang="en-IN" smtClean="0"/>
              <a:t>19-12-2021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1457382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B5E91E-86D1-463B-A5AA-04FB0D67A19C}" type="datetimeFigureOut">
              <a:rPr lang="en-IN" smtClean="0"/>
              <a:t>19-12-2021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422950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B5E91E-86D1-463B-A5AA-04FB0D67A19C}"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926038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B5E91E-86D1-463B-A5AA-04FB0D67A19C}" type="datetimeFigureOut">
              <a:rPr lang="en-IN" smtClean="0"/>
              <a:t>19-12-2021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5D5712A-F62D-4A1E-9AF8-3BB5B195354E}" type="slidenum">
              <a:rPr lang="en-IN" smtClean="0"/>
              <a:t>‹#›</a:t>
            </a:fld>
            <a:endParaRPr lang="en-IN"/>
          </a:p>
        </p:txBody>
      </p:sp>
    </p:spTree>
    <p:extLst>
      <p:ext uri="{BB962C8B-B14F-4D97-AF65-F5344CB8AC3E}">
        <p14:creationId xmlns:p14="http://schemas.microsoft.com/office/powerpoint/2010/main" val="3009456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B5E91E-86D1-463B-A5AA-04FB0D67A19C}" type="datetimeFigureOut">
              <a:rPr lang="en-IN" smtClean="0"/>
              <a:t>19-12-2021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5D5712A-F62D-4A1E-9AF8-3BB5B195354E}" type="slidenum">
              <a:rPr lang="en-IN" smtClean="0"/>
              <a:t>‹#›</a:t>
            </a:fld>
            <a:endParaRPr lang="en-IN"/>
          </a:p>
        </p:txBody>
      </p:sp>
    </p:spTree>
    <p:extLst>
      <p:ext uri="{BB962C8B-B14F-4D97-AF65-F5344CB8AC3E}">
        <p14:creationId xmlns:p14="http://schemas.microsoft.com/office/powerpoint/2010/main" val="26489438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B5E91E-86D1-463B-A5AA-04FB0D67A19C}" type="datetimeFigureOut">
              <a:rPr lang="en-IN" smtClean="0"/>
              <a:t>19-12-2021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D5712A-F62D-4A1E-9AF8-3BB5B195354E}" type="slidenum">
              <a:rPr lang="en-IN" smtClean="0"/>
              <a:t>‹#›</a:t>
            </a:fld>
            <a:endParaRPr lang="en-IN"/>
          </a:p>
        </p:txBody>
      </p:sp>
    </p:spTree>
    <p:extLst>
      <p:ext uri="{BB962C8B-B14F-4D97-AF65-F5344CB8AC3E}">
        <p14:creationId xmlns:p14="http://schemas.microsoft.com/office/powerpoint/2010/main" val="11821362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0391" y="2387671"/>
            <a:ext cx="8305800" cy="3981450"/>
          </a:xfrm>
        </p:spPr>
        <p:txBody>
          <a:bodyPr anchor="t" anchorCtr="0">
            <a:normAutofit fontScale="90000"/>
          </a:bodyPr>
          <a:lstStyle/>
          <a:p>
            <a:pPr algn="l"/>
            <a:r>
              <a:rPr lang="en-IN" sz="2800" b="1" u="sng" dirty="0">
                <a:solidFill>
                  <a:srgbClr val="002060"/>
                </a:solidFill>
                <a:latin typeface="Arial Narrow" panose="020B0606020202030204" pitchFamily="34" charset="0"/>
              </a:rPr>
              <a:t>Group Project Title:</a:t>
            </a:r>
            <a:r>
              <a:rPr lang="en-IN" sz="2800" b="1" dirty="0">
                <a:solidFill>
                  <a:srgbClr val="002060"/>
                </a:solidFill>
                <a:latin typeface="Arial Narrow" panose="020B0606020202030204" pitchFamily="34" charset="0"/>
              </a:rPr>
              <a:t>   Cancer Prediction</a:t>
            </a:r>
            <a:br>
              <a:rPr lang="en-IN" sz="2800" b="1" dirty="0">
                <a:solidFill>
                  <a:srgbClr val="002060"/>
                </a:solidFill>
                <a:latin typeface="Arial Narrow" panose="020B0606020202030204" pitchFamily="34" charset="0"/>
              </a:rPr>
            </a:br>
            <a:br>
              <a:rPr lang="en-IN" sz="2800" b="1" dirty="0">
                <a:solidFill>
                  <a:srgbClr val="002060"/>
                </a:solidFill>
                <a:latin typeface="Arial Narrow" panose="020B0606020202030204" pitchFamily="34" charset="0"/>
              </a:rPr>
            </a:br>
            <a:r>
              <a:rPr lang="en-IN" sz="2800" b="1" u="sng" dirty="0">
                <a:solidFill>
                  <a:srgbClr val="002060"/>
                </a:solidFill>
                <a:latin typeface="Arial Narrow" panose="020B0606020202030204" pitchFamily="34" charset="0"/>
              </a:rPr>
              <a:t>Group:</a:t>
            </a:r>
            <a:r>
              <a:rPr lang="en-IN" sz="2800" dirty="0">
                <a:solidFill>
                  <a:srgbClr val="002060"/>
                </a:solidFill>
                <a:latin typeface="Arial Narrow" panose="020B0606020202030204" pitchFamily="34" charset="0"/>
              </a:rPr>
              <a:t> G 4</a:t>
            </a:r>
            <a:br>
              <a:rPr lang="en-IN" sz="2800" b="1" dirty="0">
                <a:solidFill>
                  <a:srgbClr val="002060"/>
                </a:solidFill>
                <a:latin typeface="Arial Narrow" panose="020B0606020202030204" pitchFamily="34" charset="0"/>
              </a:rPr>
            </a:br>
            <a:br>
              <a:rPr lang="en-IN" sz="2800" b="1" dirty="0">
                <a:solidFill>
                  <a:srgbClr val="002060"/>
                </a:solidFill>
                <a:latin typeface="Arial Narrow" panose="020B0606020202030204" pitchFamily="34" charset="0"/>
              </a:rPr>
            </a:br>
            <a:r>
              <a:rPr lang="en-IN" sz="2800" b="1" u="sng" dirty="0">
                <a:solidFill>
                  <a:srgbClr val="002060"/>
                </a:solidFill>
                <a:latin typeface="Arial Narrow" panose="020B0606020202030204" pitchFamily="34" charset="0"/>
              </a:rPr>
              <a:t>Team Members:</a:t>
            </a:r>
            <a:r>
              <a:rPr lang="en-IN" sz="2800" b="1" dirty="0">
                <a:solidFill>
                  <a:srgbClr val="002060"/>
                </a:solidFill>
                <a:latin typeface="Arial Narrow" panose="020B0606020202030204" pitchFamily="34" charset="0"/>
              </a:rPr>
              <a:t> </a:t>
            </a:r>
            <a:r>
              <a:rPr lang="en-IN" sz="2800" dirty="0">
                <a:solidFill>
                  <a:srgbClr val="002060"/>
                </a:solidFill>
                <a:latin typeface="Arial Narrow" panose="020B0606020202030204" pitchFamily="34" charset="0"/>
              </a:rPr>
              <a:t> </a:t>
            </a:r>
            <a:br>
              <a:rPr lang="en-IN" sz="2800" dirty="0">
                <a:solidFill>
                  <a:srgbClr val="002060"/>
                </a:solidFill>
                <a:latin typeface="Arial Narrow" panose="020B0606020202030204" pitchFamily="34" charset="0"/>
              </a:rPr>
            </a:br>
            <a:r>
              <a:rPr lang="en-IN" sz="2800" dirty="0">
                <a:solidFill>
                  <a:srgbClr val="002060"/>
                </a:solidFill>
                <a:latin typeface="Arial Narrow" panose="020B0606020202030204" pitchFamily="34" charset="0"/>
              </a:rPr>
              <a:t>Amandeep Singh Vohra (502004073), </a:t>
            </a:r>
            <a:br>
              <a:rPr lang="en-IN" sz="2800" dirty="0">
                <a:solidFill>
                  <a:srgbClr val="002060"/>
                </a:solidFill>
                <a:latin typeface="Arial Narrow" panose="020B0606020202030204" pitchFamily="34" charset="0"/>
              </a:rPr>
            </a:br>
            <a:r>
              <a:rPr lang="en-IN" sz="2800" dirty="0" err="1">
                <a:solidFill>
                  <a:srgbClr val="002060"/>
                </a:solidFill>
                <a:latin typeface="Arial Narrow" panose="020B0606020202030204" pitchFamily="34" charset="0"/>
              </a:rPr>
              <a:t>Babit</a:t>
            </a:r>
            <a:r>
              <a:rPr lang="en-IN" sz="2800" dirty="0">
                <a:solidFill>
                  <a:srgbClr val="002060"/>
                </a:solidFill>
                <a:latin typeface="Arial Narrow" panose="020B0606020202030204" pitchFamily="34" charset="0"/>
              </a:rPr>
              <a:t> </a:t>
            </a:r>
            <a:r>
              <a:rPr lang="en-IN" sz="2800" dirty="0" err="1">
                <a:solidFill>
                  <a:srgbClr val="002060"/>
                </a:solidFill>
                <a:latin typeface="Arial Narrow" panose="020B0606020202030204" pitchFamily="34" charset="0"/>
              </a:rPr>
              <a:t>Abrol</a:t>
            </a:r>
            <a:r>
              <a:rPr lang="en-IN" sz="2800" dirty="0">
                <a:solidFill>
                  <a:srgbClr val="002060"/>
                </a:solidFill>
                <a:latin typeface="Arial Narrow" panose="020B0606020202030204" pitchFamily="34" charset="0"/>
              </a:rPr>
              <a:t> (502004129)</a:t>
            </a:r>
            <a:br>
              <a:rPr lang="en-IN" sz="2800" b="1" u="sng" dirty="0">
                <a:solidFill>
                  <a:srgbClr val="002060"/>
                </a:solidFill>
                <a:latin typeface="Arial Narrow" panose="020B0606020202030204" pitchFamily="34" charset="0"/>
              </a:rPr>
            </a:br>
            <a:br>
              <a:rPr lang="en-IN" sz="2800" b="1" u="sng" dirty="0">
                <a:solidFill>
                  <a:srgbClr val="002060"/>
                </a:solidFill>
                <a:latin typeface="Arial Narrow" panose="020B0606020202030204" pitchFamily="34" charset="0"/>
              </a:rPr>
            </a:br>
            <a:r>
              <a:rPr lang="en-IN" sz="2800" b="1" u="sng" dirty="0">
                <a:solidFill>
                  <a:srgbClr val="002060"/>
                </a:solidFill>
                <a:latin typeface="Arial Narrow" panose="020B0606020202030204" pitchFamily="34" charset="0"/>
              </a:rPr>
              <a:t>Submitted to: -</a:t>
            </a:r>
            <a:br>
              <a:rPr lang="en-IN" sz="2800" b="1" u="sng" dirty="0">
                <a:solidFill>
                  <a:srgbClr val="002060"/>
                </a:solidFill>
                <a:latin typeface="Arial Narrow" panose="020B0606020202030204" pitchFamily="34" charset="0"/>
              </a:rPr>
            </a:br>
            <a:r>
              <a:rPr lang="en-IN" sz="2800" b="1" u="sng" dirty="0" err="1">
                <a:solidFill>
                  <a:srgbClr val="002060"/>
                </a:solidFill>
                <a:latin typeface="Arial Narrow" panose="020B0606020202030204" pitchFamily="34" charset="0"/>
              </a:rPr>
              <a:t>Dr.</a:t>
            </a:r>
            <a:r>
              <a:rPr lang="en-IN" sz="2800" b="1" u="sng" dirty="0">
                <a:solidFill>
                  <a:srgbClr val="002060"/>
                </a:solidFill>
                <a:latin typeface="Arial Narrow" panose="020B0606020202030204" pitchFamily="34" charset="0"/>
              </a:rPr>
              <a:t> Nitin Arvind </a:t>
            </a:r>
            <a:r>
              <a:rPr lang="en-IN" sz="2800" b="1" u="sng" dirty="0" err="1">
                <a:solidFill>
                  <a:srgbClr val="002060"/>
                </a:solidFill>
                <a:latin typeface="Arial Narrow" panose="020B0606020202030204" pitchFamily="34" charset="0"/>
              </a:rPr>
              <a:t>Shelke</a:t>
            </a:r>
            <a:br>
              <a:rPr lang="en-IN" sz="2800" b="1" u="sng" dirty="0">
                <a:solidFill>
                  <a:srgbClr val="002060"/>
                </a:solidFill>
                <a:latin typeface="Arial Narrow" panose="020B0606020202030204" pitchFamily="34" charset="0"/>
              </a:rPr>
            </a:br>
            <a:endParaRPr lang="en-IN" sz="2400" b="1" i="1" dirty="0">
              <a:solidFill>
                <a:srgbClr val="C00000"/>
              </a:solidFill>
              <a:latin typeface="Arial Narrow" panose="020B0606020202030204" pitchFamily="34" charset="0"/>
            </a:endParaRPr>
          </a:p>
        </p:txBody>
      </p:sp>
      <p:sp>
        <p:nvSpPr>
          <p:cNvPr id="4" name="Title 1"/>
          <p:cNvSpPr txBox="1">
            <a:spLocks/>
          </p:cNvSpPr>
          <p:nvPr/>
        </p:nvSpPr>
        <p:spPr>
          <a:xfrm>
            <a:off x="1943100" y="133350"/>
            <a:ext cx="8305800" cy="1905000"/>
          </a:xfrm>
          <a:prstGeom prst="rect">
            <a:avLst/>
          </a:prstGeom>
        </p:spPr>
        <p:txBody>
          <a:bodyPr vert="horz" lIns="91440" tIns="45720" rIns="91440" bIns="45720" rtlCol="0" anchor="ctr">
            <a:normAutofit/>
          </a:bodyPr>
          <a:lstStyle/>
          <a:p>
            <a:pPr algn="ctr">
              <a:spcBef>
                <a:spcPct val="0"/>
              </a:spcBef>
              <a:defRPr/>
            </a:pPr>
            <a:r>
              <a:rPr lang="en-US" sz="3600" b="1" dirty="0">
                <a:solidFill>
                  <a:srgbClr val="002060"/>
                </a:solidFill>
                <a:latin typeface="Arial Narrow" panose="020B0606020202030204" pitchFamily="34" charset="0"/>
                <a:ea typeface="+mj-ea"/>
                <a:cs typeface="+mj-cs"/>
              </a:rPr>
              <a:t>Artificial Intelligence</a:t>
            </a:r>
          </a:p>
          <a:p>
            <a:pPr algn="ctr">
              <a:spcBef>
                <a:spcPct val="0"/>
              </a:spcBef>
              <a:defRPr/>
            </a:pPr>
            <a:r>
              <a:rPr lang="en-IN" sz="3600" b="1" dirty="0">
                <a:solidFill>
                  <a:srgbClr val="002060"/>
                </a:solidFill>
                <a:latin typeface="Arial Narrow" panose="020B0606020202030204" pitchFamily="34" charset="0"/>
                <a:ea typeface="+mj-ea"/>
                <a:cs typeface="+mj-cs"/>
              </a:rPr>
              <a:t>Project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07B06-72F3-4CF6-A107-E2138529E5CD}"/>
              </a:ext>
            </a:extLst>
          </p:cNvPr>
          <p:cNvSpPr>
            <a:spLocks noGrp="1"/>
          </p:cNvSpPr>
          <p:nvPr>
            <p:ph type="title"/>
          </p:nvPr>
        </p:nvSpPr>
        <p:spPr>
          <a:xfrm>
            <a:off x="1964988" y="233304"/>
            <a:ext cx="9888020" cy="923330"/>
          </a:xfrm>
        </p:spPr>
        <p:txBody>
          <a:bodyPr/>
          <a:lstStyle/>
          <a:p>
            <a:pPr algn="ctr"/>
            <a:r>
              <a:rPr lang="en-IN"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OVERLAPPING the Plots</a:t>
            </a:r>
          </a:p>
        </p:txBody>
      </p:sp>
      <p:sp>
        <p:nvSpPr>
          <p:cNvPr id="7" name="TextBox 6">
            <a:extLst>
              <a:ext uri="{FF2B5EF4-FFF2-40B4-BE49-F238E27FC236}">
                <a16:creationId xmlns:a16="http://schemas.microsoft.com/office/drawing/2014/main" id="{06A6B973-8F18-4CCB-8C4D-02F79DFB5B90}"/>
              </a:ext>
            </a:extLst>
          </p:cNvPr>
          <p:cNvSpPr txBox="1"/>
          <p:nvPr/>
        </p:nvSpPr>
        <p:spPr>
          <a:xfrm>
            <a:off x="7397164" y="3626833"/>
            <a:ext cx="4794836" cy="1754326"/>
          </a:xfrm>
          <a:prstGeom prst="rect">
            <a:avLst/>
          </a:prstGeom>
          <a:noFill/>
        </p:spPr>
        <p:txBody>
          <a:bodyPr wrap="square" rtlCol="0">
            <a:spAutoFit/>
          </a:bodyPr>
          <a:lstStyle/>
          <a:p>
            <a:pPr algn="ctr"/>
            <a:r>
              <a:rPr lang="en-US" dirty="0"/>
              <a:t>The given scatter plot is a summarized view of the above created scatter plots.</a:t>
            </a:r>
          </a:p>
          <a:p>
            <a:pPr algn="ctr"/>
            <a:endParaRPr lang="en-US" dirty="0"/>
          </a:p>
          <a:p>
            <a:pPr algn="ctr"/>
            <a:r>
              <a:rPr lang="en-US" dirty="0"/>
              <a:t>From this plot we can see that there is a small cluster around the value 5, so we can take the value of k as 5</a:t>
            </a:r>
            <a:endParaRPr lang="en-IN" dirty="0"/>
          </a:p>
        </p:txBody>
      </p:sp>
      <p:pic>
        <p:nvPicPr>
          <p:cNvPr id="4" name="Picture 3">
            <a:extLst>
              <a:ext uri="{FF2B5EF4-FFF2-40B4-BE49-F238E27FC236}">
                <a16:creationId xmlns:a16="http://schemas.microsoft.com/office/drawing/2014/main" id="{B9BF0F08-FB47-4227-B8C5-14BCCFBEF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891" y="1394950"/>
            <a:ext cx="5925541" cy="5110099"/>
          </a:xfrm>
          <a:prstGeom prst="rect">
            <a:avLst/>
          </a:prstGeom>
          <a:ln w="38100">
            <a:solidFill>
              <a:schemeClr val="tx1"/>
            </a:solidFill>
          </a:ln>
        </p:spPr>
      </p:pic>
    </p:spTree>
    <p:extLst>
      <p:ext uri="{BB962C8B-B14F-4D97-AF65-F5344CB8AC3E}">
        <p14:creationId xmlns:p14="http://schemas.microsoft.com/office/powerpoint/2010/main" val="4216431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B7C1-76C8-4B1D-9926-54B65B74A2C6}"/>
              </a:ext>
            </a:extLst>
          </p:cNvPr>
          <p:cNvSpPr>
            <a:spLocks noGrp="1"/>
          </p:cNvSpPr>
          <p:nvPr>
            <p:ph type="title"/>
          </p:nvPr>
        </p:nvSpPr>
        <p:spPr>
          <a:xfrm>
            <a:off x="1804987" y="3035798"/>
            <a:ext cx="3652232" cy="786401"/>
          </a:xfrm>
        </p:spPr>
        <p:txBody>
          <a:bodyPr>
            <a:noAutofit/>
          </a:bodyPr>
          <a:lstStyle/>
          <a:p>
            <a:pPr algn="ctr"/>
            <a:r>
              <a:rPr lang="en-IN" sz="4400" b="1" u="sng" dirty="0"/>
              <a:t>HEAT MAP</a:t>
            </a:r>
          </a:p>
        </p:txBody>
      </p:sp>
      <p:pic>
        <p:nvPicPr>
          <p:cNvPr id="5" name="Picture 4">
            <a:extLst>
              <a:ext uri="{FF2B5EF4-FFF2-40B4-BE49-F238E27FC236}">
                <a16:creationId xmlns:a16="http://schemas.microsoft.com/office/drawing/2014/main" id="{CEFDCBC2-8BB4-4BAB-A0BA-9F50A4B6B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5353" y="134769"/>
            <a:ext cx="4823362" cy="6588461"/>
          </a:xfrm>
          <a:prstGeom prst="rect">
            <a:avLst/>
          </a:prstGeom>
          <a:ln w="28575">
            <a:solidFill>
              <a:schemeClr val="tx1"/>
            </a:solidFill>
          </a:ln>
        </p:spPr>
      </p:pic>
    </p:spTree>
    <p:extLst>
      <p:ext uri="{BB962C8B-B14F-4D97-AF65-F5344CB8AC3E}">
        <p14:creationId xmlns:p14="http://schemas.microsoft.com/office/powerpoint/2010/main" val="1332659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C1D52-203C-48A1-9F8F-561657868C47}"/>
              </a:ext>
            </a:extLst>
          </p:cNvPr>
          <p:cNvSpPr>
            <a:spLocks noGrp="1"/>
          </p:cNvSpPr>
          <p:nvPr>
            <p:ph idx="1"/>
          </p:nvPr>
        </p:nvSpPr>
        <p:spPr>
          <a:xfrm>
            <a:off x="838200" y="2859561"/>
            <a:ext cx="10515600" cy="1138878"/>
          </a:xfrm>
        </p:spPr>
        <p:txBody>
          <a:bodyPr>
            <a:noAutofit/>
          </a:bodyPr>
          <a:lstStyle/>
          <a:p>
            <a:pPr marL="0" indent="0" algn="ctr">
              <a:buNone/>
            </a:pPr>
            <a:r>
              <a:rPr lang="en-US" sz="7200" b="1" i="1" dirty="0"/>
              <a:t>STAGE 2</a:t>
            </a:r>
            <a:endParaRPr lang="en-IN" sz="7200" b="1" i="1" dirty="0"/>
          </a:p>
        </p:txBody>
      </p:sp>
    </p:spTree>
    <p:extLst>
      <p:ext uri="{BB962C8B-B14F-4D97-AF65-F5344CB8AC3E}">
        <p14:creationId xmlns:p14="http://schemas.microsoft.com/office/powerpoint/2010/main" val="160236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1D15-6AEA-48F2-869B-86D3790AAC22}"/>
              </a:ext>
            </a:extLst>
          </p:cNvPr>
          <p:cNvSpPr>
            <a:spLocks noGrp="1"/>
          </p:cNvSpPr>
          <p:nvPr>
            <p:ph type="title"/>
          </p:nvPr>
        </p:nvSpPr>
        <p:spPr>
          <a:xfrm>
            <a:off x="3205264" y="202681"/>
            <a:ext cx="5781472" cy="790575"/>
          </a:xfrm>
        </p:spPr>
        <p:txBody>
          <a:bodyPr>
            <a:normAutofit/>
          </a:bodyPr>
          <a:lstStyle/>
          <a:p>
            <a:pPr algn="r"/>
            <a:r>
              <a:rPr lang="en-US" sz="3600" b="1" u="sng" dirty="0"/>
              <a:t>Model Building &amp; Scoring</a:t>
            </a:r>
            <a:endParaRPr lang="en-IN" sz="3600" b="1" u="sng" dirty="0"/>
          </a:p>
        </p:txBody>
      </p:sp>
      <p:pic>
        <p:nvPicPr>
          <p:cNvPr id="8" name="Picture 7">
            <a:extLst>
              <a:ext uri="{FF2B5EF4-FFF2-40B4-BE49-F238E27FC236}">
                <a16:creationId xmlns:a16="http://schemas.microsoft.com/office/drawing/2014/main" id="{6643A2C6-2073-46E1-AC71-A6489541B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561" y="1875058"/>
            <a:ext cx="5666655" cy="3699878"/>
          </a:xfrm>
          <a:prstGeom prst="rect">
            <a:avLst/>
          </a:prstGeom>
          <a:ln w="28575">
            <a:solidFill>
              <a:schemeClr val="tx1"/>
            </a:solidFill>
          </a:ln>
        </p:spPr>
      </p:pic>
      <p:pic>
        <p:nvPicPr>
          <p:cNvPr id="10" name="Picture 9">
            <a:extLst>
              <a:ext uri="{FF2B5EF4-FFF2-40B4-BE49-F238E27FC236}">
                <a16:creationId xmlns:a16="http://schemas.microsoft.com/office/drawing/2014/main" id="{9CDEB3D2-98F9-4578-A462-6D8C06288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5914" y="1198935"/>
            <a:ext cx="4957128" cy="5215415"/>
          </a:xfrm>
          <a:prstGeom prst="rect">
            <a:avLst/>
          </a:prstGeom>
          <a:ln w="28575">
            <a:solidFill>
              <a:schemeClr val="tx1"/>
            </a:solidFill>
          </a:ln>
        </p:spPr>
      </p:pic>
    </p:spTree>
    <p:extLst>
      <p:ext uri="{BB962C8B-B14F-4D97-AF65-F5344CB8AC3E}">
        <p14:creationId xmlns:p14="http://schemas.microsoft.com/office/powerpoint/2010/main" val="3667796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98E06-D9E0-461E-B255-D754AC894281}"/>
              </a:ext>
            </a:extLst>
          </p:cNvPr>
          <p:cNvSpPr>
            <a:spLocks noGrp="1"/>
          </p:cNvSpPr>
          <p:nvPr>
            <p:ph type="title"/>
          </p:nvPr>
        </p:nvSpPr>
        <p:spPr>
          <a:xfrm>
            <a:off x="8414426" y="1473043"/>
            <a:ext cx="2461097" cy="698852"/>
          </a:xfrm>
        </p:spPr>
        <p:txBody>
          <a:bodyPr/>
          <a:lstStyle/>
          <a:p>
            <a:r>
              <a:rPr lang="en-IN" b="1" u="sng" dirty="0"/>
              <a:t>Accuracy</a:t>
            </a:r>
          </a:p>
        </p:txBody>
      </p:sp>
      <p:pic>
        <p:nvPicPr>
          <p:cNvPr id="5" name="Picture 4">
            <a:extLst>
              <a:ext uri="{FF2B5EF4-FFF2-40B4-BE49-F238E27FC236}">
                <a16:creationId xmlns:a16="http://schemas.microsoft.com/office/drawing/2014/main" id="{A86A270F-A10A-4086-88B8-543BC772C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3030" y="3497487"/>
            <a:ext cx="6686331" cy="3213060"/>
          </a:xfrm>
          <a:prstGeom prst="rect">
            <a:avLst/>
          </a:prstGeom>
          <a:ln w="28575">
            <a:solidFill>
              <a:schemeClr val="tx1"/>
            </a:solidFill>
          </a:ln>
        </p:spPr>
      </p:pic>
      <p:pic>
        <p:nvPicPr>
          <p:cNvPr id="7" name="Picture 6">
            <a:extLst>
              <a:ext uri="{FF2B5EF4-FFF2-40B4-BE49-F238E27FC236}">
                <a16:creationId xmlns:a16="http://schemas.microsoft.com/office/drawing/2014/main" id="{E3E1A649-7541-4016-9EC6-E466C0725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341" y="147453"/>
            <a:ext cx="5170284" cy="3350033"/>
          </a:xfrm>
          <a:prstGeom prst="rect">
            <a:avLst/>
          </a:prstGeom>
          <a:ln w="28575">
            <a:solidFill>
              <a:schemeClr val="tx1"/>
            </a:solidFill>
          </a:ln>
        </p:spPr>
      </p:pic>
      <p:sp>
        <p:nvSpPr>
          <p:cNvPr id="8" name="Title 1">
            <a:extLst>
              <a:ext uri="{FF2B5EF4-FFF2-40B4-BE49-F238E27FC236}">
                <a16:creationId xmlns:a16="http://schemas.microsoft.com/office/drawing/2014/main" id="{1B2DCCA0-8868-40C7-9D76-95FEFE814FC9}"/>
              </a:ext>
            </a:extLst>
          </p:cNvPr>
          <p:cNvSpPr txBox="1">
            <a:spLocks/>
          </p:cNvSpPr>
          <p:nvPr/>
        </p:nvSpPr>
        <p:spPr>
          <a:xfrm>
            <a:off x="2607688" y="4754591"/>
            <a:ext cx="1679795" cy="6988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Report</a:t>
            </a:r>
          </a:p>
        </p:txBody>
      </p:sp>
    </p:spTree>
    <p:extLst>
      <p:ext uri="{BB962C8B-B14F-4D97-AF65-F5344CB8AC3E}">
        <p14:creationId xmlns:p14="http://schemas.microsoft.com/office/powerpoint/2010/main" val="3760508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EAD8CC5-9A6B-4A9C-92BE-A805FD106073}"/>
              </a:ext>
            </a:extLst>
          </p:cNvPr>
          <p:cNvSpPr>
            <a:spLocks noGrp="1"/>
          </p:cNvSpPr>
          <p:nvPr>
            <p:ph idx="1"/>
          </p:nvPr>
        </p:nvSpPr>
        <p:spPr>
          <a:xfrm>
            <a:off x="838200" y="2859561"/>
            <a:ext cx="10515600" cy="1138878"/>
          </a:xfrm>
        </p:spPr>
        <p:txBody>
          <a:bodyPr>
            <a:noAutofit/>
          </a:bodyPr>
          <a:lstStyle/>
          <a:p>
            <a:pPr marL="0" indent="0" algn="ctr">
              <a:buNone/>
            </a:pPr>
            <a:r>
              <a:rPr lang="en-US" sz="7200" b="1" i="1" dirty="0"/>
              <a:t>STAGE 3</a:t>
            </a:r>
            <a:endParaRPr lang="en-IN" sz="7200" b="1" i="1" dirty="0"/>
          </a:p>
        </p:txBody>
      </p:sp>
    </p:spTree>
    <p:extLst>
      <p:ext uri="{BB962C8B-B14F-4D97-AF65-F5344CB8AC3E}">
        <p14:creationId xmlns:p14="http://schemas.microsoft.com/office/powerpoint/2010/main" val="1832972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A2EE7-1025-467A-9D0E-66C221060DF5}"/>
              </a:ext>
            </a:extLst>
          </p:cNvPr>
          <p:cNvSpPr>
            <a:spLocks noGrp="1"/>
          </p:cNvSpPr>
          <p:nvPr>
            <p:ph type="title"/>
          </p:nvPr>
        </p:nvSpPr>
        <p:spPr>
          <a:xfrm>
            <a:off x="2281640" y="69633"/>
            <a:ext cx="9508283" cy="1280890"/>
          </a:xfrm>
        </p:spPr>
        <p:txBody>
          <a:bodyPr>
            <a:normAutofit fontScale="90000"/>
          </a:bodyPr>
          <a:lstStyle/>
          <a:p>
            <a:r>
              <a:rPr lang="en-US" b="1" i="0" u="sng" dirty="0">
                <a:solidFill>
                  <a:srgbClr val="000000"/>
                </a:solidFill>
                <a:effectLst/>
                <a:latin typeface="Helvetica Neue"/>
              </a:rPr>
              <a:t>Implementation of Bagging and Boosting using Decision Tree Classifier as Base Estimator</a:t>
            </a:r>
            <a:endParaRPr lang="en-IN" u="sng" dirty="0"/>
          </a:p>
        </p:txBody>
      </p:sp>
      <p:pic>
        <p:nvPicPr>
          <p:cNvPr id="7" name="Content Placeholder 6">
            <a:extLst>
              <a:ext uri="{FF2B5EF4-FFF2-40B4-BE49-F238E27FC236}">
                <a16:creationId xmlns:a16="http://schemas.microsoft.com/office/drawing/2014/main" id="{34E57E08-C609-49BF-9F3D-CBEF20C376A5}"/>
              </a:ext>
            </a:extLst>
          </p:cNvPr>
          <p:cNvPicPr>
            <a:picLocks noGrp="1" noChangeAspect="1"/>
          </p:cNvPicPr>
          <p:nvPr>
            <p:ph idx="1"/>
          </p:nvPr>
        </p:nvPicPr>
        <p:blipFill>
          <a:blip r:embed="rId2"/>
          <a:stretch>
            <a:fillRect/>
          </a:stretch>
        </p:blipFill>
        <p:spPr>
          <a:xfrm>
            <a:off x="7031990" y="4160202"/>
            <a:ext cx="7621" cy="7621"/>
          </a:xfrm>
        </p:spPr>
      </p:pic>
      <p:pic>
        <p:nvPicPr>
          <p:cNvPr id="11" name="Picture 10">
            <a:extLst>
              <a:ext uri="{FF2B5EF4-FFF2-40B4-BE49-F238E27FC236}">
                <a16:creationId xmlns:a16="http://schemas.microsoft.com/office/drawing/2014/main" id="{11DCB563-9BA5-4869-8097-64D3F3577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375" y="1350523"/>
            <a:ext cx="6454287" cy="5342107"/>
          </a:xfrm>
          <a:prstGeom prst="rect">
            <a:avLst/>
          </a:prstGeom>
          <a:ln w="28575">
            <a:solidFill>
              <a:schemeClr val="tx1"/>
            </a:solidFill>
          </a:ln>
        </p:spPr>
      </p:pic>
      <p:sp>
        <p:nvSpPr>
          <p:cNvPr id="12" name="TextBox 11">
            <a:extLst>
              <a:ext uri="{FF2B5EF4-FFF2-40B4-BE49-F238E27FC236}">
                <a16:creationId xmlns:a16="http://schemas.microsoft.com/office/drawing/2014/main" id="{FC9458FC-F8BA-44A9-A6F3-C7C3C611A7A1}"/>
              </a:ext>
            </a:extLst>
          </p:cNvPr>
          <p:cNvSpPr txBox="1"/>
          <p:nvPr/>
        </p:nvSpPr>
        <p:spPr>
          <a:xfrm>
            <a:off x="7985635" y="3698411"/>
            <a:ext cx="3346315" cy="646331"/>
          </a:xfrm>
          <a:prstGeom prst="rect">
            <a:avLst/>
          </a:prstGeom>
          <a:noFill/>
        </p:spPr>
        <p:txBody>
          <a:bodyPr wrap="square" rtlCol="0">
            <a:spAutoFit/>
          </a:bodyPr>
          <a:lstStyle/>
          <a:p>
            <a:r>
              <a:rPr lang="en-IN" dirty="0"/>
              <a:t>Decision Tree Model and its Prediction…..</a:t>
            </a:r>
          </a:p>
        </p:txBody>
      </p:sp>
    </p:spTree>
    <p:extLst>
      <p:ext uri="{BB962C8B-B14F-4D97-AF65-F5344CB8AC3E}">
        <p14:creationId xmlns:p14="http://schemas.microsoft.com/office/powerpoint/2010/main" val="4158621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7941E-1B2D-4066-AD15-0ECA784EB64C}"/>
              </a:ext>
            </a:extLst>
          </p:cNvPr>
          <p:cNvSpPr>
            <a:spLocks noGrp="1"/>
          </p:cNvSpPr>
          <p:nvPr>
            <p:ph type="title"/>
          </p:nvPr>
        </p:nvSpPr>
        <p:spPr>
          <a:xfrm>
            <a:off x="1347656" y="178175"/>
            <a:ext cx="3649931" cy="916055"/>
          </a:xfrm>
        </p:spPr>
        <p:txBody>
          <a:bodyPr/>
          <a:lstStyle/>
          <a:p>
            <a:r>
              <a:rPr lang="en-IN" b="1" u="sng" dirty="0"/>
              <a:t>Boosting Model</a:t>
            </a:r>
          </a:p>
        </p:txBody>
      </p:sp>
      <p:pic>
        <p:nvPicPr>
          <p:cNvPr id="5" name="Content Placeholder 4">
            <a:extLst>
              <a:ext uri="{FF2B5EF4-FFF2-40B4-BE49-F238E27FC236}">
                <a16:creationId xmlns:a16="http://schemas.microsoft.com/office/drawing/2014/main" id="{907932A3-D93D-4FF3-9F50-02F76DCFC8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2622" y="1497399"/>
            <a:ext cx="8911687" cy="5193692"/>
          </a:xfrm>
          <a:ln w="28575">
            <a:solidFill>
              <a:schemeClr val="tx1"/>
            </a:solidFill>
          </a:ln>
        </p:spPr>
      </p:pic>
      <p:sp>
        <p:nvSpPr>
          <p:cNvPr id="7" name="TextBox 6">
            <a:extLst>
              <a:ext uri="{FF2B5EF4-FFF2-40B4-BE49-F238E27FC236}">
                <a16:creationId xmlns:a16="http://schemas.microsoft.com/office/drawing/2014/main" id="{A323C2BC-804C-477B-84A1-D376F3019D05}"/>
              </a:ext>
            </a:extLst>
          </p:cNvPr>
          <p:cNvSpPr txBox="1"/>
          <p:nvPr/>
        </p:nvSpPr>
        <p:spPr>
          <a:xfrm>
            <a:off x="4581276" y="909564"/>
            <a:ext cx="4796188" cy="400110"/>
          </a:xfrm>
          <a:prstGeom prst="rect">
            <a:avLst/>
          </a:prstGeom>
          <a:noFill/>
        </p:spPr>
        <p:txBody>
          <a:bodyPr wrap="square">
            <a:spAutoFit/>
          </a:bodyPr>
          <a:lstStyle/>
          <a:p>
            <a:r>
              <a:rPr lang="en-IN" sz="2000" dirty="0"/>
              <a:t>Boosting Model and its Prediction…..</a:t>
            </a:r>
          </a:p>
        </p:txBody>
      </p:sp>
    </p:spTree>
    <p:extLst>
      <p:ext uri="{BB962C8B-B14F-4D97-AF65-F5344CB8AC3E}">
        <p14:creationId xmlns:p14="http://schemas.microsoft.com/office/powerpoint/2010/main" val="305683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4D90D4-4AB3-4C9E-A0AD-55B68B4A67DA}"/>
              </a:ext>
            </a:extLst>
          </p:cNvPr>
          <p:cNvSpPr txBox="1">
            <a:spLocks/>
          </p:cNvSpPr>
          <p:nvPr/>
        </p:nvSpPr>
        <p:spPr>
          <a:xfrm>
            <a:off x="8219873" y="2607042"/>
            <a:ext cx="2461097" cy="6988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Accuracy</a:t>
            </a:r>
          </a:p>
        </p:txBody>
      </p:sp>
      <p:sp>
        <p:nvSpPr>
          <p:cNvPr id="5" name="Title 1">
            <a:extLst>
              <a:ext uri="{FF2B5EF4-FFF2-40B4-BE49-F238E27FC236}">
                <a16:creationId xmlns:a16="http://schemas.microsoft.com/office/drawing/2014/main" id="{0840A27E-2CE1-445C-AEC5-A2098A311F85}"/>
              </a:ext>
            </a:extLst>
          </p:cNvPr>
          <p:cNvSpPr txBox="1">
            <a:spLocks/>
          </p:cNvSpPr>
          <p:nvPr/>
        </p:nvSpPr>
        <p:spPr>
          <a:xfrm>
            <a:off x="2593535" y="3305894"/>
            <a:ext cx="1679795" cy="6988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Report</a:t>
            </a:r>
          </a:p>
        </p:txBody>
      </p:sp>
      <p:pic>
        <p:nvPicPr>
          <p:cNvPr id="7" name="Picture 6">
            <a:extLst>
              <a:ext uri="{FF2B5EF4-FFF2-40B4-BE49-F238E27FC236}">
                <a16:creationId xmlns:a16="http://schemas.microsoft.com/office/drawing/2014/main" id="{C257B54E-67B9-462E-8C22-C3658D4FD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3247" y="3323115"/>
            <a:ext cx="5463197" cy="3354200"/>
          </a:xfrm>
          <a:prstGeom prst="rect">
            <a:avLst/>
          </a:prstGeom>
          <a:ln w="28575">
            <a:solidFill>
              <a:schemeClr val="tx1"/>
            </a:solidFill>
          </a:ln>
        </p:spPr>
      </p:pic>
      <p:pic>
        <p:nvPicPr>
          <p:cNvPr id="9" name="Picture 8">
            <a:extLst>
              <a:ext uri="{FF2B5EF4-FFF2-40B4-BE49-F238E27FC236}">
                <a16:creationId xmlns:a16="http://schemas.microsoft.com/office/drawing/2014/main" id="{D31BA05B-BE3E-43F0-AFEA-93A298E0D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44" y="92832"/>
            <a:ext cx="6414179" cy="3213062"/>
          </a:xfrm>
          <a:prstGeom prst="rect">
            <a:avLst/>
          </a:prstGeom>
          <a:ln w="28575">
            <a:solidFill>
              <a:schemeClr val="tx1"/>
            </a:solidFill>
          </a:ln>
        </p:spPr>
      </p:pic>
    </p:spTree>
    <p:extLst>
      <p:ext uri="{BB962C8B-B14F-4D97-AF65-F5344CB8AC3E}">
        <p14:creationId xmlns:p14="http://schemas.microsoft.com/office/powerpoint/2010/main" val="3533520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B60CDD-0467-4ADD-9C75-04C2962F6950}"/>
              </a:ext>
            </a:extLst>
          </p:cNvPr>
          <p:cNvSpPr txBox="1">
            <a:spLocks/>
          </p:cNvSpPr>
          <p:nvPr/>
        </p:nvSpPr>
        <p:spPr>
          <a:xfrm>
            <a:off x="1347656" y="178175"/>
            <a:ext cx="3649931" cy="91605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Bagging Model</a:t>
            </a:r>
          </a:p>
        </p:txBody>
      </p:sp>
      <p:pic>
        <p:nvPicPr>
          <p:cNvPr id="6" name="Picture 5">
            <a:extLst>
              <a:ext uri="{FF2B5EF4-FFF2-40B4-BE49-F238E27FC236}">
                <a16:creationId xmlns:a16="http://schemas.microsoft.com/office/drawing/2014/main" id="{318F7436-3808-4EC4-9F65-68027BBE8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022" y="958042"/>
            <a:ext cx="10905956" cy="5596477"/>
          </a:xfrm>
          <a:prstGeom prst="rect">
            <a:avLst/>
          </a:prstGeom>
          <a:ln w="28575">
            <a:solidFill>
              <a:schemeClr val="tx1"/>
            </a:solidFill>
          </a:ln>
        </p:spPr>
      </p:pic>
      <p:sp>
        <p:nvSpPr>
          <p:cNvPr id="7" name="TextBox 6">
            <a:extLst>
              <a:ext uri="{FF2B5EF4-FFF2-40B4-BE49-F238E27FC236}">
                <a16:creationId xmlns:a16="http://schemas.microsoft.com/office/drawing/2014/main" id="{723376D6-A0B9-4520-9480-561D88BA4914}"/>
              </a:ext>
            </a:extLst>
          </p:cNvPr>
          <p:cNvSpPr txBox="1"/>
          <p:nvPr/>
        </p:nvSpPr>
        <p:spPr>
          <a:xfrm>
            <a:off x="6752790" y="241272"/>
            <a:ext cx="4796188" cy="400110"/>
          </a:xfrm>
          <a:prstGeom prst="rect">
            <a:avLst/>
          </a:prstGeom>
          <a:noFill/>
        </p:spPr>
        <p:txBody>
          <a:bodyPr wrap="square">
            <a:spAutoFit/>
          </a:bodyPr>
          <a:lstStyle/>
          <a:p>
            <a:r>
              <a:rPr lang="en-IN" sz="2000" dirty="0"/>
              <a:t>Bagging Model and its Prediction…..</a:t>
            </a:r>
          </a:p>
        </p:txBody>
      </p:sp>
    </p:spTree>
    <p:extLst>
      <p:ext uri="{BB962C8B-B14F-4D97-AF65-F5344CB8AC3E}">
        <p14:creationId xmlns:p14="http://schemas.microsoft.com/office/powerpoint/2010/main" val="928289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8D9E-63EC-4431-8F2D-7EE4FE28DEFE}"/>
              </a:ext>
            </a:extLst>
          </p:cNvPr>
          <p:cNvSpPr>
            <a:spLocks noGrp="1"/>
          </p:cNvSpPr>
          <p:nvPr>
            <p:ph type="title"/>
          </p:nvPr>
        </p:nvSpPr>
        <p:spPr>
          <a:xfrm>
            <a:off x="2213007" y="365126"/>
            <a:ext cx="9140792" cy="743828"/>
          </a:xfrm>
        </p:spPr>
        <p:txBody>
          <a:bodyPr>
            <a:noAutofit/>
          </a:bodyPr>
          <a:lstStyle/>
          <a:p>
            <a:pPr algn="ctr"/>
            <a:r>
              <a:rPr lang="en-US" sz="4800" b="1" dirty="0">
                <a:latin typeface="Aharoni" panose="02010803020104030203" pitchFamily="2" charset="-79"/>
                <a:cs typeface="Aharoni" panose="02010803020104030203" pitchFamily="2" charset="-79"/>
              </a:rPr>
              <a:t>Problem Statement</a:t>
            </a:r>
            <a:endParaRPr lang="en-IN" sz="4800" b="1"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28E1C5B6-F811-4239-BF1F-CE49A3F2A023}"/>
              </a:ext>
            </a:extLst>
          </p:cNvPr>
          <p:cNvSpPr>
            <a:spLocks noGrp="1"/>
          </p:cNvSpPr>
          <p:nvPr>
            <p:ph idx="1"/>
          </p:nvPr>
        </p:nvSpPr>
        <p:spPr>
          <a:xfrm>
            <a:off x="1955261" y="1536970"/>
            <a:ext cx="9549352" cy="4955904"/>
          </a:xfrm>
        </p:spPr>
        <p:txBody>
          <a:bodyPr>
            <a:normAutofit/>
          </a:bodyPr>
          <a:lstStyle/>
          <a:p>
            <a:pPr algn="l"/>
            <a:r>
              <a:rPr lang="en-US" i="1" dirty="0">
                <a:effectLst>
                  <a:outerShdw blurRad="38100" dist="38100" dir="2700000" algn="tl">
                    <a:srgbClr val="000000">
                      <a:alpha val="43137"/>
                    </a:srgbClr>
                  </a:outerShdw>
                </a:effectLst>
              </a:rPr>
              <a:t>According  to  the  world  health organization (WHO) Breast cancer is the most frequent cancer  among  women,  impacting  2.1  million  women each year, and also causes the greatest number of cancer- related deaths among women.</a:t>
            </a:r>
          </a:p>
          <a:p>
            <a:pPr algn="l"/>
            <a:r>
              <a:rPr lang="en-US" i="1" dirty="0">
                <a:effectLst>
                  <a:outerShdw blurRad="38100" dist="38100" dir="2700000" algn="tl">
                    <a:srgbClr val="000000">
                      <a:alpha val="43137"/>
                    </a:srgbClr>
                  </a:outerShdw>
                </a:effectLst>
              </a:rPr>
              <a:t>Limited resource settings with weak health systems where the majority of women are diagnosed in late stages should prioritize early diagnosis programs based on awareness of early signs and symptoms and prompt referral to diagnosis and treatment.</a:t>
            </a:r>
          </a:p>
          <a:p>
            <a:r>
              <a:rPr lang="en-US" i="1" dirty="0">
                <a:effectLst>
                  <a:outerShdw blurRad="38100" dist="38100" dir="2700000" algn="tl">
                    <a:srgbClr val="000000">
                      <a:alpha val="43137"/>
                    </a:srgbClr>
                  </a:outerShdw>
                </a:effectLst>
              </a:rPr>
              <a:t>The goal is to increase the proportion of breast cancers identified at an early stage, allowing for more effective treatment to be used and reducing the risks of death from breast cancer. Since early detection of cancer is key to effective treatment of breast cancer we use various machine learning algorithms </a:t>
            </a:r>
            <a:r>
              <a:rPr lang="en-US" b="1" i="1" dirty="0">
                <a:effectLst>
                  <a:outerShdw blurRad="38100" dist="38100" dir="2700000" algn="tl">
                    <a:srgbClr val="000000">
                      <a:alpha val="43137"/>
                    </a:srgbClr>
                  </a:outerShdw>
                </a:effectLst>
              </a:rPr>
              <a:t>to predict if a tumor is benign or malignant</a:t>
            </a:r>
            <a:r>
              <a:rPr lang="en-US" i="1" dirty="0">
                <a:effectLst>
                  <a:outerShdw blurRad="38100" dist="38100" dir="2700000" algn="tl">
                    <a:srgbClr val="000000">
                      <a:alpha val="43137"/>
                    </a:srgbClr>
                  </a:outerShdw>
                </a:effectLst>
              </a:rPr>
              <a:t>, based on the features provided by the data.</a:t>
            </a:r>
          </a:p>
          <a:p>
            <a:endParaRPr lang="en-US" b="1" dirty="0"/>
          </a:p>
        </p:txBody>
      </p:sp>
    </p:spTree>
    <p:extLst>
      <p:ext uri="{BB962C8B-B14F-4D97-AF65-F5344CB8AC3E}">
        <p14:creationId xmlns:p14="http://schemas.microsoft.com/office/powerpoint/2010/main" val="801867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E11A2D-BA94-4FDB-B3BB-74C158DF1731}"/>
              </a:ext>
            </a:extLst>
          </p:cNvPr>
          <p:cNvSpPr txBox="1">
            <a:spLocks/>
          </p:cNvSpPr>
          <p:nvPr/>
        </p:nvSpPr>
        <p:spPr>
          <a:xfrm>
            <a:off x="8219873" y="2607042"/>
            <a:ext cx="2461097" cy="6988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Accuracy</a:t>
            </a:r>
          </a:p>
        </p:txBody>
      </p:sp>
      <p:sp>
        <p:nvSpPr>
          <p:cNvPr id="5" name="Title 1">
            <a:extLst>
              <a:ext uri="{FF2B5EF4-FFF2-40B4-BE49-F238E27FC236}">
                <a16:creationId xmlns:a16="http://schemas.microsoft.com/office/drawing/2014/main" id="{3E376D5B-6405-4EEF-A858-1252A73D6B9B}"/>
              </a:ext>
            </a:extLst>
          </p:cNvPr>
          <p:cNvSpPr txBox="1">
            <a:spLocks/>
          </p:cNvSpPr>
          <p:nvPr/>
        </p:nvSpPr>
        <p:spPr>
          <a:xfrm>
            <a:off x="2593535" y="3305894"/>
            <a:ext cx="1679795" cy="69885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u="sng" dirty="0"/>
              <a:t>Report</a:t>
            </a:r>
          </a:p>
        </p:txBody>
      </p:sp>
      <p:pic>
        <p:nvPicPr>
          <p:cNvPr id="7" name="Picture 6">
            <a:extLst>
              <a:ext uri="{FF2B5EF4-FFF2-40B4-BE49-F238E27FC236}">
                <a16:creationId xmlns:a16="http://schemas.microsoft.com/office/drawing/2014/main" id="{79DF88EC-3718-4CAB-BAE7-7740B8932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91" y="322091"/>
            <a:ext cx="5567481" cy="2983803"/>
          </a:xfrm>
          <a:prstGeom prst="rect">
            <a:avLst/>
          </a:prstGeom>
          <a:ln w="28575">
            <a:solidFill>
              <a:schemeClr val="tx1"/>
            </a:solidFill>
          </a:ln>
        </p:spPr>
      </p:pic>
      <p:pic>
        <p:nvPicPr>
          <p:cNvPr id="9" name="Picture 8">
            <a:extLst>
              <a:ext uri="{FF2B5EF4-FFF2-40B4-BE49-F238E27FC236}">
                <a16:creationId xmlns:a16="http://schemas.microsoft.com/office/drawing/2014/main" id="{4006B0C3-DCFD-4F92-9478-30E3668DBA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470" y="3352994"/>
            <a:ext cx="6248898" cy="2901274"/>
          </a:xfrm>
          <a:prstGeom prst="rect">
            <a:avLst/>
          </a:prstGeom>
          <a:ln w="28575">
            <a:solidFill>
              <a:schemeClr val="tx1"/>
            </a:solidFill>
          </a:ln>
        </p:spPr>
      </p:pic>
    </p:spTree>
    <p:extLst>
      <p:ext uri="{BB962C8B-B14F-4D97-AF65-F5344CB8AC3E}">
        <p14:creationId xmlns:p14="http://schemas.microsoft.com/office/powerpoint/2010/main" val="116648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C1D52-203C-48A1-9F8F-561657868C47}"/>
              </a:ext>
            </a:extLst>
          </p:cNvPr>
          <p:cNvSpPr>
            <a:spLocks noGrp="1"/>
          </p:cNvSpPr>
          <p:nvPr>
            <p:ph idx="1"/>
          </p:nvPr>
        </p:nvSpPr>
        <p:spPr>
          <a:xfrm>
            <a:off x="838200" y="2825514"/>
            <a:ext cx="10515600" cy="1206972"/>
          </a:xfrm>
        </p:spPr>
        <p:txBody>
          <a:bodyPr>
            <a:noAutofit/>
          </a:bodyPr>
          <a:lstStyle/>
          <a:p>
            <a:pPr marL="0" indent="0" algn="ctr">
              <a:buNone/>
            </a:pPr>
            <a:r>
              <a:rPr lang="en-US" sz="8000" b="1" i="1" dirty="0"/>
              <a:t>Thank You</a:t>
            </a:r>
            <a:endParaRPr lang="en-IN" sz="8000" b="1" i="1" dirty="0"/>
          </a:p>
        </p:txBody>
      </p:sp>
    </p:spTree>
    <p:extLst>
      <p:ext uri="{BB962C8B-B14F-4D97-AF65-F5344CB8AC3E}">
        <p14:creationId xmlns:p14="http://schemas.microsoft.com/office/powerpoint/2010/main" val="338330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C1D52-203C-48A1-9F8F-561657868C47}"/>
              </a:ext>
            </a:extLst>
          </p:cNvPr>
          <p:cNvSpPr>
            <a:spLocks noGrp="1"/>
          </p:cNvSpPr>
          <p:nvPr>
            <p:ph idx="1"/>
          </p:nvPr>
        </p:nvSpPr>
        <p:spPr>
          <a:xfrm>
            <a:off x="1348091" y="2801195"/>
            <a:ext cx="9495817" cy="1255610"/>
          </a:xfrm>
        </p:spPr>
        <p:txBody>
          <a:bodyPr>
            <a:noAutofit/>
          </a:bodyPr>
          <a:lstStyle/>
          <a:p>
            <a:pPr marL="0" indent="0" algn="ctr">
              <a:buNone/>
            </a:pPr>
            <a:r>
              <a:rPr lang="en-US" sz="6600" b="1" i="1" u="sng" dirty="0"/>
              <a:t>STAGE 1 </a:t>
            </a:r>
            <a:endParaRPr lang="en-IN" sz="6600" b="1" i="1" u="sng" dirty="0"/>
          </a:p>
        </p:txBody>
      </p:sp>
    </p:spTree>
    <p:extLst>
      <p:ext uri="{BB962C8B-B14F-4D97-AF65-F5344CB8AC3E}">
        <p14:creationId xmlns:p14="http://schemas.microsoft.com/office/powerpoint/2010/main" val="2061922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048C-8EAE-4846-9A2E-D910A3B51D19}"/>
              </a:ext>
            </a:extLst>
          </p:cNvPr>
          <p:cNvSpPr>
            <a:spLocks noGrp="1"/>
          </p:cNvSpPr>
          <p:nvPr>
            <p:ph type="title"/>
          </p:nvPr>
        </p:nvSpPr>
        <p:spPr/>
        <p:txBody>
          <a:bodyPr/>
          <a:lstStyle/>
          <a:p>
            <a:r>
              <a:rPr lang="en-US" b="1" u="sng" dirty="0"/>
              <a:t>Data Collection</a:t>
            </a:r>
            <a:endParaRPr lang="en-IN" b="1" u="sng" dirty="0"/>
          </a:p>
        </p:txBody>
      </p:sp>
      <p:sp>
        <p:nvSpPr>
          <p:cNvPr id="3" name="Content Placeholder 2">
            <a:extLst>
              <a:ext uri="{FF2B5EF4-FFF2-40B4-BE49-F238E27FC236}">
                <a16:creationId xmlns:a16="http://schemas.microsoft.com/office/drawing/2014/main" id="{EA1C1D52-203C-48A1-9F8F-561657868C47}"/>
              </a:ext>
            </a:extLst>
          </p:cNvPr>
          <p:cNvSpPr>
            <a:spLocks noGrp="1"/>
          </p:cNvSpPr>
          <p:nvPr>
            <p:ph idx="1"/>
          </p:nvPr>
        </p:nvSpPr>
        <p:spPr>
          <a:xfrm>
            <a:off x="838200" y="1825624"/>
            <a:ext cx="10515600" cy="4939159"/>
          </a:xfrm>
        </p:spPr>
        <p:txBody>
          <a:bodyPr>
            <a:normAutofit fontScale="92500" lnSpcReduction="10000"/>
          </a:bodyPr>
          <a:lstStyle/>
          <a:p>
            <a:r>
              <a:rPr lang="en-US" b="1" i="1" u="sng" dirty="0">
                <a:effectLst>
                  <a:outerShdw blurRad="38100" dist="38100" dir="2700000" algn="tl">
                    <a:srgbClr val="000000">
                      <a:alpha val="43137"/>
                    </a:srgbClr>
                  </a:outerShdw>
                </a:effectLst>
              </a:rPr>
              <a:t>Data Sources-</a:t>
            </a:r>
          </a:p>
          <a:p>
            <a:pPr marL="0" indent="0">
              <a:buNone/>
            </a:pPr>
            <a:r>
              <a:rPr lang="en-US" sz="2400" dirty="0"/>
              <a:t>The data for our project has been collected by the </a:t>
            </a:r>
            <a:r>
              <a:rPr lang="en-US" sz="2400" dirty="0">
                <a:solidFill>
                  <a:schemeClr val="accent1"/>
                </a:solidFill>
              </a:rPr>
              <a:t>Kaggle.com </a:t>
            </a:r>
            <a:r>
              <a:rPr lang="en-US" sz="2400" dirty="0"/>
              <a:t>. </a:t>
            </a:r>
          </a:p>
          <a:p>
            <a:pPr marL="0" indent="0">
              <a:buNone/>
            </a:pPr>
            <a:r>
              <a:rPr lang="en-US" sz="2400" b="1" u="sng" dirty="0">
                <a:effectLst>
                  <a:outerShdw blurRad="38100" dist="38100" dir="2700000" algn="tl">
                    <a:srgbClr val="000000">
                      <a:alpha val="43137"/>
                    </a:srgbClr>
                  </a:outerShdw>
                </a:effectLst>
              </a:rPr>
              <a:t>What is Kaggle?</a:t>
            </a:r>
          </a:p>
          <a:p>
            <a:pPr marL="0" indent="0">
              <a:buNone/>
            </a:pPr>
            <a:r>
              <a:rPr lang="en-US" sz="2000" dirty="0"/>
              <a:t>Kaggle, a subsidiary of Google LLC, is an online community of data scientists and machine learning practitioners. Kaggle is the world's largest data science community with powerful tools and resources to help you achieve your data science goals.</a:t>
            </a:r>
          </a:p>
          <a:p>
            <a:pPr marL="0" indent="0">
              <a:buNone/>
            </a:pPr>
            <a:endParaRPr lang="en-US" dirty="0"/>
          </a:p>
          <a:p>
            <a:r>
              <a:rPr lang="en-US" b="1" i="1" u="sng" dirty="0">
                <a:effectLst>
                  <a:outerShdw blurRad="38100" dist="38100" dir="2700000" algn="tl">
                    <a:srgbClr val="000000">
                      <a:alpha val="43137"/>
                    </a:srgbClr>
                  </a:outerShdw>
                </a:effectLst>
              </a:rPr>
              <a:t>Data Overview (Summary</a:t>
            </a:r>
            <a:r>
              <a:rPr lang="en-US" b="1" i="1" u="sng" dirty="0"/>
              <a:t>)</a:t>
            </a:r>
          </a:p>
          <a:p>
            <a:pPr marL="0" indent="0">
              <a:buNone/>
            </a:pPr>
            <a:r>
              <a:rPr lang="en-US" sz="2200" dirty="0"/>
              <a:t>For our group project we chose Breast Cancer dataset. for cancer prediction among women. The data includes: -</a:t>
            </a:r>
          </a:p>
          <a:p>
            <a:pPr marL="0" indent="0">
              <a:buNone/>
            </a:pPr>
            <a:r>
              <a:rPr lang="en-US" sz="2200" dirty="0"/>
              <a:t>		Attribute Information:</a:t>
            </a:r>
          </a:p>
          <a:p>
            <a:pPr marL="0" indent="0">
              <a:buNone/>
            </a:pPr>
            <a:r>
              <a:rPr lang="en-US" sz="2200" dirty="0"/>
              <a:t>		1) ID number</a:t>
            </a:r>
          </a:p>
          <a:p>
            <a:pPr marL="0" indent="0">
              <a:buNone/>
            </a:pPr>
            <a:r>
              <a:rPr lang="en-US" sz="2200" dirty="0"/>
              <a:t>		2) Diagnosis (M = malignant, B = benign) -3 -32.</a:t>
            </a:r>
            <a:endParaRPr lang="en-IN" sz="2200" dirty="0"/>
          </a:p>
        </p:txBody>
      </p:sp>
    </p:spTree>
    <p:extLst>
      <p:ext uri="{BB962C8B-B14F-4D97-AF65-F5344CB8AC3E}">
        <p14:creationId xmlns:p14="http://schemas.microsoft.com/office/powerpoint/2010/main" val="75832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C2D2-FDDE-47AC-A2B2-99C35FB70F23}"/>
              </a:ext>
            </a:extLst>
          </p:cNvPr>
          <p:cNvSpPr>
            <a:spLocks noGrp="1"/>
          </p:cNvSpPr>
          <p:nvPr>
            <p:ph type="title"/>
          </p:nvPr>
        </p:nvSpPr>
        <p:spPr>
          <a:xfrm>
            <a:off x="2592925" y="624110"/>
            <a:ext cx="8911687" cy="835039"/>
          </a:xfrm>
        </p:spPr>
        <p:txBody>
          <a:bodyPr/>
          <a:lstStyle/>
          <a:p>
            <a:pPr algn="ctr"/>
            <a:r>
              <a:rPr lang="en-US" sz="4000" b="1" u="sng" dirty="0"/>
              <a:t>Required</a:t>
            </a:r>
            <a:r>
              <a:rPr lang="en-US" b="1" u="sng" dirty="0"/>
              <a:t> Libraries</a:t>
            </a:r>
            <a:endParaRPr lang="en-IN" b="1" u="sng" dirty="0"/>
          </a:p>
        </p:txBody>
      </p:sp>
      <p:sp>
        <p:nvSpPr>
          <p:cNvPr id="3" name="Content Placeholder 2">
            <a:extLst>
              <a:ext uri="{FF2B5EF4-FFF2-40B4-BE49-F238E27FC236}">
                <a16:creationId xmlns:a16="http://schemas.microsoft.com/office/drawing/2014/main" id="{20C6569F-E02A-4C5F-B40A-7E8EFBA392E0}"/>
              </a:ext>
            </a:extLst>
          </p:cNvPr>
          <p:cNvSpPr>
            <a:spLocks noGrp="1"/>
          </p:cNvSpPr>
          <p:nvPr>
            <p:ph idx="1"/>
          </p:nvPr>
        </p:nvSpPr>
        <p:spPr>
          <a:xfrm>
            <a:off x="1488332" y="1572705"/>
            <a:ext cx="10703668" cy="5032375"/>
          </a:xfrm>
        </p:spPr>
        <p:txBody>
          <a:bodyPr>
            <a:normAutofit fontScale="92500" lnSpcReduction="10000"/>
          </a:bodyPr>
          <a:lstStyle/>
          <a:p>
            <a:r>
              <a:rPr lang="en-US" sz="2400" b="1" i="1" u="sng" dirty="0">
                <a:latin typeface="Algerian" panose="04020705040A02060702" pitchFamily="82" charset="0"/>
              </a:rPr>
              <a:t>NumPy</a:t>
            </a:r>
          </a:p>
          <a:p>
            <a:pPr marL="0" indent="0">
              <a:buNone/>
            </a:pPr>
            <a:r>
              <a:rPr lang="en-US" sz="1800" b="1" dirty="0"/>
              <a:t>    NumPy</a:t>
            </a:r>
            <a:r>
              <a:rPr lang="en-US" sz="1800" dirty="0"/>
              <a:t> is a library for the Python programming language, adding support for large, multi-dimensional arrays and matrices,                                                                                                                                                                                                                              along with a large collection of high-level mathematical functions to operate on these arrays.</a:t>
            </a:r>
          </a:p>
          <a:p>
            <a:endParaRPr lang="en-US" sz="2400" b="1" i="1" u="sng" dirty="0">
              <a:latin typeface="Algerian" panose="04020705040A02060702" pitchFamily="82" charset="0"/>
            </a:endParaRPr>
          </a:p>
          <a:p>
            <a:r>
              <a:rPr lang="en-US" sz="2400" b="1" i="1" u="sng" dirty="0">
                <a:latin typeface="Algerian" panose="04020705040A02060702" pitchFamily="82" charset="0"/>
              </a:rPr>
              <a:t>Panda</a:t>
            </a:r>
            <a:r>
              <a:rPr lang="en-IN" sz="2400" b="1" i="1" u="sng" dirty="0">
                <a:latin typeface="Algerian" panose="04020705040A02060702" pitchFamily="82" charset="0"/>
              </a:rPr>
              <a:t>s</a:t>
            </a:r>
          </a:p>
          <a:p>
            <a:pPr marL="0" indent="0">
              <a:buNone/>
            </a:pPr>
            <a:r>
              <a:rPr lang="en-IN" sz="2400" dirty="0">
                <a:latin typeface="Algerian" panose="04020705040A02060702" pitchFamily="82" charset="0"/>
              </a:rPr>
              <a:t>   </a:t>
            </a:r>
            <a:r>
              <a:rPr lang="en-US" sz="1800" b="1" dirty="0"/>
              <a:t>Panda’s</a:t>
            </a:r>
            <a:r>
              <a:rPr lang="en-US" sz="1800" dirty="0"/>
              <a:t> is a software library written for the Python programming language for data manipulation and analysis. In particular, it offers data structures and operations for manipulating numerical tables and time series.</a:t>
            </a:r>
            <a:endParaRPr lang="en-IN" sz="1800" dirty="0"/>
          </a:p>
          <a:p>
            <a:endParaRPr lang="en-IN" sz="2400" b="1" i="1" u="sng" dirty="0">
              <a:effectLst>
                <a:outerShdw blurRad="38100" dist="38100" dir="2700000" algn="tl">
                  <a:srgbClr val="000000">
                    <a:alpha val="43137"/>
                  </a:srgbClr>
                </a:outerShdw>
              </a:effectLst>
              <a:latin typeface="Algerian" panose="04020705040A02060702" pitchFamily="82" charset="0"/>
            </a:endParaRPr>
          </a:p>
          <a:p>
            <a:r>
              <a:rPr lang="en-IN" sz="2400" b="1" i="1" u="sng" dirty="0">
                <a:effectLst>
                  <a:outerShdw blurRad="38100" dist="38100" dir="2700000" algn="tl">
                    <a:srgbClr val="000000">
                      <a:alpha val="43137"/>
                    </a:srgbClr>
                  </a:outerShdw>
                </a:effectLst>
                <a:latin typeface="Algerian" panose="04020705040A02060702" pitchFamily="82" charset="0"/>
              </a:rPr>
              <a:t>SK- Learn</a:t>
            </a:r>
          </a:p>
          <a:p>
            <a:pPr marL="0" indent="0">
              <a:buNone/>
            </a:pPr>
            <a:r>
              <a:rPr lang="en-US" sz="1800" b="1" dirty="0"/>
              <a:t>Scikit-learn</a:t>
            </a:r>
            <a:r>
              <a:rPr lang="en-US" sz="1800" dirty="0"/>
              <a:t> is a free software machine learning library for the Python programming language. It features various classification, regression and clustering algorithms including support vector machines, random forests, gradient boosting, k-means and DBSCAN, and is designed to interoperate with the Python numerical and scientific libraries NumPy and SciPy.</a:t>
            </a:r>
          </a:p>
        </p:txBody>
      </p:sp>
    </p:spTree>
    <p:extLst>
      <p:ext uri="{BB962C8B-B14F-4D97-AF65-F5344CB8AC3E}">
        <p14:creationId xmlns:p14="http://schemas.microsoft.com/office/powerpoint/2010/main" val="308437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81D15-6AEA-48F2-869B-86D3790AAC22}"/>
              </a:ext>
            </a:extLst>
          </p:cNvPr>
          <p:cNvSpPr>
            <a:spLocks noGrp="1"/>
          </p:cNvSpPr>
          <p:nvPr>
            <p:ph type="title"/>
          </p:nvPr>
        </p:nvSpPr>
        <p:spPr>
          <a:xfrm>
            <a:off x="1525078" y="2889874"/>
            <a:ext cx="9141843" cy="1078252"/>
          </a:xfrm>
        </p:spPr>
        <p:txBody>
          <a:bodyPr>
            <a:noAutofit/>
          </a:bodyPr>
          <a:lstStyle/>
          <a:p>
            <a:pPr algn="ctr"/>
            <a:r>
              <a:rPr lang="en-US" sz="6000" b="1" i="1" u="sng" dirty="0">
                <a:effectLst>
                  <a:outerShdw blurRad="38100" dist="38100" dir="2700000" algn="tl">
                    <a:srgbClr val="000000">
                      <a:alpha val="43137"/>
                    </a:srgbClr>
                  </a:outerShdw>
                </a:effectLst>
              </a:rPr>
              <a:t>Data Visualization</a:t>
            </a:r>
            <a:endParaRPr lang="en-IN" sz="6000"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6082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CFE4-6AB3-4C91-91B5-E397DECC3C30}"/>
              </a:ext>
            </a:extLst>
          </p:cNvPr>
          <p:cNvSpPr>
            <a:spLocks noGrp="1"/>
          </p:cNvSpPr>
          <p:nvPr>
            <p:ph type="title"/>
          </p:nvPr>
        </p:nvSpPr>
        <p:spPr/>
        <p:txBody>
          <a:bodyPr/>
          <a:lstStyle/>
          <a:p>
            <a:pPr algn="ctr"/>
            <a:r>
              <a:rPr lang="en-US" b="1" i="1" u="sng" dirty="0">
                <a:effectLst>
                  <a:outerShdw blurRad="38100" dist="38100" dir="2700000" algn="tl">
                    <a:srgbClr val="000000">
                      <a:alpha val="43137"/>
                    </a:srgbClr>
                  </a:outerShdw>
                </a:effectLst>
              </a:rPr>
              <a:t>BAR CHART For M &amp; B Diagnosis</a:t>
            </a:r>
            <a:endParaRPr lang="en-IN" b="1" i="1" u="sng"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D8044D71-3E28-4A53-985F-EC4446CE12DB}"/>
              </a:ext>
            </a:extLst>
          </p:cNvPr>
          <p:cNvSpPr txBox="1"/>
          <p:nvPr/>
        </p:nvSpPr>
        <p:spPr>
          <a:xfrm>
            <a:off x="8816375" y="3554177"/>
            <a:ext cx="3297678"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M = Malignant  (harmful)</a:t>
            </a:r>
          </a:p>
          <a:p>
            <a:r>
              <a:rPr lang="en-IN" dirty="0">
                <a:latin typeface="Times New Roman" panose="02020603050405020304" pitchFamily="18" charset="0"/>
                <a:cs typeface="Times New Roman" panose="02020603050405020304" pitchFamily="18" charset="0"/>
              </a:rPr>
              <a:t> 	 B = Benign   (less harmful)</a:t>
            </a:r>
          </a:p>
        </p:txBody>
      </p:sp>
      <p:pic>
        <p:nvPicPr>
          <p:cNvPr id="10" name="Picture 9">
            <a:extLst>
              <a:ext uri="{FF2B5EF4-FFF2-40B4-BE49-F238E27FC236}">
                <a16:creationId xmlns:a16="http://schemas.microsoft.com/office/drawing/2014/main" id="{15B9A327-DE66-4266-9BEC-B4E9797E3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27" y="1635988"/>
            <a:ext cx="6911348" cy="4482710"/>
          </a:xfrm>
          <a:prstGeom prst="rect">
            <a:avLst/>
          </a:prstGeom>
          <a:ln w="38100">
            <a:solidFill>
              <a:schemeClr val="accent1"/>
            </a:solidFill>
          </a:ln>
        </p:spPr>
      </p:pic>
    </p:spTree>
    <p:extLst>
      <p:ext uri="{BB962C8B-B14F-4D97-AF65-F5344CB8AC3E}">
        <p14:creationId xmlns:p14="http://schemas.microsoft.com/office/powerpoint/2010/main" val="1263547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DE818-A14C-4F14-A897-A36D5423F333}"/>
              </a:ext>
            </a:extLst>
          </p:cNvPr>
          <p:cNvSpPr>
            <a:spLocks noGrp="1"/>
          </p:cNvSpPr>
          <p:nvPr>
            <p:ph type="title"/>
          </p:nvPr>
        </p:nvSpPr>
        <p:spPr>
          <a:xfrm>
            <a:off x="379378" y="2851591"/>
            <a:ext cx="4435813" cy="1154817"/>
          </a:xfrm>
        </p:spPr>
        <p:txBody>
          <a:bodyPr>
            <a:noAutofit/>
          </a:bodyPr>
          <a:lstStyle/>
          <a:p>
            <a:pPr algn="ctr"/>
            <a:r>
              <a:rPr lang="en-US" sz="4000" b="1" i="1" u="sng" dirty="0">
                <a:effectLst>
                  <a:outerShdw blurRad="38100" dist="38100" dir="2700000" algn="tl">
                    <a:srgbClr val="000000">
                      <a:alpha val="43137"/>
                    </a:srgbClr>
                  </a:outerShdw>
                </a:effectLst>
              </a:rPr>
              <a:t>PLOT for K-values </a:t>
            </a:r>
            <a:br>
              <a:rPr lang="en-US" sz="4000" b="1" i="1" u="sng" dirty="0">
                <a:effectLst>
                  <a:outerShdw blurRad="38100" dist="38100" dir="2700000" algn="tl">
                    <a:srgbClr val="000000">
                      <a:alpha val="43137"/>
                    </a:srgbClr>
                  </a:outerShdw>
                </a:effectLst>
              </a:rPr>
            </a:br>
            <a:r>
              <a:rPr lang="en-US" sz="4000" b="1" i="1" u="sng" dirty="0">
                <a:effectLst>
                  <a:outerShdw blurRad="38100" dist="38100" dir="2700000" algn="tl">
                    <a:srgbClr val="000000">
                      <a:alpha val="43137"/>
                    </a:srgbClr>
                  </a:outerShdw>
                </a:effectLst>
              </a:rPr>
              <a:t>&amp; Train Score</a:t>
            </a:r>
            <a:endParaRPr lang="en-IN" sz="4000" b="1" i="1" u="sng"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0D6772BD-2116-4F3B-81D3-6AAE38DA9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5030" y="158417"/>
            <a:ext cx="6878231" cy="6541166"/>
          </a:xfrm>
          <a:prstGeom prst="rect">
            <a:avLst/>
          </a:prstGeom>
          <a:ln w="28575">
            <a:solidFill>
              <a:schemeClr val="tx1"/>
            </a:solidFill>
          </a:ln>
        </p:spPr>
      </p:pic>
    </p:spTree>
    <p:extLst>
      <p:ext uri="{BB962C8B-B14F-4D97-AF65-F5344CB8AC3E}">
        <p14:creationId xmlns:p14="http://schemas.microsoft.com/office/powerpoint/2010/main" val="3376884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F1DE6-EFD3-4333-819E-9FFA59DBE818}"/>
              </a:ext>
            </a:extLst>
          </p:cNvPr>
          <p:cNvSpPr>
            <a:spLocks noGrp="1"/>
          </p:cNvSpPr>
          <p:nvPr>
            <p:ph type="title"/>
          </p:nvPr>
        </p:nvSpPr>
        <p:spPr>
          <a:xfrm>
            <a:off x="614464" y="2766218"/>
            <a:ext cx="4405008" cy="1325563"/>
          </a:xfrm>
        </p:spPr>
        <p:txBody>
          <a:bodyPr>
            <a:noAutofit/>
          </a:bodyPr>
          <a:lstStyle/>
          <a:p>
            <a:pPr algn="ctr"/>
            <a:r>
              <a:rPr lang="en-US" sz="4000" b="1" i="1" u="sng" dirty="0">
                <a:effectLst>
                  <a:outerShdw blurRad="38100" dist="38100" dir="2700000" algn="tl">
                    <a:srgbClr val="000000">
                      <a:alpha val="43137"/>
                    </a:srgbClr>
                  </a:outerShdw>
                </a:effectLst>
              </a:rPr>
              <a:t>PLOT for K-values </a:t>
            </a:r>
            <a:br>
              <a:rPr lang="en-US" sz="4000" b="1" i="1" u="sng" dirty="0">
                <a:effectLst>
                  <a:outerShdw blurRad="38100" dist="38100" dir="2700000" algn="tl">
                    <a:srgbClr val="000000">
                      <a:alpha val="43137"/>
                    </a:srgbClr>
                  </a:outerShdw>
                </a:effectLst>
              </a:rPr>
            </a:br>
            <a:r>
              <a:rPr lang="en-US" sz="4000" b="1" i="1" u="sng" dirty="0">
                <a:effectLst>
                  <a:outerShdw blurRad="38100" dist="38100" dir="2700000" algn="tl">
                    <a:srgbClr val="000000">
                      <a:alpha val="43137"/>
                    </a:srgbClr>
                  </a:outerShdw>
                </a:effectLst>
              </a:rPr>
              <a:t>&amp; Test Score</a:t>
            </a:r>
            <a:endParaRPr lang="en-IN" sz="4000"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9A6A57C-6539-43FB-8A10-391A306DAD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6906" y="116732"/>
            <a:ext cx="6885880" cy="6624535"/>
          </a:xfrm>
          <a:prstGeom prst="rect">
            <a:avLst/>
          </a:prstGeom>
          <a:ln w="28575">
            <a:solidFill>
              <a:schemeClr val="tx1"/>
            </a:solidFill>
          </a:ln>
        </p:spPr>
      </p:pic>
    </p:spTree>
    <p:extLst>
      <p:ext uri="{BB962C8B-B14F-4D97-AF65-F5344CB8AC3E}">
        <p14:creationId xmlns:p14="http://schemas.microsoft.com/office/powerpoint/2010/main" val="213550432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878</TotalTime>
  <Words>591</Words>
  <Application>Microsoft Office PowerPoint</Application>
  <PresentationFormat>Widescreen</PresentationFormat>
  <Paragraphs>56</Paragraphs>
  <Slides>21</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21</vt:i4>
      </vt:variant>
    </vt:vector>
  </HeadingPairs>
  <TitlesOfParts>
    <vt:vector size="33" baseType="lpstr">
      <vt:lpstr>Aharoni</vt:lpstr>
      <vt:lpstr>Algerian</vt:lpstr>
      <vt:lpstr>Arial</vt:lpstr>
      <vt:lpstr>Arial Narrow</vt:lpstr>
      <vt:lpstr>Calibri</vt:lpstr>
      <vt:lpstr>Century Gothic</vt:lpstr>
      <vt:lpstr>Helvetica Neue</vt:lpstr>
      <vt:lpstr>Times New Roman</vt:lpstr>
      <vt:lpstr>Trebuchet MS</vt:lpstr>
      <vt:lpstr>Wingdings 3</vt:lpstr>
      <vt:lpstr>Wisp</vt:lpstr>
      <vt:lpstr>Facet</vt:lpstr>
      <vt:lpstr>Group Project Title:   Cancer Prediction  Group: G 4  Team Members:   Amandeep Singh Vohra (502004073),  Babit Abrol (502004129)  Submitted to: - Dr. Nitin Arvind Shelke </vt:lpstr>
      <vt:lpstr>Problem Statement</vt:lpstr>
      <vt:lpstr>PowerPoint Presentation</vt:lpstr>
      <vt:lpstr>Data Collection</vt:lpstr>
      <vt:lpstr>Required Libraries</vt:lpstr>
      <vt:lpstr>Data Visualization</vt:lpstr>
      <vt:lpstr>BAR CHART For M &amp; B Diagnosis</vt:lpstr>
      <vt:lpstr>PLOT for K-values  &amp; Train Score</vt:lpstr>
      <vt:lpstr>PLOT for K-values  &amp; Test Score</vt:lpstr>
      <vt:lpstr>OVERLAPPING the Plots</vt:lpstr>
      <vt:lpstr>HEAT MAP</vt:lpstr>
      <vt:lpstr>PowerPoint Presentation</vt:lpstr>
      <vt:lpstr>Model Building &amp; Scoring</vt:lpstr>
      <vt:lpstr>Accuracy</vt:lpstr>
      <vt:lpstr>PowerPoint Presentation</vt:lpstr>
      <vt:lpstr>Implementation of Bagging and Boosting using Decision Tree Classifier as Base Estimator</vt:lpstr>
      <vt:lpstr>Boosting Model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Template (APP+MLDM)</dc:title>
  <dc:creator>"AMANDEEP SINGH VOHRA" &lt;avohra_mba20@thapar.edu&gt;;Babit Abrol</dc:creator>
  <cp:lastModifiedBy>amandeep singh</cp:lastModifiedBy>
  <cp:revision>35</cp:revision>
  <dcterms:created xsi:type="dcterms:W3CDTF">2021-04-06T17:21:42Z</dcterms:created>
  <dcterms:modified xsi:type="dcterms:W3CDTF">2021-12-19T19:27:06Z</dcterms:modified>
</cp:coreProperties>
</file>