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rgbClr val="F39C12"/>
            </a:solidFill>
          </c:spPr>
          <c:cat>
            <c:strRef>
              <c:f>Sheet1!$A$2:$A$5</c:f>
              <c:strCache>
                <c:ptCount val="4"/>
                <c:pt idx="0">
                  <c:v>Cost Savings</c:v>
                </c:pt>
                <c:pt idx="1">
                  <c:v>Time Reduction</c:v>
                </c:pt>
                <c:pt idx="2">
                  <c:v>Accuracy Improvement</c:v>
                </c:pt>
                <c:pt idx="3">
                  <c:v>Compliance Speed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2300000</c:v>
                </c:pt>
                <c:pt idx="1">
                  <c:v>75</c:v>
                </c:pt>
                <c:pt idx="2">
                  <c:v>40</c:v>
                </c:pt>
                <c:pt idx="3">
                  <c:v>90</c:v>
                </c:pt>
              </c:numCache>
            </c:numRef>
          </c:val>
        </c:ser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Relationship Id="rId3" Type="http://schemas.openxmlformats.org/officeDocument/2006/relationships/chart" Target="../charts/char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2ECC71"/>
            </a:gs>
            <a:gs pos="100000">
              <a:srgbClr val="1DD1A1"/>
            </a:gs>
          </a:gsLst>
          <a:lin scaled="0" ang="1350000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  <a:latin typeface="Helvetica Neue"/>
              </a:defRPr>
            </a:pPr>
            <a:r>
              <a:t>FinCore Solutions - AI-Powered Financial Technology Platform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3657600"/>
            <a:ext cx="64008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FFFFFF"/>
                </a:solidFill>
              </a:defRPr>
            </a:pPr>
            <a:r>
              <a:t>AI-Enhanced Presentation | Solution Focus</a:t>
            </a:r>
            <a:br/>
            <a:r>
              <a:t>Prompt: Create a comprehensive sales presentation for FinCore Solutions showcasing our A...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Generated with Advanced AI | Positive Tone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2ECC71"/>
            </a:gs>
            <a:gs pos="100000">
              <a:srgbClr val="55EFC4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</a:xfrm>
        </p:spPr>
        <p:txBody>
          <a:bodyPr/>
          <a:lstStyle/>
          <a:p>
            <a:pPr>
              <a:defRPr sz="3200" b="1">
                <a:solidFill>
                  <a:srgbClr val="2C3E50"/>
                </a:solidFill>
                <a:latin typeface="Helvetica Neue"/>
              </a:defRPr>
            </a:pPr>
            <a:r>
              <a:t>Investment Options: Flexible Pricing for Every Scale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914400"/>
            <a:ext cx="3657600" cy="2743200"/>
          </a:xfrm>
          <a:prstGeom prst="rect">
            <a:avLst/>
          </a:prstGeom>
        </p:spPr>
      </p:pic>
      <p:sp>
        <p:nvSpPr>
          <p:cNvPr id="4" name="4-Point Star 3"/>
          <p:cNvSpPr/>
          <p:nvPr/>
        </p:nvSpPr>
        <p:spPr>
          <a:xfrm>
            <a:off x="7955279" y="182880"/>
            <a:ext cx="731520" cy="731520"/>
          </a:xfrm>
          <a:prstGeom prst="star4">
            <a:avLst/>
          </a:prstGeom>
          <a:solidFill>
            <a:srgbClr val="2ECC7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ight Arrow 4"/>
          <p:cNvSpPr/>
          <p:nvPr/>
        </p:nvSpPr>
        <p:spPr>
          <a:xfrm>
            <a:off x="-274320" y="6217920"/>
            <a:ext cx="1371600" cy="640080"/>
          </a:xfrm>
          <a:prstGeom prst="rightArrow">
            <a:avLst/>
          </a:prstGeom>
          <a:solidFill>
            <a:srgbClr val="55EFC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3657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Pricing designed to maximize your ROI:</a:t>
            </a:r>
          </a:p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Starter Package: $50K annually (up to 100 users)</a:t>
            </a:r>
          </a:p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Professional Package: $150K annually (up to 500 users)</a:t>
            </a:r>
          </a:p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Enterprise Package: $300K annually (unlimited users)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AI-Generated Content | Solution Slide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BFCF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</a:xfrm>
        </p:spPr>
        <p:txBody>
          <a:bodyPr/>
          <a:lstStyle/>
          <a:p>
            <a:pPr>
              <a:defRPr sz="3200" b="1">
                <a:solidFill>
                  <a:srgbClr val="2C3E50"/>
                </a:solidFill>
                <a:latin typeface="Helvetica Neue"/>
              </a:defRPr>
            </a:pPr>
            <a:r>
              <a:t>Technical Integration: Seamless and Secure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0"/>
            <a:ext cx="1280160" cy="960119"/>
          </a:xfrm>
          <a:prstGeom prst="rect">
            <a:avLst/>
          </a:prstGeom>
        </p:spPr>
      </p:pic>
      <p:sp>
        <p:nvSpPr>
          <p:cNvPr id="4" name="Hexagon 3"/>
          <p:cNvSpPr/>
          <p:nvPr/>
        </p:nvSpPr>
        <p:spPr>
          <a:xfrm>
            <a:off x="7955279" y="274320"/>
            <a:ext cx="548640" cy="548640"/>
          </a:xfrm>
          <a:prstGeom prst="hexagon">
            <a:avLst/>
          </a:prstGeom>
          <a:solidFill>
            <a:srgbClr val="3DBD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-457200" y="5943600"/>
            <a:ext cx="1828800" cy="1828800"/>
          </a:xfrm>
          <a:prstGeom prst="ellipse">
            <a:avLst/>
          </a:prstGeom>
          <a:solidFill>
            <a:srgbClr val="3DBD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5486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Connect FinCore to your existing ecosystem:</a:t>
            </a:r>
          </a:p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RESTful APIs for easy system integration</a:t>
            </a:r>
          </a:p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Pre-built connectors for major financial platforms</a:t>
            </a:r>
          </a:p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Real-time data synchronization capabilities</a:t>
            </a:r>
          </a:p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Comprehensive developer documentation and SDKs</a:t>
            </a:r>
          </a:p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White-glove technical support throughout integration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AI-Generated Content | Data Slide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2ECC71"/>
            </a:gs>
            <a:gs pos="100000">
              <a:srgbClr val="55EFC4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</a:xfrm>
        </p:spPr>
        <p:txBody>
          <a:bodyPr/>
          <a:lstStyle/>
          <a:p>
            <a:pPr>
              <a:defRPr sz="3200" b="1">
                <a:solidFill>
                  <a:srgbClr val="2C3E50"/>
                </a:solidFill>
                <a:latin typeface="Helvetica Neue"/>
              </a:defRPr>
            </a:pPr>
            <a:r>
              <a:t>Next Steps: Begin Your Transformation Today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914400"/>
            <a:ext cx="3657600" cy="2743200"/>
          </a:xfrm>
          <a:prstGeom prst="rect">
            <a:avLst/>
          </a:prstGeom>
        </p:spPr>
      </p:pic>
      <p:sp>
        <p:nvSpPr>
          <p:cNvPr id="4" name="4-Point Star 3"/>
          <p:cNvSpPr/>
          <p:nvPr/>
        </p:nvSpPr>
        <p:spPr>
          <a:xfrm>
            <a:off x="7955279" y="182880"/>
            <a:ext cx="731520" cy="731520"/>
          </a:xfrm>
          <a:prstGeom prst="star4">
            <a:avLst/>
          </a:prstGeom>
          <a:solidFill>
            <a:srgbClr val="2ECC7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ight Arrow 4"/>
          <p:cNvSpPr/>
          <p:nvPr/>
        </p:nvSpPr>
        <p:spPr>
          <a:xfrm>
            <a:off x="-274320" y="6217920"/>
            <a:ext cx="1371600" cy="640080"/>
          </a:xfrm>
          <a:prstGeom prst="rightArrow">
            <a:avLst/>
          </a:prstGeom>
          <a:solidFill>
            <a:srgbClr val="55EFC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3657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Your path to financial AI leadership:</a:t>
            </a:r>
          </a:p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Week 1: Technical discovery and requirements analysis</a:t>
            </a:r>
          </a:p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Week 2: Custom solution design and architecture review</a:t>
            </a:r>
          </a:p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Week 3: Pilot program initiation with core team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AI-Generated Content | Solution Slide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39C12"/>
            </a:gs>
            <a:gs pos="100000">
              <a:srgbClr val="FFD700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</a:xfrm>
        </p:spPr>
        <p:txBody>
          <a:bodyPr/>
          <a:lstStyle/>
          <a:p>
            <a:pPr>
              <a:defRPr sz="3200" b="1">
                <a:solidFill>
                  <a:srgbClr val="2C3E50"/>
                </a:solidFill>
                <a:latin typeface="Helvetica Neue"/>
              </a:defRPr>
            </a:pPr>
            <a:r>
              <a:t>Partnership: Your Success is Our Mission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71600"/>
            <a:ext cx="2743200" cy="2057400"/>
          </a:xfrm>
          <a:prstGeom prst="rect">
            <a:avLst/>
          </a:prstGeom>
        </p:spPr>
      </p:pic>
      <p:sp>
        <p:nvSpPr>
          <p:cNvPr id="4" name="Explosion 3"/>
          <p:cNvSpPr/>
          <p:nvPr/>
        </p:nvSpPr>
        <p:spPr>
          <a:xfrm>
            <a:off x="7863840" y="91440"/>
            <a:ext cx="914400" cy="914400"/>
          </a:xfrm>
          <a:prstGeom prst="irregularSeal1">
            <a:avLst/>
          </a:prstGeom>
          <a:solidFill>
            <a:srgbClr val="F39C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ight Arrow 4"/>
          <p:cNvSpPr/>
          <p:nvPr/>
        </p:nvSpPr>
        <p:spPr>
          <a:xfrm>
            <a:off x="-274320" y="6217920"/>
            <a:ext cx="1371600" cy="640080"/>
          </a:xfrm>
          <a:prstGeom prst="rightArrow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Why leading financial institutions choose FinCore:</a:t>
            </a:r>
          </a:p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15+ years of financial technology expertise</a:t>
            </a:r>
          </a:p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99.7% client satisfaction and retention rate</a:t>
            </a:r>
          </a:p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Dedicated customer success manager for each account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AI-Generated Content | Results Slide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39C12"/>
            </a:gs>
            <a:gs pos="100000">
              <a:srgbClr val="E67E22"/>
            </a:gs>
          </a:gsLst>
          <a:lin scaled="0" ang="1620000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  <a:latin typeface="Helvetica Neue"/>
              </a:defRPr>
            </a:pPr>
            <a:r>
              <a:t>Next Steps</a:t>
            </a:r>
          </a:p>
        </p:txBody>
      </p:sp>
      <p:sp>
        <p:nvSpPr>
          <p:cNvPr id="4" name="4-Point Star 3"/>
          <p:cNvSpPr/>
          <p:nvPr/>
        </p:nvSpPr>
        <p:spPr>
          <a:xfrm>
            <a:off x="7955279" y="182880"/>
            <a:ext cx="731520" cy="731520"/>
          </a:xfrm>
          <a:prstGeom prst="star4">
            <a:avLst/>
          </a:prstGeom>
          <a:solidFill>
            <a:srgbClr val="2ECC7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ight Arrow 4"/>
          <p:cNvSpPr/>
          <p:nvPr/>
        </p:nvSpPr>
        <p:spPr>
          <a:xfrm>
            <a:off x="-274320" y="6217920"/>
            <a:ext cx="1371600" cy="640080"/>
          </a:xfrm>
          <a:prstGeom prst="rightArrow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71600" y="3657600"/>
            <a:ext cx="64008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600" b="1">
                <a:solidFill>
                  <a:srgbClr val="FFFFFF"/>
                </a:solidFill>
              </a:defRPr>
            </a:pPr>
            <a:r>
              <a:t>Schedule a technical deep-dive and pilot program discussion with our FinCore Solutions team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1371600"/>
            <a:ext cx="1828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39C12"/>
                </a:solidFill>
              </a:defRPr>
            </a:pPr>
            <a:r>
              <a:t>🚀 ACT NOW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Ready to Get Started | Take Action Today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8F9FA"/>
            </a:gs>
            <a:gs pos="100000">
              <a:srgbClr val="E9EFF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</a:xfrm>
        </p:spPr>
        <p:txBody>
          <a:bodyPr/>
          <a:lstStyle/>
          <a:p>
            <a:pPr>
              <a:defRPr sz="3200" b="1">
                <a:solidFill>
                  <a:srgbClr val="2C3E50"/>
                </a:solidFill>
                <a:latin typeface="Helvetica Neue"/>
              </a:defRPr>
            </a:pPr>
            <a:r>
              <a:t>The Hidden Cost of Manual Financial Processes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828800"/>
            <a:ext cx="3291839" cy="164592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772400" y="0"/>
            <a:ext cx="1371600" cy="109728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-457200" y="5943600"/>
            <a:ext cx="1828800" cy="1828800"/>
          </a:xfrm>
          <a:prstGeom prst="ellipse">
            <a:avLst/>
          </a:prstGeom>
          <a:solidFill>
            <a:srgbClr val="3DBD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Financial institutions are losing competitive advantage due to:</a:t>
            </a:r>
          </a:p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Manual data entry consuming 40% of analyst time</a:t>
            </a:r>
          </a:p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Delayed reporting causing 3-day decision lags</a:t>
            </a:r>
          </a:p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Inconsistent risk assessments across portfolios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AI-Generated Content | Process Slide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6A0DAD"/>
            </a:gs>
            <a:gs pos="100000">
              <a:srgbClr val="3DBDE0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</a:xfrm>
        </p:spPr>
        <p:txBody>
          <a:bodyPr/>
          <a:lstStyle/>
          <a:p>
            <a:pPr>
              <a:defRPr sz="3200" b="1">
                <a:solidFill>
                  <a:srgbClr val="2C3E50"/>
                </a:solidFill>
                <a:latin typeface="Helvetica Neue"/>
              </a:defRPr>
            </a:pPr>
            <a:r>
              <a:t>Vision: Automated Financial Excellence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0"/>
            <a:ext cx="1280160" cy="960119"/>
          </a:xfrm>
          <a:prstGeom prst="rect">
            <a:avLst/>
          </a:prstGeom>
        </p:spPr>
      </p:pic>
      <p:sp>
        <p:nvSpPr>
          <p:cNvPr id="4" name="Hexagon 3"/>
          <p:cNvSpPr/>
          <p:nvPr/>
        </p:nvSpPr>
        <p:spPr>
          <a:xfrm>
            <a:off x="7955279" y="274320"/>
            <a:ext cx="548640" cy="548640"/>
          </a:xfrm>
          <a:prstGeom prst="hexagon">
            <a:avLst/>
          </a:prstGeom>
          <a:solidFill>
            <a:srgbClr val="3DBD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ight Arrow 4"/>
          <p:cNvSpPr/>
          <p:nvPr/>
        </p:nvSpPr>
        <p:spPr>
          <a:xfrm>
            <a:off x="-274320" y="6217920"/>
            <a:ext cx="1371600" cy="640080"/>
          </a:xfrm>
          <a:prstGeom prst="rightArrow">
            <a:avLst/>
          </a:prstGeom>
          <a:solidFill>
            <a:srgbClr val="3DBD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5486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Imagine a financial institution where:</a:t>
            </a:r>
          </a:p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Real-time risk analysis happens in seconds, not days</a:t>
            </a:r>
          </a:p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Compliance reporting is automated and error-free</a:t>
            </a:r>
          </a:p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Portfolio optimization runs continuously 24/7</a:t>
            </a:r>
          </a:p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Predictive analytics prevent financial losses</a:t>
            </a:r>
          </a:p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Decision-makers have instant access to actionable insights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AI-Generated Content | Data Slide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6A0DAD"/>
            </a:gs>
            <a:gs pos="100000">
              <a:srgbClr val="3DBDE0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</a:xfrm>
        </p:spPr>
        <p:txBody>
          <a:bodyPr/>
          <a:lstStyle/>
          <a:p>
            <a:pPr>
              <a:defRPr sz="3200" b="1">
                <a:solidFill>
                  <a:srgbClr val="2C3E50"/>
                </a:solidFill>
                <a:latin typeface="Helvetica Neue"/>
              </a:defRPr>
            </a:pPr>
            <a:r>
              <a:t>FinCore AI Platform: Your Bridge to Transformation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828800"/>
            <a:ext cx="3291839" cy="164592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772400" y="0"/>
            <a:ext cx="1371600" cy="109728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ight Arrow 4"/>
          <p:cNvSpPr/>
          <p:nvPr/>
        </p:nvSpPr>
        <p:spPr>
          <a:xfrm>
            <a:off x="-274320" y="6217920"/>
            <a:ext cx="1371600" cy="640080"/>
          </a:xfrm>
          <a:prstGeom prst="rightArrow">
            <a:avLst/>
          </a:prstGeom>
          <a:solidFill>
            <a:srgbClr val="3DBD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Our comprehensive AI-powered platform delivers:</a:t>
            </a:r>
          </a:p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Intelligent Document Processing: 95% accuracy in data extraction</a:t>
            </a:r>
          </a:p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Real-time Risk Analytics: Instant portfolio health monitoring</a:t>
            </a:r>
          </a:p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Automated Compliance: Regulatory reporting in one click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AI-Generated Content | Process Slide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9E6"/>
            </a:gs>
            <a:gs pos="100000">
              <a:srgbClr val="F0FDF4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</a:xfrm>
        </p:spPr>
        <p:txBody>
          <a:bodyPr/>
          <a:lstStyle/>
          <a:p>
            <a:pPr>
              <a:defRPr sz="3200" b="1">
                <a:solidFill>
                  <a:srgbClr val="2C3E50"/>
                </a:solidFill>
                <a:latin typeface="Helvetica Neue"/>
              </a:defRPr>
            </a:pPr>
            <a:r>
              <a:t>Proven Results: $2.3M Average ROI in First Year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71600"/>
            <a:ext cx="2743200" cy="2057400"/>
          </a:xfrm>
          <a:prstGeom prst="rect">
            <a:avLst/>
          </a:prstGeom>
        </p:spPr>
      </p:pic>
      <p:sp>
        <p:nvSpPr>
          <p:cNvPr id="4" name="Explosion 3"/>
          <p:cNvSpPr/>
          <p:nvPr/>
        </p:nvSpPr>
        <p:spPr>
          <a:xfrm>
            <a:off x="7863840" y="91440"/>
            <a:ext cx="914400" cy="914400"/>
          </a:xfrm>
          <a:prstGeom prst="irregularSeal1">
            <a:avLst/>
          </a:prstGeom>
          <a:solidFill>
            <a:srgbClr val="F39C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-457200" y="5943600"/>
            <a:ext cx="1828800" cy="1828800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Our clients consistently achieve remarkable outcomes:</a:t>
            </a:r>
          </a:p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75% reduction in manual processing time</a:t>
            </a:r>
          </a:p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90% faster regulatory reporting cycles</a:t>
            </a:r>
          </a:p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40% improvement in risk prediction accuracy</a:t>
            </a:r>
          </a:p>
        </p:txBody>
      </p:sp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1371600" y="3200400"/>
          <a:ext cx="54864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AI-Generated Content | Results Slide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74C3C"/>
            </a:gs>
            <a:gs pos="100000">
              <a:srgbClr val="FF6B6B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</a:xfrm>
        </p:spPr>
        <p:txBody>
          <a:bodyPr/>
          <a:lstStyle/>
          <a:p>
            <a:pPr>
              <a:defRPr sz="3200" b="1">
                <a:solidFill>
                  <a:srgbClr val="2C3E50"/>
                </a:solidFill>
                <a:latin typeface="Helvetica Neue"/>
              </a:defRPr>
            </a:pPr>
            <a:r>
              <a:t>Client Success: Global Bank Transformation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914400"/>
            <a:ext cx="3657600" cy="2743200"/>
          </a:xfrm>
          <a:prstGeom prst="rect">
            <a:avLst/>
          </a:prstGeom>
        </p:spPr>
      </p:pic>
      <p:sp>
        <p:nvSpPr>
          <p:cNvPr id="4" name="Isosceles Triangle 3"/>
          <p:cNvSpPr/>
          <p:nvPr/>
        </p:nvSpPr>
        <p:spPr>
          <a:xfrm>
            <a:off x="7772400" y="182880"/>
            <a:ext cx="914400" cy="914400"/>
          </a:xfrm>
          <a:prstGeom prst="triangle">
            <a:avLst/>
          </a:prstGeom>
          <a:solidFill>
            <a:srgbClr val="F39C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ight Arrow 4"/>
          <p:cNvSpPr/>
          <p:nvPr/>
        </p:nvSpPr>
        <p:spPr>
          <a:xfrm>
            <a:off x="-274320" y="6217920"/>
            <a:ext cx="1371600" cy="640080"/>
          </a:xfrm>
          <a:prstGeom prst="rightArrow">
            <a:avLst/>
          </a:prstGeom>
          <a:solidFill>
            <a:srgbClr val="FF6B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3657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Case Study - International Banking Group:</a:t>
            </a:r>
          </a:p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Challenge: Manual compliance consuming 200 hours/week</a:t>
            </a:r>
          </a:p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Solution: FinCore AI Compliance Suite implementation</a:t>
            </a:r>
          </a:p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Results: 85% reduction in compliance workload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AI-Generated Content | Problem Slide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6A0DAD"/>
            </a:gs>
            <a:gs pos="100000">
              <a:srgbClr val="3DBDE0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</a:xfrm>
        </p:spPr>
        <p:txBody>
          <a:bodyPr/>
          <a:lstStyle/>
          <a:p>
            <a:pPr>
              <a:defRPr sz="3200" b="1">
                <a:solidFill>
                  <a:srgbClr val="2C3E50"/>
                </a:solidFill>
                <a:latin typeface="Helvetica Neue"/>
              </a:defRPr>
            </a:pPr>
            <a:r>
              <a:t>Advanced AI Capabilities: Beyond Traditional FinTech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828800"/>
            <a:ext cx="3291839" cy="164592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772400" y="0"/>
            <a:ext cx="1371600" cy="109728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ight Arrow 4"/>
          <p:cNvSpPr/>
          <p:nvPr/>
        </p:nvSpPr>
        <p:spPr>
          <a:xfrm>
            <a:off x="-274320" y="6217920"/>
            <a:ext cx="1371600" cy="640080"/>
          </a:xfrm>
          <a:prstGeom prst="rightArrow">
            <a:avLst/>
          </a:prstGeom>
          <a:solidFill>
            <a:srgbClr val="3DBD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What sets FinCore apart from competitors:</a:t>
            </a:r>
          </a:p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Natural Language Processing for document analysis</a:t>
            </a:r>
          </a:p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Machine Learning models trained on 10B+ financial transactions</a:t>
            </a:r>
          </a:p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Predictive analytics with 94% accuracy rates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AI-Generated Content | Process Slide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4F8FB"/>
            </a:gs>
            <a:gs pos="100000">
              <a:srgbClr val="E9EFF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</a:xfrm>
        </p:spPr>
        <p:txBody>
          <a:bodyPr/>
          <a:lstStyle/>
          <a:p>
            <a:pPr>
              <a:defRPr sz="3200" b="1">
                <a:solidFill>
                  <a:srgbClr val="2C3E50"/>
                </a:solidFill>
                <a:latin typeface="Helvetica Neue"/>
              </a:defRPr>
            </a:pPr>
            <a:r>
              <a:t>Enterprise Security: Bank-Grade Protection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71600"/>
            <a:ext cx="2743200" cy="20574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772400" y="0"/>
            <a:ext cx="1371600" cy="1097280"/>
          </a:xfrm>
          <a:prstGeom prst="roundRect">
            <a:avLst/>
          </a:prstGeom>
          <a:solidFill>
            <a:srgbClr val="3DBD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-457200" y="5943600"/>
            <a:ext cx="1828800" cy="1828800"/>
          </a:xfrm>
          <a:prstGeom prst="ellipse">
            <a:avLst/>
          </a:prstGeom>
          <a:solidFill>
            <a:srgbClr val="85C1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Security features that exceed industry standards:</a:t>
            </a:r>
          </a:p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SOC 2 Type II and ISO 27001 certified infrastructure</a:t>
            </a:r>
          </a:p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End-to-end encryption for all data transmissions</a:t>
            </a:r>
          </a:p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Multi-factor authentication with biometric options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AI-Generated Content | Features Slide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39C12"/>
            </a:gs>
            <a:gs pos="100000">
              <a:srgbClr val="FFD700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</a:xfrm>
        </p:spPr>
        <p:txBody>
          <a:bodyPr/>
          <a:lstStyle/>
          <a:p>
            <a:pPr>
              <a:defRPr sz="3200" b="1">
                <a:solidFill>
                  <a:srgbClr val="2C3E50"/>
                </a:solidFill>
                <a:latin typeface="Helvetica Neue"/>
              </a:defRPr>
            </a:pPr>
            <a:r>
              <a:t>Implementation Strategy: 90-Day Success Plan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71600"/>
            <a:ext cx="2743200" cy="2057400"/>
          </a:xfrm>
          <a:prstGeom prst="rect">
            <a:avLst/>
          </a:prstGeom>
        </p:spPr>
      </p:pic>
      <p:sp>
        <p:nvSpPr>
          <p:cNvPr id="4" name="Explosion 3"/>
          <p:cNvSpPr/>
          <p:nvPr/>
        </p:nvSpPr>
        <p:spPr>
          <a:xfrm>
            <a:off x="7863840" y="91440"/>
            <a:ext cx="914400" cy="914400"/>
          </a:xfrm>
          <a:prstGeom prst="irregularSeal1">
            <a:avLst/>
          </a:prstGeom>
          <a:solidFill>
            <a:srgbClr val="F39C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ight Arrow 4"/>
          <p:cNvSpPr/>
          <p:nvPr/>
        </p:nvSpPr>
        <p:spPr>
          <a:xfrm>
            <a:off x="-274320" y="6217920"/>
            <a:ext cx="1371600" cy="640080"/>
          </a:xfrm>
          <a:prstGeom prst="rightArrow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Our proven implementation methodology:</a:t>
            </a:r>
          </a:p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Phase 1 (Days 1-30): System integration and data migration</a:t>
            </a:r>
          </a:p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Phase 2 (Days 31-60): AI model training and customization</a:t>
            </a:r>
          </a:p>
          <a:p>
            <a:pPr>
              <a:spcBef>
                <a:spcPts val="800"/>
              </a:spcBef>
              <a:defRPr sz="1400">
                <a:solidFill>
                  <a:srgbClr val="2C3E50"/>
                </a:solidFill>
              </a:defRPr>
            </a:pPr>
            <a:r>
              <a:t>• Phase 3 (Days 61-90): Team training and go-live support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AI-Generated Content | Results Slide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