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rgbClr val="F39C12"/>
            </a:solidFill>
          </c:spPr>
          <c:cat>
            <c:strRef>
              <c:f>Sheet1!$A$2:$A$4</c:f>
              <c:strCache>
                <c:ptCount val="3"/>
                <c:pt idx="0">
                  <c:v>Before</c:v>
                </c:pt>
                <c:pt idx="1">
                  <c:v>After</c:v>
                </c:pt>
                <c:pt idx="2">
                  <c:v>Future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25</c:v>
                </c:pt>
                <c:pt idx="1">
                  <c:v>65</c:v>
                </c:pt>
                <c:pt idx="2">
                  <c:v>90</c:v>
                </c:pt>
              </c:numCache>
            </c:numRef>
          </c:val>
        </c:ser>
      </c:pieChart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Relationship Id="rId3" Type="http://schemas.openxmlformats.org/officeDocument/2006/relationships/chart" Target="../charts/char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2ECC71"/>
            </a:gs>
            <a:gs pos="100000">
              <a:srgbClr val="1DD1A1"/>
            </a:gs>
          </a:gsLst>
          <a:lin scaled="0" ang="1350000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800" b="1">
                <a:solidFill>
                  <a:srgbClr val="FFFFFF"/>
                </a:solidFill>
                <a:latin typeface="Helvetica Neue"/>
              </a:defRPr>
            </a:pPr>
            <a:r>
              <a:t>Sales 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3657600"/>
            <a:ext cx="64008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800" b="0">
                <a:solidFill>
                  <a:srgbClr val="FFFFFF"/>
                </a:solidFill>
              </a:defRPr>
            </a:pPr>
            <a:r>
              <a:t>AI-Enhanced Presentation | Solution Focus</a:t>
            </a:r>
            <a:br/>
            <a:r>
              <a:t>Prompt: Create a professional sales presentation for FinCore Solutions showcasing GetAli...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217920"/>
            <a:ext cx="9144000" cy="64008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6400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 b="1">
                <a:solidFill>
                  <a:srgbClr val="FFFFFF"/>
                </a:solidFill>
              </a:defRPr>
            </a:pPr>
            <a:r>
              <a:t>Generated with Advanced AI | Positive Tone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772400" y="6400800"/>
            <a:ext cx="914400" cy="365760"/>
          </a:xfrm>
          <a:prstGeom prst="roundRect">
            <a:avLst/>
          </a:prstGeom>
          <a:solidFill>
            <a:srgbClr val="6A0DA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5F5"/>
            </a:gs>
            <a:gs pos="100000">
              <a:srgbClr val="E9EFF7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</a:xfrm>
        </p:spPr>
        <p:txBody>
          <a:bodyPr/>
          <a:lstStyle/>
          <a:p>
            <a:pPr>
              <a:defRPr sz="3200" b="1">
                <a:solidFill>
                  <a:srgbClr val="2C3E50"/>
                </a:solidFill>
                <a:latin typeface="Helvetica Neue"/>
              </a:defRPr>
            </a:pPr>
            <a:r>
              <a:t>Market Opportunity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914400"/>
            <a:ext cx="3657600" cy="27432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7772400" y="0"/>
            <a:ext cx="1371600" cy="1097280"/>
          </a:xfrm>
          <a:prstGeom prst="roundRect">
            <a:avLst/>
          </a:prstGeom>
          <a:solidFill>
            <a:srgbClr val="FF7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-457200" y="5943600"/>
            <a:ext cx="1828800" cy="1828800"/>
          </a:xfrm>
          <a:prstGeom prst="ellipse">
            <a:avLst/>
          </a:prstGeom>
          <a:solidFill>
            <a:srgbClr val="FFA07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1645920"/>
            <a:ext cx="3657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defRPr sz="1600">
                <a:solidFill>
                  <a:srgbClr val="2C3E50"/>
                </a:solidFill>
              </a:defRPr>
            </a:pPr>
            <a:r>
              <a:t>• Growing market demand</a:t>
            </a:r>
          </a:p>
          <a:p>
            <a:pPr>
              <a:spcBef>
                <a:spcPts val="800"/>
              </a:spcBef>
              <a:defRPr sz="1600">
                <a:solidFill>
                  <a:srgbClr val="2C3E50"/>
                </a:solidFill>
              </a:defRPr>
            </a:pPr>
            <a:r>
              <a:t>• Target customer analysis</a:t>
            </a:r>
          </a:p>
          <a:p>
            <a:pPr>
              <a:spcBef>
                <a:spcPts val="800"/>
              </a:spcBef>
              <a:defRPr sz="1600">
                <a:solidFill>
                  <a:srgbClr val="2C3E50"/>
                </a:solidFill>
              </a:defRPr>
            </a:pPr>
            <a:r>
              <a:t>• Competitive landscape overview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217920"/>
            <a:ext cx="9144000" cy="64008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457200" y="6400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 b="1">
                <a:solidFill>
                  <a:srgbClr val="FFFFFF"/>
                </a:solidFill>
              </a:defRPr>
            </a:pPr>
            <a:r>
              <a:t>AI-Generated Content | People Slide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772400" y="6400800"/>
            <a:ext cx="914400" cy="365760"/>
          </a:xfrm>
          <a:prstGeom prst="roundRect">
            <a:avLst/>
          </a:prstGeom>
          <a:solidFill>
            <a:srgbClr val="6A0DA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DF4"/>
            </a:gs>
            <a:gs pos="100000">
              <a:srgbClr val="E9EFF7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</a:xfrm>
        </p:spPr>
        <p:txBody>
          <a:bodyPr/>
          <a:lstStyle/>
          <a:p>
            <a:pPr>
              <a:defRPr sz="3200" b="1">
                <a:solidFill>
                  <a:srgbClr val="2C3E50"/>
                </a:solidFill>
                <a:latin typeface="Helvetica Neue"/>
              </a:defRPr>
            </a:pPr>
            <a:r>
              <a:t>Our Solution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914400"/>
            <a:ext cx="3657600" cy="2743200"/>
          </a:xfrm>
          <a:prstGeom prst="rect">
            <a:avLst/>
          </a:prstGeom>
        </p:spPr>
      </p:pic>
      <p:sp>
        <p:nvSpPr>
          <p:cNvPr id="4" name="4-Point Star 3"/>
          <p:cNvSpPr/>
          <p:nvPr/>
        </p:nvSpPr>
        <p:spPr>
          <a:xfrm>
            <a:off x="7955279" y="182880"/>
            <a:ext cx="731520" cy="731520"/>
          </a:xfrm>
          <a:prstGeom prst="star4">
            <a:avLst/>
          </a:prstGeom>
          <a:solidFill>
            <a:srgbClr val="2ECC7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-457200" y="5943600"/>
            <a:ext cx="1828800" cy="1828800"/>
          </a:xfrm>
          <a:prstGeom prst="ellipse">
            <a:avLst/>
          </a:prstGeom>
          <a:solidFill>
            <a:srgbClr val="55EFC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1645920"/>
            <a:ext cx="3657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defRPr sz="1600">
                <a:solidFill>
                  <a:srgbClr val="2C3E50"/>
                </a:solidFill>
              </a:defRPr>
            </a:pPr>
            <a:r>
              <a:t>• Unique value proposition</a:t>
            </a:r>
          </a:p>
          <a:p>
            <a:pPr>
              <a:spcBef>
                <a:spcPts val="800"/>
              </a:spcBef>
              <a:defRPr sz="1600">
                <a:solidFill>
                  <a:srgbClr val="2C3E50"/>
                </a:solidFill>
              </a:defRPr>
            </a:pPr>
            <a:r>
              <a:t>• Key features and benefits</a:t>
            </a:r>
          </a:p>
          <a:p>
            <a:pPr>
              <a:spcBef>
                <a:spcPts val="800"/>
              </a:spcBef>
              <a:defRPr sz="1600">
                <a:solidFill>
                  <a:srgbClr val="2C3E50"/>
                </a:solidFill>
              </a:defRPr>
            </a:pPr>
            <a:r>
              <a:t>• Competitive advantages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217920"/>
            <a:ext cx="9144000" cy="64008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457200" y="6400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 b="1">
                <a:solidFill>
                  <a:srgbClr val="FFFFFF"/>
                </a:solidFill>
              </a:defRPr>
            </a:pPr>
            <a:r>
              <a:t>AI-Generated Content | Solution Slide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772400" y="6400800"/>
            <a:ext cx="914400" cy="365760"/>
          </a:xfrm>
          <a:prstGeom prst="roundRect">
            <a:avLst/>
          </a:prstGeom>
          <a:solidFill>
            <a:srgbClr val="6A0DA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9E6"/>
            </a:gs>
            <a:gs pos="100000">
              <a:srgbClr val="F0FDF4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</a:xfrm>
        </p:spPr>
        <p:txBody>
          <a:bodyPr/>
          <a:lstStyle/>
          <a:p>
            <a:pPr>
              <a:defRPr sz="3200" b="1">
                <a:solidFill>
                  <a:srgbClr val="2C3E50"/>
                </a:solidFill>
                <a:latin typeface="Helvetica Neue"/>
              </a:defRPr>
            </a:pPr>
            <a:r>
              <a:t>Results &amp; ROI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914400"/>
            <a:ext cx="3657600" cy="2743200"/>
          </a:xfrm>
          <a:prstGeom prst="rect">
            <a:avLst/>
          </a:prstGeom>
        </p:spPr>
      </p:pic>
      <p:sp>
        <p:nvSpPr>
          <p:cNvPr id="4" name="Explosion 3"/>
          <p:cNvSpPr/>
          <p:nvPr/>
        </p:nvSpPr>
        <p:spPr>
          <a:xfrm>
            <a:off x="7863840" y="91440"/>
            <a:ext cx="914400" cy="914400"/>
          </a:xfrm>
          <a:prstGeom prst="irregularSeal1">
            <a:avLst/>
          </a:prstGeom>
          <a:solidFill>
            <a:srgbClr val="F39C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-457200" y="5943600"/>
            <a:ext cx="1828800" cy="1828800"/>
          </a:xfrm>
          <a:prstGeom prst="ellipse">
            <a:avLst/>
          </a:prstGeom>
          <a:solidFill>
            <a:srgbClr val="FFD7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1645920"/>
            <a:ext cx="3657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defRPr sz="1600">
                <a:solidFill>
                  <a:srgbClr val="2C3E50"/>
                </a:solidFill>
              </a:defRPr>
            </a:pPr>
            <a:r>
              <a:t>• Customer success stories</a:t>
            </a:r>
          </a:p>
          <a:p>
            <a:pPr>
              <a:spcBef>
                <a:spcPts val="800"/>
              </a:spcBef>
              <a:defRPr sz="1600">
                <a:solidFill>
                  <a:srgbClr val="2C3E50"/>
                </a:solidFill>
              </a:defRPr>
            </a:pPr>
            <a:r>
              <a:t>• Quantifiable benefits</a:t>
            </a:r>
          </a:p>
          <a:p>
            <a:pPr>
              <a:spcBef>
                <a:spcPts val="800"/>
              </a:spcBef>
              <a:defRPr sz="1600">
                <a:solidFill>
                  <a:srgbClr val="2C3E50"/>
                </a:solidFill>
              </a:defRPr>
            </a:pPr>
            <a:r>
              <a:t>• Return on investment</a:t>
            </a:r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1371600" y="3200400"/>
          <a:ext cx="54864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6217920"/>
            <a:ext cx="9144000" cy="64008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57200" y="6400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 b="1">
                <a:solidFill>
                  <a:srgbClr val="FFFFFF"/>
                </a:solidFill>
              </a:defRPr>
            </a:pPr>
            <a:r>
              <a:t>AI-Generated Content | Results Slide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772400" y="6400800"/>
            <a:ext cx="914400" cy="365760"/>
          </a:xfrm>
          <a:prstGeom prst="roundRect">
            <a:avLst/>
          </a:prstGeom>
          <a:solidFill>
            <a:srgbClr val="6A0DA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39C12"/>
            </a:gs>
            <a:gs pos="100000">
              <a:srgbClr val="E67E22"/>
            </a:gs>
          </a:gsLst>
          <a:lin scaled="0" ang="1620000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FFFFFF"/>
                </a:solidFill>
                <a:latin typeface="Helvetica Neue"/>
              </a:defRPr>
            </a:pPr>
            <a:r>
              <a:t>Next Steps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772400" y="0"/>
            <a:ext cx="1371600" cy="1097280"/>
          </a:xfrm>
          <a:prstGeom prst="roundRect">
            <a:avLst/>
          </a:prstGeom>
          <a:solidFill>
            <a:srgbClr val="F39C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ight Arrow 4"/>
          <p:cNvSpPr/>
          <p:nvPr/>
        </p:nvSpPr>
        <p:spPr>
          <a:xfrm>
            <a:off x="-274320" y="6217920"/>
            <a:ext cx="1371600" cy="640080"/>
          </a:xfrm>
          <a:prstGeom prst="rightArrow">
            <a:avLst/>
          </a:prstGeom>
          <a:solidFill>
            <a:srgbClr val="FFD7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371600" y="3657600"/>
            <a:ext cx="64008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600" b="1">
                <a:solidFill>
                  <a:srgbClr val="FFFFFF"/>
                </a:solidFill>
              </a:defRPr>
            </a:pPr>
            <a:r>
              <a:t>Let's discuss next steps and how we can move forward together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217920"/>
            <a:ext cx="9144000" cy="64008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457200" y="6400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 b="1">
                <a:solidFill>
                  <a:srgbClr val="FFFFFF"/>
                </a:solidFill>
              </a:defRPr>
            </a:pPr>
            <a:r>
              <a:t>Ready to Get Started | Take Action Today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772400" y="6400800"/>
            <a:ext cx="914400" cy="365760"/>
          </a:xfrm>
          <a:prstGeom prst="roundRect">
            <a:avLst/>
          </a:prstGeom>
          <a:solidFill>
            <a:srgbClr val="6A0DA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