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2ECC71"/>
            </a:gs>
            <a:gs pos="100000">
              <a:srgbClr val="1DD1A1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800" b="1">
                <a:solidFill>
                  <a:srgbClr val="FFFFFF"/>
                </a:solidFill>
                <a:latin typeface="Helvetica Neue"/>
              </a:defRPr>
            </a:pPr>
            <a:r>
              <a:t>FinCore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00" y="3657600"/>
            <a:ext cx="64008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FFFFFF"/>
                </a:solidFill>
              </a:defRPr>
            </a:pPr>
            <a:r>
              <a:t>AI-Enhanced Presentation | Solution Focus</a:t>
            </a:r>
            <a:br/>
            <a:r>
              <a:t>Prompt: Create a presentation for FinCore Solutions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Generated with Advanced AI | Positive Tone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DF2F2"/>
            </a:gs>
            <a:gs pos="100000">
              <a:srgbClr val="FFF5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Problem Statement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Isosceles Triangle 3"/>
          <p:cNvSpPr/>
          <p:nvPr/>
        </p:nvSpPr>
        <p:spPr>
          <a:xfrm>
            <a:off x="7772400" y="182880"/>
            <a:ext cx="914400" cy="914400"/>
          </a:xfrm>
          <a:prstGeom prst="triangle">
            <a:avLst/>
          </a:prstGeom>
          <a:solidFill>
            <a:srgbClr val="F39C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FF6B6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Key information about Problem Statement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Problem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DF4"/>
            </a:gs>
            <a:gs pos="100000">
              <a:srgbClr val="E9EFF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Our Solution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4-Point Star 3"/>
          <p:cNvSpPr/>
          <p:nvPr/>
        </p:nvSpPr>
        <p:spPr>
          <a:xfrm>
            <a:off x="7955279" y="182880"/>
            <a:ext cx="731520" cy="731520"/>
          </a:xfrm>
          <a:prstGeom prst="star4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55EFC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Key information about Our Solution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Solution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8F9FA"/>
            </a:gs>
            <a:gs pos="100000">
              <a:srgbClr val="E9EFF7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Market Opportunity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914400"/>
            <a:ext cx="3657600" cy="27432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-457200" y="5943600"/>
            <a:ext cx="1828800" cy="1828800"/>
          </a:xfrm>
          <a:prstGeom prst="ellipse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Key information about Market Opportunity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General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6A0DAD"/>
            </a:gs>
            <a:gs pos="100000">
              <a:srgbClr val="3DBDE0"/>
            </a:gs>
          </a:gsLst>
          <a:lin scaled="0" ang="189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</a:xfrm>
        </p:spPr>
        <p:txBody>
          <a:bodyPr/>
          <a:lstStyle/>
          <a:p>
            <a:pPr>
              <a:defRPr sz="3200" b="1">
                <a:solidFill>
                  <a:srgbClr val="2C3E50"/>
                </a:solidFill>
                <a:latin typeface="Helvetica Neue"/>
              </a:defRPr>
            </a:pPr>
            <a:r>
              <a:t>Next Steps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389120" cy="219456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7772400" y="0"/>
            <a:ext cx="1371600" cy="109728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3DBD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14400" y="164592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solidFill>
                  <a:srgbClr val="2C3E50"/>
                </a:solidFill>
              </a:defRPr>
            </a:pPr>
            <a:r>
              <a:t>• Key information about Next Steps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AI-Generated Content | Process Slide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39C12"/>
            </a:gs>
            <a:gs pos="100000">
              <a:srgbClr val="E67E22"/>
            </a:gs>
          </a:gsLst>
          <a:lin scaled="0" ang="16200000"/>
        </a:gradFill>
        <a:effectLst/>
      </p:bgPr>
    </p:bg>
    <p:spTree>
      <p:nvGrpSpPr>
        <p:cNvPr id="1" name=""/>
        <p:cNvGrpSpPr/>
        <p:nvPr/>
      </p:nvGrpSpPr>
      <p:grpSpPr/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FFFFFF"/>
                </a:solidFill>
                <a:latin typeface="Helvetica Neue"/>
              </a:defRPr>
            </a:pPr>
            <a:r>
              <a:t>Next Steps</a:t>
            </a:r>
          </a:p>
        </p:txBody>
      </p:sp>
      <p:sp>
        <p:nvSpPr>
          <p:cNvPr id="4" name="4-Point Star 3"/>
          <p:cNvSpPr/>
          <p:nvPr/>
        </p:nvSpPr>
        <p:spPr>
          <a:xfrm>
            <a:off x="7955279" y="182880"/>
            <a:ext cx="731520" cy="731520"/>
          </a:xfrm>
          <a:prstGeom prst="star4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ight Arrow 4"/>
          <p:cNvSpPr/>
          <p:nvPr/>
        </p:nvSpPr>
        <p:spPr>
          <a:xfrm>
            <a:off x="-274320" y="6217920"/>
            <a:ext cx="1371600" cy="640080"/>
          </a:xfrm>
          <a:prstGeom prst="rightArrow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371600" y="3657600"/>
            <a:ext cx="64008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 b="1">
                <a:solidFill>
                  <a:srgbClr val="FFFFFF"/>
                </a:solidFill>
              </a:defRPr>
            </a:pPr>
            <a:r>
              <a:t>Contact us to learn more about our solution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4572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FFFFFF"/>
                </a:solidFill>
              </a:defRPr>
            </a:pPr>
            <a:r>
              <a:t>Ready to Get Started | Take Action Today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772400" y="6400800"/>
            <a:ext cx="914400" cy="365760"/>
          </a:xfrm>
          <a:prstGeom prst="roundRect">
            <a:avLst/>
          </a:prstGeom>
          <a:solidFill>
            <a:srgbClr val="6A0D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