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F86DA-CFD5-4C36-812E-58121865A6CE}"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PK"/>
        </a:p>
      </dgm:t>
    </dgm:pt>
    <dgm:pt modelId="{2C728CB2-8870-48BD-B80B-F549A92D74FE}">
      <dgm:prSet phldrT="[Text]" custT="1"/>
      <dgm:spPr/>
      <dgm:t>
        <a:bodyPr/>
        <a:lstStyle/>
        <a:p>
          <a:r>
            <a:rPr lang="en-US" sz="1400" dirty="0"/>
            <a:t>Job Description</a:t>
          </a:r>
          <a:endParaRPr lang="en-PK" sz="1400" dirty="0"/>
        </a:p>
      </dgm:t>
    </dgm:pt>
    <dgm:pt modelId="{3EE97571-F01B-441E-AC20-AE9B3707E108}" type="parTrans" cxnId="{E76DEDD4-DE9C-480E-9B8C-20C3F294593A}">
      <dgm:prSet/>
      <dgm:spPr/>
      <dgm:t>
        <a:bodyPr/>
        <a:lstStyle/>
        <a:p>
          <a:endParaRPr lang="en-PK"/>
        </a:p>
      </dgm:t>
    </dgm:pt>
    <dgm:pt modelId="{112F723A-F83C-4BD6-880F-69391F4ED561}" type="sibTrans" cxnId="{E76DEDD4-DE9C-480E-9B8C-20C3F294593A}">
      <dgm:prSet/>
      <dgm:spPr/>
      <dgm:t>
        <a:bodyPr/>
        <a:lstStyle/>
        <a:p>
          <a:endParaRPr lang="en-PK"/>
        </a:p>
      </dgm:t>
    </dgm:pt>
    <dgm:pt modelId="{E15FF76C-12E9-4EA5-8516-1E01EDF2BD8E}">
      <dgm:prSet phldrT="[Text]" custT="1"/>
      <dgm:spPr/>
      <dgm:t>
        <a:bodyPr/>
        <a:lstStyle/>
        <a:p>
          <a:r>
            <a:rPr lang="en-US" sz="1400" dirty="0"/>
            <a:t>Extract Skills → Match with Portfolio</a:t>
          </a:r>
          <a:endParaRPr lang="en-PK" sz="1400" dirty="0"/>
        </a:p>
      </dgm:t>
    </dgm:pt>
    <dgm:pt modelId="{B3A0E113-F16D-4881-8387-9C2FC3C132ED}" type="parTrans" cxnId="{768D571D-A32E-4C47-B6BF-BE4F4FF4F7EC}">
      <dgm:prSet/>
      <dgm:spPr/>
      <dgm:t>
        <a:bodyPr/>
        <a:lstStyle/>
        <a:p>
          <a:endParaRPr lang="en-PK"/>
        </a:p>
      </dgm:t>
    </dgm:pt>
    <dgm:pt modelId="{8863AEB9-F35E-4003-9829-802ED36F7E54}" type="sibTrans" cxnId="{768D571D-A32E-4C47-B6BF-BE4F4FF4F7EC}">
      <dgm:prSet/>
      <dgm:spPr/>
      <dgm:t>
        <a:bodyPr/>
        <a:lstStyle/>
        <a:p>
          <a:endParaRPr lang="en-PK"/>
        </a:p>
      </dgm:t>
    </dgm:pt>
    <dgm:pt modelId="{4C6E9EB6-F51A-4FF8-A888-4AD017041010}">
      <dgm:prSet phldrT="[Text]" custT="1"/>
      <dgm:spPr/>
      <dgm:t>
        <a:bodyPr/>
        <a:lstStyle/>
        <a:p>
          <a:r>
            <a:rPr lang="en-US" sz="1400" dirty="0"/>
            <a:t>Prompt </a:t>
          </a:r>
          <a:r>
            <a:rPr lang="en-US" sz="1400" dirty="0" err="1"/>
            <a:t>LLaMA</a:t>
          </a:r>
          <a:r>
            <a:rPr lang="en-US" sz="1400" dirty="0"/>
            <a:t> 3 (Input = job + links)</a:t>
          </a:r>
          <a:endParaRPr lang="en-PK" sz="1400" dirty="0"/>
        </a:p>
      </dgm:t>
    </dgm:pt>
    <dgm:pt modelId="{4246F8AF-CEA8-4FEF-88DA-F369F9E7FFDE}" type="parTrans" cxnId="{493E844C-7BB6-4EF2-B933-02569EAB3F84}">
      <dgm:prSet/>
      <dgm:spPr/>
      <dgm:t>
        <a:bodyPr/>
        <a:lstStyle/>
        <a:p>
          <a:endParaRPr lang="en-PK"/>
        </a:p>
      </dgm:t>
    </dgm:pt>
    <dgm:pt modelId="{AB4E1838-432F-4DB0-98C5-18ABA5C41FC3}" type="sibTrans" cxnId="{493E844C-7BB6-4EF2-B933-02569EAB3F84}">
      <dgm:prSet/>
      <dgm:spPr/>
      <dgm:t>
        <a:bodyPr/>
        <a:lstStyle/>
        <a:p>
          <a:endParaRPr lang="en-PK"/>
        </a:p>
      </dgm:t>
    </dgm:pt>
    <dgm:pt modelId="{C3A83E2F-CA30-43FE-8AA4-134923469E86}">
      <dgm:prSet/>
      <dgm:spPr/>
      <dgm:t>
        <a:bodyPr/>
        <a:lstStyle/>
        <a:p>
          <a:endParaRPr lang="en-PK"/>
        </a:p>
      </dgm:t>
    </dgm:pt>
    <dgm:pt modelId="{07CA1329-C8AE-4AA1-ABE4-4D6761042EFC}" type="parTrans" cxnId="{A8577A23-B507-4773-87F8-C5252FB0D9B3}">
      <dgm:prSet/>
      <dgm:spPr/>
      <dgm:t>
        <a:bodyPr/>
        <a:lstStyle/>
        <a:p>
          <a:endParaRPr lang="en-PK"/>
        </a:p>
      </dgm:t>
    </dgm:pt>
    <dgm:pt modelId="{F27B4FA4-4AAE-4369-9519-BFD600A639A2}" type="sibTrans" cxnId="{A8577A23-B507-4773-87F8-C5252FB0D9B3}">
      <dgm:prSet/>
      <dgm:spPr/>
      <dgm:t>
        <a:bodyPr/>
        <a:lstStyle/>
        <a:p>
          <a:endParaRPr lang="en-PK"/>
        </a:p>
      </dgm:t>
    </dgm:pt>
    <dgm:pt modelId="{DAC06C5A-E442-407E-A2C6-B2DF9180D9D2}">
      <dgm:prSet/>
      <dgm:spPr/>
      <dgm:t>
        <a:bodyPr/>
        <a:lstStyle/>
        <a:p>
          <a:endParaRPr lang="en-PK"/>
        </a:p>
      </dgm:t>
    </dgm:pt>
    <dgm:pt modelId="{307AC329-67DF-41A9-B798-0C95637865CD}" type="parTrans" cxnId="{31919A86-1825-474A-884A-4AEED59A1602}">
      <dgm:prSet/>
      <dgm:spPr/>
      <dgm:t>
        <a:bodyPr/>
        <a:lstStyle/>
        <a:p>
          <a:endParaRPr lang="en-PK"/>
        </a:p>
      </dgm:t>
    </dgm:pt>
    <dgm:pt modelId="{F2BEE41B-9843-476F-BF19-2EAEDF188B56}" type="sibTrans" cxnId="{31919A86-1825-474A-884A-4AEED59A1602}">
      <dgm:prSet/>
      <dgm:spPr/>
      <dgm:t>
        <a:bodyPr/>
        <a:lstStyle/>
        <a:p>
          <a:endParaRPr lang="en-PK"/>
        </a:p>
      </dgm:t>
    </dgm:pt>
    <dgm:pt modelId="{FE20305E-A839-48E2-94AB-476F4CAF73E4}" type="pres">
      <dgm:prSet presAssocID="{007F86DA-CFD5-4C36-812E-58121865A6CE}" presName="Name0" presStyleCnt="0">
        <dgm:presLayoutVars>
          <dgm:dir/>
          <dgm:resizeHandles val="exact"/>
        </dgm:presLayoutVars>
      </dgm:prSet>
      <dgm:spPr/>
    </dgm:pt>
    <dgm:pt modelId="{5AB587B9-E1CB-4407-9BD2-6BE71EBC9636}" type="pres">
      <dgm:prSet presAssocID="{2C728CB2-8870-48BD-B80B-F549A92D74FE}" presName="node" presStyleLbl="node1" presStyleIdx="0" presStyleCnt="5" custScaleX="102018" custScaleY="78815" custLinFactNeighborX="-439">
        <dgm:presLayoutVars>
          <dgm:bulletEnabled val="1"/>
        </dgm:presLayoutVars>
      </dgm:prSet>
      <dgm:spPr/>
    </dgm:pt>
    <dgm:pt modelId="{EFD82CE7-59AD-49F1-8CD7-A51E2DF2F0A7}" type="pres">
      <dgm:prSet presAssocID="{112F723A-F83C-4BD6-880F-69391F4ED561}" presName="sibTrans" presStyleLbl="sibTrans2D1" presStyleIdx="0" presStyleCnt="4"/>
      <dgm:spPr/>
    </dgm:pt>
    <dgm:pt modelId="{079FEC2F-7D89-4DD3-AF6B-2E06247D4496}" type="pres">
      <dgm:prSet presAssocID="{112F723A-F83C-4BD6-880F-69391F4ED561}" presName="connectorText" presStyleLbl="sibTrans2D1" presStyleIdx="0" presStyleCnt="4"/>
      <dgm:spPr/>
    </dgm:pt>
    <dgm:pt modelId="{BBD1BAE9-19F6-4B88-9143-9C3D4FA122DC}" type="pres">
      <dgm:prSet presAssocID="{E15FF76C-12E9-4EA5-8516-1E01EDF2BD8E}" presName="node" presStyleLbl="node1" presStyleIdx="1" presStyleCnt="5" custScaleX="130826">
        <dgm:presLayoutVars>
          <dgm:bulletEnabled val="1"/>
        </dgm:presLayoutVars>
      </dgm:prSet>
      <dgm:spPr/>
    </dgm:pt>
    <dgm:pt modelId="{129D99B3-2080-4D1A-AEFE-6825BC41C37E}" type="pres">
      <dgm:prSet presAssocID="{8863AEB9-F35E-4003-9829-802ED36F7E54}" presName="sibTrans" presStyleLbl="sibTrans2D1" presStyleIdx="1" presStyleCnt="4"/>
      <dgm:spPr/>
    </dgm:pt>
    <dgm:pt modelId="{807ED23E-1E27-4F28-8A52-8371EBC673F4}" type="pres">
      <dgm:prSet presAssocID="{8863AEB9-F35E-4003-9829-802ED36F7E54}" presName="connectorText" presStyleLbl="sibTrans2D1" presStyleIdx="1" presStyleCnt="4"/>
      <dgm:spPr/>
    </dgm:pt>
    <dgm:pt modelId="{E42B872C-DD03-4D04-B39E-BE79129D1F4B}" type="pres">
      <dgm:prSet presAssocID="{4C6E9EB6-F51A-4FF8-A888-4AD017041010}" presName="node" presStyleLbl="node1" presStyleIdx="2" presStyleCnt="5">
        <dgm:presLayoutVars>
          <dgm:bulletEnabled val="1"/>
        </dgm:presLayoutVars>
      </dgm:prSet>
      <dgm:spPr/>
    </dgm:pt>
    <dgm:pt modelId="{4E18F06C-DDC9-41A4-B281-A483A2043690}" type="pres">
      <dgm:prSet presAssocID="{AB4E1838-432F-4DB0-98C5-18ABA5C41FC3}" presName="sibTrans" presStyleLbl="sibTrans2D1" presStyleIdx="2" presStyleCnt="4"/>
      <dgm:spPr/>
    </dgm:pt>
    <dgm:pt modelId="{9787D19E-5FB8-4090-B7E4-DAB913EE3CA7}" type="pres">
      <dgm:prSet presAssocID="{AB4E1838-432F-4DB0-98C5-18ABA5C41FC3}" presName="connectorText" presStyleLbl="sibTrans2D1" presStyleIdx="2" presStyleCnt="4"/>
      <dgm:spPr/>
    </dgm:pt>
    <dgm:pt modelId="{43CC3C13-CCF0-4D41-9130-43820F683917}" type="pres">
      <dgm:prSet presAssocID="{C3A83E2F-CA30-43FE-8AA4-134923469E86}" presName="node" presStyleLbl="node1" presStyleIdx="3" presStyleCnt="5">
        <dgm:presLayoutVars>
          <dgm:bulletEnabled val="1"/>
        </dgm:presLayoutVars>
      </dgm:prSet>
      <dgm:spPr/>
    </dgm:pt>
    <dgm:pt modelId="{D5F83155-EC7D-44D0-8BE3-2005575CB257}" type="pres">
      <dgm:prSet presAssocID="{F27B4FA4-4AAE-4369-9519-BFD600A639A2}" presName="sibTrans" presStyleLbl="sibTrans2D1" presStyleIdx="3" presStyleCnt="4"/>
      <dgm:spPr/>
    </dgm:pt>
    <dgm:pt modelId="{87CC8A00-59CD-41DD-9583-8137F1CEB41E}" type="pres">
      <dgm:prSet presAssocID="{F27B4FA4-4AAE-4369-9519-BFD600A639A2}" presName="connectorText" presStyleLbl="sibTrans2D1" presStyleIdx="3" presStyleCnt="4"/>
      <dgm:spPr/>
    </dgm:pt>
    <dgm:pt modelId="{7B137423-B63F-4454-BD2B-735321120F89}" type="pres">
      <dgm:prSet presAssocID="{DAC06C5A-E442-407E-A2C6-B2DF9180D9D2}" presName="node" presStyleLbl="node1" presStyleIdx="4" presStyleCnt="5" custLinFactNeighborX="273" custLinFactNeighborY="-3753">
        <dgm:presLayoutVars>
          <dgm:bulletEnabled val="1"/>
        </dgm:presLayoutVars>
      </dgm:prSet>
      <dgm:spPr/>
    </dgm:pt>
  </dgm:ptLst>
  <dgm:cxnLst>
    <dgm:cxn modelId="{F78EB509-C0C2-4C92-BE05-594841FCA726}" type="presOf" srcId="{112F723A-F83C-4BD6-880F-69391F4ED561}" destId="{EFD82CE7-59AD-49F1-8CD7-A51E2DF2F0A7}" srcOrd="0" destOrd="0" presId="urn:microsoft.com/office/officeart/2005/8/layout/process1"/>
    <dgm:cxn modelId="{768D571D-A32E-4C47-B6BF-BE4F4FF4F7EC}" srcId="{007F86DA-CFD5-4C36-812E-58121865A6CE}" destId="{E15FF76C-12E9-4EA5-8516-1E01EDF2BD8E}" srcOrd="1" destOrd="0" parTransId="{B3A0E113-F16D-4881-8387-9C2FC3C132ED}" sibTransId="{8863AEB9-F35E-4003-9829-802ED36F7E54}"/>
    <dgm:cxn modelId="{A8577A23-B507-4773-87F8-C5252FB0D9B3}" srcId="{007F86DA-CFD5-4C36-812E-58121865A6CE}" destId="{C3A83E2F-CA30-43FE-8AA4-134923469E86}" srcOrd="3" destOrd="0" parTransId="{07CA1329-C8AE-4AA1-ABE4-4D6761042EFC}" sibTransId="{F27B4FA4-4AAE-4369-9519-BFD600A639A2}"/>
    <dgm:cxn modelId="{4351F628-BF2D-45EE-A9A9-2EDAFFA07AE4}" type="presOf" srcId="{4C6E9EB6-F51A-4FF8-A888-4AD017041010}" destId="{E42B872C-DD03-4D04-B39E-BE79129D1F4B}" srcOrd="0" destOrd="0" presId="urn:microsoft.com/office/officeart/2005/8/layout/process1"/>
    <dgm:cxn modelId="{4FEBA92E-7769-4663-BCA6-59C565FB6E07}" type="presOf" srcId="{AB4E1838-432F-4DB0-98C5-18ABA5C41FC3}" destId="{4E18F06C-DDC9-41A4-B281-A483A2043690}" srcOrd="0" destOrd="0" presId="urn:microsoft.com/office/officeart/2005/8/layout/process1"/>
    <dgm:cxn modelId="{81D91343-26F4-4883-B259-EF7770408396}" type="presOf" srcId="{112F723A-F83C-4BD6-880F-69391F4ED561}" destId="{079FEC2F-7D89-4DD3-AF6B-2E06247D4496}" srcOrd="1" destOrd="0" presId="urn:microsoft.com/office/officeart/2005/8/layout/process1"/>
    <dgm:cxn modelId="{41F71267-C176-47C3-9B89-4FEC7DDDF407}" type="presOf" srcId="{AB4E1838-432F-4DB0-98C5-18ABA5C41FC3}" destId="{9787D19E-5FB8-4090-B7E4-DAB913EE3CA7}" srcOrd="1" destOrd="0" presId="urn:microsoft.com/office/officeart/2005/8/layout/process1"/>
    <dgm:cxn modelId="{2D11156A-84AB-4967-82AE-A8467A82B75B}" type="presOf" srcId="{007F86DA-CFD5-4C36-812E-58121865A6CE}" destId="{FE20305E-A839-48E2-94AB-476F4CAF73E4}" srcOrd="0" destOrd="0" presId="urn:microsoft.com/office/officeart/2005/8/layout/process1"/>
    <dgm:cxn modelId="{493E844C-7BB6-4EF2-B933-02569EAB3F84}" srcId="{007F86DA-CFD5-4C36-812E-58121865A6CE}" destId="{4C6E9EB6-F51A-4FF8-A888-4AD017041010}" srcOrd="2" destOrd="0" parTransId="{4246F8AF-CEA8-4FEF-88DA-F369F9E7FFDE}" sibTransId="{AB4E1838-432F-4DB0-98C5-18ABA5C41FC3}"/>
    <dgm:cxn modelId="{77800958-ACB2-4667-8D40-4ADA4ECF7358}" type="presOf" srcId="{8863AEB9-F35E-4003-9829-802ED36F7E54}" destId="{807ED23E-1E27-4F28-8A52-8371EBC673F4}" srcOrd="1" destOrd="0" presId="urn:microsoft.com/office/officeart/2005/8/layout/process1"/>
    <dgm:cxn modelId="{AD308E82-D63B-481B-9E9C-9F906007CC33}" type="presOf" srcId="{DAC06C5A-E442-407E-A2C6-B2DF9180D9D2}" destId="{7B137423-B63F-4454-BD2B-735321120F89}" srcOrd="0" destOrd="0" presId="urn:microsoft.com/office/officeart/2005/8/layout/process1"/>
    <dgm:cxn modelId="{31919A86-1825-474A-884A-4AEED59A1602}" srcId="{007F86DA-CFD5-4C36-812E-58121865A6CE}" destId="{DAC06C5A-E442-407E-A2C6-B2DF9180D9D2}" srcOrd="4" destOrd="0" parTransId="{307AC329-67DF-41A9-B798-0C95637865CD}" sibTransId="{F2BEE41B-9843-476F-BF19-2EAEDF188B56}"/>
    <dgm:cxn modelId="{F4F4A0A6-5BAB-4123-9DBD-A0A677370533}" type="presOf" srcId="{C3A83E2F-CA30-43FE-8AA4-134923469E86}" destId="{43CC3C13-CCF0-4D41-9130-43820F683917}" srcOrd="0" destOrd="0" presId="urn:microsoft.com/office/officeart/2005/8/layout/process1"/>
    <dgm:cxn modelId="{27B968AC-9622-4A69-84F6-8EF0A302E1EE}" type="presOf" srcId="{F27B4FA4-4AAE-4369-9519-BFD600A639A2}" destId="{87CC8A00-59CD-41DD-9583-8137F1CEB41E}" srcOrd="1" destOrd="0" presId="urn:microsoft.com/office/officeart/2005/8/layout/process1"/>
    <dgm:cxn modelId="{7C065AB3-30A9-4082-93BF-C0D353F03909}" type="presOf" srcId="{8863AEB9-F35E-4003-9829-802ED36F7E54}" destId="{129D99B3-2080-4D1A-AEFE-6825BC41C37E}" srcOrd="0" destOrd="0" presId="urn:microsoft.com/office/officeart/2005/8/layout/process1"/>
    <dgm:cxn modelId="{F9F864BA-9F25-43AA-8D1F-9B31B8B77E47}" type="presOf" srcId="{2C728CB2-8870-48BD-B80B-F549A92D74FE}" destId="{5AB587B9-E1CB-4407-9BD2-6BE71EBC9636}" srcOrd="0" destOrd="0" presId="urn:microsoft.com/office/officeart/2005/8/layout/process1"/>
    <dgm:cxn modelId="{9B5224D3-1D91-452D-880F-16CC27B8B26B}" type="presOf" srcId="{E15FF76C-12E9-4EA5-8516-1E01EDF2BD8E}" destId="{BBD1BAE9-19F6-4B88-9143-9C3D4FA122DC}" srcOrd="0" destOrd="0" presId="urn:microsoft.com/office/officeart/2005/8/layout/process1"/>
    <dgm:cxn modelId="{E76DEDD4-DE9C-480E-9B8C-20C3F294593A}" srcId="{007F86DA-CFD5-4C36-812E-58121865A6CE}" destId="{2C728CB2-8870-48BD-B80B-F549A92D74FE}" srcOrd="0" destOrd="0" parTransId="{3EE97571-F01B-441E-AC20-AE9B3707E108}" sibTransId="{112F723A-F83C-4BD6-880F-69391F4ED561}"/>
    <dgm:cxn modelId="{90EE95F4-79FE-4141-AA08-69B17F395ED4}" type="presOf" srcId="{F27B4FA4-4AAE-4369-9519-BFD600A639A2}" destId="{D5F83155-EC7D-44D0-8BE3-2005575CB257}" srcOrd="0" destOrd="0" presId="urn:microsoft.com/office/officeart/2005/8/layout/process1"/>
    <dgm:cxn modelId="{AAA45653-69D8-4E5B-AB98-E685A497C536}" type="presParOf" srcId="{FE20305E-A839-48E2-94AB-476F4CAF73E4}" destId="{5AB587B9-E1CB-4407-9BD2-6BE71EBC9636}" srcOrd="0" destOrd="0" presId="urn:microsoft.com/office/officeart/2005/8/layout/process1"/>
    <dgm:cxn modelId="{74585845-381F-4ACE-8906-A08E4579A56B}" type="presParOf" srcId="{FE20305E-A839-48E2-94AB-476F4CAF73E4}" destId="{EFD82CE7-59AD-49F1-8CD7-A51E2DF2F0A7}" srcOrd="1" destOrd="0" presId="urn:microsoft.com/office/officeart/2005/8/layout/process1"/>
    <dgm:cxn modelId="{4B3AC364-A1F7-4DCE-8F10-DF2EE28F5A71}" type="presParOf" srcId="{EFD82CE7-59AD-49F1-8CD7-A51E2DF2F0A7}" destId="{079FEC2F-7D89-4DD3-AF6B-2E06247D4496}" srcOrd="0" destOrd="0" presId="urn:microsoft.com/office/officeart/2005/8/layout/process1"/>
    <dgm:cxn modelId="{080E9CAF-9728-40B3-9E6C-973C2EDD1E91}" type="presParOf" srcId="{FE20305E-A839-48E2-94AB-476F4CAF73E4}" destId="{BBD1BAE9-19F6-4B88-9143-9C3D4FA122DC}" srcOrd="2" destOrd="0" presId="urn:microsoft.com/office/officeart/2005/8/layout/process1"/>
    <dgm:cxn modelId="{5BF72926-383F-4FD8-8EC9-28B486175748}" type="presParOf" srcId="{FE20305E-A839-48E2-94AB-476F4CAF73E4}" destId="{129D99B3-2080-4D1A-AEFE-6825BC41C37E}" srcOrd="3" destOrd="0" presId="urn:microsoft.com/office/officeart/2005/8/layout/process1"/>
    <dgm:cxn modelId="{85544190-DEE4-48AC-BEB3-4E3FBACCEB87}" type="presParOf" srcId="{129D99B3-2080-4D1A-AEFE-6825BC41C37E}" destId="{807ED23E-1E27-4F28-8A52-8371EBC673F4}" srcOrd="0" destOrd="0" presId="urn:microsoft.com/office/officeart/2005/8/layout/process1"/>
    <dgm:cxn modelId="{5B17D631-6ECE-481D-AC98-03F2055A082B}" type="presParOf" srcId="{FE20305E-A839-48E2-94AB-476F4CAF73E4}" destId="{E42B872C-DD03-4D04-B39E-BE79129D1F4B}" srcOrd="4" destOrd="0" presId="urn:microsoft.com/office/officeart/2005/8/layout/process1"/>
    <dgm:cxn modelId="{8C5B1B59-E6CD-426F-B40F-52DC34B373EA}" type="presParOf" srcId="{FE20305E-A839-48E2-94AB-476F4CAF73E4}" destId="{4E18F06C-DDC9-41A4-B281-A483A2043690}" srcOrd="5" destOrd="0" presId="urn:microsoft.com/office/officeart/2005/8/layout/process1"/>
    <dgm:cxn modelId="{B85A5ABA-17BB-4E3D-8252-CAED836B99ED}" type="presParOf" srcId="{4E18F06C-DDC9-41A4-B281-A483A2043690}" destId="{9787D19E-5FB8-4090-B7E4-DAB913EE3CA7}" srcOrd="0" destOrd="0" presId="urn:microsoft.com/office/officeart/2005/8/layout/process1"/>
    <dgm:cxn modelId="{3F9C6983-0962-423F-9BF0-EBE8F4D3A170}" type="presParOf" srcId="{FE20305E-A839-48E2-94AB-476F4CAF73E4}" destId="{43CC3C13-CCF0-4D41-9130-43820F683917}" srcOrd="6" destOrd="0" presId="urn:microsoft.com/office/officeart/2005/8/layout/process1"/>
    <dgm:cxn modelId="{6F4BDA2A-CA85-47FA-909E-4BC10CBD0CE8}" type="presParOf" srcId="{FE20305E-A839-48E2-94AB-476F4CAF73E4}" destId="{D5F83155-EC7D-44D0-8BE3-2005575CB257}" srcOrd="7" destOrd="0" presId="urn:microsoft.com/office/officeart/2005/8/layout/process1"/>
    <dgm:cxn modelId="{A53E1EFF-2548-4EA7-9F31-BA47613DF364}" type="presParOf" srcId="{D5F83155-EC7D-44D0-8BE3-2005575CB257}" destId="{87CC8A00-59CD-41DD-9583-8137F1CEB41E}" srcOrd="0" destOrd="0" presId="urn:microsoft.com/office/officeart/2005/8/layout/process1"/>
    <dgm:cxn modelId="{87E0D00C-CD95-43D1-8A0A-C791F716AB8E}" type="presParOf" srcId="{FE20305E-A839-48E2-94AB-476F4CAF73E4}" destId="{7B137423-B63F-4454-BD2B-735321120F8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587B9-E1CB-4407-9BD2-6BE71EBC9636}">
      <dsp:nvSpPr>
        <dsp:cNvPr id="0" name=""/>
        <dsp:cNvSpPr/>
      </dsp:nvSpPr>
      <dsp:spPr>
        <a:xfrm>
          <a:off x="0" y="1816919"/>
          <a:ext cx="1547883" cy="7174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Job Description</a:t>
          </a:r>
          <a:endParaRPr lang="en-PK" sz="1400" kern="1200" dirty="0"/>
        </a:p>
      </dsp:txBody>
      <dsp:txXfrm>
        <a:off x="21015" y="1837934"/>
        <a:ext cx="1505853" cy="675469"/>
      </dsp:txXfrm>
    </dsp:sp>
    <dsp:sp modelId="{EFD82CE7-59AD-49F1-8CD7-A51E2DF2F0A7}">
      <dsp:nvSpPr>
        <dsp:cNvPr id="0" name=""/>
        <dsp:cNvSpPr/>
      </dsp:nvSpPr>
      <dsp:spPr>
        <a:xfrm>
          <a:off x="1700025" y="1987528"/>
          <a:ext cx="322539" cy="376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PK" sz="1600" kern="1200"/>
        </a:p>
      </dsp:txBody>
      <dsp:txXfrm>
        <a:off x="1700025" y="2062784"/>
        <a:ext cx="225777" cy="225769"/>
      </dsp:txXfrm>
    </dsp:sp>
    <dsp:sp modelId="{BBD1BAE9-19F6-4B88-9143-9C3D4FA122DC}">
      <dsp:nvSpPr>
        <dsp:cNvPr id="0" name=""/>
        <dsp:cNvSpPr/>
      </dsp:nvSpPr>
      <dsp:spPr>
        <a:xfrm>
          <a:off x="2156448" y="1720489"/>
          <a:ext cx="1984977" cy="910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Extract Skills → Match with Portfolio</a:t>
          </a:r>
          <a:endParaRPr lang="en-PK" sz="1400" kern="1200" dirty="0"/>
        </a:p>
      </dsp:txBody>
      <dsp:txXfrm>
        <a:off x="2183112" y="1747153"/>
        <a:ext cx="1931649" cy="857031"/>
      </dsp:txXfrm>
    </dsp:sp>
    <dsp:sp modelId="{129D99B3-2080-4D1A-AEFE-6825BC41C37E}">
      <dsp:nvSpPr>
        <dsp:cNvPr id="0" name=""/>
        <dsp:cNvSpPr/>
      </dsp:nvSpPr>
      <dsp:spPr>
        <a:xfrm>
          <a:off x="4293152" y="1987528"/>
          <a:ext cx="321660" cy="376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PK" sz="1600" kern="1200"/>
        </a:p>
      </dsp:txBody>
      <dsp:txXfrm>
        <a:off x="4293152" y="2062784"/>
        <a:ext cx="225162" cy="225769"/>
      </dsp:txXfrm>
    </dsp:sp>
    <dsp:sp modelId="{E42B872C-DD03-4D04-B39E-BE79129D1F4B}">
      <dsp:nvSpPr>
        <dsp:cNvPr id="0" name=""/>
        <dsp:cNvSpPr/>
      </dsp:nvSpPr>
      <dsp:spPr>
        <a:xfrm>
          <a:off x="4748332" y="1720489"/>
          <a:ext cx="1517265" cy="910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Prompt </a:t>
          </a:r>
          <a:r>
            <a:rPr lang="en-US" sz="1400" kern="1200" dirty="0" err="1"/>
            <a:t>LLaMA</a:t>
          </a:r>
          <a:r>
            <a:rPr lang="en-US" sz="1400" kern="1200" dirty="0"/>
            <a:t> 3 (Input = job + links)</a:t>
          </a:r>
          <a:endParaRPr lang="en-PK" sz="1400" kern="1200" dirty="0"/>
        </a:p>
      </dsp:txBody>
      <dsp:txXfrm>
        <a:off x="4774996" y="1747153"/>
        <a:ext cx="1463937" cy="857031"/>
      </dsp:txXfrm>
    </dsp:sp>
    <dsp:sp modelId="{4E18F06C-DDC9-41A4-B281-A483A2043690}">
      <dsp:nvSpPr>
        <dsp:cNvPr id="0" name=""/>
        <dsp:cNvSpPr/>
      </dsp:nvSpPr>
      <dsp:spPr>
        <a:xfrm>
          <a:off x="6417324" y="1987528"/>
          <a:ext cx="321660" cy="376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PK" sz="1600" kern="1200"/>
        </a:p>
      </dsp:txBody>
      <dsp:txXfrm>
        <a:off x="6417324" y="2062784"/>
        <a:ext cx="225162" cy="225769"/>
      </dsp:txXfrm>
    </dsp:sp>
    <dsp:sp modelId="{43CC3C13-CCF0-4D41-9130-43820F683917}">
      <dsp:nvSpPr>
        <dsp:cNvPr id="0" name=""/>
        <dsp:cNvSpPr/>
      </dsp:nvSpPr>
      <dsp:spPr>
        <a:xfrm>
          <a:off x="6872504" y="1720489"/>
          <a:ext cx="1517265" cy="910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endParaRPr lang="en-PK" sz="3900" kern="1200"/>
        </a:p>
      </dsp:txBody>
      <dsp:txXfrm>
        <a:off x="6899168" y="1747153"/>
        <a:ext cx="1463937" cy="857031"/>
      </dsp:txXfrm>
    </dsp:sp>
    <dsp:sp modelId="{D5F83155-EC7D-44D0-8BE3-2005575CB257}">
      <dsp:nvSpPr>
        <dsp:cNvPr id="0" name=""/>
        <dsp:cNvSpPr/>
      </dsp:nvSpPr>
      <dsp:spPr>
        <a:xfrm rot="21544754">
          <a:off x="8541889" y="1970298"/>
          <a:ext cx="322580" cy="376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PK" sz="1600" kern="1200"/>
        </a:p>
      </dsp:txBody>
      <dsp:txXfrm>
        <a:off x="8541895" y="2046332"/>
        <a:ext cx="225806" cy="225769"/>
      </dsp:txXfrm>
    </dsp:sp>
    <dsp:sp modelId="{7B137423-B63F-4454-BD2B-735321120F89}">
      <dsp:nvSpPr>
        <dsp:cNvPr id="0" name=""/>
        <dsp:cNvSpPr/>
      </dsp:nvSpPr>
      <dsp:spPr>
        <a:xfrm>
          <a:off x="8998332" y="1686323"/>
          <a:ext cx="1517265" cy="9103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endParaRPr lang="en-PK" sz="3900" kern="1200"/>
        </a:p>
      </dsp:txBody>
      <dsp:txXfrm>
        <a:off x="9024996" y="1712987"/>
        <a:ext cx="1463937" cy="8570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C58D-49D8-B9C7-5B37-D462DE4D44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07FFED77-320F-BB2E-4CE7-4436A7C6D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AA5AAF2-6163-5DFB-96A5-B923384956F1}"/>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5" name="Footer Placeholder 4">
            <a:extLst>
              <a:ext uri="{FF2B5EF4-FFF2-40B4-BE49-F238E27FC236}">
                <a16:creationId xmlns:a16="http://schemas.microsoft.com/office/drawing/2014/main" id="{A4406AC0-8567-6B35-ADD6-7531FACFA07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CD1FDBF-224E-8FED-237C-C6E853CE0CCB}"/>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182011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B885-5E02-E488-2CED-BDFAD35A0D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E5A59DB-5116-DE5A-A38D-653EFFF0E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0C842A5-90E2-FFAC-E6A9-EDF075D6677A}"/>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5" name="Footer Placeholder 4">
            <a:extLst>
              <a:ext uri="{FF2B5EF4-FFF2-40B4-BE49-F238E27FC236}">
                <a16:creationId xmlns:a16="http://schemas.microsoft.com/office/drawing/2014/main" id="{5DBCF1DB-52AD-3D8C-59E8-B5F073033B6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6B1354D-DF47-FEAA-0C24-B76D932330DB}"/>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340982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BABF6-6989-81A4-10AF-FD82F875E8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2360CBA-97C0-8B16-849A-B3FDAEB8F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15F1C09-A843-30C4-6F51-312713AC92FA}"/>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5" name="Footer Placeholder 4">
            <a:extLst>
              <a:ext uri="{FF2B5EF4-FFF2-40B4-BE49-F238E27FC236}">
                <a16:creationId xmlns:a16="http://schemas.microsoft.com/office/drawing/2014/main" id="{558C1C71-9F7C-2F78-3E57-245942A6C6E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998E66C-6ED9-386F-D2C8-4710A886F4D9}"/>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18572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2366-E3C0-6A6B-2AD8-7D84C339B81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602A69E-DFCA-F499-DB24-D5BE683B5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5D83B17-0B79-6ADD-42B6-332D682E024B}"/>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5" name="Footer Placeholder 4">
            <a:extLst>
              <a:ext uri="{FF2B5EF4-FFF2-40B4-BE49-F238E27FC236}">
                <a16:creationId xmlns:a16="http://schemas.microsoft.com/office/drawing/2014/main" id="{06D96948-C1D8-44D4-7B42-684DBCB908F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D32D708-EA07-4955-6EB6-05764EBC91E8}"/>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2520711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2349-B1B5-49E0-E900-DA7A8BC9EE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DBD6B903-46E0-2A2D-243F-2A295F7F34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1C20E4-7A8E-2CCB-C744-AD4162BC3C31}"/>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5" name="Footer Placeholder 4">
            <a:extLst>
              <a:ext uri="{FF2B5EF4-FFF2-40B4-BE49-F238E27FC236}">
                <a16:creationId xmlns:a16="http://schemas.microsoft.com/office/drawing/2014/main" id="{56DC22A5-1CED-5A18-45CE-6DA289DB8D0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CEC6F70-A6F7-40C2-3D61-1CC94A0C4A12}"/>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77462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AE86-1A70-3132-ED00-76E1FD350A8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6F846FF-D596-3AC0-9672-8714F6734C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38C91E90-C1D2-4936-F818-A6349E878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017AB48-1C8E-5103-5A07-E4897F530D88}"/>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6" name="Footer Placeholder 5">
            <a:extLst>
              <a:ext uri="{FF2B5EF4-FFF2-40B4-BE49-F238E27FC236}">
                <a16:creationId xmlns:a16="http://schemas.microsoft.com/office/drawing/2014/main" id="{0581DDB9-BAC3-763B-6541-DC2106ADD1D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3B33ECC-9CB3-BC07-774A-9E89098B9B1F}"/>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197377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5D4C-5B57-EEE7-AC67-DB2E2510744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99A8875-54F2-71F8-729E-7EA5424D4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FD861-2D27-D546-BD57-F4F8368DDB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09A2252-D820-255F-62E6-412B40526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94BBD9-BD4E-4CA0-B24C-13CADEE516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BDDDF3E-825A-3E5B-3FE5-3C1AF340E0CD}"/>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8" name="Footer Placeholder 7">
            <a:extLst>
              <a:ext uri="{FF2B5EF4-FFF2-40B4-BE49-F238E27FC236}">
                <a16:creationId xmlns:a16="http://schemas.microsoft.com/office/drawing/2014/main" id="{AAFB3793-1CCE-6CE1-C3D9-EAB6459B3893}"/>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0CF9097C-16B5-C6E9-9C65-CA92611EA3EB}"/>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204960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D4BE-A439-E951-E6EB-51EFE37E551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1CB6440-9FE6-D427-BE8B-5A4ED39E738E}"/>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4" name="Footer Placeholder 3">
            <a:extLst>
              <a:ext uri="{FF2B5EF4-FFF2-40B4-BE49-F238E27FC236}">
                <a16:creationId xmlns:a16="http://schemas.microsoft.com/office/drawing/2014/main" id="{E8E1F831-2E43-F66D-2B3D-37E4655C0D1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DE6AD86-6294-DEE8-2E96-3F9B889388A6}"/>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388247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1B83AD-69D3-1BFF-B4D4-57E416901935}"/>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3" name="Footer Placeholder 2">
            <a:extLst>
              <a:ext uri="{FF2B5EF4-FFF2-40B4-BE49-F238E27FC236}">
                <a16:creationId xmlns:a16="http://schemas.microsoft.com/office/drawing/2014/main" id="{387C7E76-7CA2-F25D-152B-EE0F53ECCC94}"/>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4C34110-DBC1-D8AA-0537-135554B617EE}"/>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318430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7BE09-5BD6-2E57-D9E3-94A827114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FE4879B-418E-2007-FF5D-852AD0390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405A9C6-CA23-2219-3061-F3328E063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A7957-DF41-FAEE-A562-52179FEF6B08}"/>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6" name="Footer Placeholder 5">
            <a:extLst>
              <a:ext uri="{FF2B5EF4-FFF2-40B4-BE49-F238E27FC236}">
                <a16:creationId xmlns:a16="http://schemas.microsoft.com/office/drawing/2014/main" id="{E6E5239B-6FF7-8370-61AC-AB6E53BC91C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2702E4D-CDA7-2C24-67B6-9865412B579A}"/>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139978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37BF-F88F-3973-0408-8B783430C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4FE0C4B-B484-891C-D03D-5482A1D66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8A141D4F-2276-D729-4FFA-B8AD7B0E0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2AE9A-A123-2226-52E9-36B8E570CC3A}"/>
              </a:ext>
            </a:extLst>
          </p:cNvPr>
          <p:cNvSpPr>
            <a:spLocks noGrp="1"/>
          </p:cNvSpPr>
          <p:nvPr>
            <p:ph type="dt" sz="half" idx="10"/>
          </p:nvPr>
        </p:nvSpPr>
        <p:spPr/>
        <p:txBody>
          <a:bodyPr/>
          <a:lstStyle/>
          <a:p>
            <a:fld id="{88A8250B-73CC-4E9F-A1CD-9FEA836501FC}" type="datetimeFigureOut">
              <a:rPr lang="en-PK" smtClean="0"/>
              <a:t>19/06/2025</a:t>
            </a:fld>
            <a:endParaRPr lang="en-PK"/>
          </a:p>
        </p:txBody>
      </p:sp>
      <p:sp>
        <p:nvSpPr>
          <p:cNvPr id="6" name="Footer Placeholder 5">
            <a:extLst>
              <a:ext uri="{FF2B5EF4-FFF2-40B4-BE49-F238E27FC236}">
                <a16:creationId xmlns:a16="http://schemas.microsoft.com/office/drawing/2014/main" id="{18A37FE4-B15D-D942-A225-5D7C792E87E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854884F-7531-9721-836D-F0D3D45D4C04}"/>
              </a:ext>
            </a:extLst>
          </p:cNvPr>
          <p:cNvSpPr>
            <a:spLocks noGrp="1"/>
          </p:cNvSpPr>
          <p:nvPr>
            <p:ph type="sldNum" sz="quarter" idx="12"/>
          </p:nvPr>
        </p:nvSpPr>
        <p:spPr/>
        <p:txBody>
          <a:bodyPr/>
          <a:lstStyle/>
          <a:p>
            <a:fld id="{92676F74-BD49-4BCF-B374-0E468C075A13}" type="slidenum">
              <a:rPr lang="en-PK" smtClean="0"/>
              <a:t>‹#›</a:t>
            </a:fld>
            <a:endParaRPr lang="en-PK"/>
          </a:p>
        </p:txBody>
      </p:sp>
    </p:spTree>
    <p:extLst>
      <p:ext uri="{BB962C8B-B14F-4D97-AF65-F5344CB8AC3E}">
        <p14:creationId xmlns:p14="http://schemas.microsoft.com/office/powerpoint/2010/main" val="2555104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1B1EDB-1CF9-D086-5D66-C8B252F3B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83FEE79-62A7-2D3D-2B10-A6EAA8B1F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83B8F08-5DFB-1B19-CED6-462ADE946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A8250B-73CC-4E9F-A1CD-9FEA836501FC}" type="datetimeFigureOut">
              <a:rPr lang="en-PK" smtClean="0"/>
              <a:t>19/06/2025</a:t>
            </a:fld>
            <a:endParaRPr lang="en-PK"/>
          </a:p>
        </p:txBody>
      </p:sp>
      <p:sp>
        <p:nvSpPr>
          <p:cNvPr id="5" name="Footer Placeholder 4">
            <a:extLst>
              <a:ext uri="{FF2B5EF4-FFF2-40B4-BE49-F238E27FC236}">
                <a16:creationId xmlns:a16="http://schemas.microsoft.com/office/drawing/2014/main" id="{9DD91C98-FEC6-60A4-A6C5-F8E858888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03572838-F9E9-C551-6795-31C15D9DD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676F74-BD49-4BCF-B374-0E468C075A13}" type="slidenum">
              <a:rPr lang="en-PK" smtClean="0"/>
              <a:t>‹#›</a:t>
            </a:fld>
            <a:endParaRPr lang="en-PK"/>
          </a:p>
        </p:txBody>
      </p:sp>
    </p:spTree>
    <p:extLst>
      <p:ext uri="{BB962C8B-B14F-4D97-AF65-F5344CB8AC3E}">
        <p14:creationId xmlns:p14="http://schemas.microsoft.com/office/powerpoint/2010/main" val="5816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manat838/Cold-Email-Generator-Using-Langchain-and-Llama3-70b-819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manat838/CO2-Emission-Prediction-Using-Random-Forest-Regress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C6CD-1D76-A2C2-5155-AE3517492E5A}"/>
              </a:ext>
            </a:extLst>
          </p:cNvPr>
          <p:cNvSpPr>
            <a:spLocks noGrp="1"/>
          </p:cNvSpPr>
          <p:nvPr>
            <p:ph type="ctrTitle"/>
          </p:nvPr>
        </p:nvSpPr>
        <p:spPr/>
        <p:txBody>
          <a:bodyPr>
            <a:normAutofit/>
          </a:bodyPr>
          <a:lstStyle/>
          <a:p>
            <a:r>
              <a:rPr lang="en-US" sz="5400" dirty="0">
                <a:latin typeface="Aharoni" panose="02010803020104030203" pitchFamily="2" charset="-79"/>
                <a:cs typeface="Aharoni" panose="02010803020104030203" pitchFamily="2" charset="-79"/>
              </a:rPr>
              <a:t>Cold Email Generator using LLaMA3</a:t>
            </a:r>
            <a:endParaRPr lang="en-PK" sz="54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DA276FDD-3796-3F32-8665-15D2DCCAE6DC}"/>
              </a:ext>
            </a:extLst>
          </p:cNvPr>
          <p:cNvSpPr>
            <a:spLocks noGrp="1"/>
          </p:cNvSpPr>
          <p:nvPr>
            <p:ph type="subTitle" idx="1"/>
          </p:nvPr>
        </p:nvSpPr>
        <p:spPr/>
        <p:txBody>
          <a:bodyPr/>
          <a:lstStyle/>
          <a:p>
            <a:r>
              <a:rPr lang="en-US" dirty="0">
                <a:latin typeface="Century Gothic" panose="020B0502020202020204" pitchFamily="34" charset="0"/>
              </a:rPr>
              <a:t>AI-Powered Personalization for Outreach and Job Applications</a:t>
            </a:r>
            <a:endParaRPr lang="en-PK" dirty="0">
              <a:latin typeface="Century Gothic" panose="020B0502020202020204" pitchFamily="34" charset="0"/>
            </a:endParaRPr>
          </a:p>
        </p:txBody>
      </p:sp>
      <p:sp>
        <p:nvSpPr>
          <p:cNvPr id="5" name="TextBox 4">
            <a:extLst>
              <a:ext uri="{FF2B5EF4-FFF2-40B4-BE49-F238E27FC236}">
                <a16:creationId xmlns:a16="http://schemas.microsoft.com/office/drawing/2014/main" id="{1E9D30DA-6D38-324D-E13A-D3695D1E1604}"/>
              </a:ext>
            </a:extLst>
          </p:cNvPr>
          <p:cNvSpPr txBox="1"/>
          <p:nvPr/>
        </p:nvSpPr>
        <p:spPr>
          <a:xfrm>
            <a:off x="379379" y="5778229"/>
            <a:ext cx="4961106" cy="461665"/>
          </a:xfrm>
          <a:prstGeom prst="rect">
            <a:avLst/>
          </a:prstGeom>
          <a:noFill/>
        </p:spPr>
        <p:txBody>
          <a:bodyPr wrap="square" rtlCol="0">
            <a:spAutoFit/>
          </a:bodyPr>
          <a:lstStyle/>
          <a:p>
            <a:r>
              <a:rPr lang="en-US" sz="2400" b="1" dirty="0">
                <a:latin typeface="Century Gothic" panose="020B0502020202020204" pitchFamily="34" charset="0"/>
              </a:rPr>
              <a:t>Presented by</a:t>
            </a:r>
            <a:r>
              <a:rPr lang="en-US" dirty="0">
                <a:latin typeface="Century Gothic" panose="020B0502020202020204" pitchFamily="34" charset="0"/>
              </a:rPr>
              <a:t>: Syed Amanat Ali Shah</a:t>
            </a:r>
            <a:endParaRPr lang="en-PK" dirty="0">
              <a:latin typeface="Century Gothic" panose="020B0502020202020204" pitchFamily="34" charset="0"/>
            </a:endParaRPr>
          </a:p>
        </p:txBody>
      </p:sp>
    </p:spTree>
    <p:extLst>
      <p:ext uri="{BB962C8B-B14F-4D97-AF65-F5344CB8AC3E}">
        <p14:creationId xmlns:p14="http://schemas.microsoft.com/office/powerpoint/2010/main" val="3736364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200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EACE-96D4-F683-6848-6E9C8B93CF4F}"/>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Benefits and Use Cases</a:t>
            </a:r>
            <a:endParaRPr lang="en-PK"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5A0186B3-67C3-8E00-2FF1-2EEEB0E12395}"/>
              </a:ext>
            </a:extLst>
          </p:cNvPr>
          <p:cNvSpPr>
            <a:spLocks noGrp="1"/>
          </p:cNvSpPr>
          <p:nvPr>
            <p:ph idx="1"/>
          </p:nvPr>
        </p:nvSpPr>
        <p:spPr/>
        <p:txBody>
          <a:bodyPr>
            <a:normAutofit lnSpcReduction="10000"/>
          </a:bodyPr>
          <a:lstStyle/>
          <a:p>
            <a:r>
              <a:rPr lang="en-US" dirty="0">
                <a:latin typeface="Century Gothic" panose="020B0502020202020204" pitchFamily="34" charset="0"/>
              </a:rPr>
              <a:t>Saves hours of manual writing</a:t>
            </a:r>
          </a:p>
          <a:p>
            <a:r>
              <a:rPr lang="en-US" dirty="0">
                <a:latin typeface="Century Gothic" panose="020B0502020202020204" pitchFamily="34" charset="0"/>
              </a:rPr>
              <a:t>Increases cold email effectiveness</a:t>
            </a:r>
          </a:p>
          <a:p>
            <a:r>
              <a:rPr lang="en-US" dirty="0">
                <a:latin typeface="Century Gothic" panose="020B0502020202020204" pitchFamily="34" charset="0"/>
              </a:rPr>
              <a:t>Tailored to job roles, not templates</a:t>
            </a:r>
          </a:p>
          <a:p>
            <a:pPr marL="0" indent="0">
              <a:buNone/>
            </a:pPr>
            <a:endParaRPr lang="en-US" dirty="0">
              <a:latin typeface="Century Gothic" panose="020B0502020202020204" pitchFamily="34" charset="0"/>
            </a:endParaRPr>
          </a:p>
          <a:p>
            <a:pPr marL="0" indent="0">
              <a:buNone/>
            </a:pPr>
            <a:r>
              <a:rPr lang="en-US" b="1" dirty="0">
                <a:latin typeface="Century Gothic" panose="020B0502020202020204" pitchFamily="34" charset="0"/>
              </a:rPr>
              <a:t>Use Cases:</a:t>
            </a:r>
          </a:p>
          <a:p>
            <a:r>
              <a:rPr lang="en-US" dirty="0">
                <a:latin typeface="Century Gothic" panose="020B0502020202020204" pitchFamily="34" charset="0"/>
              </a:rPr>
              <a:t>Job Applications</a:t>
            </a:r>
          </a:p>
          <a:p>
            <a:r>
              <a:rPr lang="en-US" dirty="0">
                <a:latin typeface="Century Gothic" panose="020B0502020202020204" pitchFamily="34" charset="0"/>
              </a:rPr>
              <a:t>Freelancer Outreach</a:t>
            </a:r>
          </a:p>
          <a:p>
            <a:r>
              <a:rPr lang="en-US" dirty="0">
                <a:latin typeface="Century Gothic" panose="020B0502020202020204" pitchFamily="34" charset="0"/>
              </a:rPr>
              <a:t>Sales &amp; Marketing</a:t>
            </a:r>
          </a:p>
          <a:p>
            <a:r>
              <a:rPr lang="en-US" dirty="0">
                <a:latin typeface="Century Gothic" panose="020B0502020202020204" pitchFamily="34" charset="0"/>
              </a:rPr>
              <a:t>LinkedIn Networking</a:t>
            </a:r>
          </a:p>
          <a:p>
            <a:endParaRPr lang="en-PK" dirty="0"/>
          </a:p>
        </p:txBody>
      </p:sp>
    </p:spTree>
    <p:extLst>
      <p:ext uri="{BB962C8B-B14F-4D97-AF65-F5344CB8AC3E}">
        <p14:creationId xmlns:p14="http://schemas.microsoft.com/office/powerpoint/2010/main" val="287189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59F88-20C8-1D9A-DE48-EE83B88610D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Live Demo</a:t>
            </a:r>
          </a:p>
        </p:txBody>
      </p:sp>
      <p:pic>
        <p:nvPicPr>
          <p:cNvPr id="4" name="screen-capture" descr="A screenshot of a computer&#10;&#10;AI-generated content may be incorrect.">
            <a:hlinkClick r:id="" action="ppaction://media"/>
            <a:extLst>
              <a:ext uri="{FF2B5EF4-FFF2-40B4-BE49-F238E27FC236}">
                <a16:creationId xmlns:a16="http://schemas.microsoft.com/office/drawing/2014/main" id="{EB5C6E3F-F553-A22F-EACB-276AFE2A75A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777316" y="1520764"/>
            <a:ext cx="6780700" cy="3814143"/>
          </a:xfrm>
          <a:prstGeom prst="rect">
            <a:avLst/>
          </a:prstGeom>
        </p:spPr>
      </p:pic>
    </p:spTree>
    <p:extLst>
      <p:ext uri="{BB962C8B-B14F-4D97-AF65-F5344CB8AC3E}">
        <p14:creationId xmlns:p14="http://schemas.microsoft.com/office/powerpoint/2010/main" val="194110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39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C9AC-C75B-CD21-4AB8-29DC0DD5D292}"/>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Challenges I Faced</a:t>
            </a:r>
            <a:endParaRPr lang="en-PK"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09A464AA-4154-174D-782B-F70ED40542A9}"/>
              </a:ext>
            </a:extLst>
          </p:cNvPr>
          <p:cNvSpPr>
            <a:spLocks noGrp="1"/>
          </p:cNvSpPr>
          <p:nvPr>
            <p:ph idx="1"/>
          </p:nvPr>
        </p:nvSpPr>
        <p:spPr/>
        <p:txBody>
          <a:bodyPr/>
          <a:lstStyle/>
          <a:p>
            <a:pPr marL="0" indent="0">
              <a:buNone/>
            </a:pPr>
            <a:r>
              <a:rPr lang="en-PK" dirty="0"/>
              <a:t>❗ </a:t>
            </a:r>
            <a:r>
              <a:rPr lang="en-US" dirty="0" err="1">
                <a:latin typeface="Century Gothic" panose="020B0502020202020204" pitchFamily="34" charset="0"/>
              </a:rPr>
              <a:t>LLaMA</a:t>
            </a:r>
            <a:r>
              <a:rPr lang="en-US" dirty="0">
                <a:latin typeface="Century Gothic" panose="020B0502020202020204" pitchFamily="34" charset="0"/>
              </a:rPr>
              <a:t> model size – setup and performance tuning</a:t>
            </a:r>
          </a:p>
          <a:p>
            <a:pPr marL="0" indent="0">
              <a:buNone/>
            </a:pPr>
            <a:br>
              <a:rPr lang="en-US" dirty="0">
                <a:latin typeface="Century Gothic" panose="020B0502020202020204" pitchFamily="34" charset="0"/>
              </a:rPr>
            </a:br>
            <a:r>
              <a:rPr lang="en-PK" dirty="0">
                <a:latin typeface="Century Gothic" panose="020B0502020202020204" pitchFamily="34" charset="0"/>
              </a:rPr>
              <a:t>❗ </a:t>
            </a:r>
            <a:r>
              <a:rPr lang="en-US" dirty="0">
                <a:latin typeface="Century Gothic" panose="020B0502020202020204" pitchFamily="34" charset="0"/>
              </a:rPr>
              <a:t>Prompt engineering to keep output relevant</a:t>
            </a:r>
          </a:p>
          <a:p>
            <a:pPr marL="0" indent="0">
              <a:buNone/>
            </a:pPr>
            <a:br>
              <a:rPr lang="en-US" dirty="0">
                <a:latin typeface="Century Gothic" panose="020B0502020202020204" pitchFamily="34" charset="0"/>
              </a:rPr>
            </a:br>
            <a:r>
              <a:rPr lang="en-PK" dirty="0">
                <a:latin typeface="Century Gothic" panose="020B0502020202020204" pitchFamily="34" charset="0"/>
              </a:rPr>
              <a:t>❗ </a:t>
            </a:r>
            <a:r>
              <a:rPr lang="en-US" dirty="0">
                <a:latin typeface="Century Gothic" panose="020B0502020202020204" pitchFamily="34" charset="0"/>
              </a:rPr>
              <a:t>Token limit management (8192 cap)</a:t>
            </a:r>
          </a:p>
          <a:p>
            <a:pPr marL="0" indent="0">
              <a:buNone/>
            </a:pPr>
            <a:br>
              <a:rPr lang="en-US" dirty="0">
                <a:latin typeface="Century Gothic" panose="020B0502020202020204" pitchFamily="34" charset="0"/>
              </a:rPr>
            </a:br>
            <a:r>
              <a:rPr lang="en-PK" dirty="0">
                <a:latin typeface="Century Gothic" panose="020B0502020202020204" pitchFamily="34" charset="0"/>
              </a:rPr>
              <a:t>❗ </a:t>
            </a:r>
            <a:r>
              <a:rPr lang="en-US" dirty="0">
                <a:latin typeface="Century Gothic" panose="020B0502020202020204" pitchFamily="34" charset="0"/>
              </a:rPr>
              <a:t>Job descriptions with missing or vague skills</a:t>
            </a:r>
          </a:p>
          <a:p>
            <a:endParaRPr lang="en-PK" dirty="0"/>
          </a:p>
        </p:txBody>
      </p:sp>
    </p:spTree>
    <p:extLst>
      <p:ext uri="{BB962C8B-B14F-4D97-AF65-F5344CB8AC3E}">
        <p14:creationId xmlns:p14="http://schemas.microsoft.com/office/powerpoint/2010/main" val="352561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883D-5AEB-ED05-1D08-54FEC22A1C1A}"/>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What’s Next?</a:t>
            </a:r>
            <a:endParaRPr lang="en-PK"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77CCE80C-CBC2-9642-E3C2-6D664728F2F0}"/>
              </a:ext>
            </a:extLst>
          </p:cNvPr>
          <p:cNvSpPr>
            <a:spLocks noGrp="1"/>
          </p:cNvSpPr>
          <p:nvPr>
            <p:ph idx="1"/>
          </p:nvPr>
        </p:nvSpPr>
        <p:spPr/>
        <p:txBody>
          <a:bodyPr/>
          <a:lstStyle/>
          <a:p>
            <a:pPr marL="0" indent="0">
              <a:buNone/>
            </a:pPr>
            <a:r>
              <a:rPr lang="en-PK" dirty="0">
                <a:latin typeface="Century Gothic" panose="020B0502020202020204" pitchFamily="34" charset="0"/>
              </a:rPr>
              <a:t>🔄</a:t>
            </a:r>
            <a:r>
              <a:rPr lang="en-PK" dirty="0"/>
              <a:t> </a:t>
            </a:r>
            <a:r>
              <a:rPr lang="en-US" dirty="0">
                <a:latin typeface="Century Gothic" panose="020B0502020202020204" pitchFamily="34" charset="0"/>
              </a:rPr>
              <a:t>Add LinkedIn job scraping</a:t>
            </a:r>
          </a:p>
          <a:p>
            <a:pPr marL="0" indent="0">
              <a:buNone/>
            </a:pPr>
            <a:br>
              <a:rPr lang="en-US" dirty="0">
                <a:latin typeface="Century Gothic" panose="020B0502020202020204" pitchFamily="34" charset="0"/>
              </a:rPr>
            </a:br>
            <a:r>
              <a:rPr lang="en-PK" dirty="0">
                <a:latin typeface="Century Gothic" panose="020B0502020202020204" pitchFamily="34" charset="0"/>
              </a:rPr>
              <a:t>📬 </a:t>
            </a:r>
            <a:r>
              <a:rPr lang="en-US" dirty="0">
                <a:latin typeface="Century Gothic" panose="020B0502020202020204" pitchFamily="34" charset="0"/>
              </a:rPr>
              <a:t>One-click email sending via Gmail/Outlook API</a:t>
            </a:r>
          </a:p>
          <a:p>
            <a:pPr marL="0" indent="0">
              <a:buNone/>
            </a:pPr>
            <a:br>
              <a:rPr lang="en-US" dirty="0">
                <a:latin typeface="Century Gothic" panose="020B0502020202020204" pitchFamily="34" charset="0"/>
              </a:rPr>
            </a:br>
            <a:r>
              <a:rPr lang="en-PK" dirty="0">
                <a:latin typeface="Century Gothic" panose="020B0502020202020204" pitchFamily="34" charset="0"/>
              </a:rPr>
              <a:t>🧠 </a:t>
            </a:r>
            <a:r>
              <a:rPr lang="en-US" dirty="0">
                <a:latin typeface="Century Gothic" panose="020B0502020202020204" pitchFamily="34" charset="0"/>
              </a:rPr>
              <a:t>Auto-learn user preferences over time</a:t>
            </a:r>
          </a:p>
          <a:p>
            <a:pPr marL="0" indent="0">
              <a:buNone/>
            </a:pPr>
            <a:br>
              <a:rPr lang="en-US" dirty="0">
                <a:latin typeface="Century Gothic" panose="020B0502020202020204" pitchFamily="34" charset="0"/>
              </a:rPr>
            </a:br>
            <a:r>
              <a:rPr lang="en-PK" dirty="0">
                <a:latin typeface="Century Gothic" panose="020B0502020202020204" pitchFamily="34" charset="0"/>
              </a:rPr>
              <a:t>📱 </a:t>
            </a:r>
            <a:r>
              <a:rPr lang="en-US" dirty="0">
                <a:latin typeface="Century Gothic" panose="020B0502020202020204" pitchFamily="34" charset="0"/>
              </a:rPr>
              <a:t>Mobile-optimized version (React Native / Flutter)</a:t>
            </a:r>
            <a:endParaRPr lang="en-PK" dirty="0">
              <a:latin typeface="Century Gothic" panose="020B0502020202020204" pitchFamily="34" charset="0"/>
            </a:endParaRPr>
          </a:p>
        </p:txBody>
      </p:sp>
    </p:spTree>
    <p:extLst>
      <p:ext uri="{BB962C8B-B14F-4D97-AF65-F5344CB8AC3E}">
        <p14:creationId xmlns:p14="http://schemas.microsoft.com/office/powerpoint/2010/main" val="86716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9048-DDD1-E6E2-72B7-8D58202BD233}"/>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GitHub &amp; Credits</a:t>
            </a:r>
            <a:endParaRPr lang="en-PK"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127A31BB-807C-9DF8-5CED-B1CC5D607278}"/>
              </a:ext>
            </a:extLst>
          </p:cNvPr>
          <p:cNvSpPr>
            <a:spLocks noGrp="1"/>
          </p:cNvSpPr>
          <p:nvPr>
            <p:ph idx="1"/>
          </p:nvPr>
        </p:nvSpPr>
        <p:spPr/>
        <p:txBody>
          <a:bodyPr/>
          <a:lstStyle/>
          <a:p>
            <a:r>
              <a:rPr lang="en-PK" dirty="0"/>
              <a:t>🔗 </a:t>
            </a:r>
            <a:r>
              <a:rPr lang="en-US" dirty="0"/>
              <a:t>GitHub Repo:</a:t>
            </a:r>
            <a:br>
              <a:rPr lang="en-US" dirty="0"/>
            </a:br>
            <a:r>
              <a:rPr lang="en-US" dirty="0">
                <a:hlinkClick r:id="rId2"/>
              </a:rPr>
              <a:t>https://github.com/Amanat838/Cold-Email-Generator-Using-Langchain-and-Llama3-70b-8192</a:t>
            </a:r>
            <a:endParaRPr lang="en-US" dirty="0"/>
          </a:p>
          <a:p>
            <a:pPr marL="0" indent="0">
              <a:buNone/>
            </a:pPr>
            <a:endParaRPr lang="en-US" dirty="0"/>
          </a:p>
          <a:p>
            <a:r>
              <a:rPr lang="en-PK" dirty="0"/>
              <a:t>🤖 </a:t>
            </a:r>
            <a:r>
              <a:rPr lang="en-US" dirty="0"/>
              <a:t>Powered by:</a:t>
            </a:r>
          </a:p>
          <a:p>
            <a:pPr marL="457200" lvl="1" indent="0">
              <a:buNone/>
            </a:pPr>
            <a:r>
              <a:rPr lang="en-US" dirty="0" err="1">
                <a:latin typeface="Century Gothic" panose="020B0502020202020204" pitchFamily="34" charset="0"/>
              </a:rPr>
              <a:t>LLaMA</a:t>
            </a:r>
            <a:r>
              <a:rPr lang="en-US" dirty="0">
                <a:latin typeface="Century Gothic" panose="020B0502020202020204" pitchFamily="34" charset="0"/>
              </a:rPr>
              <a:t> 3 by Meta</a:t>
            </a:r>
          </a:p>
          <a:p>
            <a:pPr marL="457200" lvl="1" indent="0">
              <a:buNone/>
            </a:pPr>
            <a:r>
              <a:rPr lang="en-US" dirty="0" err="1">
                <a:latin typeface="Century Gothic" panose="020B0502020202020204" pitchFamily="34" charset="0"/>
              </a:rPr>
              <a:t>LangChain</a:t>
            </a:r>
            <a:endParaRPr lang="en-US" dirty="0">
              <a:latin typeface="Century Gothic" panose="020B0502020202020204" pitchFamily="34" charset="0"/>
            </a:endParaRPr>
          </a:p>
          <a:p>
            <a:pPr marL="457200" lvl="1" indent="0">
              <a:buNone/>
            </a:pPr>
            <a:r>
              <a:rPr lang="en-US" dirty="0" err="1">
                <a:latin typeface="Century Gothic" panose="020B0502020202020204" pitchFamily="34" charset="0"/>
              </a:rPr>
              <a:t>Streamlit</a:t>
            </a:r>
            <a:endParaRPr lang="en-US" dirty="0">
              <a:latin typeface="Century Gothic" panose="020B0502020202020204" pitchFamily="34" charset="0"/>
            </a:endParaRPr>
          </a:p>
          <a:p>
            <a:endParaRPr lang="en-PK" dirty="0"/>
          </a:p>
        </p:txBody>
      </p:sp>
    </p:spTree>
    <p:extLst>
      <p:ext uri="{BB962C8B-B14F-4D97-AF65-F5344CB8AC3E}">
        <p14:creationId xmlns:p14="http://schemas.microsoft.com/office/powerpoint/2010/main" val="233930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chemeClr val="accent5">
                <a:lumMod val="89000"/>
              </a:schemeClr>
            </a:gs>
            <a:gs pos="40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6AC2-299C-96F0-2FED-D39EE212F9CA}"/>
              </a:ext>
            </a:extLst>
          </p:cNvPr>
          <p:cNvSpPr>
            <a:spLocks noGrp="1"/>
          </p:cNvSpPr>
          <p:nvPr>
            <p:ph type="title"/>
          </p:nvPr>
        </p:nvSpPr>
        <p:spPr/>
        <p:txBody>
          <a:bodyPr/>
          <a:lstStyle/>
          <a:p>
            <a:r>
              <a:rPr lang="en-US">
                <a:solidFill>
                  <a:schemeClr val="bg1"/>
                </a:solidFill>
                <a:latin typeface="Aharoni" panose="02010803020104030203" pitchFamily="2" charset="-79"/>
                <a:cs typeface="Aharoni" panose="02010803020104030203" pitchFamily="2" charset="-79"/>
              </a:rPr>
              <a:t>Thank You!</a:t>
            </a:r>
            <a:endParaRPr lang="en-PK" dirty="0">
              <a:solidFill>
                <a:schemeClr val="bg1"/>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701B6F26-F435-AD84-C018-DCACFA59E875}"/>
              </a:ext>
            </a:extLst>
          </p:cNvPr>
          <p:cNvSpPr>
            <a:spLocks noGrp="1"/>
          </p:cNvSpPr>
          <p:nvPr>
            <p:ph idx="1"/>
          </p:nvPr>
        </p:nvSpPr>
        <p:spPr/>
        <p:txBody>
          <a:bodyPr/>
          <a:lstStyle/>
          <a:p>
            <a:pPr marL="0" indent="0">
              <a:buNone/>
            </a:pPr>
            <a:r>
              <a:rPr lang="en-US" dirty="0">
                <a:solidFill>
                  <a:schemeClr val="bg1"/>
                </a:solidFill>
                <a:latin typeface="Century Gothic" panose="020B0502020202020204" pitchFamily="34" charset="0"/>
              </a:rPr>
              <a:t>Questions?</a:t>
            </a:r>
            <a:br>
              <a:rPr lang="en-US" dirty="0">
                <a:solidFill>
                  <a:schemeClr val="bg1"/>
                </a:solidFill>
                <a:latin typeface="Century Gothic" panose="020B0502020202020204" pitchFamily="34" charset="0"/>
              </a:rPr>
            </a:br>
            <a:r>
              <a:rPr lang="en-US" dirty="0">
                <a:solidFill>
                  <a:schemeClr val="bg1"/>
                </a:solidFill>
                <a:latin typeface="Century Gothic" panose="020B0502020202020204" pitchFamily="34" charset="0"/>
              </a:rPr>
              <a:t>Let’s connect!</a:t>
            </a:r>
            <a:br>
              <a:rPr lang="en-US" dirty="0">
                <a:solidFill>
                  <a:schemeClr val="bg1"/>
                </a:solidFill>
                <a:latin typeface="Century Gothic" panose="020B0502020202020204" pitchFamily="34" charset="0"/>
              </a:rPr>
            </a:br>
            <a:r>
              <a:rPr lang="en-US" dirty="0">
                <a:solidFill>
                  <a:schemeClr val="bg1"/>
                </a:solidFill>
                <a:latin typeface="Century Gothic" panose="020B0502020202020204" pitchFamily="34" charset="0"/>
              </a:rPr>
              <a:t>📧 syedamanatalishahkazmi@gmail.com</a:t>
            </a:r>
            <a:br>
              <a:rPr lang="en-US" dirty="0">
                <a:solidFill>
                  <a:schemeClr val="bg1"/>
                </a:solidFill>
                <a:latin typeface="Century Gothic" panose="020B0502020202020204" pitchFamily="34" charset="0"/>
              </a:rPr>
            </a:br>
            <a:r>
              <a:rPr lang="en-US" dirty="0">
                <a:solidFill>
                  <a:schemeClr val="bg1"/>
                </a:solidFill>
                <a:latin typeface="Century Gothic" panose="020B0502020202020204" pitchFamily="34" charset="0"/>
              </a:rPr>
              <a:t>💼 LinkedIn: www.linkedin.com/in/amanat-ali-765110264/</a:t>
            </a:r>
            <a:endParaRPr lang="en-PK" dirty="0">
              <a:solidFill>
                <a:schemeClr val="bg1"/>
              </a:solidFill>
              <a:latin typeface="Century Gothic" panose="020B0502020202020204" pitchFamily="34" charset="0"/>
            </a:endParaRPr>
          </a:p>
        </p:txBody>
      </p:sp>
      <p:pic>
        <p:nvPicPr>
          <p:cNvPr id="7" name="Graphic 6" descr="Cycle with people outline">
            <a:extLst>
              <a:ext uri="{FF2B5EF4-FFF2-40B4-BE49-F238E27FC236}">
                <a16:creationId xmlns:a16="http://schemas.microsoft.com/office/drawing/2014/main" id="{A8EE34FC-CDDA-988E-D1BF-5F7F94D3F7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94083" y="3339663"/>
            <a:ext cx="3337034" cy="3337034"/>
          </a:xfrm>
          <a:prstGeom prst="rect">
            <a:avLst/>
          </a:prstGeom>
        </p:spPr>
      </p:pic>
    </p:spTree>
    <p:extLst>
      <p:ext uri="{BB962C8B-B14F-4D97-AF65-F5344CB8AC3E}">
        <p14:creationId xmlns:p14="http://schemas.microsoft.com/office/powerpoint/2010/main" val="213780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71C0-F9D8-9444-F8C7-3E70B66D3EB3}"/>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The Problem with Cold Emails</a:t>
            </a:r>
            <a:endParaRPr lang="en-PK"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6E919862-274A-E51D-A338-8C6D678E9E41}"/>
              </a:ext>
            </a:extLst>
          </p:cNvPr>
          <p:cNvSpPr>
            <a:spLocks noGrp="1"/>
          </p:cNvSpPr>
          <p:nvPr>
            <p:ph idx="1"/>
          </p:nvPr>
        </p:nvSpPr>
        <p:spPr/>
        <p:txBody>
          <a:bodyPr/>
          <a:lstStyle/>
          <a:p>
            <a:endParaRPr lang="en-US" dirty="0"/>
          </a:p>
          <a:p>
            <a:r>
              <a:rPr lang="en-US" dirty="0">
                <a:latin typeface="Century Gothic" panose="020B0502020202020204" pitchFamily="34" charset="0"/>
              </a:rPr>
              <a:t>Cold emails often feel robotic and generic</a:t>
            </a:r>
          </a:p>
          <a:p>
            <a:r>
              <a:rPr lang="en-US" dirty="0">
                <a:latin typeface="Century Gothic" panose="020B0502020202020204" pitchFamily="34" charset="0"/>
              </a:rPr>
              <a:t>Low response and engagement rates</a:t>
            </a:r>
          </a:p>
          <a:p>
            <a:r>
              <a:rPr lang="en-US" dirty="0">
                <a:latin typeface="Century Gothic" panose="020B0502020202020204" pitchFamily="34" charset="0"/>
              </a:rPr>
              <a:t>Writing personalized emails for each job/contact is time-consuming</a:t>
            </a:r>
          </a:p>
          <a:p>
            <a:endParaRPr lang="en-PK" dirty="0"/>
          </a:p>
        </p:txBody>
      </p:sp>
      <p:pic>
        <p:nvPicPr>
          <p:cNvPr id="5" name="Graphic 4" descr="Tired face outline with solid fill">
            <a:extLst>
              <a:ext uri="{FF2B5EF4-FFF2-40B4-BE49-F238E27FC236}">
                <a16:creationId xmlns:a16="http://schemas.microsoft.com/office/drawing/2014/main" id="{9DAAB799-6AC3-0A16-A77B-779D25135C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27914" y="4042113"/>
            <a:ext cx="2269787" cy="2269787"/>
          </a:xfrm>
          <a:prstGeom prst="rect">
            <a:avLst/>
          </a:prstGeom>
        </p:spPr>
      </p:pic>
    </p:spTree>
    <p:extLst>
      <p:ext uri="{BB962C8B-B14F-4D97-AF65-F5344CB8AC3E}">
        <p14:creationId xmlns:p14="http://schemas.microsoft.com/office/powerpoint/2010/main" val="67511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100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D2D5-0430-721B-DBC0-7587429EB231}"/>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My Solution — Cold Email Generator</a:t>
            </a:r>
            <a:endParaRPr lang="en-PK"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ADEAC5BD-AF9C-3CC9-389C-7336CE5F9341}"/>
              </a:ext>
            </a:extLst>
          </p:cNvPr>
          <p:cNvSpPr>
            <a:spLocks noGrp="1"/>
          </p:cNvSpPr>
          <p:nvPr>
            <p:ph idx="1"/>
          </p:nvPr>
        </p:nvSpPr>
        <p:spPr/>
        <p:txBody>
          <a:bodyPr/>
          <a:lstStyle/>
          <a:p>
            <a:r>
              <a:rPr lang="en-US" dirty="0">
                <a:latin typeface="Century Gothic" panose="020B0502020202020204" pitchFamily="34" charset="0"/>
              </a:rPr>
              <a:t>An AI-powered tool that generates personalized cold emails using job details and skills — built using Meta's </a:t>
            </a:r>
            <a:r>
              <a:rPr lang="en-US" dirty="0" err="1">
                <a:latin typeface="Century Gothic" panose="020B0502020202020204" pitchFamily="34" charset="0"/>
              </a:rPr>
              <a:t>LLaMA</a:t>
            </a:r>
            <a:r>
              <a:rPr lang="en-US" dirty="0">
                <a:latin typeface="Century Gothic" panose="020B0502020202020204" pitchFamily="34" charset="0"/>
              </a:rPr>
              <a:t> 3-70B model.</a:t>
            </a:r>
          </a:p>
          <a:p>
            <a:pPr marL="0" indent="0">
              <a:buNone/>
            </a:pPr>
            <a:endParaRPr lang="en-US" dirty="0">
              <a:latin typeface="Century Gothic" panose="020B0502020202020204" pitchFamily="34" charset="0"/>
            </a:endParaRPr>
          </a:p>
          <a:p>
            <a:r>
              <a:rPr lang="en-US" b="1" dirty="0">
                <a:latin typeface="Century Gothic" panose="020B0502020202020204" pitchFamily="34" charset="0"/>
              </a:rPr>
              <a:t>Features:</a:t>
            </a:r>
            <a:br>
              <a:rPr lang="en-US" dirty="0">
                <a:latin typeface="Century Gothic" panose="020B0502020202020204" pitchFamily="34" charset="0"/>
              </a:rPr>
            </a:br>
            <a:r>
              <a:rPr lang="en-US" dirty="0">
                <a:latin typeface="Century Gothic" panose="020B0502020202020204" pitchFamily="34" charset="0"/>
              </a:rPr>
              <a:t>.Auto-skims job descriptions</a:t>
            </a:r>
            <a:br>
              <a:rPr lang="en-US" dirty="0">
                <a:latin typeface="Century Gothic" panose="020B0502020202020204" pitchFamily="34" charset="0"/>
              </a:rPr>
            </a:br>
            <a:r>
              <a:rPr lang="en-US" dirty="0">
                <a:latin typeface="Century Gothic" panose="020B0502020202020204" pitchFamily="34" charset="0"/>
              </a:rPr>
              <a:t>.Matches with your portfolio</a:t>
            </a:r>
            <a:br>
              <a:rPr lang="en-US" dirty="0">
                <a:latin typeface="Century Gothic" panose="020B0502020202020204" pitchFamily="34" charset="0"/>
              </a:rPr>
            </a:br>
            <a:r>
              <a:rPr lang="en-US" dirty="0">
                <a:latin typeface="Century Gothic" panose="020B0502020202020204" pitchFamily="34" charset="0"/>
              </a:rPr>
              <a:t>.Crafts context-rich, personalized emails</a:t>
            </a:r>
          </a:p>
          <a:p>
            <a:endParaRPr lang="en-PK" dirty="0"/>
          </a:p>
        </p:txBody>
      </p:sp>
    </p:spTree>
    <p:extLst>
      <p:ext uri="{BB962C8B-B14F-4D97-AF65-F5344CB8AC3E}">
        <p14:creationId xmlns:p14="http://schemas.microsoft.com/office/powerpoint/2010/main" val="266103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0BB3B91-B0CE-006F-87CC-C1DADC063BE7}"/>
              </a:ext>
            </a:extLst>
          </p:cNvPr>
          <p:cNvSpPr>
            <a:spLocks noGrp="1"/>
          </p:cNvSpPr>
          <p:nvPr>
            <p:ph type="title"/>
          </p:nvPr>
        </p:nvSpPr>
        <p:spPr>
          <a:xfrm>
            <a:off x="838200" y="365125"/>
            <a:ext cx="5393361" cy="1325563"/>
          </a:xfrm>
        </p:spPr>
        <p:txBody>
          <a:bodyPr>
            <a:normAutofit/>
          </a:bodyPr>
          <a:lstStyle/>
          <a:p>
            <a:r>
              <a:rPr lang="en-US" dirty="0">
                <a:latin typeface="Aharoni" panose="02010803020104030203" pitchFamily="2" charset="-79"/>
                <a:cs typeface="Aharoni" panose="02010803020104030203" pitchFamily="2" charset="-79"/>
              </a:rPr>
              <a:t>Tech Stack</a:t>
            </a:r>
            <a:endParaRPr lang="en-PK" dirty="0">
              <a:latin typeface="Aharoni" panose="02010803020104030203" pitchFamily="2" charset="-79"/>
              <a:cs typeface="Aharoni" panose="02010803020104030203" pitchFamily="2" charset="-79"/>
            </a:endParaRP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B74E0B-D3C6-7CA4-80D3-3E850F0435E2}"/>
              </a:ext>
            </a:extLst>
          </p:cNvPr>
          <p:cNvSpPr>
            <a:spLocks noGrp="1"/>
          </p:cNvSpPr>
          <p:nvPr>
            <p:ph idx="1"/>
          </p:nvPr>
        </p:nvSpPr>
        <p:spPr>
          <a:xfrm>
            <a:off x="832154" y="1987005"/>
            <a:ext cx="7712405" cy="4351338"/>
          </a:xfrm>
        </p:spPr>
        <p:txBody>
          <a:bodyPr>
            <a:normAutofit/>
          </a:bodyPr>
          <a:lstStyle/>
          <a:p>
            <a:pPr marL="0" indent="0">
              <a:buNone/>
            </a:pPr>
            <a:r>
              <a:rPr lang="en-PK" dirty="0"/>
              <a:t>🧠 </a:t>
            </a:r>
            <a:r>
              <a:rPr lang="en-US" dirty="0" err="1">
                <a:latin typeface="Century Gothic" panose="020B0502020202020204" pitchFamily="34" charset="0"/>
              </a:rPr>
              <a:t>LLaMA</a:t>
            </a:r>
            <a:r>
              <a:rPr lang="en-US" dirty="0">
                <a:latin typeface="Century Gothic" panose="020B0502020202020204" pitchFamily="34" charset="0"/>
              </a:rPr>
              <a:t> 3-70B (via </a:t>
            </a:r>
            <a:r>
              <a:rPr lang="en-US" dirty="0" err="1">
                <a:latin typeface="Century Gothic" panose="020B0502020202020204" pitchFamily="34" charset="0"/>
              </a:rPr>
              <a:t>HuggingFace</a:t>
            </a:r>
            <a:r>
              <a:rPr lang="en-US" dirty="0">
                <a:latin typeface="Century Gothic" panose="020B0502020202020204" pitchFamily="34" charset="0"/>
              </a:rPr>
              <a:t>/</a:t>
            </a:r>
            <a:r>
              <a:rPr lang="en-US" dirty="0" err="1">
                <a:latin typeface="Century Gothic" panose="020B0502020202020204" pitchFamily="34" charset="0"/>
              </a:rPr>
              <a:t>Ollama</a:t>
            </a:r>
            <a:r>
              <a:rPr lang="en-US" dirty="0">
                <a:latin typeface="Century Gothic" panose="020B0502020202020204" pitchFamily="34" charset="0"/>
              </a:rPr>
              <a:t>)</a:t>
            </a:r>
            <a:br>
              <a:rPr lang="en-US" dirty="0">
                <a:latin typeface="Century Gothic" panose="020B0502020202020204" pitchFamily="34" charset="0"/>
              </a:rPr>
            </a:br>
            <a:r>
              <a:rPr lang="en-PK" dirty="0">
                <a:latin typeface="Century Gothic" panose="020B0502020202020204" pitchFamily="34" charset="0"/>
              </a:rPr>
              <a:t>🔗 </a:t>
            </a:r>
            <a:r>
              <a:rPr lang="en-US" dirty="0" err="1">
                <a:latin typeface="Century Gothic" panose="020B0502020202020204" pitchFamily="34" charset="0"/>
              </a:rPr>
              <a:t>LangChain</a:t>
            </a:r>
            <a:r>
              <a:rPr lang="en-US" dirty="0">
                <a:latin typeface="Century Gothic" panose="020B0502020202020204" pitchFamily="34" charset="0"/>
              </a:rPr>
              <a:t> (Prompt Chaining, Memory)</a:t>
            </a:r>
            <a:br>
              <a:rPr lang="en-US" dirty="0">
                <a:latin typeface="Century Gothic" panose="020B0502020202020204" pitchFamily="34" charset="0"/>
              </a:rPr>
            </a:br>
            <a:r>
              <a:rPr lang="en-PK" dirty="0">
                <a:latin typeface="Century Gothic" panose="020B0502020202020204" pitchFamily="34" charset="0"/>
              </a:rPr>
              <a:t>🌐 </a:t>
            </a:r>
            <a:r>
              <a:rPr lang="en-US" dirty="0" err="1">
                <a:latin typeface="Century Gothic" panose="020B0502020202020204" pitchFamily="34" charset="0"/>
              </a:rPr>
              <a:t>Streamlit</a:t>
            </a:r>
            <a:r>
              <a:rPr lang="en-US" dirty="0">
                <a:latin typeface="Century Gothic" panose="020B0502020202020204" pitchFamily="34" charset="0"/>
              </a:rPr>
              <a:t> (Web UI)</a:t>
            </a:r>
            <a:br>
              <a:rPr lang="en-US" dirty="0">
                <a:latin typeface="Century Gothic" panose="020B0502020202020204" pitchFamily="34" charset="0"/>
              </a:rPr>
            </a:br>
            <a:r>
              <a:rPr lang="en-PK" dirty="0">
                <a:latin typeface="Century Gothic" panose="020B0502020202020204" pitchFamily="34" charset="0"/>
              </a:rPr>
              <a:t>🐍 </a:t>
            </a:r>
            <a:r>
              <a:rPr lang="en-US" dirty="0">
                <a:latin typeface="Century Gothic" panose="020B0502020202020204" pitchFamily="34" charset="0"/>
              </a:rPr>
              <a:t>Python (Core logic)</a:t>
            </a:r>
            <a:br>
              <a:rPr lang="en-US" dirty="0">
                <a:latin typeface="Century Gothic" panose="020B0502020202020204" pitchFamily="34" charset="0"/>
              </a:rPr>
            </a:br>
            <a:r>
              <a:rPr lang="en-PK" dirty="0">
                <a:latin typeface="Century Gothic" panose="020B0502020202020204" pitchFamily="34" charset="0"/>
              </a:rPr>
              <a:t>📂 </a:t>
            </a:r>
            <a:r>
              <a:rPr lang="en-US" dirty="0">
                <a:latin typeface="Century Gothic" panose="020B0502020202020204" pitchFamily="34" charset="0"/>
              </a:rPr>
              <a:t>Pandas (Job data handling)</a:t>
            </a:r>
            <a:br>
              <a:rPr lang="en-US" dirty="0">
                <a:latin typeface="Century Gothic" panose="020B0502020202020204" pitchFamily="34" charset="0"/>
              </a:rPr>
            </a:br>
            <a:r>
              <a:rPr lang="en-PK" dirty="0">
                <a:latin typeface="Century Gothic" panose="020B0502020202020204" pitchFamily="34" charset="0"/>
              </a:rPr>
              <a:t>🛠️ </a:t>
            </a:r>
            <a:r>
              <a:rPr lang="en-US" dirty="0">
                <a:latin typeface="Century Gothic" panose="020B0502020202020204" pitchFamily="34" charset="0"/>
              </a:rPr>
              <a:t>GitHub (Version Control)</a:t>
            </a:r>
            <a:endParaRPr lang="en-PK" dirty="0">
              <a:latin typeface="Century Gothic" panose="020B0502020202020204" pitchFamily="34" charset="0"/>
            </a:endParaRP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Blockchain outline">
            <a:extLst>
              <a:ext uri="{FF2B5EF4-FFF2-40B4-BE49-F238E27FC236}">
                <a16:creationId xmlns:a16="http://schemas.microsoft.com/office/drawing/2014/main" id="{DD94780C-0BA0-F967-F689-1D11BB398A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6488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8000">
              <a:schemeClr val="tx2"/>
            </a:gs>
            <a:gs pos="0">
              <a:schemeClr val="accent2">
                <a:lumMod val="40000"/>
                <a:lumOff val="60000"/>
              </a:schemeClr>
            </a:gs>
            <a:gs pos="100000">
              <a:schemeClr val="accent2">
                <a:lumMod val="95000"/>
                <a:lumOff val="5000"/>
              </a:schemeClr>
            </a:gs>
            <a:gs pos="100000">
              <a:schemeClr val="accent2">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393B-360A-3051-EB09-CFA7A893F011}"/>
              </a:ext>
            </a:extLst>
          </p:cNvPr>
          <p:cNvSpPr>
            <a:spLocks noGrp="1"/>
          </p:cNvSpPr>
          <p:nvPr>
            <p:ph type="title"/>
          </p:nvPr>
        </p:nvSpPr>
        <p:spPr/>
        <p:txBody>
          <a:bodyPr/>
          <a:lstStyle/>
          <a:p>
            <a:r>
              <a:rPr lang="en-US" dirty="0">
                <a:solidFill>
                  <a:schemeClr val="bg1"/>
                </a:solidFill>
                <a:latin typeface="Aharoni" panose="02010803020104030203" pitchFamily="2" charset="-79"/>
                <a:cs typeface="Aharoni" panose="02010803020104030203" pitchFamily="2" charset="-79"/>
              </a:rPr>
              <a:t>How It Works (Architecture)</a:t>
            </a:r>
            <a:endParaRPr lang="en-PK" dirty="0">
              <a:solidFill>
                <a:schemeClr val="bg1"/>
              </a:solidFill>
              <a:latin typeface="Aharoni" panose="02010803020104030203" pitchFamily="2" charset="-79"/>
              <a:cs typeface="Aharoni" panose="02010803020104030203" pitchFamily="2" charset="-79"/>
            </a:endParaRPr>
          </a:p>
        </p:txBody>
      </p:sp>
      <p:graphicFrame>
        <p:nvGraphicFramePr>
          <p:cNvPr id="11" name="Content Placeholder 10">
            <a:extLst>
              <a:ext uri="{FF2B5EF4-FFF2-40B4-BE49-F238E27FC236}">
                <a16:creationId xmlns:a16="http://schemas.microsoft.com/office/drawing/2014/main" id="{3DA633F6-F0F5-EC44-E1DD-DAD1B0A8D2F7}"/>
              </a:ext>
            </a:extLst>
          </p:cNvPr>
          <p:cNvGraphicFramePr>
            <a:graphicFrameLocks noGrp="1"/>
          </p:cNvGraphicFramePr>
          <p:nvPr>
            <p:ph idx="1"/>
            <p:extLst>
              <p:ext uri="{D42A27DB-BD31-4B8C-83A1-F6EECF244321}">
                <p14:modId xmlns:p14="http://schemas.microsoft.com/office/powerpoint/2010/main" val="28683532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D5301386-E8FC-BC5D-CED3-C75DBF9E1B62}"/>
              </a:ext>
            </a:extLst>
          </p:cNvPr>
          <p:cNvSpPr txBox="1"/>
          <p:nvPr/>
        </p:nvSpPr>
        <p:spPr>
          <a:xfrm>
            <a:off x="7733489" y="3706239"/>
            <a:ext cx="1468877" cy="523220"/>
          </a:xfrm>
          <a:prstGeom prst="rect">
            <a:avLst/>
          </a:prstGeom>
          <a:noFill/>
        </p:spPr>
        <p:txBody>
          <a:bodyPr wrap="square" rtlCol="0">
            <a:spAutoFit/>
          </a:bodyPr>
          <a:lstStyle/>
          <a:p>
            <a:r>
              <a:rPr lang="en-US" sz="1400" dirty="0">
                <a:solidFill>
                  <a:schemeClr val="bg1"/>
                </a:solidFill>
              </a:rPr>
              <a:t>Email Draft (LLM Output)</a:t>
            </a:r>
            <a:endParaRPr lang="en-PK" sz="1400" dirty="0">
              <a:solidFill>
                <a:schemeClr val="bg1"/>
              </a:solidFill>
            </a:endParaRPr>
          </a:p>
        </p:txBody>
      </p:sp>
      <p:sp>
        <p:nvSpPr>
          <p:cNvPr id="13" name="TextBox 12">
            <a:extLst>
              <a:ext uri="{FF2B5EF4-FFF2-40B4-BE49-F238E27FC236}">
                <a16:creationId xmlns:a16="http://schemas.microsoft.com/office/drawing/2014/main" id="{C6D6C5EA-E585-782B-E7D9-0B04BCC0A8AC}"/>
              </a:ext>
            </a:extLst>
          </p:cNvPr>
          <p:cNvSpPr txBox="1"/>
          <p:nvPr/>
        </p:nvSpPr>
        <p:spPr>
          <a:xfrm>
            <a:off x="10121630" y="3706239"/>
            <a:ext cx="1621277" cy="523220"/>
          </a:xfrm>
          <a:prstGeom prst="rect">
            <a:avLst/>
          </a:prstGeom>
          <a:noFill/>
        </p:spPr>
        <p:txBody>
          <a:bodyPr wrap="square" rtlCol="0">
            <a:spAutoFit/>
          </a:bodyPr>
          <a:lstStyle/>
          <a:p>
            <a:r>
              <a:rPr lang="en-US" sz="1400" dirty="0">
                <a:solidFill>
                  <a:schemeClr val="bg1"/>
                </a:solidFill>
              </a:rPr>
              <a:t>Display in </a:t>
            </a:r>
            <a:r>
              <a:rPr lang="en-US" sz="1400" dirty="0" err="1">
                <a:solidFill>
                  <a:schemeClr val="bg1"/>
                </a:solidFill>
              </a:rPr>
              <a:t>Streamlit</a:t>
            </a:r>
            <a:endParaRPr lang="en-PK" sz="1400" dirty="0">
              <a:solidFill>
                <a:schemeClr val="bg1"/>
              </a:solidFill>
            </a:endParaRPr>
          </a:p>
        </p:txBody>
      </p:sp>
    </p:spTree>
    <p:extLst>
      <p:ext uri="{BB962C8B-B14F-4D97-AF65-F5344CB8AC3E}">
        <p14:creationId xmlns:p14="http://schemas.microsoft.com/office/powerpoint/2010/main" val="216879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647CC-CC4D-FEAB-9454-C53CE5C04538}"/>
              </a:ext>
            </a:extLst>
          </p:cNvPr>
          <p:cNvSpPr>
            <a:spLocks noGrp="1"/>
          </p:cNvSpPr>
          <p:nvPr>
            <p:ph type="title"/>
          </p:nvPr>
        </p:nvSpPr>
        <p:spPr>
          <a:xfrm>
            <a:off x="5596501" y="489508"/>
            <a:ext cx="5754896" cy="1667569"/>
          </a:xfrm>
        </p:spPr>
        <p:txBody>
          <a:bodyPr anchor="b">
            <a:normAutofit/>
          </a:bodyPr>
          <a:lstStyle/>
          <a:p>
            <a:r>
              <a:rPr lang="en-US" sz="4000">
                <a:latin typeface="Aharoni" panose="02010803020104030203" pitchFamily="2" charset="-79"/>
                <a:cs typeface="Aharoni" panose="02010803020104030203" pitchFamily="2" charset="-79"/>
              </a:rPr>
              <a:t>Prompt Engineering</a:t>
            </a:r>
            <a:endParaRPr lang="en-PK" sz="4000">
              <a:latin typeface="Aharoni" panose="02010803020104030203" pitchFamily="2" charset="-79"/>
              <a:cs typeface="Aharoni" panose="02010803020104030203" pitchFamily="2" charset="-79"/>
            </a:endParaRPr>
          </a:p>
        </p:txBody>
      </p:sp>
      <p:pic>
        <p:nvPicPr>
          <p:cNvPr id="6" name="Graphic 5" descr="Blueprint outline">
            <a:extLst>
              <a:ext uri="{FF2B5EF4-FFF2-40B4-BE49-F238E27FC236}">
                <a16:creationId xmlns:a16="http://schemas.microsoft.com/office/drawing/2014/main" id="{78406351-B7CC-70C1-96A8-0C72BA5BB3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4" name="Rectangle 1">
            <a:extLst>
              <a:ext uri="{FF2B5EF4-FFF2-40B4-BE49-F238E27FC236}">
                <a16:creationId xmlns:a16="http://schemas.microsoft.com/office/drawing/2014/main" id="{BA726341-9860-0A66-1216-B71C4D9106F6}"/>
              </a:ext>
            </a:extLst>
          </p:cNvPr>
          <p:cNvSpPr>
            <a:spLocks noGrp="1" noChangeArrowheads="1"/>
          </p:cNvSpPr>
          <p:nvPr>
            <p:ph idx="1"/>
          </p:nvPr>
        </p:nvSpPr>
        <p:spPr bwMode="auto">
          <a:xfrm>
            <a:off x="5596502" y="2405894"/>
            <a:ext cx="5754896" cy="31974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PK" altLang="en-PK" sz="1900" b="0" i="0" u="none" strike="noStrike" cap="none" normalizeH="0" baseline="0" dirty="0">
                <a:ln>
                  <a:noFill/>
                </a:ln>
                <a:effectLst/>
                <a:latin typeface="Century Gothic" panose="020B0502020202020204" pitchFamily="34" charset="0"/>
              </a:rPr>
              <a:t>Combined job role + required skills + matching projects</a:t>
            </a:r>
            <a:endParaRPr kumimoji="0" lang="en-US" altLang="en-PK" sz="1900" b="0" i="0" u="none" strike="noStrike" cap="none" normalizeH="0" baseline="0" dirty="0">
              <a:ln>
                <a:noFill/>
              </a:ln>
              <a:effectLst/>
              <a:latin typeface="Century Gothic" panose="020B0502020202020204" pitchFamily="34" charset="0"/>
            </a:endParaRPr>
          </a:p>
          <a:p>
            <a:pPr marL="0" marR="0" lvl="0" indent="0" defTabSz="914400" rtl="0" eaLnBrk="0" fontAlgn="base" latinLnBrk="0" hangingPunct="0">
              <a:spcBef>
                <a:spcPct val="0"/>
              </a:spcBef>
              <a:spcAft>
                <a:spcPts val="600"/>
              </a:spcAft>
              <a:buClrTx/>
              <a:buSzTx/>
              <a:buNone/>
              <a:tabLst/>
            </a:pPr>
            <a:endParaRPr kumimoji="0" lang="en-PK" altLang="en-PK" sz="1900" b="0" i="0" u="none" strike="noStrike" cap="none" normalizeH="0" baseline="0" dirty="0">
              <a:ln>
                <a:noFill/>
              </a:ln>
              <a:effectLst/>
              <a:latin typeface="Century Gothic" panose="020B0502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900" b="0" i="0" u="none" strike="noStrike" cap="none" normalizeH="0" baseline="0" dirty="0">
                <a:ln>
                  <a:noFill/>
                </a:ln>
                <a:effectLst/>
                <a:latin typeface="Century Gothic" panose="020B0502020202020204" pitchFamily="34" charset="0"/>
              </a:rPr>
              <a:t>Used Markdown formatting for cleaner output</a:t>
            </a:r>
            <a:endParaRPr kumimoji="0" lang="en-US" altLang="en-PK" sz="1900" b="0" i="0" u="none" strike="noStrike" cap="none" normalizeH="0" baseline="0" dirty="0">
              <a:ln>
                <a:noFill/>
              </a:ln>
              <a:effectLst/>
              <a:latin typeface="Century Gothic" panose="020B0502020202020204" pitchFamily="34" charset="0"/>
            </a:endParaRPr>
          </a:p>
          <a:p>
            <a:pPr marL="0" marR="0" lvl="0" indent="0" defTabSz="914400" rtl="0" eaLnBrk="0" fontAlgn="base" latinLnBrk="0" hangingPunct="0">
              <a:spcBef>
                <a:spcPct val="0"/>
              </a:spcBef>
              <a:spcAft>
                <a:spcPts val="600"/>
              </a:spcAft>
              <a:buClrTx/>
              <a:buSzTx/>
              <a:buNone/>
              <a:tabLst/>
            </a:pPr>
            <a:endParaRPr lang="en-US" altLang="en-PK" sz="1900" dirty="0">
              <a:latin typeface="Century Gothic" panose="020B0502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900" b="0" i="0" u="none" strike="noStrike" cap="none" normalizeH="0" baseline="0" dirty="0">
                <a:ln>
                  <a:noFill/>
                </a:ln>
                <a:effectLst/>
                <a:latin typeface="Century Gothic" panose="020B0502020202020204" pitchFamily="34" charset="0"/>
              </a:rPr>
              <a:t>Few-shot learning optionally used for tone setting</a:t>
            </a:r>
            <a:endParaRPr kumimoji="0" lang="en-US" altLang="en-PK" sz="1900" b="0" i="0" u="none" strike="noStrike" cap="none" normalizeH="0" baseline="0" dirty="0">
              <a:ln>
                <a:noFill/>
              </a:ln>
              <a:effectLst/>
              <a:latin typeface="Century Gothic" panose="020B0502020202020204" pitchFamily="34" charset="0"/>
            </a:endParaRPr>
          </a:p>
          <a:p>
            <a:pPr marL="0" marR="0" lvl="0" indent="0" defTabSz="914400" rtl="0" eaLnBrk="0" fontAlgn="base" latinLnBrk="0" hangingPunct="0">
              <a:spcBef>
                <a:spcPct val="0"/>
              </a:spcBef>
              <a:spcAft>
                <a:spcPts val="600"/>
              </a:spcAft>
              <a:buClrTx/>
              <a:buSzTx/>
              <a:buNone/>
              <a:tabLst/>
            </a:pPr>
            <a:endParaRPr kumimoji="0" lang="en-PK" altLang="en-PK" sz="1900" b="0" i="0" u="none" strike="noStrike" cap="none" normalizeH="0" baseline="0" dirty="0">
              <a:ln>
                <a:noFill/>
              </a:ln>
              <a:effectLst/>
              <a:latin typeface="Century Gothic" panose="020B0502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900" b="0" i="0" u="none" strike="noStrike" cap="none" normalizeH="0" baseline="0" dirty="0">
                <a:ln>
                  <a:noFill/>
                </a:ln>
                <a:effectLst/>
                <a:latin typeface="Century Gothic" panose="020B0502020202020204" pitchFamily="34" charset="0"/>
              </a:rPr>
              <a:t>Kept prompt within 8192-token limit</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33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E862E-AC80-ED4B-107D-C2A6027DC88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Aharoni" panose="02010803020104030203" pitchFamily="2" charset="-79"/>
                <a:cs typeface="Aharoni" panose="02010803020104030203" pitchFamily="2" charset="-79"/>
              </a:rPr>
              <a:t>Code Example (Main Loop)</a:t>
            </a:r>
          </a:p>
        </p:txBody>
      </p:sp>
      <p:pic>
        <p:nvPicPr>
          <p:cNvPr id="5" name="Content Placeholder 4" descr="A screen shot of a computer program&#10;&#10;AI-generated content may be incorrect.">
            <a:extLst>
              <a:ext uri="{FF2B5EF4-FFF2-40B4-BE49-F238E27FC236}">
                <a16:creationId xmlns:a16="http://schemas.microsoft.com/office/drawing/2014/main" id="{1B15AE53-CEF4-950D-2F59-008DFA7DF6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96096"/>
            <a:ext cx="10905066" cy="4352460"/>
          </a:xfrm>
          <a:prstGeom prst="rect">
            <a:avLst/>
          </a:prstGeom>
        </p:spPr>
      </p:pic>
    </p:spTree>
    <p:extLst>
      <p:ext uri="{BB962C8B-B14F-4D97-AF65-F5344CB8AC3E}">
        <p14:creationId xmlns:p14="http://schemas.microsoft.com/office/powerpoint/2010/main" val="326131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CAE0-43A2-509E-04C4-C2CF6BFE3BAF}"/>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Output Example</a:t>
            </a:r>
            <a:endParaRPr lang="en-PK"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90FE6848-3CED-7B05-6CF2-436A86CA1853}"/>
              </a:ext>
            </a:extLst>
          </p:cNvPr>
          <p:cNvSpPr>
            <a:spLocks noGrp="1"/>
          </p:cNvSpPr>
          <p:nvPr>
            <p:ph idx="1"/>
          </p:nvPr>
        </p:nvSpPr>
        <p:spPr/>
        <p:txBody>
          <a:bodyPr/>
          <a:lstStyle/>
          <a:p>
            <a:pPr marL="0" indent="0">
              <a:buNone/>
            </a:pPr>
            <a:r>
              <a:rPr lang="en-PK" sz="2000" dirty="0">
                <a:latin typeface="Century Gothic" panose="020B0502020202020204" pitchFamily="34" charset="0"/>
              </a:rPr>
              <a:t>🧾</a:t>
            </a:r>
            <a:r>
              <a:rPr lang="en-PK" dirty="0">
                <a:latin typeface="Century Gothic" panose="020B0502020202020204" pitchFamily="34" charset="0"/>
              </a:rPr>
              <a:t> </a:t>
            </a:r>
            <a:r>
              <a:rPr lang="en-US" b="1" dirty="0">
                <a:latin typeface="Century Gothic" panose="020B0502020202020204" pitchFamily="34" charset="0"/>
              </a:rPr>
              <a:t>Job</a:t>
            </a:r>
            <a:r>
              <a:rPr lang="en-US" dirty="0">
                <a:latin typeface="Century Gothic" panose="020B0502020202020204" pitchFamily="34" charset="0"/>
              </a:rPr>
              <a:t>: Software Engineer III - Unreal Engine, ITC</a:t>
            </a:r>
            <a:br>
              <a:rPr lang="en-US" dirty="0">
                <a:latin typeface="Century Gothic" panose="020B0502020202020204" pitchFamily="34" charset="0"/>
              </a:rPr>
            </a:br>
            <a:r>
              <a:rPr lang="en-PK" sz="2000" dirty="0">
                <a:latin typeface="Century Gothic" panose="020B0502020202020204" pitchFamily="34" charset="0"/>
              </a:rPr>
              <a:t>🛠️</a:t>
            </a:r>
            <a:r>
              <a:rPr lang="en-PK" dirty="0">
                <a:latin typeface="Century Gothic" panose="020B0502020202020204" pitchFamily="34" charset="0"/>
              </a:rPr>
              <a:t> </a:t>
            </a:r>
            <a:r>
              <a:rPr lang="en-US" b="1" dirty="0">
                <a:latin typeface="Century Gothic" panose="020B0502020202020204" pitchFamily="34" charset="0"/>
              </a:rPr>
              <a:t>Skills</a:t>
            </a:r>
            <a:r>
              <a:rPr lang="en-US" dirty="0">
                <a:latin typeface="Century Gothic" panose="020B0502020202020204" pitchFamily="34" charset="0"/>
              </a:rPr>
              <a:t>: React, TypeScript, REST APIs, Machine Learning</a:t>
            </a:r>
          </a:p>
          <a:p>
            <a:pPr marL="0" indent="0">
              <a:buNone/>
            </a:pPr>
            <a:br>
              <a:rPr lang="en-US" dirty="0"/>
            </a:br>
            <a:r>
              <a:rPr lang="en-US" b="1" dirty="0">
                <a:latin typeface="Century Gothic" panose="020B0502020202020204" pitchFamily="34" charset="0"/>
              </a:rPr>
              <a:t>Projects</a:t>
            </a:r>
            <a:r>
              <a:rPr lang="en-US" dirty="0"/>
              <a:t>:</a:t>
            </a:r>
          </a:p>
          <a:p>
            <a:r>
              <a:rPr lang="en-US" dirty="0">
                <a:latin typeface="Century Gothic" panose="020B0502020202020204" pitchFamily="34" charset="0"/>
              </a:rPr>
              <a:t>Real Estate Dashboard (React)</a:t>
            </a:r>
          </a:p>
          <a:p>
            <a:r>
              <a:rPr lang="en-US" dirty="0">
                <a:latin typeface="Century Gothic" panose="020B0502020202020204" pitchFamily="34" charset="0"/>
              </a:rPr>
              <a:t>Crypto Donation App (REST APIs)</a:t>
            </a:r>
          </a:p>
          <a:p>
            <a:r>
              <a:rPr lang="en-US" dirty="0">
                <a:latin typeface="Century Gothic" panose="020B0502020202020204" pitchFamily="34" charset="0"/>
              </a:rPr>
              <a:t>AI Chatbot </a:t>
            </a:r>
            <a:r>
              <a:rPr lang="en-US" dirty="0" err="1">
                <a:latin typeface="Century Gothic" panose="020B0502020202020204" pitchFamily="34" charset="0"/>
              </a:rPr>
              <a:t>Dialogflow</a:t>
            </a:r>
            <a:endParaRPr lang="en-US" dirty="0">
              <a:latin typeface="Century Gothic" panose="020B0502020202020204" pitchFamily="34" charset="0"/>
            </a:endParaRPr>
          </a:p>
          <a:p>
            <a:endParaRPr lang="en-PK" dirty="0"/>
          </a:p>
        </p:txBody>
      </p:sp>
      <p:pic>
        <p:nvPicPr>
          <p:cNvPr id="5" name="Graphic 4" descr="Web design with solid fill">
            <a:extLst>
              <a:ext uri="{FF2B5EF4-FFF2-40B4-BE49-F238E27FC236}">
                <a16:creationId xmlns:a16="http://schemas.microsoft.com/office/drawing/2014/main" id="{96FF1077-D016-EC7B-3111-6B34C2316A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3098" y="3025302"/>
            <a:ext cx="3142034" cy="3151661"/>
          </a:xfrm>
          <a:prstGeom prst="rect">
            <a:avLst/>
          </a:prstGeom>
        </p:spPr>
      </p:pic>
    </p:spTree>
    <p:extLst>
      <p:ext uri="{BB962C8B-B14F-4D97-AF65-F5344CB8AC3E}">
        <p14:creationId xmlns:p14="http://schemas.microsoft.com/office/powerpoint/2010/main" val="2278004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5FCA-3E72-2C6D-1F37-3072A39F6F9D}"/>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Generated Email (Excerpt):</a:t>
            </a:r>
            <a:endParaRPr lang="en-PK"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AD07E998-7FDB-51D3-1AA6-1548404C128A}"/>
              </a:ext>
            </a:extLst>
          </p:cNvPr>
          <p:cNvSpPr>
            <a:spLocks noGrp="1"/>
          </p:cNvSpPr>
          <p:nvPr>
            <p:ph idx="1"/>
          </p:nvPr>
        </p:nvSpPr>
        <p:spPr/>
        <p:txBody>
          <a:bodyPr>
            <a:noAutofit/>
          </a:bodyPr>
          <a:lstStyle/>
          <a:p>
            <a:pPr marL="0" indent="0">
              <a:buNone/>
            </a:pPr>
            <a:r>
              <a:rPr lang="en-US" sz="1200" dirty="0"/>
              <a:t>Subject: Excited to Apply for Software Engineer III Unreal Engine ITC Role </a:t>
            </a:r>
          </a:p>
          <a:p>
            <a:pPr marL="0" indent="0">
              <a:buNone/>
            </a:pPr>
            <a:r>
              <a:rPr lang="en-US" sz="1200" dirty="0"/>
              <a:t>Dear [Manager's Name], </a:t>
            </a:r>
          </a:p>
          <a:p>
            <a:pPr marL="0" indent="0">
              <a:lnSpc>
                <a:spcPct val="120000"/>
              </a:lnSpc>
              <a:buNone/>
            </a:pPr>
            <a:r>
              <a:rPr lang="en-US" sz="1200" dirty="0"/>
              <a:t>I came across the job description for the Software Engineer III Unreal Engine ITC role and was impressed by the opportunity to drive technical vision and strategy for configurator and product visualization initiatives. With my expertise in Unreal Engine and 5+ years of experience in 3D pipeline development and tool creation, I believe I would be an excellent fit for this position. As a seasoned Software and Machine Learning Engineer, I have a proven track record of empowering enterprises with tailored solutions, fostering scalability, process optimization, cost reduction, and heightened overall efficiency. My proficiency in C programming, Unreal Engine framework, web APIs, asynchronous code, software development best practices, and version control systems (e.g. Git, Perforce) aligns with the requirements of the job.</a:t>
            </a:r>
          </a:p>
          <a:p>
            <a:pPr marL="0" indent="0">
              <a:lnSpc>
                <a:spcPct val="120000"/>
              </a:lnSpc>
              <a:buNone/>
            </a:pPr>
            <a:r>
              <a:rPr lang="en-US" sz="1200" dirty="0"/>
              <a:t> I'd like to highlight a few projects that demonstrate my capabilities:</a:t>
            </a:r>
          </a:p>
          <a:p>
            <a:pPr marL="0" indent="0">
              <a:lnSpc>
                <a:spcPct val="120000"/>
              </a:lnSpc>
              <a:buNone/>
            </a:pPr>
            <a:r>
              <a:rPr lang="en-US" sz="1200" dirty="0"/>
              <a:t> * CO2 Emission Prediction Using Random Forest Regressor: A machine learning project that predicts CO2 emissions based on various factors, showcasing my expertise in data analysis and modeling. (</a:t>
            </a:r>
            <a:r>
              <a:rPr lang="en-US" sz="1200" dirty="0">
                <a:hlinkClick r:id="rId2"/>
              </a:rPr>
              <a:t>https://github.com/Amanat838/CO2-Emission-Prediction-Using-Random-Forest-Regressor</a:t>
            </a:r>
            <a:r>
              <a:rPr lang="en-US" sz="1200" dirty="0"/>
              <a:t>)</a:t>
            </a:r>
          </a:p>
          <a:p>
            <a:pPr marL="0" indent="0">
              <a:lnSpc>
                <a:spcPct val="120000"/>
              </a:lnSpc>
              <a:buNone/>
            </a:pPr>
            <a:r>
              <a:rPr lang="en-US" sz="1200" dirty="0"/>
              <a:t> * Doctor Appointment Web App: A web application that enables users to schedule and manage doctor appointments, demonstrating my skills in web development and user experience. (https://github.com/Amanat838/Doctor-Appointment-Web-App) </a:t>
            </a:r>
          </a:p>
          <a:p>
            <a:pPr marL="0" indent="0">
              <a:lnSpc>
                <a:spcPct val="120000"/>
              </a:lnSpc>
              <a:buNone/>
            </a:pPr>
            <a:r>
              <a:rPr lang="en-US" sz="1200" dirty="0"/>
              <a:t>I'm excited about the prospect of joining your team and contributing to the success of your configurator and product visualization initiatives. I'd be thrilled to discuss my application and how I can help drive technical vision and strategy for your projects. Please feel free to contact me at your convenience. I look forward to the opportunity to discuss this further. </a:t>
            </a:r>
          </a:p>
          <a:p>
            <a:pPr marL="0" indent="0">
              <a:buNone/>
            </a:pPr>
            <a:r>
              <a:rPr lang="en-US" sz="1200" dirty="0"/>
              <a:t>Best regards,</a:t>
            </a:r>
          </a:p>
          <a:p>
            <a:pPr marL="0" indent="0">
              <a:buNone/>
            </a:pPr>
            <a:r>
              <a:rPr lang="en-US" sz="1200" dirty="0"/>
              <a:t> Amanat</a:t>
            </a:r>
            <a:endParaRPr lang="en-PK" sz="1200" dirty="0"/>
          </a:p>
        </p:txBody>
      </p:sp>
    </p:spTree>
    <p:extLst>
      <p:ext uri="{BB962C8B-B14F-4D97-AF65-F5344CB8AC3E}">
        <p14:creationId xmlns:p14="http://schemas.microsoft.com/office/powerpoint/2010/main" val="3046894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752</Words>
  <Application>Microsoft Office PowerPoint</Application>
  <PresentationFormat>Widescreen</PresentationFormat>
  <Paragraphs>75</Paragraphs>
  <Slides>15</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Aharoni</vt:lpstr>
      <vt:lpstr>Aptos</vt:lpstr>
      <vt:lpstr>Aptos Display</vt:lpstr>
      <vt:lpstr>Arial</vt:lpstr>
      <vt:lpstr>Century Gothic</vt:lpstr>
      <vt:lpstr>Office Theme</vt:lpstr>
      <vt:lpstr>Cold Email Generator using LLaMA3</vt:lpstr>
      <vt:lpstr>The Problem with Cold Emails</vt:lpstr>
      <vt:lpstr>My Solution — Cold Email Generator</vt:lpstr>
      <vt:lpstr>Tech Stack</vt:lpstr>
      <vt:lpstr>How It Works (Architecture)</vt:lpstr>
      <vt:lpstr>Prompt Engineering</vt:lpstr>
      <vt:lpstr>Code Example (Main Loop)</vt:lpstr>
      <vt:lpstr>Output Example</vt:lpstr>
      <vt:lpstr>Generated Email (Excerpt):</vt:lpstr>
      <vt:lpstr>Benefits and Use Cases</vt:lpstr>
      <vt:lpstr>Live Demo</vt:lpstr>
      <vt:lpstr>Challenges I Faced</vt:lpstr>
      <vt:lpstr>What’s Next?</vt:lpstr>
      <vt:lpstr>GitHub &amp; Credits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Amanat Ali Shah</dc:creator>
  <cp:lastModifiedBy>Syed Amanat Ali Shah</cp:lastModifiedBy>
  <cp:revision>1</cp:revision>
  <dcterms:created xsi:type="dcterms:W3CDTF">2025-06-19T05:24:00Z</dcterms:created>
  <dcterms:modified xsi:type="dcterms:W3CDTF">2025-06-19T06:53:56Z</dcterms:modified>
</cp:coreProperties>
</file>