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256" r:id="rId4"/>
    <p:sldId id="257" r:id="rId5"/>
    <p:sldId id="258" r:id="rId6"/>
    <p:sldId id="259" r:id="rId7"/>
    <p:sldId id="260" r:id="rId8"/>
    <p:sldId id="261" r:id="rId9"/>
    <p:sldId id="262" r:id="rId10"/>
    <p:sldId id="263" r:id="rId11"/>
    <p:sldId id="264" r:id="rId12"/>
    <p:sldId id="266" r:id="rId13"/>
    <p:sldId id="267" r:id="rId14"/>
    <p:sldId id="265"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F996-295F-0E68-2E64-01BDEC560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1B597A-9FB0-CC41-A9DF-9E9B8D7F7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1A6CC0-E4BD-DF96-3D73-197C059F402D}"/>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E7EE8E5E-EAEE-3005-7F50-874A7D198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B055E-9559-CDD1-95C9-D1BA0CF4B243}"/>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47441992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D83E-59CF-BEA5-1E83-3CC36C104E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314C4E-4BBF-7371-BA62-5D377C6BE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A2E04-228A-75BA-4F86-B22F9A25CA38}"/>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53FFBA28-246A-0B3F-3089-A18C158EC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DF0360-F86C-7AE1-222F-5E7949C43BF0}"/>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06123044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973C3C-35CC-CB9F-A893-0DB5197FD7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27BF0D-421B-98DA-EAF0-4DF70D6AFA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CC75B-9F3D-3B90-4311-D738FFCF32AA}"/>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7CB086CF-4D18-7639-15D3-7CAB29D37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384DAE-7A69-EFB1-2FF8-A6C745043DA9}"/>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93839923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040644491"/>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38670626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64706992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163479836"/>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6B106-90CB-4724-80AB-A4EA229D8059}"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714429600"/>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6B106-90CB-4724-80AB-A4EA229D8059}"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77022270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6B106-90CB-4724-80AB-A4EA229D8059}"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504562491"/>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8724853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62A7-C60D-B2B4-3CE7-18ADF192FD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AFADE4-BF51-D80F-355E-012CCEF257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8F608-B003-BF80-8E12-89F2BAE3C9D1}"/>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FA6E6C9B-18C1-D02E-EACB-259F3F852B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473F3-E831-9A8E-C62D-CCDB310B7B29}"/>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673285342"/>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48502374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119301217"/>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56861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55483168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245385"/>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5691687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528053702"/>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475955517"/>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907019379"/>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61206951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0644-695F-DD54-1BFC-A67879A1B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EF01C1-5BD5-1C67-3870-A40F30CC0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A9047-B091-0D14-4206-58E6DC6047B7}"/>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6D09A257-22BD-B825-6EF9-F3FC6EC6F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EDC8F-17B7-F9BE-5B0D-44BFA30915CE}"/>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810311206"/>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3760209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442388941"/>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6B106-90CB-4724-80AB-A4EA229D8059}"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610186720"/>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66B106-90CB-4724-80AB-A4EA229D8059}"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230102978"/>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6B106-90CB-4724-80AB-A4EA229D8059}"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133153146"/>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07426649"/>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936922519"/>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823691708"/>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743078106"/>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66544267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15F3-F51A-EC6E-2D4B-9176512C5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BBAEC0-DB12-8973-43B4-5792BC328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615C12-13DC-7EE1-B810-204783695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241AF0-017E-053B-3BDB-BACE445FBD50}"/>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a:extLst>
              <a:ext uri="{FF2B5EF4-FFF2-40B4-BE49-F238E27FC236}">
                <a16:creationId xmlns:a16="http://schemas.microsoft.com/office/drawing/2014/main" id="{09332628-8C3F-6D68-D6C5-0A2A42C2B1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D62AE0-0B9E-C66A-FFC5-50E8248681C8}"/>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989020459"/>
      </p:ext>
    </p:extLst>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552438396"/>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77411502"/>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597093114"/>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480798020"/>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6B106-90CB-4724-80AB-A4EA229D8059}"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413060242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1EAB-9892-8F65-23AE-269DB65F6B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AF1B57-6884-AAAB-910A-8FC4BFAC0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EC079-1C6E-C2EB-7924-028C20BCC9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97D0B7-709A-032E-41D1-2532259F7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2F329-8D7F-825D-2C3E-B94F15EA72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DD9769-9738-71F5-850D-830A9DB57863}"/>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8" name="Footer Placeholder 7">
            <a:extLst>
              <a:ext uri="{FF2B5EF4-FFF2-40B4-BE49-F238E27FC236}">
                <a16:creationId xmlns:a16="http://schemas.microsoft.com/office/drawing/2014/main" id="{167A0A9C-9FD5-D1B1-EC13-D87CEF03D2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D18775-29B9-0C77-595F-792A5D00F284}"/>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190665080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E9CE-AC94-6728-DA2A-B5679047EB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45F8BC-BBD4-5800-FD84-D9C67EFC581E}"/>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4" name="Footer Placeholder 3">
            <a:extLst>
              <a:ext uri="{FF2B5EF4-FFF2-40B4-BE49-F238E27FC236}">
                <a16:creationId xmlns:a16="http://schemas.microsoft.com/office/drawing/2014/main" id="{5A43B844-61B2-3BDE-460E-86C1AF427A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CAB354-6C30-4FB0-284D-30CAA5F81737}"/>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348060500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EE070-1D6C-C0E1-33C5-405EDA94ABEA}"/>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3" name="Footer Placeholder 2">
            <a:extLst>
              <a:ext uri="{FF2B5EF4-FFF2-40B4-BE49-F238E27FC236}">
                <a16:creationId xmlns:a16="http://schemas.microsoft.com/office/drawing/2014/main" id="{07E77B5D-0E08-2AC8-4D1D-39EC7778B4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EE0048-9D12-A386-701F-E3F4B6B401CA}"/>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71922274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2BFF-B4D2-4948-B81A-66FC0F88A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92FB8A-7823-A03D-FBCF-3B762FDAD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7C1572-4FF5-D08C-7BE4-BC398B6EC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F7BF9-0ED6-A9CE-8364-B7A8C17D548C}"/>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a:extLst>
              <a:ext uri="{FF2B5EF4-FFF2-40B4-BE49-F238E27FC236}">
                <a16:creationId xmlns:a16="http://schemas.microsoft.com/office/drawing/2014/main" id="{3A492E45-B9BA-6CEB-F3ED-79B45D8C6E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AC4A4-B321-A1DD-3DD5-60A8D6BFC0EB}"/>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540527265"/>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6C5E-16A6-1ADA-B9A7-C3F474017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A42703-E127-55CA-EF1B-4ECAAAD66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5D833D-36A7-7931-E58A-87DB09DBC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B67DA-780C-588B-7788-22D9F08A0390}"/>
              </a:ext>
            </a:extLst>
          </p:cNvPr>
          <p:cNvSpPr>
            <a:spLocks noGrp="1"/>
          </p:cNvSpPr>
          <p:nvPr>
            <p:ph type="dt" sz="half" idx="10"/>
          </p:nvPr>
        </p:nvSpPr>
        <p:spPr/>
        <p:txBody>
          <a:bodyPr/>
          <a:lstStyle/>
          <a:p>
            <a:fld id="{1166B106-90CB-4724-80AB-A4EA229D8059}" type="datetimeFigureOut">
              <a:rPr lang="en-IN" smtClean="0"/>
              <a:t>28-09-2024</a:t>
            </a:fld>
            <a:endParaRPr lang="en-IN"/>
          </a:p>
        </p:txBody>
      </p:sp>
      <p:sp>
        <p:nvSpPr>
          <p:cNvPr id="6" name="Footer Placeholder 5">
            <a:extLst>
              <a:ext uri="{FF2B5EF4-FFF2-40B4-BE49-F238E27FC236}">
                <a16:creationId xmlns:a16="http://schemas.microsoft.com/office/drawing/2014/main" id="{7C48FB59-77A0-4DFE-B892-E7631EA101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06DF10-7A99-38E4-4A0A-239CD7380167}"/>
              </a:ext>
            </a:extLst>
          </p:cNvPr>
          <p:cNvSpPr>
            <a:spLocks noGrp="1"/>
          </p:cNvSpPr>
          <p:nvPr>
            <p:ph type="sldNum" sz="quarter" idx="12"/>
          </p:nvPr>
        </p:nvSpPr>
        <p:spPr/>
        <p:txBody>
          <a:bodyPr/>
          <a:lstStyle/>
          <a:p>
            <a:fld id="{A5A67FD9-4245-4F58-8BDD-38E432A65BA6}" type="slidenum">
              <a:rPr lang="en-IN" smtClean="0"/>
              <a:t>‹#›</a:t>
            </a:fld>
            <a:endParaRPr lang="en-IN"/>
          </a:p>
        </p:txBody>
      </p:sp>
    </p:spTree>
    <p:extLst>
      <p:ext uri="{BB962C8B-B14F-4D97-AF65-F5344CB8AC3E}">
        <p14:creationId xmlns:p14="http://schemas.microsoft.com/office/powerpoint/2010/main" val="252645525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9C4E5-ED47-AA7E-02C2-6EC271AEB8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DEF6F5-1A00-25D8-B4A7-4F2F025BD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74433-2866-1E30-8108-5A6A60F38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6B106-90CB-4724-80AB-A4EA229D8059}" type="datetimeFigureOut">
              <a:rPr lang="en-IN" smtClean="0"/>
              <a:t>28-09-2024</a:t>
            </a:fld>
            <a:endParaRPr lang="en-IN"/>
          </a:p>
        </p:txBody>
      </p:sp>
      <p:sp>
        <p:nvSpPr>
          <p:cNvPr id="5" name="Footer Placeholder 4">
            <a:extLst>
              <a:ext uri="{FF2B5EF4-FFF2-40B4-BE49-F238E27FC236}">
                <a16:creationId xmlns:a16="http://schemas.microsoft.com/office/drawing/2014/main" id="{FD515E55-A2B7-B61B-968E-43524E282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3CF102-0A9A-28AA-538B-1CCC527495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67FD9-4245-4F58-8BDD-38E432A65BA6}" type="slidenum">
              <a:rPr lang="en-IN" smtClean="0"/>
              <a:t>‹#›</a:t>
            </a:fld>
            <a:endParaRPr lang="en-IN"/>
          </a:p>
        </p:txBody>
      </p:sp>
    </p:spTree>
    <p:extLst>
      <p:ext uri="{BB962C8B-B14F-4D97-AF65-F5344CB8AC3E}">
        <p14:creationId xmlns:p14="http://schemas.microsoft.com/office/powerpoint/2010/main" val="1182201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6B106-90CB-4724-80AB-A4EA229D8059}" type="datetimeFigureOut">
              <a:rPr lang="en-IN" smtClean="0"/>
              <a:t>28-09-2024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A67FD9-4245-4F58-8BDD-38E432A65BA6}" type="slidenum">
              <a:rPr lang="en-IN" smtClean="0"/>
              <a:t>‹#›</a:t>
            </a:fld>
            <a:endParaRPr lang="en-IN"/>
          </a:p>
        </p:txBody>
      </p:sp>
    </p:spTree>
    <p:extLst>
      <p:ext uri="{BB962C8B-B14F-4D97-AF65-F5344CB8AC3E}">
        <p14:creationId xmlns:p14="http://schemas.microsoft.com/office/powerpoint/2010/main" val="2205996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6B106-90CB-4724-80AB-A4EA229D8059}" type="datetimeFigureOut">
              <a:rPr lang="en-IN" smtClean="0"/>
              <a:t>28-09-2024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A67FD9-4245-4F58-8BDD-38E432A65BA6}" type="slidenum">
              <a:rPr lang="en-IN" smtClean="0"/>
              <a:t>‹#›</a:t>
            </a:fld>
            <a:endParaRPr lang="en-IN"/>
          </a:p>
        </p:txBody>
      </p:sp>
    </p:spTree>
    <p:extLst>
      <p:ext uri="{BB962C8B-B14F-4D97-AF65-F5344CB8AC3E}">
        <p14:creationId xmlns:p14="http://schemas.microsoft.com/office/powerpoint/2010/main" val="35423876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ransition spd="slow"/>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D90128-0258-3364-3B54-116BD1BD2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1885" y="559977"/>
            <a:ext cx="2019300" cy="2257425"/>
          </a:xfrm>
          <a:prstGeom prst="rect">
            <a:avLst/>
          </a:prstGeom>
        </p:spPr>
      </p:pic>
      <p:sp>
        <p:nvSpPr>
          <p:cNvPr id="7" name="TextBox 6">
            <a:extLst>
              <a:ext uri="{FF2B5EF4-FFF2-40B4-BE49-F238E27FC236}">
                <a16:creationId xmlns:a16="http://schemas.microsoft.com/office/drawing/2014/main" id="{37E32A6C-4D51-C472-DFB3-7E397ED01755}"/>
              </a:ext>
            </a:extLst>
          </p:cNvPr>
          <p:cNvSpPr txBox="1"/>
          <p:nvPr/>
        </p:nvSpPr>
        <p:spPr>
          <a:xfrm>
            <a:off x="0" y="3144176"/>
            <a:ext cx="11847871" cy="369332"/>
          </a:xfrm>
          <a:prstGeom prst="rect">
            <a:avLst/>
          </a:prstGeom>
          <a:noFill/>
        </p:spPr>
        <p:txBody>
          <a:bodyPr wrap="square" rtlCol="0">
            <a:spAutoFit/>
          </a:bodyPr>
          <a:lstStyle/>
          <a:p>
            <a:pPr algn="ctr"/>
            <a:r>
              <a:rPr lang="en-US" dirty="0"/>
              <a:t>MINI PROJECT REPORT</a:t>
            </a:r>
            <a:endParaRPr lang="en-IN" dirty="0"/>
          </a:p>
        </p:txBody>
      </p:sp>
      <p:sp>
        <p:nvSpPr>
          <p:cNvPr id="8" name="TextBox 7">
            <a:extLst>
              <a:ext uri="{FF2B5EF4-FFF2-40B4-BE49-F238E27FC236}">
                <a16:creationId xmlns:a16="http://schemas.microsoft.com/office/drawing/2014/main" id="{8224CC91-3BDF-2467-6FA9-3C7914C95D0E}"/>
              </a:ext>
            </a:extLst>
          </p:cNvPr>
          <p:cNvSpPr txBox="1"/>
          <p:nvPr/>
        </p:nvSpPr>
        <p:spPr>
          <a:xfrm>
            <a:off x="1091380" y="3328842"/>
            <a:ext cx="11543071" cy="923330"/>
          </a:xfrm>
          <a:prstGeom prst="rect">
            <a:avLst/>
          </a:prstGeom>
          <a:noFill/>
        </p:spPr>
        <p:txBody>
          <a:bodyPr wrap="square" rtlCol="0">
            <a:spAutoFit/>
          </a:bodyPr>
          <a:lstStyle/>
          <a:p>
            <a:r>
              <a:rPr lang="en-US" dirty="0"/>
              <a:t>      </a:t>
            </a:r>
          </a:p>
          <a:p>
            <a:r>
              <a:rPr lang="en-US" dirty="0"/>
              <a:t>					ON</a:t>
            </a:r>
          </a:p>
          <a:p>
            <a:r>
              <a:rPr lang="en-US" dirty="0"/>
              <a:t>			   </a:t>
            </a:r>
            <a:r>
              <a:rPr lang="en-US" b="1" dirty="0">
                <a:solidFill>
                  <a:schemeClr val="accent1">
                    <a:lumMod val="50000"/>
                  </a:schemeClr>
                </a:solidFill>
              </a:rPr>
              <a:t>“STADIUM CONCESSION MANAGMENT</a:t>
            </a:r>
            <a:r>
              <a:rPr lang="en-US" dirty="0"/>
              <a:t>”</a:t>
            </a:r>
            <a:endParaRPr lang="en-IN" dirty="0"/>
          </a:p>
        </p:txBody>
      </p:sp>
      <p:sp>
        <p:nvSpPr>
          <p:cNvPr id="10" name="TextBox 9">
            <a:extLst>
              <a:ext uri="{FF2B5EF4-FFF2-40B4-BE49-F238E27FC236}">
                <a16:creationId xmlns:a16="http://schemas.microsoft.com/office/drawing/2014/main" id="{DAD52D25-8EA0-F42E-BCE4-2A593EDA0AB1}"/>
              </a:ext>
            </a:extLst>
          </p:cNvPr>
          <p:cNvSpPr txBox="1"/>
          <p:nvPr/>
        </p:nvSpPr>
        <p:spPr>
          <a:xfrm>
            <a:off x="157316" y="4434348"/>
            <a:ext cx="11956026" cy="646331"/>
          </a:xfrm>
          <a:prstGeom prst="rect">
            <a:avLst/>
          </a:prstGeom>
          <a:noFill/>
        </p:spPr>
        <p:txBody>
          <a:bodyPr wrap="square" rtlCol="0">
            <a:spAutoFit/>
          </a:bodyPr>
          <a:lstStyle/>
          <a:p>
            <a:r>
              <a:rPr lang="en-US" dirty="0"/>
              <a:t>					</a:t>
            </a:r>
            <a:r>
              <a:rPr lang="en-US" b="1" dirty="0"/>
              <a:t>SUBMITTED BY:</a:t>
            </a:r>
          </a:p>
          <a:p>
            <a:endParaRPr lang="en-IN" dirty="0"/>
          </a:p>
        </p:txBody>
      </p:sp>
      <p:graphicFrame>
        <p:nvGraphicFramePr>
          <p:cNvPr id="11" name="Table 10">
            <a:extLst>
              <a:ext uri="{FF2B5EF4-FFF2-40B4-BE49-F238E27FC236}">
                <a16:creationId xmlns:a16="http://schemas.microsoft.com/office/drawing/2014/main" id="{84F201C3-3463-9083-678D-69E2F741DA1B}"/>
              </a:ext>
            </a:extLst>
          </p:cNvPr>
          <p:cNvGraphicFramePr>
            <a:graphicFrameLocks noGrp="1"/>
          </p:cNvGraphicFramePr>
          <p:nvPr>
            <p:extLst>
              <p:ext uri="{D42A27DB-BD31-4B8C-83A1-F6EECF244321}">
                <p14:modId xmlns:p14="http://schemas.microsoft.com/office/powerpoint/2010/main" val="3088102732"/>
              </p:ext>
            </p:extLst>
          </p:nvPr>
        </p:nvGraphicFramePr>
        <p:xfrm>
          <a:off x="2032000" y="4847304"/>
          <a:ext cx="8128000" cy="18288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48528147"/>
                    </a:ext>
                  </a:extLst>
                </a:gridCol>
                <a:gridCol w="4064000">
                  <a:extLst>
                    <a:ext uri="{9D8B030D-6E8A-4147-A177-3AD203B41FA5}">
                      <a16:colId xmlns:a16="http://schemas.microsoft.com/office/drawing/2014/main" val="2280639611"/>
                    </a:ext>
                  </a:extLst>
                </a:gridCol>
              </a:tblGrid>
              <a:tr h="348062">
                <a:tc>
                  <a:txBody>
                    <a:bodyPr/>
                    <a:lstStyle/>
                    <a:p>
                      <a:r>
                        <a:rPr lang="en-US" dirty="0"/>
                        <a:t>JUNAID AHMED</a:t>
                      </a:r>
                      <a:endParaRPr lang="en-IN" dirty="0"/>
                    </a:p>
                  </a:txBody>
                  <a:tcPr/>
                </a:tc>
                <a:tc>
                  <a:txBody>
                    <a:bodyPr/>
                    <a:lstStyle/>
                    <a:p>
                      <a:r>
                        <a:rPr lang="en-US" dirty="0"/>
                        <a:t>KUB23CSE086</a:t>
                      </a:r>
                      <a:endParaRPr lang="en-IN" dirty="0"/>
                    </a:p>
                  </a:txBody>
                  <a:tcPr/>
                </a:tc>
                <a:extLst>
                  <a:ext uri="{0D108BD9-81ED-4DB2-BD59-A6C34878D82A}">
                    <a16:rowId xmlns:a16="http://schemas.microsoft.com/office/drawing/2014/main" val="799526006"/>
                  </a:ext>
                </a:extLst>
              </a:tr>
              <a:tr h="348062">
                <a:tc>
                  <a:txBody>
                    <a:bodyPr/>
                    <a:lstStyle/>
                    <a:p>
                      <a:r>
                        <a:rPr lang="en-US" dirty="0"/>
                        <a:t>NAYEEM</a:t>
                      </a:r>
                      <a:endParaRPr lang="en-IN" dirty="0"/>
                    </a:p>
                  </a:txBody>
                  <a:tcPr/>
                </a:tc>
                <a:tc>
                  <a:txBody>
                    <a:bodyPr/>
                    <a:lstStyle/>
                    <a:p>
                      <a:r>
                        <a:rPr lang="en-US" dirty="0"/>
                        <a:t>KUB23CSE073</a:t>
                      </a:r>
                      <a:endParaRPr lang="en-IN" dirty="0"/>
                    </a:p>
                  </a:txBody>
                  <a:tcPr/>
                </a:tc>
                <a:extLst>
                  <a:ext uri="{0D108BD9-81ED-4DB2-BD59-A6C34878D82A}">
                    <a16:rowId xmlns:a16="http://schemas.microsoft.com/office/drawing/2014/main" val="3986734876"/>
                  </a:ext>
                </a:extLst>
              </a:tr>
              <a:tr h="348062">
                <a:tc>
                  <a:txBody>
                    <a:bodyPr/>
                    <a:lstStyle/>
                    <a:p>
                      <a:r>
                        <a:rPr lang="en-US" dirty="0"/>
                        <a:t>MOHAN KUMAR</a:t>
                      </a:r>
                      <a:endParaRPr lang="en-IN" dirty="0"/>
                    </a:p>
                  </a:txBody>
                  <a:tcPr/>
                </a:tc>
                <a:tc>
                  <a:txBody>
                    <a:bodyPr/>
                    <a:lstStyle/>
                    <a:p>
                      <a:r>
                        <a:rPr lang="en-US" dirty="0"/>
                        <a:t>KUB23CSE119</a:t>
                      </a:r>
                      <a:endParaRPr lang="en-IN" dirty="0"/>
                    </a:p>
                  </a:txBody>
                  <a:tcPr/>
                </a:tc>
                <a:extLst>
                  <a:ext uri="{0D108BD9-81ED-4DB2-BD59-A6C34878D82A}">
                    <a16:rowId xmlns:a16="http://schemas.microsoft.com/office/drawing/2014/main" val="1081207004"/>
                  </a:ext>
                </a:extLst>
              </a:tr>
              <a:tr h="348062">
                <a:tc>
                  <a:txBody>
                    <a:bodyPr/>
                    <a:lstStyle/>
                    <a:p>
                      <a:r>
                        <a:rPr lang="en-US" dirty="0"/>
                        <a:t>V.DHANUSH </a:t>
                      </a:r>
                      <a:endParaRPr lang="en-IN" dirty="0"/>
                    </a:p>
                  </a:txBody>
                  <a:tcPr/>
                </a:tc>
                <a:tc>
                  <a:txBody>
                    <a:bodyPr/>
                    <a:lstStyle/>
                    <a:p>
                      <a:r>
                        <a:rPr lang="en-US" dirty="0"/>
                        <a:t>KUB23CSE152</a:t>
                      </a:r>
                      <a:endParaRPr lang="en-IN" dirty="0"/>
                    </a:p>
                  </a:txBody>
                  <a:tcPr/>
                </a:tc>
                <a:extLst>
                  <a:ext uri="{0D108BD9-81ED-4DB2-BD59-A6C34878D82A}">
                    <a16:rowId xmlns:a16="http://schemas.microsoft.com/office/drawing/2014/main" val="1380061643"/>
                  </a:ext>
                </a:extLst>
              </a:tr>
              <a:tr h="348062">
                <a:tc>
                  <a:txBody>
                    <a:bodyPr/>
                    <a:lstStyle/>
                    <a:p>
                      <a:r>
                        <a:rPr lang="en-US" dirty="0"/>
                        <a:t>AMAN</a:t>
                      </a:r>
                      <a:endParaRPr lang="en-IN" dirty="0"/>
                    </a:p>
                  </a:txBody>
                  <a:tcPr/>
                </a:tc>
                <a:tc>
                  <a:txBody>
                    <a:bodyPr/>
                    <a:lstStyle/>
                    <a:p>
                      <a:r>
                        <a:rPr lang="en-US" dirty="0"/>
                        <a:t>KUB23CSE007</a:t>
                      </a:r>
                      <a:endParaRPr lang="en-IN" dirty="0"/>
                    </a:p>
                  </a:txBody>
                  <a:tcPr/>
                </a:tc>
                <a:extLst>
                  <a:ext uri="{0D108BD9-81ED-4DB2-BD59-A6C34878D82A}">
                    <a16:rowId xmlns:a16="http://schemas.microsoft.com/office/drawing/2014/main" val="3252477990"/>
                  </a:ext>
                </a:extLst>
              </a:tr>
            </a:tbl>
          </a:graphicData>
        </a:graphic>
      </p:graphicFrame>
    </p:spTree>
    <p:extLst>
      <p:ext uri="{BB962C8B-B14F-4D97-AF65-F5344CB8AC3E}">
        <p14:creationId xmlns:p14="http://schemas.microsoft.com/office/powerpoint/2010/main" val="3390473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B3AE7F7F-1435-6F5E-B906-0D97B74FBE0C}"/>
              </a:ext>
            </a:extLst>
          </p:cNvPr>
          <p:cNvSpPr txBox="1">
            <a:spLocks/>
          </p:cNvSpPr>
          <p:nvPr/>
        </p:nvSpPr>
        <p:spPr>
          <a:xfrm>
            <a:off x="412956" y="162232"/>
            <a:ext cx="11238270" cy="653353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 Update the price of an existing item</a:t>
            </a:r>
          </a:p>
          <a:p>
            <a:r>
              <a:rPr lang="en-IN" dirty="0"/>
              <a:t>    def </a:t>
            </a:r>
            <a:r>
              <a:rPr lang="en-IN" dirty="0" err="1"/>
              <a:t>update_price</a:t>
            </a:r>
            <a:r>
              <a:rPr lang="en-IN" dirty="0"/>
              <a:t>(self, </a:t>
            </a:r>
            <a:r>
              <a:rPr lang="en-IN" dirty="0" err="1"/>
              <a:t>item_name</a:t>
            </a:r>
            <a:r>
              <a:rPr lang="en-IN" dirty="0"/>
              <a:t>, </a:t>
            </a:r>
            <a:r>
              <a:rPr lang="en-IN" dirty="0" err="1"/>
              <a:t>new_price</a:t>
            </a:r>
            <a:r>
              <a:rPr lang="en-IN" dirty="0"/>
              <a:t>):</a:t>
            </a:r>
          </a:p>
          <a:p>
            <a:r>
              <a:rPr lang="en-IN" dirty="0"/>
              <a:t>        if </a:t>
            </a:r>
            <a:r>
              <a:rPr lang="en-IN" dirty="0" err="1"/>
              <a:t>item_name</a:t>
            </a:r>
            <a:r>
              <a:rPr lang="en-IN" dirty="0"/>
              <a:t> in </a:t>
            </a:r>
            <a:r>
              <a:rPr lang="en-IN" dirty="0" err="1"/>
              <a:t>self.menu</a:t>
            </a:r>
            <a:r>
              <a:rPr lang="en-IN" dirty="0"/>
              <a:t>:</a:t>
            </a:r>
          </a:p>
          <a:p>
            <a:r>
              <a:rPr lang="en-IN" dirty="0"/>
              <a:t>            </a:t>
            </a:r>
            <a:r>
              <a:rPr lang="en-IN" dirty="0" err="1"/>
              <a:t>self.menu</a:t>
            </a:r>
            <a:r>
              <a:rPr lang="en-IN" dirty="0"/>
              <a:t>[</a:t>
            </a:r>
            <a:r>
              <a:rPr lang="en-IN" dirty="0" err="1"/>
              <a:t>item_name</a:t>
            </a:r>
            <a:r>
              <a:rPr lang="en-IN" dirty="0"/>
              <a:t>] = </a:t>
            </a:r>
            <a:r>
              <a:rPr lang="en-IN" dirty="0" err="1"/>
              <a:t>new_price</a:t>
            </a:r>
            <a:endParaRPr lang="en-IN" dirty="0"/>
          </a:p>
          <a:p>
            <a:endParaRPr lang="en-IN" dirty="0"/>
          </a:p>
          <a:p>
            <a:r>
              <a:rPr lang="en-IN" dirty="0"/>
              <a:t>    # Record the sale of an item</a:t>
            </a:r>
          </a:p>
          <a:p>
            <a:r>
              <a:rPr lang="en-IN" dirty="0"/>
              <a:t>    def </a:t>
            </a:r>
            <a:r>
              <a:rPr lang="en-IN" dirty="0" err="1"/>
              <a:t>sell_item</a:t>
            </a:r>
            <a:r>
              <a:rPr lang="en-IN" dirty="0"/>
              <a:t>(self, </a:t>
            </a:r>
            <a:r>
              <a:rPr lang="en-IN" dirty="0" err="1"/>
              <a:t>item_name</a:t>
            </a:r>
            <a:r>
              <a:rPr lang="en-IN" dirty="0"/>
              <a:t>, quantity):</a:t>
            </a:r>
          </a:p>
          <a:p>
            <a:r>
              <a:rPr lang="en-IN" dirty="0"/>
              <a:t>        if </a:t>
            </a:r>
            <a:r>
              <a:rPr lang="en-IN" dirty="0" err="1"/>
              <a:t>item_name</a:t>
            </a:r>
            <a:r>
              <a:rPr lang="en-IN" dirty="0"/>
              <a:t> in </a:t>
            </a:r>
            <a:r>
              <a:rPr lang="en-IN" dirty="0" err="1"/>
              <a:t>self.menu</a:t>
            </a:r>
            <a:r>
              <a:rPr lang="en-IN" dirty="0"/>
              <a:t>:</a:t>
            </a:r>
          </a:p>
          <a:p>
            <a:r>
              <a:rPr lang="en-IN" dirty="0"/>
              <a:t>            </a:t>
            </a:r>
            <a:r>
              <a:rPr lang="en-IN" dirty="0" err="1"/>
              <a:t>self.sales</a:t>
            </a:r>
            <a:r>
              <a:rPr lang="en-IN" dirty="0"/>
              <a:t>[</a:t>
            </a:r>
            <a:r>
              <a:rPr lang="en-IN" dirty="0" err="1"/>
              <a:t>item_name</a:t>
            </a:r>
            <a:r>
              <a:rPr lang="en-IN" dirty="0"/>
              <a:t>] += quantity</a:t>
            </a:r>
          </a:p>
          <a:p>
            <a:r>
              <a:rPr lang="en-IN" dirty="0"/>
              <a:t>        else:</a:t>
            </a:r>
          </a:p>
          <a:p>
            <a:r>
              <a:rPr lang="en-IN" dirty="0"/>
              <a:t>            print(f"{</a:t>
            </a:r>
            <a:r>
              <a:rPr lang="en-IN" dirty="0" err="1"/>
              <a:t>item_name</a:t>
            </a:r>
            <a:r>
              <a:rPr lang="en-IN" dirty="0"/>
              <a:t>} not available in menu")</a:t>
            </a:r>
          </a:p>
          <a:p>
            <a:endParaRPr lang="en-IN" dirty="0"/>
          </a:p>
          <a:p>
            <a:r>
              <a:rPr lang="en-IN" dirty="0"/>
              <a:t>    # Calculate total revenue</a:t>
            </a:r>
          </a:p>
          <a:p>
            <a:r>
              <a:rPr lang="en-IN" dirty="0"/>
              <a:t>    def </a:t>
            </a:r>
            <a:r>
              <a:rPr lang="en-IN" dirty="0" err="1"/>
              <a:t>total_revenue</a:t>
            </a:r>
            <a:r>
              <a:rPr lang="en-IN" dirty="0"/>
              <a:t>(self):</a:t>
            </a:r>
          </a:p>
          <a:p>
            <a:r>
              <a:rPr lang="en-IN" dirty="0"/>
              <a:t>        total = 0</a:t>
            </a:r>
          </a:p>
          <a:p>
            <a:r>
              <a:rPr lang="en-IN" dirty="0"/>
              <a:t>        for item, quantity in </a:t>
            </a:r>
            <a:r>
              <a:rPr lang="en-IN" dirty="0" err="1"/>
              <a:t>self.sales.items</a:t>
            </a:r>
            <a:r>
              <a:rPr lang="en-IN" dirty="0"/>
              <a:t>():</a:t>
            </a:r>
          </a:p>
          <a:p>
            <a:r>
              <a:rPr lang="en-IN" dirty="0"/>
              <a:t>            total += quantity * </a:t>
            </a:r>
            <a:r>
              <a:rPr lang="en-IN" dirty="0" err="1"/>
              <a:t>self.menu</a:t>
            </a:r>
            <a:r>
              <a:rPr lang="en-IN" dirty="0"/>
              <a:t>[item]</a:t>
            </a:r>
          </a:p>
          <a:p>
            <a:r>
              <a:rPr lang="en-IN" dirty="0"/>
              <a:t>        return total</a:t>
            </a:r>
          </a:p>
        </p:txBody>
      </p:sp>
    </p:spTree>
    <p:extLst>
      <p:ext uri="{BB962C8B-B14F-4D97-AF65-F5344CB8AC3E}">
        <p14:creationId xmlns:p14="http://schemas.microsoft.com/office/powerpoint/2010/main" val="145830611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73093-6D01-9562-6FAA-33CB16F880BF}"/>
              </a:ext>
            </a:extLst>
          </p:cNvPr>
          <p:cNvSpPr txBox="1"/>
          <p:nvPr/>
        </p:nvSpPr>
        <p:spPr>
          <a:xfrm>
            <a:off x="176981" y="363794"/>
            <a:ext cx="12015019" cy="6555641"/>
          </a:xfrm>
          <a:prstGeom prst="rect">
            <a:avLst/>
          </a:prstGeom>
          <a:noFill/>
        </p:spPr>
        <p:txBody>
          <a:bodyPr wrap="square" rtlCol="0">
            <a:spAutoFit/>
          </a:bodyPr>
          <a:lstStyle/>
          <a:p>
            <a:r>
              <a:rPr lang="en-IN" sz="2000" dirty="0"/>
              <a:t># Print sales summary</a:t>
            </a:r>
          </a:p>
          <a:p>
            <a:r>
              <a:rPr lang="en-IN" sz="2000" dirty="0"/>
              <a:t>    def </a:t>
            </a:r>
            <a:r>
              <a:rPr lang="en-IN" sz="2000" dirty="0" err="1"/>
              <a:t>sales_summary</a:t>
            </a:r>
            <a:r>
              <a:rPr lang="en-IN" sz="2000" dirty="0"/>
              <a:t>(self):</a:t>
            </a:r>
          </a:p>
          <a:p>
            <a:r>
              <a:rPr lang="en-IN" sz="2000" dirty="0"/>
              <a:t>        print("Sales Summary:")</a:t>
            </a:r>
          </a:p>
          <a:p>
            <a:r>
              <a:rPr lang="en-IN" sz="2000" dirty="0"/>
              <a:t>        for item, quantity in </a:t>
            </a:r>
            <a:r>
              <a:rPr lang="en-IN" sz="2000" dirty="0" err="1"/>
              <a:t>self.sales.items</a:t>
            </a:r>
            <a:r>
              <a:rPr lang="en-IN" sz="2000" dirty="0"/>
              <a:t>():</a:t>
            </a:r>
          </a:p>
          <a:p>
            <a:r>
              <a:rPr lang="en-IN" sz="2000" dirty="0"/>
              <a:t>            print(f"{item}: {quantity} sold, Total Revenue: ${</a:t>
            </a:r>
            <a:r>
              <a:rPr lang="en-IN" sz="2000" dirty="0" err="1"/>
              <a:t>self.menu</a:t>
            </a:r>
            <a:r>
              <a:rPr lang="en-IN" sz="2000" dirty="0"/>
              <a:t>[item] * quantity:.2f}")</a:t>
            </a:r>
          </a:p>
          <a:p>
            <a:endParaRPr lang="en-IN" sz="2000" dirty="0"/>
          </a:p>
          <a:p>
            <a:r>
              <a:rPr lang="en-IN" sz="2000" dirty="0"/>
              <a:t># Example Usage</a:t>
            </a:r>
          </a:p>
          <a:p>
            <a:r>
              <a:rPr lang="en-IN" sz="2000" dirty="0"/>
              <a:t>concession = </a:t>
            </a:r>
            <a:r>
              <a:rPr lang="en-IN" sz="2000" dirty="0" err="1"/>
              <a:t>ConcessionStand</a:t>
            </a:r>
            <a:r>
              <a:rPr lang="en-IN" sz="2000" dirty="0"/>
              <a:t>()</a:t>
            </a:r>
          </a:p>
          <a:p>
            <a:r>
              <a:rPr lang="en-IN" sz="2000" dirty="0" err="1"/>
              <a:t>concession.add_item</a:t>
            </a:r>
            <a:r>
              <a:rPr lang="en-IN" sz="2000" dirty="0"/>
              <a:t>("Hot Dog", 5.00)</a:t>
            </a:r>
          </a:p>
          <a:p>
            <a:r>
              <a:rPr lang="en-IN" sz="2000" dirty="0" err="1"/>
              <a:t>concession.add_item</a:t>
            </a:r>
            <a:r>
              <a:rPr lang="en-IN" sz="2000" dirty="0"/>
              <a:t>("Soda", 3.00)</a:t>
            </a:r>
          </a:p>
          <a:p>
            <a:r>
              <a:rPr lang="en-IN" sz="2000" dirty="0" err="1"/>
              <a:t>concession.add_item</a:t>
            </a:r>
            <a:r>
              <a:rPr lang="en-IN" sz="2000" dirty="0"/>
              <a:t>("Popcorn", 4.50)</a:t>
            </a:r>
          </a:p>
          <a:p>
            <a:endParaRPr lang="en-IN" sz="2000" dirty="0"/>
          </a:p>
          <a:p>
            <a:r>
              <a:rPr lang="en-IN" sz="2000" dirty="0"/>
              <a:t># Selling items</a:t>
            </a:r>
          </a:p>
          <a:p>
            <a:r>
              <a:rPr lang="en-IN" sz="2000" dirty="0" err="1"/>
              <a:t>concession.sell_item</a:t>
            </a:r>
            <a:r>
              <a:rPr lang="en-IN" sz="2000" dirty="0"/>
              <a:t>("Hot Dog", 30)</a:t>
            </a:r>
          </a:p>
          <a:p>
            <a:r>
              <a:rPr lang="en-IN" sz="2000" dirty="0" err="1"/>
              <a:t>concession.sell_item</a:t>
            </a:r>
            <a:r>
              <a:rPr lang="en-IN" sz="2000" dirty="0"/>
              <a:t>("Soda", 50)</a:t>
            </a:r>
          </a:p>
          <a:p>
            <a:r>
              <a:rPr lang="en-IN" sz="2000" dirty="0" err="1"/>
              <a:t>concession.sell_item</a:t>
            </a:r>
            <a:r>
              <a:rPr lang="en-IN" sz="2000" dirty="0"/>
              <a:t>("Popcorn", 25)</a:t>
            </a:r>
          </a:p>
          <a:p>
            <a:endParaRPr lang="en-IN" sz="2000" dirty="0"/>
          </a:p>
          <a:p>
            <a:r>
              <a:rPr lang="en-IN" sz="2000" dirty="0"/>
              <a:t># Print summary</a:t>
            </a:r>
          </a:p>
          <a:p>
            <a:r>
              <a:rPr lang="en-IN" sz="2000" dirty="0" err="1"/>
              <a:t>concession.sales_summary</a:t>
            </a:r>
            <a:r>
              <a:rPr lang="en-IN" sz="2000" dirty="0"/>
              <a:t>()</a:t>
            </a:r>
          </a:p>
          <a:p>
            <a:r>
              <a:rPr lang="en-IN" sz="2000" dirty="0"/>
              <a:t>print(</a:t>
            </a:r>
            <a:r>
              <a:rPr lang="en-IN" sz="2000" dirty="0" err="1"/>
              <a:t>f"Total</a:t>
            </a:r>
            <a:r>
              <a:rPr lang="en-IN" sz="2000" dirty="0"/>
              <a:t> Revenue: ${</a:t>
            </a:r>
            <a:r>
              <a:rPr lang="en-IN" sz="2000" dirty="0" err="1"/>
              <a:t>concession.total_revenue</a:t>
            </a:r>
            <a:r>
              <a:rPr lang="en-IN" sz="2000" dirty="0"/>
              <a:t>():.2f}")</a:t>
            </a:r>
          </a:p>
          <a:p>
            <a:endParaRPr lang="en-IN" sz="2000" dirty="0"/>
          </a:p>
        </p:txBody>
      </p:sp>
    </p:spTree>
    <p:extLst>
      <p:ext uri="{BB962C8B-B14F-4D97-AF65-F5344CB8AC3E}">
        <p14:creationId xmlns:p14="http://schemas.microsoft.com/office/powerpoint/2010/main" val="105487773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B3F4-3292-7AD3-9D3C-8B7B448F519F}"/>
              </a:ext>
            </a:extLst>
          </p:cNvPr>
          <p:cNvSpPr>
            <a:spLocks noGrp="1"/>
          </p:cNvSpPr>
          <p:nvPr>
            <p:ph type="title"/>
          </p:nvPr>
        </p:nvSpPr>
        <p:spPr/>
        <p:txBody>
          <a:bodyPr/>
          <a:lstStyle/>
          <a:p>
            <a:r>
              <a:rPr lang="en-US" b="1" u="sng" dirty="0"/>
              <a:t>OUTPUT SCREEN LAYOUT:</a:t>
            </a:r>
            <a:endParaRPr lang="en-IN" b="1" u="sng" dirty="0"/>
          </a:p>
        </p:txBody>
      </p:sp>
      <p:pic>
        <p:nvPicPr>
          <p:cNvPr id="9" name="Content Placeholder 8">
            <a:extLst>
              <a:ext uri="{FF2B5EF4-FFF2-40B4-BE49-F238E27FC236}">
                <a16:creationId xmlns:a16="http://schemas.microsoft.com/office/drawing/2014/main" id="{84E1ACDA-BBA2-1872-8780-4F95E314B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096" y="2428568"/>
            <a:ext cx="11137785" cy="3598606"/>
          </a:xfrm>
        </p:spPr>
      </p:pic>
    </p:spTree>
    <p:extLst>
      <p:ext uri="{BB962C8B-B14F-4D97-AF65-F5344CB8AC3E}">
        <p14:creationId xmlns:p14="http://schemas.microsoft.com/office/powerpoint/2010/main" val="362526033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4C01-F4EE-0043-C75F-D1A84D332390}"/>
              </a:ext>
            </a:extLst>
          </p:cNvPr>
          <p:cNvSpPr>
            <a:spLocks noGrp="1"/>
          </p:cNvSpPr>
          <p:nvPr>
            <p:ph type="title"/>
          </p:nvPr>
        </p:nvSpPr>
        <p:spPr/>
        <p:txBody>
          <a:bodyPr/>
          <a:lstStyle/>
          <a:p>
            <a:r>
              <a:rPr lang="en-US" b="1" u="sng" dirty="0"/>
              <a:t>  </a:t>
            </a:r>
            <a:br>
              <a:rPr lang="en-US" b="1" u="sng" dirty="0"/>
            </a:br>
            <a:r>
              <a:rPr lang="en-US" b="1" u="sng" dirty="0"/>
              <a:t>  CONCLUSION:</a:t>
            </a:r>
            <a:endParaRPr lang="en-IN" b="1" u="sng" dirty="0"/>
          </a:p>
        </p:txBody>
      </p:sp>
      <p:sp>
        <p:nvSpPr>
          <p:cNvPr id="3" name="Content Placeholder 2">
            <a:extLst>
              <a:ext uri="{FF2B5EF4-FFF2-40B4-BE49-F238E27FC236}">
                <a16:creationId xmlns:a16="http://schemas.microsoft.com/office/drawing/2014/main" id="{A112AC94-33BB-AF47-649A-A85907F8DD74}"/>
              </a:ext>
            </a:extLst>
          </p:cNvPr>
          <p:cNvSpPr>
            <a:spLocks noGrp="1"/>
          </p:cNvSpPr>
          <p:nvPr>
            <p:ph idx="1"/>
          </p:nvPr>
        </p:nvSpPr>
        <p:spPr/>
        <p:txBody>
          <a:bodyPr>
            <a:normAutofit fontScale="92500" lnSpcReduction="10000"/>
          </a:bodyPr>
          <a:lstStyle/>
          <a:p>
            <a:endParaRPr lang="en-US" dirty="0"/>
          </a:p>
          <a:p>
            <a:r>
              <a:rPr lang="en-US" dirty="0"/>
              <a:t>In conclusion, effective stadium concession management plays a crucial role in enhancing the overall fan experience, driving revenue, and maintaining operational efficiency. By implementing strategic planning, staff training, and leveraging technology for inventory and sales tracking, stadiums can optimize their concession operations. Prioritizing customer satisfaction through diverse menu options, efficient service, and cleanliness will not only encourage repeat visits but also build a loyal fan base. Furthermore, regular assessment and adaptation of concession strategies in response to fan feedback and industry trends will ensure that stadiums remain competitive and relevant. Ultimately, successful concession management is key to maximizing profitability while providing an enjoyable experience for all attendees.</a:t>
            </a:r>
            <a:endParaRPr lang="en-IN" dirty="0"/>
          </a:p>
        </p:txBody>
      </p:sp>
    </p:spTree>
    <p:extLst>
      <p:ext uri="{BB962C8B-B14F-4D97-AF65-F5344CB8AC3E}">
        <p14:creationId xmlns:p14="http://schemas.microsoft.com/office/powerpoint/2010/main" val="63295377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1B7A-C3E7-63E4-6618-CC2CE5998B72}"/>
              </a:ext>
            </a:extLst>
          </p:cNvPr>
          <p:cNvSpPr>
            <a:spLocks noGrp="1"/>
          </p:cNvSpPr>
          <p:nvPr>
            <p:ph type="title"/>
          </p:nvPr>
        </p:nvSpPr>
        <p:spPr>
          <a:xfrm>
            <a:off x="541176" y="1"/>
            <a:ext cx="10812624" cy="1017036"/>
          </a:xfrm>
        </p:spPr>
        <p:txBody>
          <a:bodyPr/>
          <a:lstStyle/>
          <a:p>
            <a:r>
              <a:rPr lang="en-US" b="1" u="sng" dirty="0"/>
              <a:t>FUTURE ENHANCEMENT:</a:t>
            </a:r>
            <a:endParaRPr lang="en-IN" b="1" u="sng" dirty="0"/>
          </a:p>
        </p:txBody>
      </p:sp>
      <p:sp>
        <p:nvSpPr>
          <p:cNvPr id="4" name="Rectangle 1">
            <a:extLst>
              <a:ext uri="{FF2B5EF4-FFF2-40B4-BE49-F238E27FC236}">
                <a16:creationId xmlns:a16="http://schemas.microsoft.com/office/drawing/2014/main" id="{339A2116-F1BA-B25A-8B8E-179079D2DB7A}"/>
              </a:ext>
            </a:extLst>
          </p:cNvPr>
          <p:cNvSpPr>
            <a:spLocks noGrp="1" noChangeArrowheads="1"/>
          </p:cNvSpPr>
          <p:nvPr>
            <p:ph idx="1"/>
          </p:nvPr>
        </p:nvSpPr>
        <p:spPr bwMode="auto">
          <a:xfrm>
            <a:off x="233265" y="1271934"/>
            <a:ext cx="113538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Integration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Ordering and Payments</a:t>
            </a:r>
            <a:r>
              <a:rPr kumimoji="0" lang="en-US" altLang="en-US" sz="1800" b="0" i="0" u="none" strike="noStrike" cap="none" normalizeH="0" baseline="0" dirty="0">
                <a:ln>
                  <a:noFill/>
                </a:ln>
                <a:solidFill>
                  <a:schemeClr val="tx1"/>
                </a:solidFill>
                <a:effectLst/>
                <a:latin typeface="Arial" panose="020B0604020202020204" pitchFamily="34" charset="0"/>
              </a:rPr>
              <a:t>: Implementing mobile apps for pre-ordering and contactless payments can streamline the ordering process, reducing wait times and enhancing convenience for fans.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Data Analytics</a:t>
            </a:r>
            <a:r>
              <a:rPr kumimoji="0" lang="en-US" altLang="en-US" sz="1800" b="0" i="0" u="none" strike="noStrike" cap="none" normalizeH="0" baseline="0" dirty="0">
                <a:ln>
                  <a:noFill/>
                </a:ln>
                <a:solidFill>
                  <a:schemeClr val="tx1"/>
                </a:solidFill>
                <a:effectLst/>
                <a:latin typeface="Arial" panose="020B0604020202020204" pitchFamily="34" charset="0"/>
              </a:rPr>
              <a:t>: Utilizing AI to analyze sales data and fan preferences can help in forecasting demand, optimizing inventory, and tailoring menus to match audience interests.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Sustainability Initiatives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Eco-Friendly Packaging</a:t>
            </a:r>
            <a:r>
              <a:rPr kumimoji="0" lang="en-US" altLang="en-US" sz="1800" b="0" i="0" u="none" strike="noStrike" cap="none" normalizeH="0" baseline="0" dirty="0">
                <a:ln>
                  <a:noFill/>
                </a:ln>
                <a:solidFill>
                  <a:schemeClr val="tx1"/>
                </a:solidFill>
                <a:effectLst/>
                <a:latin typeface="Arial" panose="020B0604020202020204" pitchFamily="34" charset="0"/>
              </a:rPr>
              <a:t>: Transitioning to biodegradable or reusable packaging can minimize environmental impact and appeal to eco-conscious fans.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Locally Sourced Ingredients</a:t>
            </a:r>
            <a:r>
              <a:rPr kumimoji="0" lang="en-US" altLang="en-US" sz="1800" b="0" i="0" u="none" strike="noStrike" cap="none" normalizeH="0" baseline="0" dirty="0">
                <a:ln>
                  <a:noFill/>
                </a:ln>
                <a:solidFill>
                  <a:schemeClr val="tx1"/>
                </a:solidFill>
                <a:effectLst/>
                <a:latin typeface="Arial" panose="020B0604020202020204" pitchFamily="34" charset="0"/>
              </a:rPr>
              <a:t>: Partnering with local vendors for food supplies can enhance freshness, support the community, and promote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Diverse Menu Options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Health-Conscious Choices</a:t>
            </a:r>
            <a:r>
              <a:rPr kumimoji="0" lang="en-US" altLang="en-US" sz="1800" b="0" i="0" u="none" strike="noStrike" cap="none" normalizeH="0" baseline="0" dirty="0">
                <a:ln>
                  <a:noFill/>
                </a:ln>
                <a:solidFill>
                  <a:schemeClr val="tx1"/>
                </a:solidFill>
                <a:effectLst/>
                <a:latin typeface="Arial" panose="020B0604020202020204" pitchFamily="34" charset="0"/>
              </a:rPr>
              <a:t>: Expanding menus to include healthier options, plant-based meals, and allergen-free items can cater to a wider audience and address dietary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Cultural Offerings</a:t>
            </a:r>
            <a:r>
              <a:rPr kumimoji="0" lang="en-US" altLang="en-US" sz="1800" b="0" i="0" u="none" strike="noStrike" cap="none" normalizeH="0" baseline="0" dirty="0">
                <a:ln>
                  <a:noFill/>
                </a:ln>
                <a:solidFill>
                  <a:schemeClr val="tx1"/>
                </a:solidFill>
                <a:effectLst/>
                <a:latin typeface="Arial" panose="020B0604020202020204" pitchFamily="34" charset="0"/>
              </a:rPr>
              <a:t>: Incorporating diverse culinary options reflecting the local culture or fan demographics can enhance the overall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Customer Experience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Kiosks</a:t>
            </a:r>
            <a:r>
              <a:rPr kumimoji="0" lang="en-US" altLang="en-US" sz="1800" b="0" i="0" u="none" strike="noStrike" cap="none" normalizeH="0" baseline="0" dirty="0">
                <a:ln>
                  <a:noFill/>
                </a:ln>
                <a:solidFill>
                  <a:schemeClr val="tx1"/>
                </a:solidFill>
                <a:effectLst/>
                <a:latin typeface="Arial" panose="020B0604020202020204" pitchFamily="34" charset="0"/>
              </a:rPr>
              <a:t>: Installing digital kiosks where fans can customize orders or learn about menu items can create a more engaging experience.</a:t>
            </a:r>
          </a:p>
        </p:txBody>
      </p:sp>
    </p:spTree>
    <p:extLst>
      <p:ext uri="{BB962C8B-B14F-4D97-AF65-F5344CB8AC3E}">
        <p14:creationId xmlns:p14="http://schemas.microsoft.com/office/powerpoint/2010/main" val="37891685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3444-9B07-B836-4FF6-8F6DBC56EA9C}"/>
              </a:ext>
            </a:extLst>
          </p:cNvPr>
          <p:cNvSpPr>
            <a:spLocks noGrp="1"/>
          </p:cNvSpPr>
          <p:nvPr>
            <p:ph type="title" idx="4294967295"/>
          </p:nvPr>
        </p:nvSpPr>
        <p:spPr>
          <a:xfrm>
            <a:off x="0" y="365125"/>
            <a:ext cx="10515600" cy="1325563"/>
          </a:xfrm>
        </p:spPr>
        <p:txBody>
          <a:bodyPr/>
          <a:lstStyle/>
          <a:p>
            <a:r>
              <a:rPr lang="en-US" b="1" u="sng" dirty="0"/>
              <a:t>   ADVANTAGES:</a:t>
            </a:r>
            <a:endParaRPr lang="en-IN" b="1" u="sng" dirty="0"/>
          </a:p>
        </p:txBody>
      </p:sp>
      <p:sp>
        <p:nvSpPr>
          <p:cNvPr id="5" name="TextBox 4">
            <a:extLst>
              <a:ext uri="{FF2B5EF4-FFF2-40B4-BE49-F238E27FC236}">
                <a16:creationId xmlns:a16="http://schemas.microsoft.com/office/drawing/2014/main" id="{AEF040AA-DA22-4212-F88F-3B68A707DB74}"/>
              </a:ext>
            </a:extLst>
          </p:cNvPr>
          <p:cNvSpPr txBox="1"/>
          <p:nvPr/>
        </p:nvSpPr>
        <p:spPr>
          <a:xfrm>
            <a:off x="233265" y="1690688"/>
            <a:ext cx="10384972" cy="4154984"/>
          </a:xfrm>
          <a:prstGeom prst="rect">
            <a:avLst/>
          </a:prstGeom>
          <a:noFill/>
        </p:spPr>
        <p:txBody>
          <a:bodyPr wrap="square" rtlCol="0">
            <a:spAutoFit/>
          </a:bodyPr>
          <a:lstStyle/>
          <a:p>
            <a:pPr algn="l"/>
            <a:r>
              <a:rPr lang="en-US" sz="2400" b="0" i="0" u="none" strike="noStrike" baseline="0" dirty="0">
                <a:solidFill>
                  <a:srgbClr val="000000"/>
                </a:solidFill>
                <a:latin typeface="Corbel" panose="020B0503020204020204" pitchFamily="34" charset="0"/>
              </a:rPr>
              <a:t>Advantages of Stadium Concession Management:</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1. Revenue Generation: Selling food and drinks can bring in extra money for the</a:t>
            </a:r>
          </a:p>
          <a:p>
            <a:pPr algn="l"/>
            <a:r>
              <a:rPr lang="en-IN" sz="2400" b="0" i="0" u="none" strike="noStrike" baseline="0" dirty="0">
                <a:solidFill>
                  <a:srgbClr val="000000"/>
                </a:solidFill>
                <a:latin typeface="Corbel" panose="020B0503020204020204" pitchFamily="34" charset="0"/>
              </a:rPr>
              <a:t>stadium.</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2. Fan Experience: Offering good food and drink options can enhance the overall</a:t>
            </a:r>
          </a:p>
          <a:p>
            <a:pPr algn="l"/>
            <a:r>
              <a:rPr lang="en-IN" sz="2400" b="0" i="0" u="none" strike="noStrike" baseline="0" dirty="0">
                <a:solidFill>
                  <a:srgbClr val="000000"/>
                </a:solidFill>
                <a:latin typeface="Corbel" panose="020B0503020204020204" pitchFamily="34" charset="0"/>
              </a:rPr>
              <a:t>fan experience.</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3. Brand Partnerships: Partnering with popular food brands can increase visibility</a:t>
            </a:r>
          </a:p>
          <a:p>
            <a:pPr algn="l"/>
            <a:r>
              <a:rPr lang="en-IN" sz="2400" b="0" i="0" u="none" strike="noStrike" baseline="0" dirty="0">
                <a:solidFill>
                  <a:srgbClr val="000000"/>
                </a:solidFill>
                <a:latin typeface="Corbel" panose="020B0503020204020204" pitchFamily="34" charset="0"/>
              </a:rPr>
              <a:t>and revenue.</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4. Job Creation: Provides employment opportunities for local people.</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5. Flexibility: Menu options can be adjusted based on events or preferences.</a:t>
            </a:r>
            <a:endParaRPr lang="en-IN" sz="2400" dirty="0"/>
          </a:p>
        </p:txBody>
      </p:sp>
    </p:spTree>
    <p:extLst>
      <p:ext uri="{BB962C8B-B14F-4D97-AF65-F5344CB8AC3E}">
        <p14:creationId xmlns:p14="http://schemas.microsoft.com/office/powerpoint/2010/main" val="136242073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35F0C2-8211-BFAD-3341-12872644C584}"/>
              </a:ext>
            </a:extLst>
          </p:cNvPr>
          <p:cNvSpPr>
            <a:spLocks noGrp="1"/>
          </p:cNvSpPr>
          <p:nvPr>
            <p:ph type="title" idx="4294967295"/>
          </p:nvPr>
        </p:nvSpPr>
        <p:spPr>
          <a:xfrm>
            <a:off x="0" y="365125"/>
            <a:ext cx="10515600" cy="1325563"/>
          </a:xfrm>
        </p:spPr>
        <p:txBody>
          <a:bodyPr/>
          <a:lstStyle/>
          <a:p>
            <a:r>
              <a:rPr lang="en-US" b="1" u="sng" dirty="0"/>
              <a:t>  DISADVANTAGES:</a:t>
            </a:r>
            <a:endParaRPr lang="en-IN" b="1" u="sng" dirty="0"/>
          </a:p>
        </p:txBody>
      </p:sp>
      <p:sp>
        <p:nvSpPr>
          <p:cNvPr id="4" name="Content Placeholder 3">
            <a:extLst>
              <a:ext uri="{FF2B5EF4-FFF2-40B4-BE49-F238E27FC236}">
                <a16:creationId xmlns:a16="http://schemas.microsoft.com/office/drawing/2014/main" id="{DE794085-6E81-1C7B-757E-56EB181A20FD}"/>
              </a:ext>
            </a:extLst>
          </p:cNvPr>
          <p:cNvSpPr>
            <a:spLocks noGrp="1"/>
          </p:cNvSpPr>
          <p:nvPr>
            <p:ph idx="4294967295"/>
          </p:nvPr>
        </p:nvSpPr>
        <p:spPr>
          <a:xfrm>
            <a:off x="0" y="1701250"/>
            <a:ext cx="10907486" cy="5156749"/>
          </a:xfrm>
        </p:spPr>
        <p:txBody>
          <a:bodyPr>
            <a:noAutofit/>
          </a:bodyPr>
          <a:lstStyle/>
          <a:p>
            <a:pPr algn="l"/>
            <a:r>
              <a:rPr lang="en-US" sz="2400" b="0" i="0" u="none" strike="noStrike" baseline="0" dirty="0">
                <a:solidFill>
                  <a:srgbClr val="000000"/>
                </a:solidFill>
                <a:latin typeface="Corbel" panose="020B0503020204020204" pitchFamily="34" charset="0"/>
              </a:rPr>
              <a:t>1. High Costs: Managing food and drink services can be expensive (staff, supplies,</a:t>
            </a:r>
          </a:p>
          <a:p>
            <a:pPr algn="l"/>
            <a:r>
              <a:rPr lang="en-IN" sz="2400" b="0" i="0" u="none" strike="noStrike" baseline="0" dirty="0">
                <a:solidFill>
                  <a:srgbClr val="000000"/>
                </a:solidFill>
                <a:latin typeface="Corbel" panose="020B0503020204020204" pitchFamily="34" charset="0"/>
              </a:rPr>
              <a:t>equipment).</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2. Health &amp; Safety Risks: Ensuring food safety and hygiene can be challenging.</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3. Logistical Challenges: Managing inventory and ensuring food availability during</a:t>
            </a:r>
          </a:p>
          <a:p>
            <a:pPr algn="l"/>
            <a:r>
              <a:rPr lang="en-US" sz="2400" b="0" i="0" u="none" strike="noStrike" baseline="0" dirty="0">
                <a:solidFill>
                  <a:srgbClr val="000000"/>
                </a:solidFill>
                <a:latin typeface="Corbel" panose="020B0503020204020204" pitchFamily="34" charset="0"/>
              </a:rPr>
              <a:t>busy events can be difficult.</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4. Waste Management: High levels of food and packaging waste need efficient</a:t>
            </a:r>
          </a:p>
          <a:p>
            <a:pPr algn="l"/>
            <a:r>
              <a:rPr lang="en-IN" sz="2400" b="0" i="0" u="none" strike="noStrike" baseline="0" dirty="0">
                <a:solidFill>
                  <a:srgbClr val="000000"/>
                </a:solidFill>
                <a:latin typeface="Corbel" panose="020B0503020204020204" pitchFamily="34" charset="0"/>
              </a:rPr>
              <a:t>handling.</a:t>
            </a:r>
          </a:p>
          <a:p>
            <a:pPr algn="l"/>
            <a:r>
              <a:rPr lang="en-US" sz="2400" b="0" i="0" u="none" strike="noStrike" baseline="0" dirty="0">
                <a:solidFill>
                  <a:srgbClr val="1187C4"/>
                </a:solidFill>
                <a:latin typeface="ArialMT"/>
              </a:rPr>
              <a:t>• </a:t>
            </a:r>
            <a:r>
              <a:rPr lang="en-US" sz="2400" b="0" i="0" u="none" strike="noStrike" baseline="0" dirty="0">
                <a:solidFill>
                  <a:srgbClr val="000000"/>
                </a:solidFill>
                <a:latin typeface="Corbel" panose="020B0503020204020204" pitchFamily="34" charset="0"/>
              </a:rPr>
              <a:t>5. Customer Complaints: Long lines, high prices, or poor quality food can lead to</a:t>
            </a:r>
          </a:p>
          <a:p>
            <a:pPr algn="l"/>
            <a:r>
              <a:rPr lang="en-IN" sz="2400" b="0" i="0" u="none" strike="noStrike" baseline="0" dirty="0">
                <a:solidFill>
                  <a:srgbClr val="000000"/>
                </a:solidFill>
                <a:latin typeface="Corbel" panose="020B0503020204020204" pitchFamily="34" charset="0"/>
              </a:rPr>
              <a:t>dissatisfaction.</a:t>
            </a:r>
            <a:endParaRPr lang="en-IN" sz="2400" dirty="0"/>
          </a:p>
        </p:txBody>
      </p:sp>
    </p:spTree>
    <p:extLst>
      <p:ext uri="{BB962C8B-B14F-4D97-AF65-F5344CB8AC3E}">
        <p14:creationId xmlns:p14="http://schemas.microsoft.com/office/powerpoint/2010/main" val="2498306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90928-4539-CC59-78D1-8CBB6174A69C}"/>
              </a:ext>
            </a:extLst>
          </p:cNvPr>
          <p:cNvSpPr txBox="1"/>
          <p:nvPr/>
        </p:nvSpPr>
        <p:spPr>
          <a:xfrm>
            <a:off x="-205274" y="1408922"/>
            <a:ext cx="11457992" cy="2308324"/>
          </a:xfrm>
          <a:prstGeom prst="rect">
            <a:avLst/>
          </a:prstGeom>
          <a:noFill/>
        </p:spPr>
        <p:txBody>
          <a:bodyPr wrap="square" rtlCol="0">
            <a:spAutoFit/>
          </a:bodyPr>
          <a:lstStyle/>
          <a:p>
            <a:pPr algn="ctr"/>
            <a:endParaRPr lang="en-US" sz="7200" dirty="0">
              <a:solidFill>
                <a:schemeClr val="accent1">
                  <a:lumMod val="50000"/>
                </a:schemeClr>
              </a:solidFill>
            </a:endParaRPr>
          </a:p>
          <a:p>
            <a:pPr algn="ctr"/>
            <a:r>
              <a:rPr lang="en-US" sz="7200" b="1" dirty="0">
                <a:solidFill>
                  <a:schemeClr val="accent1">
                    <a:lumMod val="50000"/>
                  </a:schemeClr>
                </a:solidFill>
              </a:rPr>
              <a:t>THANK</a:t>
            </a:r>
            <a:r>
              <a:rPr lang="en-US" sz="7200" dirty="0">
                <a:solidFill>
                  <a:schemeClr val="accent1">
                    <a:lumMod val="50000"/>
                  </a:schemeClr>
                </a:solidFill>
              </a:rPr>
              <a:t> YOU</a:t>
            </a:r>
            <a:endParaRPr lang="en-IN" sz="7200" dirty="0">
              <a:solidFill>
                <a:schemeClr val="accent1">
                  <a:lumMod val="50000"/>
                </a:schemeClr>
              </a:solidFill>
            </a:endParaRPr>
          </a:p>
        </p:txBody>
      </p:sp>
    </p:spTree>
    <p:extLst>
      <p:ext uri="{BB962C8B-B14F-4D97-AF65-F5344CB8AC3E}">
        <p14:creationId xmlns:p14="http://schemas.microsoft.com/office/powerpoint/2010/main" val="35499482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99CE4C-7477-C157-E300-CEB2244EEBEA}"/>
              </a:ext>
            </a:extLst>
          </p:cNvPr>
          <p:cNvSpPr>
            <a:spLocks noGrp="1"/>
          </p:cNvSpPr>
          <p:nvPr>
            <p:ph type="title"/>
          </p:nvPr>
        </p:nvSpPr>
        <p:spPr/>
        <p:txBody>
          <a:bodyPr>
            <a:normAutofit fontScale="90000"/>
          </a:bodyPr>
          <a:lstStyle/>
          <a:p>
            <a:br>
              <a:rPr lang="en-US" dirty="0"/>
            </a:br>
            <a:r>
              <a:rPr lang="en-US" b="1" u="sng" dirty="0"/>
              <a:t>INTRODUCTION:</a:t>
            </a:r>
            <a:br>
              <a:rPr lang="en-US" b="1" u="sng" dirty="0"/>
            </a:br>
            <a:endParaRPr lang="en-IN" b="1" u="sng" dirty="0"/>
          </a:p>
        </p:txBody>
      </p:sp>
      <p:sp>
        <p:nvSpPr>
          <p:cNvPr id="5" name="Content Placeholder 4">
            <a:extLst>
              <a:ext uri="{FF2B5EF4-FFF2-40B4-BE49-F238E27FC236}">
                <a16:creationId xmlns:a16="http://schemas.microsoft.com/office/drawing/2014/main" id="{40D2B337-1340-FF09-3C40-639491C0F99A}"/>
              </a:ext>
            </a:extLst>
          </p:cNvPr>
          <p:cNvSpPr>
            <a:spLocks noGrp="1"/>
          </p:cNvSpPr>
          <p:nvPr>
            <p:ph idx="1"/>
          </p:nvPr>
        </p:nvSpPr>
        <p:spPr/>
        <p:txBody>
          <a:bodyPr/>
          <a:lstStyle/>
          <a:p>
            <a:pPr marL="0" indent="0">
              <a:buNone/>
            </a:pPr>
            <a:r>
              <a:rPr lang="en-US" dirty="0"/>
              <a:t>Stadium concession management focuses on efficiently running food and beverage services within sports venues. This includes coordinating with vendors, managing staff, and ensuring that food quality and safety standards are met. Managers work to optimize sales through effective inventory control, pricing strategies, and menu offerings tailored to the audience. Customer service is also a key priority, as smooth operations enhance the fan experience during events. Additionally, concession managers are responsible for maintaining compliance with health regulations and addressing logistical challenges during high-traffic periods.</a:t>
            </a:r>
          </a:p>
        </p:txBody>
      </p:sp>
    </p:spTree>
    <p:extLst>
      <p:ext uri="{BB962C8B-B14F-4D97-AF65-F5344CB8AC3E}">
        <p14:creationId xmlns:p14="http://schemas.microsoft.com/office/powerpoint/2010/main" val="111180525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7BE7-0F26-11FB-465B-D2479340E939}"/>
              </a:ext>
            </a:extLst>
          </p:cNvPr>
          <p:cNvSpPr>
            <a:spLocks noGrp="1"/>
          </p:cNvSpPr>
          <p:nvPr>
            <p:ph type="title"/>
          </p:nvPr>
        </p:nvSpPr>
        <p:spPr/>
        <p:txBody>
          <a:bodyPr/>
          <a:lstStyle/>
          <a:p>
            <a:r>
              <a:rPr lang="en-US" dirty="0"/>
              <a:t>  </a:t>
            </a:r>
            <a:r>
              <a:rPr lang="en-US" b="1" u="sng" dirty="0"/>
              <a:t>PROJECT OVERVIEW:</a:t>
            </a:r>
            <a:endParaRPr lang="en-IN" b="1" u="sng" dirty="0"/>
          </a:p>
        </p:txBody>
      </p:sp>
      <p:sp>
        <p:nvSpPr>
          <p:cNvPr id="3" name="Content Placeholder 2">
            <a:extLst>
              <a:ext uri="{FF2B5EF4-FFF2-40B4-BE49-F238E27FC236}">
                <a16:creationId xmlns:a16="http://schemas.microsoft.com/office/drawing/2014/main" id="{14601E2D-9B90-F09D-0573-C98365332EE5}"/>
              </a:ext>
            </a:extLst>
          </p:cNvPr>
          <p:cNvSpPr>
            <a:spLocks noGrp="1"/>
          </p:cNvSpPr>
          <p:nvPr>
            <p:ph idx="1"/>
          </p:nvPr>
        </p:nvSpPr>
        <p:spPr/>
        <p:txBody>
          <a:bodyPr/>
          <a:lstStyle/>
          <a:p>
            <a:r>
              <a:rPr lang="en-US" dirty="0"/>
              <a:t>The stadium concession management project aims to optimize food and beverage operations to boost revenue and enhance the fan experience. This includes managing inventory, staffing, vendor relationships, and implementing efficient point-of-sale systems. Key deliverables involve streamlined operations, staff training, and real-time sales tracking. Success will be measured through increased sales, reduced wastage, and faster service times. The project will follow a timeline from pre-season setup to post-season review, with a clear budget allocated for resources.</a:t>
            </a:r>
            <a:endParaRPr lang="en-IN" dirty="0"/>
          </a:p>
        </p:txBody>
      </p:sp>
    </p:spTree>
    <p:extLst>
      <p:ext uri="{BB962C8B-B14F-4D97-AF65-F5344CB8AC3E}">
        <p14:creationId xmlns:p14="http://schemas.microsoft.com/office/powerpoint/2010/main" val="77646631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A129-731B-1D3F-D7AB-AF06E00BE7ED}"/>
              </a:ext>
            </a:extLst>
          </p:cNvPr>
          <p:cNvSpPr>
            <a:spLocks noGrp="1"/>
          </p:cNvSpPr>
          <p:nvPr>
            <p:ph type="title"/>
          </p:nvPr>
        </p:nvSpPr>
        <p:spPr/>
        <p:txBody>
          <a:bodyPr/>
          <a:lstStyle/>
          <a:p>
            <a:r>
              <a:rPr lang="en-US" b="1" u="sng" dirty="0"/>
              <a:t>OBJECTIVE:</a:t>
            </a:r>
            <a:endParaRPr lang="en-IN" b="1" u="sng" dirty="0"/>
          </a:p>
        </p:txBody>
      </p:sp>
      <p:sp>
        <p:nvSpPr>
          <p:cNvPr id="3" name="Content Placeholder 2">
            <a:extLst>
              <a:ext uri="{FF2B5EF4-FFF2-40B4-BE49-F238E27FC236}">
                <a16:creationId xmlns:a16="http://schemas.microsoft.com/office/drawing/2014/main" id="{FF981DC6-0171-1F64-F22B-E21197B12A77}"/>
              </a:ext>
            </a:extLst>
          </p:cNvPr>
          <p:cNvSpPr>
            <a:spLocks noGrp="1"/>
          </p:cNvSpPr>
          <p:nvPr>
            <p:ph idx="1"/>
          </p:nvPr>
        </p:nvSpPr>
        <p:spPr/>
        <p:txBody>
          <a:bodyPr/>
          <a:lstStyle/>
          <a:p>
            <a:pPr marL="0" indent="0">
              <a:buNone/>
            </a:pPr>
            <a:r>
              <a:rPr lang="en-US" dirty="0"/>
              <a:t>The objective of the stadium concession management project is to streamline food and beverage operations to enhance efficiency and profitability. It aims to improve customer satisfaction by reducing wait times and offering a diverse selection of items. Effective inventory management will reduce waste and ensure timely restocking. The project also focuses on training staff to provide high-quality service. Ultimately, it seeks to maximize revenue and ensure a seamless concession experience for stadium attendees.</a:t>
            </a:r>
            <a:endParaRPr lang="en-IN" dirty="0"/>
          </a:p>
        </p:txBody>
      </p:sp>
    </p:spTree>
    <p:extLst>
      <p:ext uri="{BB962C8B-B14F-4D97-AF65-F5344CB8AC3E}">
        <p14:creationId xmlns:p14="http://schemas.microsoft.com/office/powerpoint/2010/main" val="422171813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1C40-8D8E-0FB6-CB09-CF0EDE6C2E60}"/>
              </a:ext>
            </a:extLst>
          </p:cNvPr>
          <p:cNvSpPr>
            <a:spLocks noGrp="1"/>
          </p:cNvSpPr>
          <p:nvPr>
            <p:ph type="title"/>
          </p:nvPr>
        </p:nvSpPr>
        <p:spPr/>
        <p:txBody>
          <a:bodyPr/>
          <a:lstStyle/>
          <a:p>
            <a:r>
              <a:rPr lang="en-US" b="1" u="sng" dirty="0"/>
              <a:t>SOFTWARE REQUIREMENTS:</a:t>
            </a:r>
            <a:endParaRPr lang="en-IN" b="1" u="sng" dirty="0"/>
          </a:p>
        </p:txBody>
      </p:sp>
      <p:sp>
        <p:nvSpPr>
          <p:cNvPr id="3" name="Content Placeholder 2">
            <a:extLst>
              <a:ext uri="{FF2B5EF4-FFF2-40B4-BE49-F238E27FC236}">
                <a16:creationId xmlns:a16="http://schemas.microsoft.com/office/drawing/2014/main" id="{7010BCC4-42A8-356C-5E8F-CBA4813F185B}"/>
              </a:ext>
            </a:extLst>
          </p:cNvPr>
          <p:cNvSpPr>
            <a:spLocks noGrp="1"/>
          </p:cNvSpPr>
          <p:nvPr>
            <p:ph idx="1"/>
          </p:nvPr>
        </p:nvSpPr>
        <p:spPr/>
        <p:txBody>
          <a:bodyPr>
            <a:normAutofit fontScale="85000" lnSpcReduction="20000"/>
          </a:bodyPr>
          <a:lstStyle/>
          <a:p>
            <a:r>
              <a:rPr lang="en-US" dirty="0"/>
              <a:t>The software requirements for the stadium concession management project include:</a:t>
            </a:r>
          </a:p>
          <a:p>
            <a:endParaRPr lang="en-US" dirty="0"/>
          </a:p>
          <a:p>
            <a:r>
              <a:rPr lang="en-US" dirty="0"/>
              <a:t>1. Point-of-Sale (POS) System: To process transactions quickly and securely at multiple concession stands.</a:t>
            </a:r>
          </a:p>
          <a:p>
            <a:r>
              <a:rPr lang="en-US" dirty="0"/>
              <a:t>2. Inventory Management Software: For real-time tracking of stock levels, reordering, and reducing waste.</a:t>
            </a:r>
          </a:p>
          <a:p>
            <a:r>
              <a:rPr lang="en-US" dirty="0"/>
              <a:t>3. Staff Scheduling Software: To efficiently manage shift assignments, track hours, and optimize staffing.</a:t>
            </a:r>
          </a:p>
          <a:p>
            <a:r>
              <a:rPr lang="en-US" dirty="0"/>
              <a:t>4. Vendor Management System: For coordinating with suppliers and tracking deliveries and orders.</a:t>
            </a:r>
          </a:p>
          <a:p>
            <a:r>
              <a:rPr lang="en-US" dirty="0"/>
              <a:t>5. Customer Relationship Management (CRM): To gather customer data, manage feedback, and improve personalized offerings.</a:t>
            </a:r>
            <a:endParaRPr lang="en-IN" dirty="0"/>
          </a:p>
        </p:txBody>
      </p:sp>
    </p:spTree>
    <p:extLst>
      <p:ext uri="{BB962C8B-B14F-4D97-AF65-F5344CB8AC3E}">
        <p14:creationId xmlns:p14="http://schemas.microsoft.com/office/powerpoint/2010/main" val="38940151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B28E-451F-412F-9A3F-55D509C00EC4}"/>
              </a:ext>
            </a:extLst>
          </p:cNvPr>
          <p:cNvSpPr>
            <a:spLocks noGrp="1"/>
          </p:cNvSpPr>
          <p:nvPr>
            <p:ph type="title"/>
          </p:nvPr>
        </p:nvSpPr>
        <p:spPr/>
        <p:txBody>
          <a:bodyPr/>
          <a:lstStyle/>
          <a:p>
            <a:r>
              <a:rPr lang="en-US" b="1" u="sng" dirty="0"/>
              <a:t>HARDWARE REQUIREMENTS:</a:t>
            </a:r>
            <a:endParaRPr lang="en-IN" b="1" u="sng" dirty="0"/>
          </a:p>
        </p:txBody>
      </p:sp>
      <p:sp>
        <p:nvSpPr>
          <p:cNvPr id="3" name="Content Placeholder 2">
            <a:extLst>
              <a:ext uri="{FF2B5EF4-FFF2-40B4-BE49-F238E27FC236}">
                <a16:creationId xmlns:a16="http://schemas.microsoft.com/office/drawing/2014/main" id="{1C183F45-9670-EC74-0C18-39D716134967}"/>
              </a:ext>
            </a:extLst>
          </p:cNvPr>
          <p:cNvSpPr>
            <a:spLocks noGrp="1"/>
          </p:cNvSpPr>
          <p:nvPr>
            <p:ph idx="1"/>
          </p:nvPr>
        </p:nvSpPr>
        <p:spPr/>
        <p:txBody>
          <a:bodyPr>
            <a:normAutofit fontScale="85000" lnSpcReduction="20000"/>
          </a:bodyPr>
          <a:lstStyle/>
          <a:p>
            <a:r>
              <a:rPr lang="en-US" dirty="0"/>
              <a:t>The laptop hardware requirements for the stadium concession management project include:</a:t>
            </a:r>
          </a:p>
          <a:p>
            <a:endParaRPr lang="en-US" dirty="0"/>
          </a:p>
          <a:p>
            <a:r>
              <a:rPr lang="en-US" dirty="0"/>
              <a:t>1. Processor: Intel i5 or AMD Ryzen 5 (or higher) for efficient multitasking and processing speed.</a:t>
            </a:r>
          </a:p>
          <a:p>
            <a:r>
              <a:rPr lang="en-US" dirty="0"/>
              <a:t>2. RAM: Minimum of 8 GB, preferably 16 GB, to support multiple applications and smooth operation.</a:t>
            </a:r>
          </a:p>
          <a:p>
            <a:r>
              <a:rPr lang="en-US" dirty="0"/>
              <a:t>3. Storage: Solid State Drive (SSD) with at least 256 GB for fast data access and storage of inventory and sales data.</a:t>
            </a:r>
          </a:p>
          <a:p>
            <a:r>
              <a:rPr lang="en-US" dirty="0"/>
              <a:t>4. Display: 15-inch or larger Full HD (1920x1080) screen for clear visibility of applications and data.</a:t>
            </a:r>
          </a:p>
          <a:p>
            <a:r>
              <a:rPr lang="en-US" dirty="0"/>
              <a:t>5. Connectivity: Wi-Fi 5 or higher, multiple USB ports, and HDMI output for peripheral connections and network access.</a:t>
            </a:r>
            <a:endParaRPr lang="en-IN" dirty="0"/>
          </a:p>
        </p:txBody>
      </p:sp>
    </p:spTree>
    <p:extLst>
      <p:ext uri="{BB962C8B-B14F-4D97-AF65-F5344CB8AC3E}">
        <p14:creationId xmlns:p14="http://schemas.microsoft.com/office/powerpoint/2010/main" val="288062052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347A-1DD3-2C77-2998-9D5FFF79FCB4}"/>
              </a:ext>
            </a:extLst>
          </p:cNvPr>
          <p:cNvSpPr>
            <a:spLocks noGrp="1"/>
          </p:cNvSpPr>
          <p:nvPr>
            <p:ph type="title"/>
          </p:nvPr>
        </p:nvSpPr>
        <p:spPr/>
        <p:txBody>
          <a:bodyPr/>
          <a:lstStyle/>
          <a:p>
            <a:r>
              <a:rPr lang="en-US" dirty="0"/>
              <a:t>METHODOLOGY:</a:t>
            </a:r>
            <a:endParaRPr lang="en-IN" dirty="0"/>
          </a:p>
        </p:txBody>
      </p:sp>
      <p:sp>
        <p:nvSpPr>
          <p:cNvPr id="4" name="Rectangle 1">
            <a:extLst>
              <a:ext uri="{FF2B5EF4-FFF2-40B4-BE49-F238E27FC236}">
                <a16:creationId xmlns:a16="http://schemas.microsoft.com/office/drawing/2014/main" id="{7F25E1D3-40DB-F291-2B45-AA7508B74683}"/>
              </a:ext>
            </a:extLst>
          </p:cNvPr>
          <p:cNvSpPr>
            <a:spLocks noGrp="1" noChangeArrowheads="1"/>
          </p:cNvSpPr>
          <p:nvPr>
            <p:ph idx="1"/>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Project Planning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Define project objectives and scope.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Develop a detailed project timeline and budget.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Identify key stakeholders and assemble the project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Requirements Analysis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Gather and document software and hardware requirements through stakeholder interviews and surveys.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Analyze current concession operations to identify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System Design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Design the layout for concession stands and workflow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Select appropriate POS and inventory management software based on identified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719282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494A4F-B8D3-840A-8268-6610D4BD35D7}"/>
              </a:ext>
            </a:extLst>
          </p:cNvPr>
          <p:cNvSpPr>
            <a:spLocks noGrp="1"/>
          </p:cNvSpPr>
          <p:nvPr>
            <p:ph type="title"/>
          </p:nvPr>
        </p:nvSpPr>
        <p:spPr/>
        <p:txBody>
          <a:bodyPr/>
          <a:lstStyle/>
          <a:p>
            <a:endParaRPr lang="en-IN"/>
          </a:p>
        </p:txBody>
      </p:sp>
      <p:sp>
        <p:nvSpPr>
          <p:cNvPr id="8" name="Rectangle 2">
            <a:extLst>
              <a:ext uri="{FF2B5EF4-FFF2-40B4-BE49-F238E27FC236}">
                <a16:creationId xmlns:a16="http://schemas.microsoft.com/office/drawing/2014/main" id="{B1D81DDB-E59B-D340-A127-AD9480707E27}"/>
              </a:ext>
            </a:extLst>
          </p:cNvPr>
          <p:cNvSpPr>
            <a:spLocks noGrp="1" noChangeArrowheads="1"/>
          </p:cNvSpPr>
          <p:nvPr>
            <p:ph idx="1"/>
          </p:nvPr>
        </p:nvSpPr>
        <p:spPr bwMode="auto">
          <a:xfrm>
            <a:off x="838199" y="1825625"/>
            <a:ext cx="1160943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Procure hardware and software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up POS systems, inventory tracking, and employee scheduling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initial training sessions for staff on using new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Optimization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 pilot tests during pre-season events to identify any operational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feedback from staff and customers to refine processes and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Full 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Launch the new concession management system during the regular season.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operations closely for any necessary adjustments.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Evaluation and Reporting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on sales performance, customer satisfaction, and operational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results against project objectives and prepare a final report with recommendations for future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27786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D226-18DF-49E7-14B5-E2E1C8DAA894}"/>
              </a:ext>
            </a:extLst>
          </p:cNvPr>
          <p:cNvSpPr>
            <a:spLocks noGrp="1"/>
          </p:cNvSpPr>
          <p:nvPr>
            <p:ph type="title"/>
          </p:nvPr>
        </p:nvSpPr>
        <p:spPr/>
        <p:txBody>
          <a:bodyPr>
            <a:normAutofit fontScale="90000"/>
          </a:bodyPr>
          <a:lstStyle/>
          <a:p>
            <a:r>
              <a:rPr lang="en-US" b="1" u="sng" dirty="0"/>
              <a:t>RESULT:</a:t>
            </a:r>
            <a:br>
              <a:rPr lang="en-US" b="1" u="sng" dirty="0"/>
            </a:br>
            <a:r>
              <a:rPr lang="en-US" sz="2000" b="1" u="sng" dirty="0"/>
              <a:t>CODE:</a:t>
            </a:r>
            <a:br>
              <a:rPr lang="en-US" dirty="0"/>
            </a:br>
            <a:endParaRPr lang="en-IN" dirty="0"/>
          </a:p>
        </p:txBody>
      </p:sp>
      <p:sp>
        <p:nvSpPr>
          <p:cNvPr id="3" name="Content Placeholder 2">
            <a:extLst>
              <a:ext uri="{FF2B5EF4-FFF2-40B4-BE49-F238E27FC236}">
                <a16:creationId xmlns:a16="http://schemas.microsoft.com/office/drawing/2014/main" id="{73785B06-2F0D-F64E-E811-7212B296EA56}"/>
              </a:ext>
            </a:extLst>
          </p:cNvPr>
          <p:cNvSpPr>
            <a:spLocks noGrp="1"/>
          </p:cNvSpPr>
          <p:nvPr>
            <p:ph idx="1"/>
          </p:nvPr>
        </p:nvSpPr>
        <p:spPr>
          <a:xfrm>
            <a:off x="501445" y="1120877"/>
            <a:ext cx="11189109" cy="6282813"/>
          </a:xfrm>
        </p:spPr>
        <p:txBody>
          <a:bodyPr>
            <a:noAutofit/>
          </a:bodyPr>
          <a:lstStyle/>
          <a:p>
            <a:r>
              <a:rPr lang="en-IN" sz="1820" dirty="0"/>
              <a:t>class </a:t>
            </a:r>
            <a:r>
              <a:rPr lang="en-IN" sz="1820" dirty="0" err="1"/>
              <a:t>ConcessionStand</a:t>
            </a:r>
            <a:r>
              <a:rPr lang="en-IN" sz="1820" dirty="0"/>
              <a:t>:</a:t>
            </a:r>
          </a:p>
          <a:p>
            <a:r>
              <a:rPr lang="en-IN" sz="1820" dirty="0"/>
              <a:t>    def __</a:t>
            </a:r>
            <a:r>
              <a:rPr lang="en-IN" sz="1820" dirty="0" err="1"/>
              <a:t>init</a:t>
            </a:r>
            <a:r>
              <a:rPr lang="en-IN" sz="1820" dirty="0"/>
              <a:t>__(self):</a:t>
            </a:r>
          </a:p>
          <a:p>
            <a:r>
              <a:rPr lang="en-IN" sz="1820" dirty="0"/>
              <a:t>        </a:t>
            </a:r>
            <a:r>
              <a:rPr lang="en-IN" sz="1820" dirty="0" err="1"/>
              <a:t>self.menu</a:t>
            </a:r>
            <a:r>
              <a:rPr lang="en-IN" sz="1820" dirty="0"/>
              <a:t> = {}</a:t>
            </a:r>
          </a:p>
          <a:p>
            <a:r>
              <a:rPr lang="en-IN" sz="1820" dirty="0"/>
              <a:t>        </a:t>
            </a:r>
            <a:r>
              <a:rPr lang="en-IN" sz="1820" dirty="0" err="1"/>
              <a:t>self.sales</a:t>
            </a:r>
            <a:r>
              <a:rPr lang="en-IN" sz="1820" dirty="0"/>
              <a:t> = {}</a:t>
            </a:r>
          </a:p>
          <a:p>
            <a:endParaRPr lang="en-IN" sz="1820" dirty="0"/>
          </a:p>
          <a:p>
            <a:r>
              <a:rPr lang="en-IN" sz="1820" dirty="0"/>
              <a:t>    # Add new item to the menu</a:t>
            </a:r>
          </a:p>
          <a:p>
            <a:r>
              <a:rPr lang="en-IN" sz="1820" dirty="0"/>
              <a:t>    def </a:t>
            </a:r>
            <a:r>
              <a:rPr lang="en-IN" sz="1820" dirty="0" err="1"/>
              <a:t>add_item</a:t>
            </a:r>
            <a:r>
              <a:rPr lang="en-IN" sz="1820" dirty="0"/>
              <a:t>(self, </a:t>
            </a:r>
            <a:r>
              <a:rPr lang="en-IN" sz="1820" dirty="0" err="1"/>
              <a:t>item_name</a:t>
            </a:r>
            <a:r>
              <a:rPr lang="en-IN" sz="1820" dirty="0"/>
              <a:t>, price):</a:t>
            </a:r>
          </a:p>
          <a:p>
            <a:r>
              <a:rPr lang="en-IN" sz="1820" dirty="0"/>
              <a:t>        </a:t>
            </a:r>
            <a:r>
              <a:rPr lang="en-IN" sz="1820" dirty="0" err="1"/>
              <a:t>self.menu</a:t>
            </a:r>
            <a:r>
              <a:rPr lang="en-IN" sz="1820" dirty="0"/>
              <a:t>[</a:t>
            </a:r>
            <a:r>
              <a:rPr lang="en-IN" sz="1820" dirty="0" err="1"/>
              <a:t>item_name</a:t>
            </a:r>
            <a:r>
              <a:rPr lang="en-IN" sz="1820" dirty="0"/>
              <a:t>] = price</a:t>
            </a:r>
          </a:p>
          <a:p>
            <a:r>
              <a:rPr lang="en-IN" sz="1820" dirty="0"/>
              <a:t>        </a:t>
            </a:r>
            <a:r>
              <a:rPr lang="en-IN" sz="1820" dirty="0" err="1"/>
              <a:t>self.sales</a:t>
            </a:r>
            <a:r>
              <a:rPr lang="en-IN" sz="1820" dirty="0"/>
              <a:t>[</a:t>
            </a:r>
            <a:r>
              <a:rPr lang="en-IN" sz="1820" dirty="0" err="1"/>
              <a:t>item_name</a:t>
            </a:r>
            <a:r>
              <a:rPr lang="en-IN" sz="1820" dirty="0"/>
              <a:t>] = 0</a:t>
            </a:r>
          </a:p>
          <a:p>
            <a:endParaRPr lang="en-IN" sz="1820" dirty="0"/>
          </a:p>
          <a:p>
            <a:r>
              <a:rPr lang="en-IN" sz="1820" dirty="0"/>
              <a:t>    # Remove item from the menu</a:t>
            </a:r>
          </a:p>
          <a:p>
            <a:r>
              <a:rPr lang="en-IN" sz="1820" dirty="0"/>
              <a:t>    def </a:t>
            </a:r>
            <a:r>
              <a:rPr lang="en-IN" sz="1820" dirty="0" err="1"/>
              <a:t>remove_item</a:t>
            </a:r>
            <a:r>
              <a:rPr lang="en-IN" sz="1820" dirty="0"/>
              <a:t>(self, </a:t>
            </a:r>
            <a:r>
              <a:rPr lang="en-IN" sz="1820" dirty="0" err="1"/>
              <a:t>item_name</a:t>
            </a:r>
            <a:r>
              <a:rPr lang="en-IN" sz="1820" dirty="0"/>
              <a:t>):</a:t>
            </a:r>
          </a:p>
          <a:p>
            <a:r>
              <a:rPr lang="en-IN" sz="1820" dirty="0"/>
              <a:t>        if </a:t>
            </a:r>
            <a:r>
              <a:rPr lang="en-IN" sz="1820" dirty="0" err="1"/>
              <a:t>item_name</a:t>
            </a:r>
            <a:r>
              <a:rPr lang="en-IN" sz="1820" dirty="0"/>
              <a:t> in </a:t>
            </a:r>
            <a:r>
              <a:rPr lang="en-IN" sz="1820" dirty="0" err="1"/>
              <a:t>self.menu</a:t>
            </a:r>
            <a:r>
              <a:rPr lang="en-IN" sz="1820" dirty="0"/>
              <a:t>:</a:t>
            </a:r>
          </a:p>
          <a:p>
            <a:r>
              <a:rPr lang="en-IN" sz="1820" dirty="0"/>
              <a:t>            del </a:t>
            </a:r>
            <a:r>
              <a:rPr lang="en-IN" sz="1820" dirty="0" err="1"/>
              <a:t>self.menu</a:t>
            </a:r>
            <a:r>
              <a:rPr lang="en-IN" sz="1820" dirty="0"/>
              <a:t>[</a:t>
            </a:r>
            <a:r>
              <a:rPr lang="en-IN" sz="1820" dirty="0" err="1"/>
              <a:t>item_name</a:t>
            </a:r>
            <a:r>
              <a:rPr lang="en-IN" sz="1820" dirty="0"/>
              <a:t>]</a:t>
            </a:r>
          </a:p>
          <a:p>
            <a:r>
              <a:rPr lang="en-IN" sz="1820" dirty="0"/>
              <a:t>            del </a:t>
            </a:r>
            <a:r>
              <a:rPr lang="en-IN" sz="1820" dirty="0" err="1"/>
              <a:t>self.sales</a:t>
            </a:r>
            <a:r>
              <a:rPr lang="en-IN" sz="1820" dirty="0"/>
              <a:t>[</a:t>
            </a:r>
            <a:r>
              <a:rPr lang="en-IN" sz="1820" dirty="0" err="1"/>
              <a:t>item_name</a:t>
            </a:r>
            <a:r>
              <a:rPr lang="en-IN" sz="1820" dirty="0"/>
              <a:t>]</a:t>
            </a:r>
          </a:p>
          <a:p>
            <a:endParaRPr lang="en-IN" sz="1820" dirty="0"/>
          </a:p>
        </p:txBody>
      </p:sp>
    </p:spTree>
    <p:extLst>
      <p:ext uri="{BB962C8B-B14F-4D97-AF65-F5344CB8AC3E}">
        <p14:creationId xmlns:p14="http://schemas.microsoft.com/office/powerpoint/2010/main" val="631504684"/>
      </p:ext>
    </p:extLst>
  </p:cSld>
  <p:clrMapOvr>
    <a:masterClrMapping/>
  </p:clrMapOvr>
  <p:transition spd="slow"/>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Facet</Template>
  <TotalTime>45</TotalTime>
  <Words>1678</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ArialMT</vt:lpstr>
      <vt:lpstr>Calibri</vt:lpstr>
      <vt:lpstr>Calibri Light</vt:lpstr>
      <vt:lpstr>Corbel</vt:lpstr>
      <vt:lpstr>Trebuchet MS</vt:lpstr>
      <vt:lpstr>Wingdings 3</vt:lpstr>
      <vt:lpstr>Office Theme</vt:lpstr>
      <vt:lpstr>Facet</vt:lpstr>
      <vt:lpstr>Parallax</vt:lpstr>
      <vt:lpstr>PowerPoint Presentation</vt:lpstr>
      <vt:lpstr> INTRODUCTION: </vt:lpstr>
      <vt:lpstr>  PROJECT OVERVIEW:</vt:lpstr>
      <vt:lpstr>OBJECTIVE:</vt:lpstr>
      <vt:lpstr>SOFTWARE REQUIREMENTS:</vt:lpstr>
      <vt:lpstr>HARDWARE REQUIREMENTS:</vt:lpstr>
      <vt:lpstr>METHODOLOGY:</vt:lpstr>
      <vt:lpstr>PowerPoint Presentation</vt:lpstr>
      <vt:lpstr>RESULT: CODE: </vt:lpstr>
      <vt:lpstr>PowerPoint Presentation</vt:lpstr>
      <vt:lpstr>PowerPoint Presentation</vt:lpstr>
      <vt:lpstr>OUTPUT SCREEN LAYOUT:</vt:lpstr>
      <vt:lpstr>     CONCLUSION:</vt:lpstr>
      <vt:lpstr>FUTURE ENHANCEMENT:</vt:lpstr>
      <vt:lpstr>   ADVANTAGES:</vt:lpstr>
      <vt:lpstr>  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BASHA .</dc:creator>
  <cp:lastModifiedBy>NOOR BASHA .</cp:lastModifiedBy>
  <cp:revision>4</cp:revision>
  <dcterms:created xsi:type="dcterms:W3CDTF">2024-09-28T04:10:53Z</dcterms:created>
  <dcterms:modified xsi:type="dcterms:W3CDTF">2024-09-28T05:55:37Z</dcterms:modified>
</cp:coreProperties>
</file>