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58" r:id="rId4"/>
    <p:sldId id="259" r:id="rId5"/>
    <p:sldId id="267" r:id="rId6"/>
    <p:sldId id="262" r:id="rId7"/>
    <p:sldId id="264"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A1F7CE-23A6-4C89-9220-18BF02061173}">
          <p14:sldIdLst>
            <p14:sldId id="256"/>
            <p14:sldId id="257"/>
            <p14:sldId id="258"/>
            <p14:sldId id="259"/>
            <p14:sldId id="267"/>
            <p14:sldId id="262"/>
            <p14:sldId id="264"/>
            <p14:sldId id="266"/>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118" autoAdjust="0"/>
  </p:normalViewPr>
  <p:slideViewPr>
    <p:cSldViewPr snapToGrid="0">
      <p:cViewPr varScale="1">
        <p:scale>
          <a:sx n="78" d="100"/>
          <a:sy n="78" d="100"/>
        </p:scale>
        <p:origin x="9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232C7-9EFC-4F1C-A36B-A2679BF59C70}"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C004D-16B4-4AAD-A4AA-0BFDF9771D08}" type="slidenum">
              <a:rPr lang="en-IN" smtClean="0"/>
              <a:t>‹#›</a:t>
            </a:fld>
            <a:endParaRPr lang="en-IN"/>
          </a:p>
        </p:txBody>
      </p:sp>
    </p:spTree>
    <p:extLst>
      <p:ext uri="{BB962C8B-B14F-4D97-AF65-F5344CB8AC3E}">
        <p14:creationId xmlns:p14="http://schemas.microsoft.com/office/powerpoint/2010/main" val="41355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669323275"/>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AE1D7-BC60-4546-844D-CB9EA1FA5191}"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25768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177283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402235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238749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110357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4116053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300144952"/>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534560511"/>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1188896866"/>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E1D7-BC60-4546-844D-CB9EA1FA5191}"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2877958660"/>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AE1D7-BC60-4546-844D-CB9EA1FA5191}"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2624611069"/>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AE1D7-BC60-4546-844D-CB9EA1FA5191}"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549640906"/>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AE1D7-BC60-4546-844D-CB9EA1FA5191}"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2122079893"/>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AE1D7-BC60-4546-844D-CB9EA1FA5191}"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485028034"/>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AE1D7-BC60-4546-844D-CB9EA1FA5191}"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3815389653"/>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AE1D7-BC60-4546-844D-CB9EA1FA5191}"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524A6-DBBE-4F0E-83EE-245C740A90C2}" type="slidenum">
              <a:rPr lang="en-IN" smtClean="0"/>
              <a:t>‹#›</a:t>
            </a:fld>
            <a:endParaRPr lang="en-IN"/>
          </a:p>
        </p:txBody>
      </p:sp>
    </p:spTree>
    <p:extLst>
      <p:ext uri="{BB962C8B-B14F-4D97-AF65-F5344CB8AC3E}">
        <p14:creationId xmlns:p14="http://schemas.microsoft.com/office/powerpoint/2010/main" val="2475879237"/>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AE1D7-BC60-4546-844D-CB9EA1FA5191}"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D524A6-DBBE-4F0E-83EE-245C740A90C2}" type="slidenum">
              <a:rPr lang="en-IN" smtClean="0"/>
              <a:t>‹#›</a:t>
            </a:fld>
            <a:endParaRPr lang="en-IN"/>
          </a:p>
        </p:txBody>
      </p:sp>
    </p:spTree>
    <p:extLst>
      <p:ext uri="{BB962C8B-B14F-4D97-AF65-F5344CB8AC3E}">
        <p14:creationId xmlns:p14="http://schemas.microsoft.com/office/powerpoint/2010/main" val="41186718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spd="slow">
    <p:split orient="ver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942CCB7-9BC4-6E32-F88E-639BA246AB9C}"/>
              </a:ext>
            </a:extLst>
          </p:cNvPr>
          <p:cNvSpPr txBox="1"/>
          <p:nvPr/>
        </p:nvSpPr>
        <p:spPr>
          <a:xfrm>
            <a:off x="2413819" y="770575"/>
            <a:ext cx="7737987" cy="5262979"/>
          </a:xfrm>
          <a:prstGeom prst="rect">
            <a:avLst/>
          </a:prstGeom>
          <a:noFill/>
        </p:spPr>
        <p:txBody>
          <a:bodyPr wrap="square" rtlCol="0">
            <a:spAutoFit/>
          </a:bodyPr>
          <a:lstStyle/>
          <a:p>
            <a:r>
              <a:rPr lang="en-US" sz="4000" b="1" dirty="0"/>
              <a:t>KISHKINDA UNIVERSITY</a:t>
            </a:r>
          </a:p>
          <a:p>
            <a:endParaRPr lang="en-IN" sz="2400" b="1" u="sng" dirty="0"/>
          </a:p>
          <a:p>
            <a:r>
              <a:rPr lang="en-IN" sz="2400" b="1" u="sng" dirty="0"/>
              <a:t>TEAM MEMBERS:</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JUNAID AHMED</a:t>
            </a:r>
          </a:p>
          <a:p>
            <a:pPr marL="342900" indent="-342900">
              <a:buFont typeface="Arial" panose="020B0604020202020204" pitchFamily="34" charset="0"/>
              <a:buChar char="•"/>
            </a:pPr>
            <a:r>
              <a:rPr lang="en-IN" sz="2400" b="1" dirty="0"/>
              <a:t>NAYEEM </a:t>
            </a:r>
          </a:p>
          <a:p>
            <a:pPr marL="342900" indent="-342900">
              <a:buFont typeface="Arial" panose="020B0604020202020204" pitchFamily="34" charset="0"/>
              <a:buChar char="•"/>
            </a:pPr>
            <a:r>
              <a:rPr lang="en-IN" sz="2400" b="1" dirty="0"/>
              <a:t>S M MOHAN </a:t>
            </a:r>
          </a:p>
          <a:p>
            <a:pPr marL="342900" indent="-342900">
              <a:buFont typeface="Arial" panose="020B0604020202020204" pitchFamily="34" charset="0"/>
              <a:buChar char="•"/>
            </a:pPr>
            <a:r>
              <a:rPr lang="en-IN" sz="2400" b="1" dirty="0"/>
              <a:t>AMAN</a:t>
            </a:r>
          </a:p>
          <a:p>
            <a:pPr marL="342900" indent="-342900">
              <a:buFont typeface="Arial" panose="020B0604020202020204" pitchFamily="34" charset="0"/>
              <a:buChar char="•"/>
            </a:pPr>
            <a:r>
              <a:rPr lang="en-IN" sz="2400" b="1" dirty="0"/>
              <a:t>DHANUSH</a:t>
            </a:r>
          </a:p>
          <a:p>
            <a:pPr marL="342900" indent="-342900">
              <a:buFont typeface="Arial" panose="020B0604020202020204" pitchFamily="34" charset="0"/>
              <a:buChar char="•"/>
            </a:pPr>
            <a:endParaRPr lang="en-IN" sz="2400" b="1" dirty="0"/>
          </a:p>
          <a:p>
            <a:r>
              <a:rPr lang="en-IN" sz="3600" b="1" dirty="0"/>
              <a:t>TOPIC: </a:t>
            </a:r>
            <a:r>
              <a:rPr lang="en-IN" sz="4000" b="1" dirty="0">
                <a:solidFill>
                  <a:srgbClr val="002060"/>
                </a:solidFill>
              </a:rPr>
              <a:t>“STADIUM CONCESSION MANAGEMENT”</a:t>
            </a:r>
            <a:endParaRPr lang="en-IN" sz="3600" b="1" dirty="0">
              <a:solidFill>
                <a:srgbClr val="002060"/>
              </a:solidFill>
            </a:endParaRPr>
          </a:p>
        </p:txBody>
      </p:sp>
      <p:pic>
        <p:nvPicPr>
          <p:cNvPr id="3" name="Picture 2">
            <a:extLst>
              <a:ext uri="{FF2B5EF4-FFF2-40B4-BE49-F238E27FC236}">
                <a16:creationId xmlns:a16="http://schemas.microsoft.com/office/drawing/2014/main" id="{0E2A8641-C9AB-E5CF-1359-65A4DF46A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595" y="1995487"/>
            <a:ext cx="2019300" cy="2257425"/>
          </a:xfrm>
          <a:prstGeom prst="rect">
            <a:avLst/>
          </a:prstGeom>
        </p:spPr>
      </p:pic>
    </p:spTree>
    <p:extLst>
      <p:ext uri="{BB962C8B-B14F-4D97-AF65-F5344CB8AC3E}">
        <p14:creationId xmlns:p14="http://schemas.microsoft.com/office/powerpoint/2010/main" val="2675590990"/>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A933-D324-3E13-2BC4-07A610CCB110}"/>
              </a:ext>
            </a:extLst>
          </p:cNvPr>
          <p:cNvSpPr>
            <a:spLocks noGrp="1"/>
          </p:cNvSpPr>
          <p:nvPr>
            <p:ph type="title" idx="4294967295"/>
          </p:nvPr>
        </p:nvSpPr>
        <p:spPr>
          <a:xfrm>
            <a:off x="1795463" y="685800"/>
            <a:ext cx="10396537" cy="2355850"/>
          </a:xfrm>
        </p:spPr>
        <p:txBody>
          <a:bodyPr/>
          <a:lstStyle/>
          <a:p>
            <a:pPr algn="l"/>
            <a:r>
              <a:rPr lang="en-US" dirty="0"/>
              <a:t>             </a:t>
            </a:r>
            <a:r>
              <a:rPr lang="en-US" b="1" dirty="0">
                <a:solidFill>
                  <a:schemeClr val="accent1">
                    <a:lumMod val="50000"/>
                  </a:schemeClr>
                </a:solidFill>
              </a:rPr>
              <a:t>REFERENCE: CHATGPT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0D39666-8039-2765-A164-DB25E6560DD6}"/>
              </a:ext>
            </a:extLst>
          </p:cNvPr>
          <p:cNvSpPr>
            <a:spLocks noGrp="1"/>
          </p:cNvSpPr>
          <p:nvPr>
            <p:ph idx="4294967295"/>
          </p:nvPr>
        </p:nvSpPr>
        <p:spPr>
          <a:xfrm>
            <a:off x="-192088" y="2438400"/>
            <a:ext cx="12384088" cy="850900"/>
          </a:xfrm>
        </p:spPr>
        <p:txBody>
          <a:bodyPr>
            <a:noAutofit/>
          </a:bodyPr>
          <a:lstStyle/>
          <a:p>
            <a:pPr algn="ctr"/>
            <a:endParaRPr lang="en-US" sz="7200" dirty="0"/>
          </a:p>
          <a:p>
            <a:pPr algn="ctr"/>
            <a:r>
              <a:rPr lang="en-US" sz="7200" dirty="0">
                <a:solidFill>
                  <a:srgbClr val="002060"/>
                </a:solidFill>
              </a:rPr>
              <a:t>THANK YOU</a:t>
            </a:r>
            <a:endParaRPr lang="en-IN" sz="7200" dirty="0">
              <a:solidFill>
                <a:srgbClr val="002060"/>
              </a:solidFill>
            </a:endParaRPr>
          </a:p>
        </p:txBody>
      </p:sp>
    </p:spTree>
    <p:extLst>
      <p:ext uri="{BB962C8B-B14F-4D97-AF65-F5344CB8AC3E}">
        <p14:creationId xmlns:p14="http://schemas.microsoft.com/office/powerpoint/2010/main" val="3388486714"/>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C374-DA15-E96E-77FB-25F461AA1E4C}"/>
              </a:ext>
            </a:extLst>
          </p:cNvPr>
          <p:cNvSpPr>
            <a:spLocks noGrp="1"/>
          </p:cNvSpPr>
          <p:nvPr>
            <p:ph type="title"/>
          </p:nvPr>
        </p:nvSpPr>
        <p:spPr/>
        <p:txBody>
          <a:bodyPr/>
          <a:lstStyle/>
          <a:p>
            <a:r>
              <a:rPr lang="en-US" dirty="0"/>
              <a:t>“</a:t>
            </a:r>
            <a:r>
              <a:rPr lang="en-US" b="1" dirty="0"/>
              <a:t>STADIUM  CONCESSION MANAGEMENT</a:t>
            </a:r>
            <a:r>
              <a:rPr lang="en-US" dirty="0"/>
              <a:t>”</a:t>
            </a:r>
            <a:endParaRPr lang="en-IN" dirty="0"/>
          </a:p>
        </p:txBody>
      </p:sp>
      <p:sp>
        <p:nvSpPr>
          <p:cNvPr id="3" name="Content Placeholder 2">
            <a:extLst>
              <a:ext uri="{FF2B5EF4-FFF2-40B4-BE49-F238E27FC236}">
                <a16:creationId xmlns:a16="http://schemas.microsoft.com/office/drawing/2014/main" id="{20BE549F-49B1-7BED-0CCF-F27717032FF4}"/>
              </a:ext>
            </a:extLst>
          </p:cNvPr>
          <p:cNvSpPr>
            <a:spLocks noGrp="1"/>
          </p:cNvSpPr>
          <p:nvPr>
            <p:ph idx="1"/>
          </p:nvPr>
        </p:nvSpPr>
        <p:spPr/>
        <p:txBody>
          <a:bodyPr/>
          <a:lstStyle/>
          <a:p>
            <a:r>
              <a:rPr lang="en-US" sz="2800" b="1" u="sng" dirty="0">
                <a:solidFill>
                  <a:schemeClr val="accent4">
                    <a:lumMod val="75000"/>
                  </a:schemeClr>
                </a:solidFill>
              </a:rPr>
              <a:t>EXPLAINATION</a:t>
            </a:r>
            <a:r>
              <a:rPr lang="en-US" u="sng" dirty="0"/>
              <a:t>:</a:t>
            </a:r>
          </a:p>
          <a:p>
            <a:endParaRPr lang="en-US" dirty="0"/>
          </a:p>
          <a:p>
            <a:r>
              <a:rPr lang="en-US" dirty="0"/>
              <a:t>"Management Stadium Concession" refers to a trial project (Proof of Concept) for managing food and beverage sales at a stadium. It focuses on testing how efficiently the system works. This includes tracking orders, payments, and inventory at concession stands. The goal is to ensure smooth operations during live events".</a:t>
            </a:r>
          </a:p>
          <a:p>
            <a:endParaRPr lang="en-US" dirty="0"/>
          </a:p>
          <a:p>
            <a:endParaRPr lang="en-IN" dirty="0"/>
          </a:p>
        </p:txBody>
      </p:sp>
    </p:spTree>
    <p:extLst>
      <p:ext uri="{BB962C8B-B14F-4D97-AF65-F5344CB8AC3E}">
        <p14:creationId xmlns:p14="http://schemas.microsoft.com/office/powerpoint/2010/main" val="2925621562"/>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CA09-4DE8-65E1-7B5C-3765F97CB099}"/>
              </a:ext>
            </a:extLst>
          </p:cNvPr>
          <p:cNvSpPr>
            <a:spLocks noGrp="1"/>
          </p:cNvSpPr>
          <p:nvPr>
            <p:ph type="title"/>
          </p:nvPr>
        </p:nvSpPr>
        <p:spPr>
          <a:xfrm>
            <a:off x="-501445" y="432620"/>
            <a:ext cx="9458632" cy="1641986"/>
          </a:xfrm>
        </p:spPr>
        <p:txBody>
          <a:bodyPr/>
          <a:lstStyle/>
          <a:p>
            <a:r>
              <a:rPr lang="en-US" b="1" u="sng" dirty="0"/>
              <a:t>INTRODUCTION:</a:t>
            </a:r>
            <a:br>
              <a:rPr lang="en-US" b="1" u="sng" dirty="0"/>
            </a:br>
            <a:endParaRPr lang="en-IN" b="1" u="sng" dirty="0"/>
          </a:p>
        </p:txBody>
      </p:sp>
      <p:sp>
        <p:nvSpPr>
          <p:cNvPr id="3" name="Content Placeholder 2">
            <a:extLst>
              <a:ext uri="{FF2B5EF4-FFF2-40B4-BE49-F238E27FC236}">
                <a16:creationId xmlns:a16="http://schemas.microsoft.com/office/drawing/2014/main" id="{3F8D9DB9-96E9-4A41-B03B-80215A48475D}"/>
              </a:ext>
            </a:extLst>
          </p:cNvPr>
          <p:cNvSpPr>
            <a:spLocks noGrp="1"/>
          </p:cNvSpPr>
          <p:nvPr>
            <p:ph idx="1"/>
          </p:nvPr>
        </p:nvSpPr>
        <p:spPr>
          <a:xfrm>
            <a:off x="1956619" y="1331842"/>
            <a:ext cx="9546404" cy="5317435"/>
          </a:xfrm>
        </p:spPr>
        <p:txBody>
          <a:bodyPr>
            <a:noAutofit/>
          </a:bodyPr>
          <a:lstStyle/>
          <a:p>
            <a:endParaRPr lang="en-US" sz="2300" dirty="0"/>
          </a:p>
          <a:p>
            <a:r>
              <a:rPr lang="en-US" sz="2300" dirty="0"/>
              <a:t>1. Track available food items.</a:t>
            </a:r>
          </a:p>
          <a:p>
            <a:r>
              <a:rPr lang="en-US" sz="2300" dirty="0"/>
              <a:t>2. Manage inventory levels.</a:t>
            </a:r>
          </a:p>
          <a:p>
            <a:r>
              <a:rPr lang="en-US" sz="2300" dirty="0"/>
              <a:t>3. Record sales transactions.</a:t>
            </a:r>
          </a:p>
          <a:p>
            <a:r>
              <a:rPr lang="en-US" sz="2300" dirty="0"/>
              <a:t>4. Update stock after each sale.</a:t>
            </a:r>
          </a:p>
          <a:p>
            <a:r>
              <a:rPr lang="en-US" sz="2300" dirty="0"/>
              <a:t>5. Generate sales reports.</a:t>
            </a:r>
          </a:p>
          <a:p>
            <a:endParaRPr lang="en-US" sz="2300" dirty="0"/>
          </a:p>
          <a:p>
            <a:endParaRPr lang="en-IN" sz="2300" dirty="0"/>
          </a:p>
        </p:txBody>
      </p:sp>
      <p:pic>
        <p:nvPicPr>
          <p:cNvPr id="7" name="Picture 6">
            <a:extLst>
              <a:ext uri="{FF2B5EF4-FFF2-40B4-BE49-F238E27FC236}">
                <a16:creationId xmlns:a16="http://schemas.microsoft.com/office/drawing/2014/main" id="{260BAAD3-6180-5F99-D9FC-4EBF9595E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192" y="2402353"/>
            <a:ext cx="5378812" cy="2894015"/>
          </a:xfrm>
          <a:prstGeom prst="rect">
            <a:avLst/>
          </a:prstGeom>
        </p:spPr>
      </p:pic>
    </p:spTree>
    <p:extLst>
      <p:ext uri="{BB962C8B-B14F-4D97-AF65-F5344CB8AC3E}">
        <p14:creationId xmlns:p14="http://schemas.microsoft.com/office/powerpoint/2010/main" val="1059122673"/>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ED3C-08BD-EE45-F0BD-6A4D16324111}"/>
              </a:ext>
            </a:extLst>
          </p:cNvPr>
          <p:cNvSpPr>
            <a:spLocks noGrp="1"/>
          </p:cNvSpPr>
          <p:nvPr>
            <p:ph type="title" idx="4294967295"/>
          </p:nvPr>
        </p:nvSpPr>
        <p:spPr>
          <a:xfrm>
            <a:off x="-187325" y="422275"/>
            <a:ext cx="12379325" cy="1376363"/>
          </a:xfrm>
        </p:spPr>
        <p:txBody>
          <a:bodyPr/>
          <a:lstStyle/>
          <a:p>
            <a:r>
              <a:rPr lang="en-US" b="1" u="sng" dirty="0"/>
              <a:t>OBJECTIVE</a:t>
            </a:r>
            <a:r>
              <a:rPr lang="en-US" b="1" dirty="0"/>
              <a:t>:</a:t>
            </a:r>
            <a:br>
              <a:rPr lang="en-US" b="1" dirty="0"/>
            </a:br>
            <a:endParaRPr lang="en-IN" b="1" dirty="0"/>
          </a:p>
        </p:txBody>
      </p:sp>
      <p:sp>
        <p:nvSpPr>
          <p:cNvPr id="3" name="Content Placeholder 2">
            <a:extLst>
              <a:ext uri="{FF2B5EF4-FFF2-40B4-BE49-F238E27FC236}">
                <a16:creationId xmlns:a16="http://schemas.microsoft.com/office/drawing/2014/main" id="{5632AEF5-A491-9820-B0E7-C99FA2B56958}"/>
              </a:ext>
            </a:extLst>
          </p:cNvPr>
          <p:cNvSpPr>
            <a:spLocks noGrp="1"/>
          </p:cNvSpPr>
          <p:nvPr>
            <p:ph idx="4294967295"/>
          </p:nvPr>
        </p:nvSpPr>
        <p:spPr>
          <a:xfrm>
            <a:off x="1474788" y="1277938"/>
            <a:ext cx="10717212" cy="5157787"/>
          </a:xfrm>
        </p:spPr>
        <p:txBody>
          <a:bodyPr>
            <a:noAutofit/>
          </a:bodyPr>
          <a:lstStyle/>
          <a:p>
            <a:r>
              <a:rPr lang="en-US" sz="2300" dirty="0"/>
              <a:t>Here are the objectives for the Stadium Concession Management POC:</a:t>
            </a:r>
          </a:p>
          <a:p>
            <a:endParaRPr lang="en-US" sz="2300" dirty="0"/>
          </a:p>
          <a:p>
            <a:r>
              <a:rPr lang="en-US" sz="2300" dirty="0"/>
              <a:t>1. Improve Inventory Accuracy – Track and update inventory in real-time.</a:t>
            </a:r>
          </a:p>
          <a:p>
            <a:r>
              <a:rPr lang="en-US" sz="2300" dirty="0"/>
              <a:t>2. Optimize Sales Tracking – Record and manage sales for better performance analysis.</a:t>
            </a:r>
          </a:p>
          <a:p>
            <a:r>
              <a:rPr lang="en-US" sz="2300" dirty="0"/>
              <a:t>3. Ensure Stock Availability – Send alerts when items are low or out of stock.</a:t>
            </a:r>
          </a:p>
          <a:p>
            <a:r>
              <a:rPr lang="en-US" sz="2300" dirty="0"/>
              <a:t>4. Streamline Ordering Process – Simplify reordering and restocking of items.</a:t>
            </a:r>
          </a:p>
          <a:p>
            <a:r>
              <a:rPr lang="en-US" sz="2300" dirty="0"/>
              <a:t>5. Increase Sales Efficiency – Speed up sales transactions and reduce errors.</a:t>
            </a:r>
          </a:p>
          <a:p>
            <a:endParaRPr lang="en-IN" sz="2300" dirty="0"/>
          </a:p>
        </p:txBody>
      </p:sp>
    </p:spTree>
    <p:extLst>
      <p:ext uri="{BB962C8B-B14F-4D97-AF65-F5344CB8AC3E}">
        <p14:creationId xmlns:p14="http://schemas.microsoft.com/office/powerpoint/2010/main" val="2844993571"/>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4FB1E2-3077-3284-8146-BAE1E93D138A}"/>
              </a:ext>
            </a:extLst>
          </p:cNvPr>
          <p:cNvSpPr>
            <a:spLocks noChangeArrowheads="1"/>
          </p:cNvSpPr>
          <p:nvPr/>
        </p:nvSpPr>
        <p:spPr bwMode="auto">
          <a:xfrm>
            <a:off x="0" y="3085632"/>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23D35FF-C115-70E9-5546-6EEF8B81CB08}"/>
              </a:ext>
            </a:extLst>
          </p:cNvPr>
          <p:cNvSpPr>
            <a:spLocks noChangeArrowheads="1"/>
          </p:cNvSpPr>
          <p:nvPr/>
        </p:nvSpPr>
        <p:spPr bwMode="auto">
          <a:xfrm>
            <a:off x="1524000" y="1133974"/>
            <a:ext cx="996563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Management</a:t>
            </a:r>
            <a:r>
              <a:rPr kumimoji="0" lang="en-US" altLang="en-US" sz="2400" b="0" i="0" u="none" strike="noStrike" cap="none" normalizeH="0" baseline="0" dirty="0">
                <a:ln>
                  <a:noFill/>
                </a:ln>
                <a:solidFill>
                  <a:schemeClr val="tx1"/>
                </a:solidFill>
                <a:effectLst/>
                <a:latin typeface="Arial" panose="020B0604020202020204" pitchFamily="34" charset="0"/>
              </a:rPr>
              <a:t>: Python can handle large datasets efficiently, allowing for effective tracking of inventory, sales, and customer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Analytics</a:t>
            </a:r>
            <a:r>
              <a:rPr kumimoji="0" lang="en-US" altLang="en-US" sz="2400" b="0" i="0" u="none" strike="noStrike" cap="none" normalizeH="0" baseline="0" dirty="0">
                <a:ln>
                  <a:noFill/>
                </a:ln>
                <a:solidFill>
                  <a:schemeClr val="tx1"/>
                </a:solidFill>
                <a:effectLst/>
                <a:latin typeface="Arial" panose="020B0604020202020204" pitchFamily="34" charset="0"/>
              </a:rPr>
              <a:t>: Implementing real-time analytics helps in monitoring sales trends, peak times, and popular items, enabling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Automated Inventory Control</a:t>
            </a:r>
            <a:r>
              <a:rPr kumimoji="0" lang="en-US" altLang="en-US" sz="2400" b="0" i="0" u="none" strike="noStrike" cap="none" normalizeH="0" baseline="0" dirty="0">
                <a:ln>
                  <a:noFill/>
                </a:ln>
                <a:solidFill>
                  <a:schemeClr val="tx1"/>
                </a:solidFill>
                <a:effectLst/>
                <a:latin typeface="Arial" panose="020B0604020202020204" pitchFamily="34" charset="0"/>
              </a:rPr>
              <a:t>: Python can automate inventory tracking, reducing the risk of stockouts or overstocking and ensuring timely replenishment.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Customer Experience</a:t>
            </a:r>
            <a:r>
              <a:rPr kumimoji="0" lang="en-US" altLang="en-US" sz="2400" b="0" i="0" u="none" strike="noStrike" cap="none" normalizeH="0" baseline="0" dirty="0">
                <a:ln>
                  <a:noFill/>
                </a:ln>
                <a:solidFill>
                  <a:schemeClr val="tx1"/>
                </a:solidFill>
                <a:effectLst/>
                <a:latin typeface="Arial" panose="020B0604020202020204" pitchFamily="34" charset="0"/>
              </a:rPr>
              <a:t>: By analyzing customer data, businesses can personalize offerings, optimize menu items, and reduce wait times through better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 Reduction</a:t>
            </a:r>
            <a:r>
              <a:rPr kumimoji="0" lang="en-US" altLang="en-US" sz="2400" b="0" i="0" u="none" strike="noStrike" cap="none" normalizeH="0" baseline="0" dirty="0">
                <a:ln>
                  <a:noFill/>
                </a:ln>
                <a:solidFill>
                  <a:schemeClr val="tx1"/>
                </a:solidFill>
                <a:effectLst/>
                <a:latin typeface="Arial" panose="020B0604020202020204" pitchFamily="34" charset="0"/>
              </a:rPr>
              <a:t>: Automating processes like ordering, billing, and reporting can lower labor costs and minimize human error.</a:t>
            </a:r>
          </a:p>
        </p:txBody>
      </p:sp>
      <p:sp>
        <p:nvSpPr>
          <p:cNvPr id="7" name="TextBox 6">
            <a:extLst>
              <a:ext uri="{FF2B5EF4-FFF2-40B4-BE49-F238E27FC236}">
                <a16:creationId xmlns:a16="http://schemas.microsoft.com/office/drawing/2014/main" id="{730653BE-AC01-847B-89B3-B791D0EA8770}"/>
              </a:ext>
            </a:extLst>
          </p:cNvPr>
          <p:cNvSpPr txBox="1"/>
          <p:nvPr/>
        </p:nvSpPr>
        <p:spPr>
          <a:xfrm>
            <a:off x="1799303" y="334297"/>
            <a:ext cx="9517626" cy="769441"/>
          </a:xfrm>
          <a:prstGeom prst="rect">
            <a:avLst/>
          </a:prstGeom>
          <a:noFill/>
        </p:spPr>
        <p:txBody>
          <a:bodyPr wrap="square" rtlCol="0">
            <a:spAutoFit/>
          </a:bodyPr>
          <a:lstStyle/>
          <a:p>
            <a:r>
              <a:rPr lang="en-US" sz="4400" b="1" u="sng" dirty="0"/>
              <a:t>ADVANTAGES:</a:t>
            </a:r>
            <a:endParaRPr lang="en-IN" sz="4400" b="1" u="sng" dirty="0"/>
          </a:p>
        </p:txBody>
      </p:sp>
    </p:spTree>
    <p:extLst>
      <p:ext uri="{BB962C8B-B14F-4D97-AF65-F5344CB8AC3E}">
        <p14:creationId xmlns:p14="http://schemas.microsoft.com/office/powerpoint/2010/main" val="2629411012"/>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631B55A-F05D-8A81-C7C8-C3E29DDF4C29}"/>
              </a:ext>
            </a:extLst>
          </p:cNvPr>
          <p:cNvSpPr>
            <a:spLocks noGrp="1" noChangeArrowheads="1"/>
          </p:cNvSpPr>
          <p:nvPr>
            <p:ph idx="4294967295"/>
          </p:nvPr>
        </p:nvSpPr>
        <p:spPr bwMode="auto">
          <a:xfrm>
            <a:off x="1170039" y="2313634"/>
            <a:ext cx="1112028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Performance Limitations</a:t>
            </a:r>
            <a:r>
              <a:rPr kumimoji="0" lang="en-US" altLang="en-US" sz="2000" b="0" i="0" u="none" strike="noStrike" cap="none" normalizeH="0" baseline="0" dirty="0">
                <a:ln>
                  <a:noFill/>
                </a:ln>
                <a:solidFill>
                  <a:schemeClr val="tx1"/>
                </a:solidFill>
                <a:effectLst/>
                <a:latin typeface="Arial" panose="020B0604020202020204" pitchFamily="34" charset="0"/>
              </a:rPr>
              <a:t>: Python can be slower than compiled languages (like C or Java), which might affect performance in high-demand scenarios, especially with real-time processing.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Concurrency Challenges</a:t>
            </a:r>
            <a:r>
              <a:rPr kumimoji="0" lang="en-US" altLang="en-US" sz="2000" b="0" i="0" u="none" strike="noStrike" cap="none" normalizeH="0" baseline="0" dirty="0">
                <a:ln>
                  <a:noFill/>
                </a:ln>
                <a:solidFill>
                  <a:schemeClr val="tx1"/>
                </a:solidFill>
                <a:effectLst/>
                <a:latin typeface="Arial" panose="020B0604020202020204" pitchFamily="34" charset="0"/>
              </a:rPr>
              <a:t>: Python’s Global Interpreter Lock (GIL) can limit multi-threaded performance, making it challenging to efficiently handle multiple requests simultaneously.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Dependency Management</a:t>
            </a:r>
            <a:r>
              <a:rPr kumimoji="0" lang="en-US" altLang="en-US" sz="2000" b="0" i="0" u="none" strike="noStrike" cap="none" normalizeH="0" baseline="0" dirty="0">
                <a:ln>
                  <a:noFill/>
                </a:ln>
                <a:solidFill>
                  <a:schemeClr val="tx1"/>
                </a:solidFill>
                <a:effectLst/>
                <a:latin typeface="Arial" panose="020B0604020202020204" pitchFamily="34" charset="0"/>
              </a:rPr>
              <a:t>: Managing dependencies can become complex, especially in larger applications, leading to compatibility issues or difficulties in updating libraries.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Limited Mobile Support</a:t>
            </a:r>
            <a:r>
              <a:rPr kumimoji="0" lang="en-US" altLang="en-US" sz="2000" b="0" i="0" u="none" strike="noStrike" cap="none" normalizeH="0" baseline="0" dirty="0">
                <a:ln>
                  <a:noFill/>
                </a:ln>
                <a:solidFill>
                  <a:schemeClr val="tx1"/>
                </a:solidFill>
                <a:effectLst/>
                <a:latin typeface="Arial" panose="020B0604020202020204" pitchFamily="34" charset="0"/>
              </a:rPr>
              <a:t>: While Python is great for server-side applications, it may not be the best choice for mobile applications without additional frameworks, which can complicate the tech stack.</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Resource Consumption</a:t>
            </a:r>
            <a:r>
              <a:rPr kumimoji="0" lang="en-US" altLang="en-US" sz="2000" b="0" i="0" u="none" strike="noStrike" cap="none" normalizeH="0" baseline="0" dirty="0">
                <a:ln>
                  <a:noFill/>
                </a:ln>
                <a:solidFill>
                  <a:schemeClr val="tx1"/>
                </a:solidFill>
                <a:effectLst/>
                <a:latin typeface="Arial" panose="020B0604020202020204" pitchFamily="34" charset="0"/>
              </a:rPr>
              <a:t>: Python applications can consume more memory than applications written in lower-level languages, which might be a concern for systems with limited resources.</a:t>
            </a:r>
          </a:p>
        </p:txBody>
      </p:sp>
      <p:sp>
        <p:nvSpPr>
          <p:cNvPr id="8" name="TextBox 7">
            <a:extLst>
              <a:ext uri="{FF2B5EF4-FFF2-40B4-BE49-F238E27FC236}">
                <a16:creationId xmlns:a16="http://schemas.microsoft.com/office/drawing/2014/main" id="{6CCB9510-B540-02AB-F896-5427D42C70FF}"/>
              </a:ext>
            </a:extLst>
          </p:cNvPr>
          <p:cNvSpPr txBox="1"/>
          <p:nvPr/>
        </p:nvSpPr>
        <p:spPr>
          <a:xfrm>
            <a:off x="1484671" y="491612"/>
            <a:ext cx="10176386" cy="1569660"/>
          </a:xfrm>
          <a:prstGeom prst="rect">
            <a:avLst/>
          </a:prstGeom>
          <a:noFill/>
        </p:spPr>
        <p:txBody>
          <a:bodyPr wrap="square" rtlCol="0">
            <a:spAutoFit/>
          </a:bodyPr>
          <a:lstStyle/>
          <a:p>
            <a:endParaRPr lang="en-US" sz="4800" b="1" u="sng" dirty="0"/>
          </a:p>
          <a:p>
            <a:r>
              <a:rPr lang="en-US" sz="4800" b="1" u="sng" dirty="0"/>
              <a:t>DISADVANTAGES:</a:t>
            </a:r>
            <a:endParaRPr lang="en-IN" sz="4800" b="1" u="sng" dirty="0"/>
          </a:p>
        </p:txBody>
      </p:sp>
    </p:spTree>
    <p:extLst>
      <p:ext uri="{BB962C8B-B14F-4D97-AF65-F5344CB8AC3E}">
        <p14:creationId xmlns:p14="http://schemas.microsoft.com/office/powerpoint/2010/main" val="1501700000"/>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089-925B-D8D3-8A87-0C5A6F2C71CA}"/>
              </a:ext>
            </a:extLst>
          </p:cNvPr>
          <p:cNvSpPr>
            <a:spLocks noGrp="1"/>
          </p:cNvSpPr>
          <p:nvPr>
            <p:ph type="title" idx="4294967295"/>
          </p:nvPr>
        </p:nvSpPr>
        <p:spPr>
          <a:xfrm>
            <a:off x="0" y="107950"/>
            <a:ext cx="9007475" cy="1385888"/>
          </a:xfrm>
        </p:spPr>
        <p:txBody>
          <a:bodyPr>
            <a:normAutofit/>
          </a:bodyPr>
          <a:lstStyle/>
          <a:p>
            <a:r>
              <a:rPr lang="en-US" b="1" u="sng" dirty="0"/>
              <a:t>Future enhancements of stadium concession and management :</a:t>
            </a:r>
            <a:endParaRPr lang="en-IN" b="1" u="sng" dirty="0"/>
          </a:p>
        </p:txBody>
      </p:sp>
      <p:sp>
        <p:nvSpPr>
          <p:cNvPr id="3" name="Content Placeholder 2">
            <a:extLst>
              <a:ext uri="{FF2B5EF4-FFF2-40B4-BE49-F238E27FC236}">
                <a16:creationId xmlns:a16="http://schemas.microsoft.com/office/drawing/2014/main" id="{9AFF7C17-AE4F-D7BB-F6AB-E2C1D9BB4DBD}"/>
              </a:ext>
            </a:extLst>
          </p:cNvPr>
          <p:cNvSpPr>
            <a:spLocks noGrp="1"/>
          </p:cNvSpPr>
          <p:nvPr>
            <p:ph idx="4294967295"/>
          </p:nvPr>
        </p:nvSpPr>
        <p:spPr>
          <a:xfrm>
            <a:off x="1690688" y="1357313"/>
            <a:ext cx="10501312" cy="5200650"/>
          </a:xfrm>
        </p:spPr>
        <p:txBody>
          <a:bodyPr>
            <a:normAutofit/>
          </a:bodyPr>
          <a:lstStyle/>
          <a:p>
            <a:pPr marL="0" indent="0">
              <a:buNone/>
            </a:pPr>
            <a:endParaRPr lang="en-US" dirty="0"/>
          </a:p>
          <a:p>
            <a:pPr marL="0" indent="0">
              <a:buNone/>
            </a:pPr>
            <a:r>
              <a:rPr lang="en-US" dirty="0"/>
              <a:t>1. Mobile Ordering &amp; Contactless Payments: Fans will use apps to pre-order food and drinks for delivery to their seats or express pick-up, reducing wait times.</a:t>
            </a:r>
          </a:p>
          <a:p>
            <a:pPr marL="0" indent="0">
              <a:buNone/>
            </a:pPr>
            <a:r>
              <a:rPr lang="en-US" dirty="0"/>
              <a:t>2. AI &amp; Data Analytics: AI will analyze fan preferences and real-time demand to optimize inventory and staffing, leading to better service and cost savings.</a:t>
            </a:r>
          </a:p>
          <a:p>
            <a:pPr marL="0" indent="0">
              <a:buNone/>
            </a:pPr>
            <a:r>
              <a:rPr lang="en-US" dirty="0"/>
              <a:t>3. Sustainability: Expect a shift toward eco-friendly packaging, energy-efficient equipment, and reduced food waste through better forecasting.</a:t>
            </a:r>
          </a:p>
          <a:p>
            <a:pPr marL="0" indent="0">
              <a:buNone/>
            </a:pPr>
            <a:r>
              <a:rPr lang="en-US" dirty="0"/>
              <a:t>4. Self-service Robots: Automated robots may handle food preparation and distribution, reducing reliance on staff.</a:t>
            </a:r>
          </a:p>
          <a:p>
            <a:pPr marL="0" indent="0">
              <a:buNone/>
            </a:pPr>
            <a:r>
              <a:rPr lang="en-US" dirty="0"/>
              <a:t>5. Personalized Experiences: Concessions might offer customized menus based on fan preferences tracked through loyalty programs or apps. </a:t>
            </a:r>
          </a:p>
          <a:p>
            <a:pPr marL="0" indent="0">
              <a:buNone/>
            </a:pPr>
            <a:endParaRPr lang="en-US" dirty="0"/>
          </a:p>
        </p:txBody>
      </p:sp>
    </p:spTree>
    <p:extLst>
      <p:ext uri="{BB962C8B-B14F-4D97-AF65-F5344CB8AC3E}">
        <p14:creationId xmlns:p14="http://schemas.microsoft.com/office/powerpoint/2010/main" val="3010501264"/>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C903B-B88C-5574-25DD-2AB5187C9296}"/>
              </a:ext>
            </a:extLst>
          </p:cNvPr>
          <p:cNvSpPr txBox="1"/>
          <p:nvPr/>
        </p:nvSpPr>
        <p:spPr>
          <a:xfrm>
            <a:off x="1700981" y="511277"/>
            <a:ext cx="9566787" cy="5078313"/>
          </a:xfrm>
          <a:prstGeom prst="rect">
            <a:avLst/>
          </a:prstGeom>
          <a:noFill/>
        </p:spPr>
        <p:txBody>
          <a:bodyPr wrap="square" rtlCol="0">
            <a:spAutoFit/>
          </a:bodyPr>
          <a:lstStyle/>
          <a:p>
            <a:endParaRPr lang="en-US" sz="3600" dirty="0"/>
          </a:p>
          <a:p>
            <a:r>
              <a:rPr lang="en-US" sz="3600" b="1" u="sng" dirty="0"/>
              <a:t>Vision</a:t>
            </a:r>
            <a:r>
              <a:rPr lang="en-US" sz="3600" dirty="0"/>
              <a:t>: To create an exceptional fan experience through premium, convenient, and innovative concession services.</a:t>
            </a:r>
          </a:p>
          <a:p>
            <a:endParaRPr lang="en-US" sz="3600" dirty="0"/>
          </a:p>
          <a:p>
            <a:r>
              <a:rPr lang="en-US" sz="3600" b="1" u="sng" dirty="0"/>
              <a:t>Mission</a:t>
            </a:r>
            <a:r>
              <a:rPr lang="en-US" sz="3600" dirty="0"/>
              <a:t>: To deliver diverse, high-quality food and beverages efficiently, while maximizing customer satisfaction, safety, and profitability in stadium events.</a:t>
            </a:r>
            <a:endParaRPr lang="en-IN" sz="3600" dirty="0"/>
          </a:p>
        </p:txBody>
      </p:sp>
    </p:spTree>
    <p:extLst>
      <p:ext uri="{BB962C8B-B14F-4D97-AF65-F5344CB8AC3E}">
        <p14:creationId xmlns:p14="http://schemas.microsoft.com/office/powerpoint/2010/main" val="1075426279"/>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8491-1B24-0239-1AF6-1D320503E617}"/>
              </a:ext>
            </a:extLst>
          </p:cNvPr>
          <p:cNvSpPr>
            <a:spLocks noGrp="1"/>
          </p:cNvSpPr>
          <p:nvPr>
            <p:ph type="title"/>
          </p:nvPr>
        </p:nvSpPr>
        <p:spPr>
          <a:xfrm>
            <a:off x="953728" y="365125"/>
            <a:ext cx="10400071" cy="1325563"/>
          </a:xfrm>
        </p:spPr>
        <p:txBody>
          <a:bodyPr>
            <a:normAutofit fontScale="90000"/>
          </a:bodyPr>
          <a:lstStyle/>
          <a:p>
            <a:br>
              <a:rPr lang="en-US" b="1" u="sng" dirty="0"/>
            </a:br>
            <a:r>
              <a:rPr lang="en-US" b="1" u="sng" dirty="0"/>
              <a:t>CONCLUSION:</a:t>
            </a:r>
            <a:br>
              <a:rPr lang="en-US" b="1" dirty="0"/>
            </a:br>
            <a:endParaRPr lang="en-IN" b="1" u="sng" dirty="0"/>
          </a:p>
        </p:txBody>
      </p:sp>
      <p:sp>
        <p:nvSpPr>
          <p:cNvPr id="3" name="Content Placeholder 2">
            <a:extLst>
              <a:ext uri="{FF2B5EF4-FFF2-40B4-BE49-F238E27FC236}">
                <a16:creationId xmlns:a16="http://schemas.microsoft.com/office/drawing/2014/main" id="{085973ED-3994-BDBD-9075-F81243E2C5C0}"/>
              </a:ext>
            </a:extLst>
          </p:cNvPr>
          <p:cNvSpPr>
            <a:spLocks noGrp="1"/>
          </p:cNvSpPr>
          <p:nvPr>
            <p:ph idx="1"/>
          </p:nvPr>
        </p:nvSpPr>
        <p:spPr>
          <a:xfrm>
            <a:off x="1484310" y="1366686"/>
            <a:ext cx="10018713" cy="3637934"/>
          </a:xfrm>
        </p:spPr>
        <p:txBody>
          <a:bodyPr>
            <a:normAutofit lnSpcReduction="10000"/>
          </a:bodyPr>
          <a:lstStyle/>
          <a:p>
            <a:endParaRPr lang="en-US" sz="2800" dirty="0"/>
          </a:p>
          <a:p>
            <a:endParaRPr lang="en-US" sz="2800" dirty="0"/>
          </a:p>
          <a:p>
            <a:r>
              <a:rPr lang="en-US" sz="2800" dirty="0"/>
              <a:t>Stadium concession management involves organizing food and drink services efficiently during events. It ensures quick service, good quality, and availability of popular items to satisfy attendees. Effective management helps reduce waiting times and improves customer experience. This leads to increased sales and overall profitability for the stadium.</a:t>
            </a:r>
          </a:p>
          <a:p>
            <a:endParaRPr lang="en-US" sz="2800" dirty="0"/>
          </a:p>
          <a:p>
            <a:endParaRPr lang="en-IN" sz="2800" dirty="0"/>
          </a:p>
        </p:txBody>
      </p:sp>
    </p:spTree>
    <p:extLst>
      <p:ext uri="{BB962C8B-B14F-4D97-AF65-F5344CB8AC3E}">
        <p14:creationId xmlns:p14="http://schemas.microsoft.com/office/powerpoint/2010/main" val="2471238181"/>
      </p:ext>
    </p:extLst>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117</TotalTime>
  <Words>703</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PowerPoint Presentation</vt:lpstr>
      <vt:lpstr>“STADIUM  CONCESSION MANAGEMENT”</vt:lpstr>
      <vt:lpstr>INTRODUCTION: </vt:lpstr>
      <vt:lpstr>OBJECTIVE: </vt:lpstr>
      <vt:lpstr>PowerPoint Presentation</vt:lpstr>
      <vt:lpstr>PowerPoint Presentation</vt:lpstr>
      <vt:lpstr>Future enhancements of stadium concession and management :</vt:lpstr>
      <vt:lpstr>PowerPoint Presentation</vt:lpstr>
      <vt:lpstr> CONCLUSION: </vt:lpstr>
      <vt:lpstr>             REFERENCE: CHATGPT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BASHA .</dc:creator>
  <cp:lastModifiedBy>NOOR BASHA .</cp:lastModifiedBy>
  <cp:revision>22</cp:revision>
  <dcterms:created xsi:type="dcterms:W3CDTF">2024-09-27T04:03:17Z</dcterms:created>
  <dcterms:modified xsi:type="dcterms:W3CDTF">2024-09-28T07:21:38Z</dcterms:modified>
</cp:coreProperties>
</file>