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
      <p:font typeface="Roboto"/>
      <p:regular r:id="rId27"/>
      <p:bold r:id="rId28"/>
      <p:italic r:id="rId29"/>
      <p:boldItalic r:id="rId30"/>
    </p:embeddedFont>
    <p:embeddedFont>
      <p:font typeface="Average"/>
      <p:regular r:id="rId31"/>
    </p:embeddedFont>
    <p:embeddedFont>
      <p:font typeface="Proxima Nova Semibold"/>
      <p:regular r:id="rId32"/>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ProximaNovaSemibold-bold.fntdata"/><Relationship Id="rId10" Type="http://schemas.openxmlformats.org/officeDocument/2006/relationships/slide" Target="slides/slide5.xml"/><Relationship Id="rId32"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ProximaNova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1db35bc1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1db35bc1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company's investment activities directly influence its net operating assets, asset growth, and investment to assets ratios. Companies with higher levels of investment tend to experience higher asset growth and an increase in net operating assets. Net operating assets and asset growth ratios reflect how efficiently a company is managing its assets to generate revenues and profits.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kept NOA </a:t>
            </a:r>
            <a:r>
              <a:rPr lang="en"/>
              <a:t>because</a:t>
            </a:r>
            <a:r>
              <a:rPr lang="en"/>
              <a:t> of tstats were </a:t>
            </a:r>
            <a:r>
              <a:rPr lang="en"/>
              <a:t>better</a:t>
            </a:r>
            <a:r>
              <a:rPr lang="en"/>
              <a:t> for it. Economical reasoning: Net operating assets can provide insights into a company's operating efficiency, business model, earnings quality, and industry-specific relevance, which are all essential factors in understanding a company's economic performance and potential for future growth.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1db35bc1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1db35bc1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1e240aaec2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1e240aaec2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1db35bc17e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1db35bc17e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1e478493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1e478493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1db35bc17e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1db35bc17e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1e240aaec2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1e240aaec2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1db35bc17e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1db35bc17e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21a35e8e1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21a35e8e1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1db35bc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1db35bc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78909C"/>
                </a:solidFill>
                <a:latin typeface="Average"/>
                <a:ea typeface="Average"/>
                <a:cs typeface="Average"/>
                <a:sym typeface="Average"/>
              </a:rPr>
              <a:t>Our model emphasizes fundamental values, its primary focus is on understanding the intrinsic value of the companies as most of the factors included are related to a company's financial health, performance, and growth. Additionally we have some alternative factors.</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0" lvl="0" marL="0" rtl="0" algn="l">
              <a:spcBef>
                <a:spcPts val="0"/>
              </a:spcBef>
              <a:spcAft>
                <a:spcPts val="0"/>
              </a:spcAft>
              <a:buNone/>
            </a:pPr>
            <a:r>
              <a:rPr lang="en" sz="1300">
                <a:solidFill>
                  <a:srgbClr val="78909C"/>
                </a:solidFill>
                <a:latin typeface="Average"/>
                <a:ea typeface="Average"/>
                <a:cs typeface="Average"/>
                <a:sym typeface="Average"/>
              </a:rPr>
              <a:t>Talk more about the factors</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0" lvl="0" marL="0" rtl="0" algn="l">
              <a:spcBef>
                <a:spcPts val="0"/>
              </a:spcBef>
              <a:spcAft>
                <a:spcPts val="0"/>
              </a:spcAft>
              <a:buNone/>
            </a:pPr>
            <a:r>
              <a:rPr lang="en" sz="1300">
                <a:solidFill>
                  <a:srgbClr val="78909C"/>
                </a:solidFill>
                <a:latin typeface="Average"/>
                <a:ea typeface="Average"/>
                <a:cs typeface="Average"/>
                <a:sym typeface="Average"/>
              </a:rPr>
              <a:t>The factors that we created are: our 4 factors </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0" lvl="0" marL="0" rtl="0" algn="l">
              <a:spcBef>
                <a:spcPts val="0"/>
              </a:spcBef>
              <a:spcAft>
                <a:spcPts val="0"/>
              </a:spcAft>
              <a:buNone/>
            </a:pPr>
            <a:r>
              <a:rPr lang="en" sz="1300">
                <a:solidFill>
                  <a:srgbClr val="78909C"/>
                </a:solidFill>
                <a:latin typeface="Average"/>
                <a:ea typeface="Average"/>
                <a:cs typeface="Average"/>
                <a:sym typeface="Average"/>
              </a:rPr>
              <a:t>Please check whether the factors are all there what is in the model</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0" lvl="0" marL="0" rtl="0" algn="l">
              <a:spcBef>
                <a:spcPts val="0"/>
              </a:spcBef>
              <a:spcAft>
                <a:spcPts val="0"/>
              </a:spcAft>
              <a:buNone/>
            </a:pPr>
            <a:r>
              <a:rPr lang="en" sz="1300">
                <a:solidFill>
                  <a:srgbClr val="78909C"/>
                </a:solidFill>
                <a:latin typeface="Average"/>
                <a:ea typeface="Average"/>
                <a:cs typeface="Average"/>
                <a:sym typeface="Average"/>
              </a:rPr>
              <a:t>Mention why we didn’t use:</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Asset Growth-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Momentum -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Investment to Asset -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Investment to Capital -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ROA - </a:t>
            </a:r>
            <a:endParaRPr sz="1300">
              <a:solidFill>
                <a:srgbClr val="78909C"/>
              </a:solidFill>
              <a:latin typeface="Average"/>
              <a:ea typeface="Average"/>
              <a:cs typeface="Average"/>
              <a:sym typeface="Average"/>
            </a:endParaRPr>
          </a:p>
          <a:p>
            <a:pPr indent="-311150" lvl="0" marL="457200" rtl="0" algn="l">
              <a:spcBef>
                <a:spcPts val="0"/>
              </a:spcBef>
              <a:spcAft>
                <a:spcPts val="0"/>
              </a:spcAft>
              <a:buClr>
                <a:srgbClr val="78909C"/>
              </a:buClr>
              <a:buSzPts val="1300"/>
              <a:buFont typeface="Average"/>
              <a:buChar char="●"/>
            </a:pPr>
            <a:r>
              <a:rPr lang="en" sz="1300">
                <a:solidFill>
                  <a:srgbClr val="78909C"/>
                </a:solidFill>
                <a:latin typeface="Average"/>
                <a:ea typeface="Average"/>
                <a:cs typeface="Average"/>
                <a:sym typeface="Average"/>
              </a:rPr>
              <a:t>ROIC - </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solidFill>
                <a:srgbClr val="78909C"/>
              </a:solidFill>
              <a:latin typeface="Average"/>
              <a:ea typeface="Average"/>
              <a:cs typeface="Average"/>
              <a:sym typeface="Average"/>
            </a:endParaRPr>
          </a:p>
          <a:p>
            <a:pPr indent="0" lvl="0" marL="0" rtl="0" algn="l">
              <a:spcBef>
                <a:spcPts val="0"/>
              </a:spcBef>
              <a:spcAft>
                <a:spcPts val="0"/>
              </a:spcAft>
              <a:buNone/>
            </a:pPr>
            <a:r>
              <a:rPr lang="en" sz="1300">
                <a:solidFill>
                  <a:srgbClr val="78909C"/>
                </a:solidFill>
                <a:latin typeface="Average"/>
                <a:ea typeface="Average"/>
                <a:cs typeface="Average"/>
                <a:sym typeface="Average"/>
              </a:rPr>
              <a:t>Maybe we could club them on the basis of when we dropped them, like ROA, IA and IK we dropped before running the regression - because of correlation and others we dropped after running correlation because they gave wrong sign etc etc.</a:t>
            </a:r>
            <a:endParaRPr sz="1300">
              <a:solidFill>
                <a:srgbClr val="78909C"/>
              </a:solidFill>
              <a:latin typeface="Average"/>
              <a:ea typeface="Average"/>
              <a:cs typeface="Average"/>
              <a:sym typeface="Average"/>
            </a:endParaRPr>
          </a:p>
          <a:p>
            <a:pPr indent="0" lvl="0" marL="0" rtl="0" algn="l">
              <a:spcBef>
                <a:spcPts val="0"/>
              </a:spcBef>
              <a:spcAft>
                <a:spcPts val="0"/>
              </a:spcAft>
              <a:buNone/>
            </a:pPr>
            <a:r>
              <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d160e762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d160e762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1d160e762a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1d160e762a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return on invested capital is the overall profitability measure for operations</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a quantitative strategy, investors can use the ROIC to rank potential investments based on their financial efficiency. Companies with higher ratios may be given higher weightings in the portfolio, while companies with lower ratios may be excluded or given lower weightings. When combined with other factors, such as valuation metrics, growth rates, and dividend yields, the ROIC quality ratio can help investors build a diversified portfolio of high-quality companies that have the potential to generate strong returns over the long term.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Overall, it can be used as a screening tool in the development of quantitative investment strategies, but investors must be mindful of the potential trade-offs between risk and return when constructing portfolios based on this metric.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d160e762a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d160e762a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institutional trading not only has a short-term positive impact on stock returns but can also have a long-term negative effect. Moreover, I find that stocks with the lower accumulated growth of institutional ownership tend to have greater momentum than stocks with higher such growth. A zero-investment strategy of buying stocks with ‘LOW’-decile institutional ownership and selling ‘HIGH’-decile ones can outperform the market and generate significant abnormal returns.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d160e762a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d160e762a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study also finds a significant interaction effect between firm size and sales growth rate on inventory turnover performance. The negative impact of firm size on inventory turnover is stronger for firms with lower sales growth rates, while the positive impact of sales growth rate on inventory turnover is stronger for smaller firms. This finding suggests that smaller firms with higher sales growth rates are more agile and better able to manage their inventory efficiently than larger firms with lower sales growth rates.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Hypothesis 1(a). Inventory turnover of a firm is positively correlated with changes in its size.  Hypothesis 1(b). Inventory turnover of a firm is negatively correlated with changes in its size.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Hypothesis 2(a). Inventory turnover of a firm is positively correlated with changes in its sales ratio in the sales expansion region as well as the sales contraction region. Hypothesis 2(b). Inventory turnover of a firm is negatively correlated with changes in its sales ratio in the sales expansion region as well as the sales contraction region. Hypothesis 3. Inventory turnover of a firm is more sensitive to sales ratio in the sales contraction region than in the sales expansion region.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d160e762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d160e762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Irvine and Pontiff (in press) argue that cashflow shocks and increased economy-wide market competition are primary</a:t>
            </a:r>
            <a:endParaRPr/>
          </a:p>
          <a:p>
            <a:pPr indent="0" lvl="0" marL="0" rtl="0" algn="l">
              <a:spcBef>
                <a:spcPts val="0"/>
              </a:spcBef>
              <a:spcAft>
                <a:spcPts val="0"/>
              </a:spcAft>
              <a:buClr>
                <a:schemeClr val="dk1"/>
              </a:buClr>
              <a:buSzPts val="1100"/>
              <a:buFont typeface="Arial"/>
              <a:buNone/>
            </a:pPr>
            <a:r>
              <a:rPr lang="en"/>
              <a:t>drivers for the documented trend in return volatility.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1e240aaec2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1e240aaec2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3"/>
          <p:cNvGrpSpPr/>
          <p:nvPr/>
        </p:nvGrpSpPr>
        <p:grpSpPr>
          <a:xfrm>
            <a:off x="4350279" y="2855377"/>
            <a:ext cx="443589" cy="105632"/>
            <a:chOff x="4137525" y="2915950"/>
            <a:chExt cx="869100" cy="207000"/>
          </a:xfrm>
        </p:grpSpPr>
        <p:sp>
          <p:nvSpPr>
            <p:cNvPr id="11" name="Google Shape;11;p3"/>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 name="Google Shape;16;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SzPts val="11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20" name="Google Shape;20;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 name="Shape 21"/>
        <p:cNvGrpSpPr/>
        <p:nvPr/>
      </p:nvGrpSpPr>
      <p:grpSpPr>
        <a:xfrm>
          <a:off x="0" y="0"/>
          <a:ext cx="0" cy="0"/>
          <a:chOff x="0" y="0"/>
          <a:chExt cx="0" cy="0"/>
        </a:xfrm>
      </p:grpSpPr>
      <p:sp>
        <p:nvSpPr>
          <p:cNvPr id="22" name="Google Shape;22;p5"/>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 name="Google Shape;23;p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24" name="Google Shape;24;p5"/>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5" name="Google Shape;25;p5"/>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 name="Google Shape;26;p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298450" lvl="0" marL="457200" rtl="0">
              <a:spcBef>
                <a:spcPts val="0"/>
              </a:spcBef>
              <a:spcAft>
                <a:spcPts val="0"/>
              </a:spcAft>
              <a:buClr>
                <a:schemeClr val="lt1"/>
              </a:buClr>
              <a:buSzPts val="1100"/>
              <a:buChar char="●"/>
              <a:defRPr>
                <a:solidFill>
                  <a:schemeClr val="lt1"/>
                </a:solidFill>
              </a:defRPr>
            </a:lvl1pPr>
            <a:lvl2pPr indent="-298450" lvl="1" marL="914400" rtl="0">
              <a:spcBef>
                <a:spcPts val="0"/>
              </a:spcBef>
              <a:spcAft>
                <a:spcPts val="0"/>
              </a:spcAft>
              <a:buClr>
                <a:schemeClr val="lt1"/>
              </a:buClr>
              <a:buSzPts val="1100"/>
              <a:buChar char="○"/>
              <a:defRPr>
                <a:solidFill>
                  <a:schemeClr val="lt1"/>
                </a:solidFill>
              </a:defRPr>
            </a:lvl2pPr>
            <a:lvl3pPr indent="-298450" lvl="2" marL="1371600" rtl="0">
              <a:spcBef>
                <a:spcPts val="0"/>
              </a:spcBef>
              <a:spcAft>
                <a:spcPts val="0"/>
              </a:spcAft>
              <a:buClr>
                <a:schemeClr val="lt1"/>
              </a:buClr>
              <a:buSzPts val="1100"/>
              <a:buChar char="■"/>
              <a:defRPr>
                <a:solidFill>
                  <a:schemeClr val="lt1"/>
                </a:solidFill>
              </a:defRPr>
            </a:lvl3pPr>
            <a:lvl4pPr indent="-298450" lvl="3" marL="1828800" rtl="0">
              <a:spcBef>
                <a:spcPts val="0"/>
              </a:spcBef>
              <a:spcAft>
                <a:spcPts val="0"/>
              </a:spcAft>
              <a:buClr>
                <a:schemeClr val="lt1"/>
              </a:buClr>
              <a:buSzPts val="1100"/>
              <a:buChar char="●"/>
              <a:defRPr>
                <a:solidFill>
                  <a:schemeClr val="lt1"/>
                </a:solidFill>
              </a:defRPr>
            </a:lvl4pPr>
            <a:lvl5pPr indent="-298450" lvl="4" marL="2286000" rtl="0">
              <a:spcBef>
                <a:spcPts val="0"/>
              </a:spcBef>
              <a:spcAft>
                <a:spcPts val="0"/>
              </a:spcAft>
              <a:buClr>
                <a:schemeClr val="lt1"/>
              </a:buClr>
              <a:buSzPts val="1100"/>
              <a:buChar char="○"/>
              <a:defRPr>
                <a:solidFill>
                  <a:schemeClr val="lt1"/>
                </a:solidFill>
              </a:defRPr>
            </a:lvl5pPr>
            <a:lvl6pPr indent="-298450" lvl="5" marL="2743200" rtl="0">
              <a:spcBef>
                <a:spcPts val="0"/>
              </a:spcBef>
              <a:spcAft>
                <a:spcPts val="0"/>
              </a:spcAft>
              <a:buClr>
                <a:schemeClr val="lt1"/>
              </a:buClr>
              <a:buSzPts val="1100"/>
              <a:buChar char="■"/>
              <a:defRPr>
                <a:solidFill>
                  <a:schemeClr val="lt1"/>
                </a:solidFill>
              </a:defRPr>
            </a:lvl6pPr>
            <a:lvl7pPr indent="-298450" lvl="6" marL="3200400" rtl="0">
              <a:spcBef>
                <a:spcPts val="0"/>
              </a:spcBef>
              <a:spcAft>
                <a:spcPts val="0"/>
              </a:spcAft>
              <a:buClr>
                <a:schemeClr val="lt1"/>
              </a:buClr>
              <a:buSzPts val="1100"/>
              <a:buChar char="●"/>
              <a:defRPr>
                <a:solidFill>
                  <a:schemeClr val="lt1"/>
                </a:solidFill>
              </a:defRPr>
            </a:lvl7pPr>
            <a:lvl8pPr indent="-298450" lvl="7" marL="3657600" rtl="0">
              <a:spcBef>
                <a:spcPts val="0"/>
              </a:spcBef>
              <a:spcAft>
                <a:spcPts val="0"/>
              </a:spcAft>
              <a:buClr>
                <a:schemeClr val="lt1"/>
              </a:buClr>
              <a:buSzPts val="1100"/>
              <a:buChar char="○"/>
              <a:defRPr>
                <a:solidFill>
                  <a:schemeClr val="lt1"/>
                </a:solidFill>
              </a:defRPr>
            </a:lvl8pPr>
            <a:lvl9pPr indent="-298450" lvl="8" marL="4114800" rtl="0">
              <a:spcBef>
                <a:spcPts val="0"/>
              </a:spcBef>
              <a:spcAft>
                <a:spcPts val="0"/>
              </a:spcAft>
              <a:buClr>
                <a:schemeClr val="lt1"/>
              </a:buClr>
              <a:buSzPts val="1100"/>
              <a:buChar char="■"/>
              <a:defRPr>
                <a:solidFill>
                  <a:schemeClr val="lt1"/>
                </a:solidFill>
              </a:defRPr>
            </a:lvl9pPr>
          </a:lstStyle>
          <a:p/>
        </p:txBody>
      </p:sp>
      <p:sp>
        <p:nvSpPr>
          <p:cNvPr id="27" name="Google Shape;27;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sp>
        <p:nvSpPr>
          <p:cNvPr id="30" name="Google Shape;30;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33" name="Google Shape;33;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2D3249"/>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7" name="Google Shape;7;p1"/>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 name="Shape 37"/>
        <p:cNvGrpSpPr/>
        <p:nvPr/>
      </p:nvGrpSpPr>
      <p:grpSpPr>
        <a:xfrm>
          <a:off x="0" y="0"/>
          <a:ext cx="0" cy="0"/>
          <a:chOff x="0" y="0"/>
          <a:chExt cx="0" cy="0"/>
        </a:xfrm>
      </p:grpSpPr>
      <p:sp>
        <p:nvSpPr>
          <p:cNvPr id="38" name="Google Shape;38;p8"/>
          <p:cNvSpPr txBox="1"/>
          <p:nvPr>
            <p:ph type="ctrTitle"/>
          </p:nvPr>
        </p:nvSpPr>
        <p:spPr>
          <a:xfrm>
            <a:off x="349783" y="517050"/>
            <a:ext cx="7801500" cy="173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BUFN 736 QEPM Backtesting Project </a:t>
            </a:r>
            <a:endParaRPr/>
          </a:p>
        </p:txBody>
      </p:sp>
      <p:sp>
        <p:nvSpPr>
          <p:cNvPr id="39" name="Google Shape;39;p8"/>
          <p:cNvSpPr txBox="1"/>
          <p:nvPr>
            <p:ph idx="1" type="subTitle"/>
          </p:nvPr>
        </p:nvSpPr>
        <p:spPr>
          <a:xfrm>
            <a:off x="891200" y="4122351"/>
            <a:ext cx="7801500" cy="792600"/>
          </a:xfrm>
          <a:prstGeom prst="rect">
            <a:avLst/>
          </a:prstGeom>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lt1"/>
                </a:solidFill>
              </a:rPr>
              <a:t>Iordan Koulov, Ksenia Popovich, </a:t>
            </a:r>
            <a:endParaRPr>
              <a:solidFill>
                <a:schemeClr val="lt1"/>
              </a:solidFill>
            </a:endParaRPr>
          </a:p>
          <a:p>
            <a:pPr indent="0" lvl="0" marL="0" rtl="0" algn="r">
              <a:spcBef>
                <a:spcPts val="0"/>
              </a:spcBef>
              <a:spcAft>
                <a:spcPts val="0"/>
              </a:spcAft>
              <a:buNone/>
            </a:pPr>
            <a:r>
              <a:rPr lang="en">
                <a:solidFill>
                  <a:schemeClr val="lt1"/>
                </a:solidFill>
              </a:rPr>
              <a:t>Aman Sharma, Pranav Senthil</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236925" y="179000"/>
            <a:ext cx="6940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lt2"/>
                </a:solidFill>
              </a:rPr>
              <a:t>Correlation between Factors</a:t>
            </a:r>
            <a:endParaRPr sz="2600">
              <a:solidFill>
                <a:schemeClr val="lt2"/>
              </a:solidFill>
            </a:endParaRPr>
          </a:p>
        </p:txBody>
      </p:sp>
      <p:pic>
        <p:nvPicPr>
          <p:cNvPr id="95" name="Google Shape;95;p17"/>
          <p:cNvPicPr preferRelativeResize="0"/>
          <p:nvPr/>
        </p:nvPicPr>
        <p:blipFill>
          <a:blip r:embed="rId3">
            <a:alphaModFix/>
          </a:blip>
          <a:stretch>
            <a:fillRect/>
          </a:stretch>
        </p:blipFill>
        <p:spPr>
          <a:xfrm>
            <a:off x="3475425" y="1017725"/>
            <a:ext cx="5603898" cy="3820974"/>
          </a:xfrm>
          <a:prstGeom prst="rect">
            <a:avLst/>
          </a:prstGeom>
          <a:noFill/>
          <a:ln>
            <a:noFill/>
          </a:ln>
        </p:spPr>
      </p:pic>
      <p:sp>
        <p:nvSpPr>
          <p:cNvPr id="96" name="Google Shape;96;p17"/>
          <p:cNvSpPr txBox="1"/>
          <p:nvPr/>
        </p:nvSpPr>
        <p:spPr>
          <a:xfrm>
            <a:off x="132225" y="1017725"/>
            <a:ext cx="3343200" cy="225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2"/>
                </a:solidFill>
                <a:latin typeface="Proxima Nova"/>
                <a:ea typeface="Proxima Nova"/>
                <a:cs typeface="Proxima Nova"/>
                <a:sym typeface="Proxima Nova"/>
              </a:rPr>
              <a:t>Factors</a:t>
            </a:r>
            <a:r>
              <a:rPr lang="en" sz="1700">
                <a:solidFill>
                  <a:schemeClr val="lt2"/>
                </a:solidFill>
                <a:latin typeface="Proxima Nova"/>
                <a:ea typeface="Proxima Nova"/>
                <a:cs typeface="Proxima Nova"/>
                <a:sym typeface="Proxima Nova"/>
              </a:rPr>
              <a:t> that were </a:t>
            </a:r>
            <a:r>
              <a:rPr lang="en" sz="1700">
                <a:solidFill>
                  <a:schemeClr val="lt2"/>
                </a:solidFill>
                <a:latin typeface="Proxima Nova"/>
                <a:ea typeface="Proxima Nova"/>
                <a:cs typeface="Proxima Nova"/>
                <a:sym typeface="Proxima Nova"/>
              </a:rPr>
              <a:t>dropped</a:t>
            </a:r>
            <a:r>
              <a:rPr lang="en" sz="1700">
                <a:solidFill>
                  <a:schemeClr val="lt2"/>
                </a:solidFill>
                <a:latin typeface="Proxima Nova"/>
                <a:ea typeface="Proxima Nova"/>
                <a:cs typeface="Proxima Nova"/>
                <a:sym typeface="Proxima Nova"/>
              </a:rPr>
              <a:t> due to high correlation:</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Asset Growth</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Investment</a:t>
            </a:r>
            <a:r>
              <a:rPr lang="en" sz="1700">
                <a:solidFill>
                  <a:schemeClr val="lt2"/>
                </a:solidFill>
                <a:latin typeface="Proxima Nova"/>
                <a:ea typeface="Proxima Nova"/>
                <a:cs typeface="Proxima Nova"/>
                <a:sym typeface="Proxima Nova"/>
              </a:rPr>
              <a:t> to Assets</a:t>
            </a:r>
            <a:endParaRPr sz="1700">
              <a:solidFill>
                <a:schemeClr val="lt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700">
                <a:solidFill>
                  <a:schemeClr val="lt2"/>
                </a:solidFill>
                <a:latin typeface="Proxima Nova"/>
                <a:ea typeface="Proxima Nova"/>
                <a:cs typeface="Proxima Nova"/>
                <a:sym typeface="Proxima Nova"/>
              </a:rPr>
              <a:t>Factor kept:</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Net Operating Assets </a:t>
            </a:r>
            <a:endParaRPr sz="1700">
              <a:solidFill>
                <a:schemeClr val="lt2"/>
              </a:solidFill>
              <a:latin typeface="Proxima Nova"/>
              <a:ea typeface="Proxima Nova"/>
              <a:cs typeface="Proxima Nova"/>
              <a:sym typeface="Proxima Nova"/>
            </a:endParaRPr>
          </a:p>
          <a:p>
            <a:pPr indent="0" lvl="0" marL="457200" rtl="0" algn="l">
              <a:lnSpc>
                <a:spcPct val="115000"/>
              </a:lnSpc>
              <a:spcBef>
                <a:spcPts val="0"/>
              </a:spcBef>
              <a:spcAft>
                <a:spcPts val="0"/>
              </a:spcAft>
              <a:buNone/>
            </a:pPr>
            <a:r>
              <a:t/>
            </a:r>
            <a:endParaRPr sz="1700">
              <a:solidFill>
                <a:schemeClr val="lt2"/>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178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In-Sample Model (1985 - 2007)</a:t>
            </a:r>
            <a:endParaRPr sz="2900"/>
          </a:p>
        </p:txBody>
      </p:sp>
      <p:pic>
        <p:nvPicPr>
          <p:cNvPr id="102" name="Google Shape;102;p18"/>
          <p:cNvPicPr preferRelativeResize="0"/>
          <p:nvPr/>
        </p:nvPicPr>
        <p:blipFill>
          <a:blip r:embed="rId3">
            <a:alphaModFix/>
          </a:blip>
          <a:stretch>
            <a:fillRect/>
          </a:stretch>
        </p:blipFill>
        <p:spPr>
          <a:xfrm>
            <a:off x="1253025" y="936450"/>
            <a:ext cx="6918450" cy="377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Portfolio Performance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2096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00">
                <a:solidFill>
                  <a:schemeClr val="lt2"/>
                </a:solidFill>
              </a:rPr>
              <a:t>Portfolios’ Returns</a:t>
            </a:r>
            <a:endParaRPr sz="2300">
              <a:solidFill>
                <a:schemeClr val="lt2"/>
              </a:solidFill>
            </a:endParaRPr>
          </a:p>
        </p:txBody>
      </p:sp>
      <p:pic>
        <p:nvPicPr>
          <p:cNvPr id="113" name="Google Shape;113;p20"/>
          <p:cNvPicPr preferRelativeResize="0"/>
          <p:nvPr/>
        </p:nvPicPr>
        <p:blipFill>
          <a:blip r:embed="rId3">
            <a:alphaModFix/>
          </a:blip>
          <a:stretch>
            <a:fillRect/>
          </a:stretch>
        </p:blipFill>
        <p:spPr>
          <a:xfrm>
            <a:off x="965075" y="2204675"/>
            <a:ext cx="7213849" cy="2451824"/>
          </a:xfrm>
          <a:prstGeom prst="rect">
            <a:avLst/>
          </a:prstGeom>
          <a:noFill/>
          <a:ln>
            <a:noFill/>
          </a:ln>
        </p:spPr>
      </p:pic>
      <p:pic>
        <p:nvPicPr>
          <p:cNvPr id="114" name="Google Shape;114;p20"/>
          <p:cNvPicPr preferRelativeResize="0"/>
          <p:nvPr/>
        </p:nvPicPr>
        <p:blipFill>
          <a:blip r:embed="rId4">
            <a:alphaModFix/>
          </a:blip>
          <a:stretch>
            <a:fillRect/>
          </a:stretch>
        </p:blipFill>
        <p:spPr>
          <a:xfrm>
            <a:off x="1495425" y="1013649"/>
            <a:ext cx="615315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2233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Long Portfolio Performance</a:t>
            </a:r>
            <a:endParaRPr sz="2900"/>
          </a:p>
        </p:txBody>
      </p:sp>
      <p:pic>
        <p:nvPicPr>
          <p:cNvPr id="120" name="Google Shape;120;p21"/>
          <p:cNvPicPr preferRelativeResize="0"/>
          <p:nvPr/>
        </p:nvPicPr>
        <p:blipFill>
          <a:blip r:embed="rId3">
            <a:alphaModFix/>
          </a:blip>
          <a:stretch>
            <a:fillRect/>
          </a:stretch>
        </p:blipFill>
        <p:spPr>
          <a:xfrm>
            <a:off x="3729175" y="3177575"/>
            <a:ext cx="5103123" cy="1804925"/>
          </a:xfrm>
          <a:prstGeom prst="rect">
            <a:avLst/>
          </a:prstGeom>
          <a:noFill/>
          <a:ln>
            <a:noFill/>
          </a:ln>
        </p:spPr>
      </p:pic>
      <p:pic>
        <p:nvPicPr>
          <p:cNvPr id="121" name="Google Shape;121;p21"/>
          <p:cNvPicPr preferRelativeResize="0"/>
          <p:nvPr/>
        </p:nvPicPr>
        <p:blipFill>
          <a:blip r:embed="rId4">
            <a:alphaModFix/>
          </a:blip>
          <a:stretch>
            <a:fillRect/>
          </a:stretch>
        </p:blipFill>
        <p:spPr>
          <a:xfrm>
            <a:off x="3729175" y="2208362"/>
            <a:ext cx="5001151" cy="726775"/>
          </a:xfrm>
          <a:prstGeom prst="rect">
            <a:avLst/>
          </a:prstGeom>
          <a:noFill/>
          <a:ln>
            <a:noFill/>
          </a:ln>
        </p:spPr>
      </p:pic>
      <p:pic>
        <p:nvPicPr>
          <p:cNvPr id="122" name="Google Shape;122;p21"/>
          <p:cNvPicPr preferRelativeResize="0"/>
          <p:nvPr/>
        </p:nvPicPr>
        <p:blipFill>
          <a:blip r:embed="rId5">
            <a:alphaModFix/>
          </a:blip>
          <a:stretch>
            <a:fillRect/>
          </a:stretch>
        </p:blipFill>
        <p:spPr>
          <a:xfrm>
            <a:off x="424075" y="2208350"/>
            <a:ext cx="3072350" cy="2798575"/>
          </a:xfrm>
          <a:prstGeom prst="rect">
            <a:avLst/>
          </a:prstGeom>
          <a:noFill/>
          <a:ln>
            <a:noFill/>
          </a:ln>
        </p:spPr>
      </p:pic>
      <p:sp>
        <p:nvSpPr>
          <p:cNvPr id="123" name="Google Shape;123;p21"/>
          <p:cNvSpPr txBox="1"/>
          <p:nvPr/>
        </p:nvSpPr>
        <p:spPr>
          <a:xfrm>
            <a:off x="1114800" y="917713"/>
            <a:ext cx="7371300" cy="10482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Significantly outperforms market</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Statistically</a:t>
            </a:r>
            <a:r>
              <a:rPr lang="en" sz="1700">
                <a:solidFill>
                  <a:schemeClr val="lt2"/>
                </a:solidFill>
                <a:latin typeface="Proxima Nova"/>
                <a:ea typeface="Proxima Nova"/>
                <a:cs typeface="Proxima Nova"/>
                <a:sym typeface="Proxima Nova"/>
              </a:rPr>
              <a:t> significant alpha</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Highly correlated to the market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1497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t>LS Portfolio Performance</a:t>
            </a:r>
            <a:endParaRPr sz="2900"/>
          </a:p>
        </p:txBody>
      </p:sp>
      <p:pic>
        <p:nvPicPr>
          <p:cNvPr id="129" name="Google Shape;129;p22"/>
          <p:cNvPicPr preferRelativeResize="0"/>
          <p:nvPr/>
        </p:nvPicPr>
        <p:blipFill>
          <a:blip r:embed="rId3">
            <a:alphaModFix/>
          </a:blip>
          <a:stretch>
            <a:fillRect/>
          </a:stretch>
        </p:blipFill>
        <p:spPr>
          <a:xfrm>
            <a:off x="4982463" y="2478300"/>
            <a:ext cx="3653801" cy="2507251"/>
          </a:xfrm>
          <a:prstGeom prst="rect">
            <a:avLst/>
          </a:prstGeom>
          <a:noFill/>
          <a:ln>
            <a:noFill/>
          </a:ln>
        </p:spPr>
      </p:pic>
      <p:pic>
        <p:nvPicPr>
          <p:cNvPr id="130" name="Google Shape;130;p22"/>
          <p:cNvPicPr preferRelativeResize="0"/>
          <p:nvPr/>
        </p:nvPicPr>
        <p:blipFill rotWithShape="1">
          <a:blip r:embed="rId4">
            <a:alphaModFix/>
          </a:blip>
          <a:srcRect b="-4384" l="0" r="-3508" t="0"/>
          <a:stretch/>
        </p:blipFill>
        <p:spPr>
          <a:xfrm>
            <a:off x="1724375" y="722475"/>
            <a:ext cx="4941449" cy="1679225"/>
          </a:xfrm>
          <a:prstGeom prst="rect">
            <a:avLst/>
          </a:prstGeom>
          <a:noFill/>
          <a:ln>
            <a:noFill/>
          </a:ln>
        </p:spPr>
      </p:pic>
      <p:sp>
        <p:nvSpPr>
          <p:cNvPr id="131" name="Google Shape;131;p22"/>
          <p:cNvSpPr txBox="1"/>
          <p:nvPr/>
        </p:nvSpPr>
        <p:spPr>
          <a:xfrm>
            <a:off x="271675" y="2984525"/>
            <a:ext cx="4410900" cy="16038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Very Low </a:t>
            </a:r>
            <a:r>
              <a:rPr lang="en" sz="1700">
                <a:solidFill>
                  <a:schemeClr val="lt2"/>
                </a:solidFill>
                <a:latin typeface="Proxima Nova"/>
                <a:ea typeface="Proxima Nova"/>
                <a:cs typeface="Proxima Nova"/>
                <a:sym typeface="Proxima Nova"/>
              </a:rPr>
              <a:t>Volatility</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Significantly Lower Returns</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Very Low, statistically insignificant beta</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Low but statistically significant alpha</a:t>
            </a:r>
            <a:endParaRPr sz="1700">
              <a:solidFill>
                <a:schemeClr val="lt2"/>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Portfolio C</a:t>
            </a:r>
            <a:r>
              <a:rPr lang="en"/>
              <a:t>omparison</a:t>
            </a: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1262525" y="442650"/>
            <a:ext cx="173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LS vs Long</a:t>
            </a:r>
            <a:endParaRPr/>
          </a:p>
        </p:txBody>
      </p:sp>
      <p:pic>
        <p:nvPicPr>
          <p:cNvPr id="142" name="Google Shape;142;p24"/>
          <p:cNvPicPr preferRelativeResize="0"/>
          <p:nvPr/>
        </p:nvPicPr>
        <p:blipFill>
          <a:blip r:embed="rId3">
            <a:alphaModFix/>
          </a:blip>
          <a:stretch>
            <a:fillRect/>
          </a:stretch>
        </p:blipFill>
        <p:spPr>
          <a:xfrm>
            <a:off x="4224550" y="1119549"/>
            <a:ext cx="4607750" cy="1597075"/>
          </a:xfrm>
          <a:prstGeom prst="rect">
            <a:avLst/>
          </a:prstGeom>
          <a:noFill/>
          <a:ln>
            <a:noFill/>
          </a:ln>
        </p:spPr>
      </p:pic>
      <p:pic>
        <p:nvPicPr>
          <p:cNvPr id="143" name="Google Shape;143;p24"/>
          <p:cNvPicPr preferRelativeResize="0"/>
          <p:nvPr/>
        </p:nvPicPr>
        <p:blipFill>
          <a:blip r:embed="rId4">
            <a:alphaModFix/>
          </a:blip>
          <a:stretch>
            <a:fillRect/>
          </a:stretch>
        </p:blipFill>
        <p:spPr>
          <a:xfrm>
            <a:off x="4224550" y="3244100"/>
            <a:ext cx="4607750" cy="1629675"/>
          </a:xfrm>
          <a:prstGeom prst="rect">
            <a:avLst/>
          </a:prstGeom>
          <a:noFill/>
          <a:ln>
            <a:noFill/>
          </a:ln>
        </p:spPr>
      </p:pic>
      <p:sp>
        <p:nvSpPr>
          <p:cNvPr id="144" name="Google Shape;144;p24"/>
          <p:cNvSpPr txBox="1"/>
          <p:nvPr/>
        </p:nvSpPr>
        <p:spPr>
          <a:xfrm>
            <a:off x="67200" y="1158575"/>
            <a:ext cx="3945300" cy="34557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Long only P</a:t>
            </a:r>
            <a:r>
              <a:rPr lang="en" sz="1700">
                <a:solidFill>
                  <a:schemeClr val="lt2"/>
                </a:solidFill>
                <a:latin typeface="Proxima Nova"/>
                <a:ea typeface="Proxima Nova"/>
                <a:cs typeface="Proxima Nova"/>
                <a:sym typeface="Proxima Nova"/>
              </a:rPr>
              <a:t>ortfolio</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Significantly Higher Returns</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Higher Sharpe Ratio</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High Correlation to Market</a:t>
            </a:r>
            <a:endParaRPr sz="1700">
              <a:solidFill>
                <a:schemeClr val="lt2"/>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700">
              <a:solidFill>
                <a:schemeClr val="lt2"/>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700">
              <a:solidFill>
                <a:schemeClr val="lt2"/>
              </a:solidFill>
              <a:latin typeface="Proxima Nova"/>
              <a:ea typeface="Proxima Nova"/>
              <a:cs typeface="Proxima Nova"/>
              <a:sym typeface="Proxima Nova"/>
            </a:endParaRPr>
          </a:p>
          <a:p>
            <a:pPr indent="-336550" lvl="0" marL="4572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Long Short Portfolio</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Robust to market downturns</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Low volatility</a:t>
            </a:r>
            <a:endParaRPr sz="1700">
              <a:solidFill>
                <a:schemeClr val="lt2"/>
              </a:solidFill>
              <a:latin typeface="Proxima Nova"/>
              <a:ea typeface="Proxima Nova"/>
              <a:cs typeface="Proxima Nova"/>
              <a:sym typeface="Proxima Nova"/>
            </a:endParaRPr>
          </a:p>
          <a:p>
            <a:pPr indent="-336550" lvl="1" marL="914400" rtl="0" algn="l">
              <a:lnSpc>
                <a:spcPct val="115000"/>
              </a:lnSpc>
              <a:spcBef>
                <a:spcPts val="0"/>
              </a:spcBef>
              <a:spcAft>
                <a:spcPts val="0"/>
              </a:spcAft>
              <a:buClr>
                <a:schemeClr val="lt2"/>
              </a:buClr>
              <a:buSzPts val="1700"/>
              <a:buFont typeface="Proxima Nova"/>
              <a:buChar char="○"/>
            </a:pPr>
            <a:r>
              <a:rPr lang="en" sz="1700">
                <a:solidFill>
                  <a:schemeClr val="lt2"/>
                </a:solidFill>
                <a:latin typeface="Proxima Nova"/>
                <a:ea typeface="Proxima Nova"/>
                <a:cs typeface="Proxima Nova"/>
                <a:sym typeface="Proxima Nova"/>
              </a:rPr>
              <a:t>May be difficult to </a:t>
            </a:r>
            <a:r>
              <a:rPr lang="en" sz="1700">
                <a:solidFill>
                  <a:schemeClr val="lt2"/>
                </a:solidFill>
                <a:latin typeface="Proxima Nova"/>
                <a:ea typeface="Proxima Nova"/>
                <a:cs typeface="Proxima Nova"/>
                <a:sym typeface="Proxima Nova"/>
              </a:rPr>
              <a:t>implement</a:t>
            </a:r>
            <a:r>
              <a:rPr lang="en" sz="1700">
                <a:solidFill>
                  <a:schemeClr val="lt2"/>
                </a:solidFill>
                <a:latin typeface="Proxima Nova"/>
                <a:ea typeface="Proxima Nova"/>
                <a:cs typeface="Proxima Nova"/>
                <a:sym typeface="Proxima Nova"/>
              </a:rPr>
              <a:t> for retail investors</a:t>
            </a:r>
            <a:endParaRPr sz="1700">
              <a:solidFill>
                <a:schemeClr val="lt2"/>
              </a:solidFill>
              <a:latin typeface="Proxima Nova"/>
              <a:ea typeface="Proxima Nova"/>
              <a:cs typeface="Proxima Nova"/>
              <a:sym typeface="Proxima Nova"/>
            </a:endParaRPr>
          </a:p>
        </p:txBody>
      </p:sp>
      <p:sp>
        <p:nvSpPr>
          <p:cNvPr id="145" name="Google Shape;145;p24"/>
          <p:cNvSpPr txBox="1"/>
          <p:nvPr/>
        </p:nvSpPr>
        <p:spPr>
          <a:xfrm>
            <a:off x="5915975" y="568950"/>
            <a:ext cx="12249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2"/>
                </a:solidFill>
                <a:latin typeface="Proxima Nova"/>
                <a:ea typeface="Proxima Nova"/>
                <a:cs typeface="Proxima Nova"/>
                <a:sym typeface="Proxima Nova"/>
              </a:rPr>
              <a:t>Long Only</a:t>
            </a:r>
            <a:endParaRPr/>
          </a:p>
        </p:txBody>
      </p:sp>
      <p:sp>
        <p:nvSpPr>
          <p:cNvPr id="146" name="Google Shape;146;p24"/>
          <p:cNvSpPr txBox="1"/>
          <p:nvPr/>
        </p:nvSpPr>
        <p:spPr>
          <a:xfrm>
            <a:off x="5915975" y="2757163"/>
            <a:ext cx="1646400" cy="44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700">
                <a:solidFill>
                  <a:schemeClr val="lt2"/>
                </a:solidFill>
                <a:latin typeface="Proxima Nova"/>
                <a:ea typeface="Proxima Nova"/>
                <a:cs typeface="Proxima Nova"/>
                <a:sym typeface="Proxima Nova"/>
              </a:rPr>
              <a:t>Long Short</a:t>
            </a:r>
            <a:r>
              <a:rPr lang="en" sz="1700">
                <a:solidFill>
                  <a:schemeClr val="lt2"/>
                </a:solidFill>
                <a:latin typeface="Proxima Nova"/>
                <a:ea typeface="Proxima Nova"/>
                <a:cs typeface="Proxima Nova"/>
                <a:sym typeface="Proxima Nova"/>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9"/>
          <p:cNvSpPr txBox="1"/>
          <p:nvPr>
            <p:ph type="title"/>
          </p:nvPr>
        </p:nvSpPr>
        <p:spPr>
          <a:xfrm>
            <a:off x="623400" y="49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900">
                <a:solidFill>
                  <a:schemeClr val="lt2"/>
                </a:solidFill>
                <a:latin typeface="Proxima Nova"/>
                <a:ea typeface="Proxima Nova"/>
                <a:cs typeface="Proxima Nova"/>
                <a:sym typeface="Proxima Nova"/>
              </a:rPr>
              <a:t>Agenda:</a:t>
            </a:r>
            <a:endParaRPr b="1" sz="2900">
              <a:solidFill>
                <a:schemeClr val="lt2"/>
              </a:solidFill>
              <a:latin typeface="Proxima Nova"/>
              <a:ea typeface="Proxima Nova"/>
              <a:cs typeface="Proxima Nova"/>
              <a:sym typeface="Proxima Nova"/>
            </a:endParaRPr>
          </a:p>
        </p:txBody>
      </p:sp>
      <p:sp>
        <p:nvSpPr>
          <p:cNvPr id="45" name="Google Shape;45;p9"/>
          <p:cNvSpPr txBox="1"/>
          <p:nvPr>
            <p:ph idx="1" type="body"/>
          </p:nvPr>
        </p:nvSpPr>
        <p:spPr>
          <a:xfrm>
            <a:off x="819275" y="1475500"/>
            <a:ext cx="8520600" cy="3416400"/>
          </a:xfrm>
          <a:prstGeom prst="rect">
            <a:avLst/>
          </a:prstGeom>
        </p:spPr>
        <p:txBody>
          <a:bodyPr anchorCtr="0" anchor="t" bIns="91425" lIns="91425" spcFirstLastPara="1" rIns="91425" wrap="square" tIns="91425">
            <a:noAutofit/>
          </a:bodyPr>
          <a:lstStyle/>
          <a:p>
            <a:pPr indent="-366149" lvl="0" marL="457200" rtl="0" algn="l">
              <a:lnSpc>
                <a:spcPct val="150000"/>
              </a:lnSpc>
              <a:spcBef>
                <a:spcPts val="0"/>
              </a:spcBef>
              <a:spcAft>
                <a:spcPts val="0"/>
              </a:spcAft>
              <a:buClr>
                <a:schemeClr val="lt1"/>
              </a:buClr>
              <a:buSzPts val="2166"/>
              <a:buAutoNum type="arabicPeriod"/>
            </a:pPr>
            <a:r>
              <a:rPr lang="en" sz="2166">
                <a:solidFill>
                  <a:schemeClr val="lt1"/>
                </a:solidFill>
              </a:rPr>
              <a:t>Factor Explore</a:t>
            </a:r>
            <a:endParaRPr sz="2166">
              <a:solidFill>
                <a:schemeClr val="lt1"/>
              </a:solidFill>
            </a:endParaRPr>
          </a:p>
          <a:p>
            <a:pPr indent="-366149" lvl="0" marL="457200" rtl="0" algn="l">
              <a:lnSpc>
                <a:spcPct val="150000"/>
              </a:lnSpc>
              <a:spcBef>
                <a:spcPts val="0"/>
              </a:spcBef>
              <a:spcAft>
                <a:spcPts val="0"/>
              </a:spcAft>
              <a:buClr>
                <a:schemeClr val="lt1"/>
              </a:buClr>
              <a:buSzPts val="2166"/>
              <a:buAutoNum type="arabicPeriod"/>
            </a:pPr>
            <a:r>
              <a:rPr lang="en" sz="2166">
                <a:solidFill>
                  <a:schemeClr val="lt1"/>
                </a:solidFill>
              </a:rPr>
              <a:t>Factor Creation &amp; Selection</a:t>
            </a:r>
            <a:endParaRPr sz="2166">
              <a:solidFill>
                <a:schemeClr val="lt1"/>
              </a:solidFill>
            </a:endParaRPr>
          </a:p>
          <a:p>
            <a:pPr indent="-366149" lvl="0" marL="457200" rtl="0" algn="l">
              <a:lnSpc>
                <a:spcPct val="150000"/>
              </a:lnSpc>
              <a:spcBef>
                <a:spcPts val="0"/>
              </a:spcBef>
              <a:spcAft>
                <a:spcPts val="0"/>
              </a:spcAft>
              <a:buClr>
                <a:schemeClr val="lt1"/>
              </a:buClr>
              <a:buSzPts val="2166"/>
              <a:buAutoNum type="arabicPeriod"/>
            </a:pPr>
            <a:r>
              <a:rPr lang="en" sz="2166">
                <a:solidFill>
                  <a:schemeClr val="lt1"/>
                </a:solidFill>
              </a:rPr>
              <a:t>Model</a:t>
            </a:r>
            <a:endParaRPr sz="2166">
              <a:solidFill>
                <a:schemeClr val="lt1"/>
              </a:solidFill>
            </a:endParaRPr>
          </a:p>
          <a:p>
            <a:pPr indent="-366149" lvl="0" marL="457200" rtl="0" algn="l">
              <a:lnSpc>
                <a:spcPct val="150000"/>
              </a:lnSpc>
              <a:spcBef>
                <a:spcPts val="0"/>
              </a:spcBef>
              <a:spcAft>
                <a:spcPts val="0"/>
              </a:spcAft>
              <a:buClr>
                <a:schemeClr val="lt1"/>
              </a:buClr>
              <a:buSzPts val="2166"/>
              <a:buAutoNum type="arabicPeriod"/>
            </a:pPr>
            <a:r>
              <a:rPr lang="en" sz="2166">
                <a:solidFill>
                  <a:schemeClr val="lt1"/>
                </a:solidFill>
              </a:rPr>
              <a:t>Portfolio Performance Evaluation: LS &amp; Long</a:t>
            </a:r>
            <a:endParaRPr sz="2166">
              <a:solidFill>
                <a:schemeClr val="lt1"/>
              </a:solidFill>
            </a:endParaRPr>
          </a:p>
          <a:p>
            <a:pPr indent="-366149" lvl="0" marL="457200" rtl="0" algn="l">
              <a:lnSpc>
                <a:spcPct val="150000"/>
              </a:lnSpc>
              <a:spcBef>
                <a:spcPts val="0"/>
              </a:spcBef>
              <a:spcAft>
                <a:spcPts val="0"/>
              </a:spcAft>
              <a:buClr>
                <a:schemeClr val="lt1"/>
              </a:buClr>
              <a:buSzPts val="2166"/>
              <a:buAutoNum type="arabicPeriod"/>
            </a:pPr>
            <a:r>
              <a:rPr lang="en" sz="2166">
                <a:solidFill>
                  <a:schemeClr val="lt1"/>
                </a:solidFill>
              </a:rPr>
              <a:t>Portfolio Comparison</a:t>
            </a:r>
            <a:endParaRPr sz="2166">
              <a:solidFill>
                <a:schemeClr val="lt1"/>
              </a:solidFill>
            </a:endParaRPr>
          </a:p>
        </p:txBody>
      </p:sp>
      <p:sp>
        <p:nvSpPr>
          <p:cNvPr id="46" name="Google Shape;46;p9"/>
          <p:cNvSpPr/>
          <p:nvPr/>
        </p:nvSpPr>
        <p:spPr>
          <a:xfrm>
            <a:off x="562800" y="1364800"/>
            <a:ext cx="8018400" cy="2791800"/>
          </a:xfrm>
          <a:prstGeom prst="roundRect">
            <a:avLst>
              <a:gd fmla="val 16667" name="adj"/>
            </a:avLst>
          </a:prstGeom>
          <a:no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0"/>
          <p:cNvSpPr txBox="1"/>
          <p:nvPr>
            <p:ph type="title"/>
          </p:nvPr>
        </p:nvSpPr>
        <p:spPr>
          <a:xfrm>
            <a:off x="311700" y="242000"/>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2900">
                <a:solidFill>
                  <a:schemeClr val="lt2"/>
                </a:solidFill>
                <a:latin typeface="Proxima Nova"/>
                <a:ea typeface="Proxima Nova"/>
                <a:cs typeface="Proxima Nova"/>
                <a:sym typeface="Proxima Nova"/>
              </a:rPr>
              <a:t>Factor explore: Initial</a:t>
            </a:r>
            <a:r>
              <a:rPr lang="en">
                <a:solidFill>
                  <a:schemeClr val="lt2"/>
                </a:solidFill>
              </a:rPr>
              <a:t> </a:t>
            </a:r>
            <a:r>
              <a:rPr b="1" lang="en" sz="2900">
                <a:solidFill>
                  <a:schemeClr val="lt2"/>
                </a:solidFill>
                <a:latin typeface="Proxima Nova"/>
                <a:ea typeface="Proxima Nova"/>
                <a:cs typeface="Proxima Nova"/>
                <a:sym typeface="Proxima Nova"/>
              </a:rPr>
              <a:t>Factors (12+4)</a:t>
            </a:r>
            <a:r>
              <a:rPr lang="en">
                <a:solidFill>
                  <a:schemeClr val="lt2"/>
                </a:solidFill>
              </a:rPr>
              <a:t> </a:t>
            </a:r>
            <a:endParaRPr b="1">
              <a:solidFill>
                <a:schemeClr val="lt2"/>
              </a:solidFill>
            </a:endParaRPr>
          </a:p>
        </p:txBody>
      </p:sp>
      <p:sp>
        <p:nvSpPr>
          <p:cNvPr id="52" name="Google Shape;52;p10"/>
          <p:cNvSpPr txBox="1"/>
          <p:nvPr/>
        </p:nvSpPr>
        <p:spPr>
          <a:xfrm>
            <a:off x="236925" y="1213250"/>
            <a:ext cx="334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p:txBody>
      </p:sp>
      <p:pic>
        <p:nvPicPr>
          <p:cNvPr id="53" name="Google Shape;53;p10"/>
          <p:cNvPicPr preferRelativeResize="0"/>
          <p:nvPr/>
        </p:nvPicPr>
        <p:blipFill>
          <a:blip r:embed="rId3">
            <a:alphaModFix/>
          </a:blip>
          <a:stretch>
            <a:fillRect/>
          </a:stretch>
        </p:blipFill>
        <p:spPr>
          <a:xfrm>
            <a:off x="1193700" y="1134875"/>
            <a:ext cx="6756603" cy="325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1"/>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Factor Creation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2"/>
          <p:cNvSpPr txBox="1"/>
          <p:nvPr>
            <p:ph type="title"/>
          </p:nvPr>
        </p:nvSpPr>
        <p:spPr>
          <a:xfrm>
            <a:off x="311700" y="2499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900">
                <a:solidFill>
                  <a:schemeClr val="lt2"/>
                </a:solidFill>
              </a:rPr>
              <a:t>ROIC - Heegaard &amp; Sorensen (2013)</a:t>
            </a:r>
            <a:endParaRPr sz="2900">
              <a:solidFill>
                <a:schemeClr val="lt2"/>
              </a:solidFill>
            </a:endParaRPr>
          </a:p>
        </p:txBody>
      </p:sp>
      <p:sp>
        <p:nvSpPr>
          <p:cNvPr id="64" name="Google Shape;64;p12"/>
          <p:cNvSpPr txBox="1"/>
          <p:nvPr>
            <p:ph idx="1" type="body"/>
          </p:nvPr>
        </p:nvSpPr>
        <p:spPr>
          <a:xfrm>
            <a:off x="311700" y="893575"/>
            <a:ext cx="8520600" cy="2813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solidFill>
                  <a:schemeClr val="lt2"/>
                </a:solidFill>
              </a:rPr>
              <a:t>Expect to see a positive relationship between ROIC quality ratio and future returns</a:t>
            </a:r>
            <a:endParaRPr sz="1700">
              <a:solidFill>
                <a:schemeClr val="lt2"/>
              </a:solidFill>
            </a:endParaRPr>
          </a:p>
          <a:p>
            <a:pPr indent="0" lvl="0" marL="0" rtl="0" algn="l">
              <a:lnSpc>
                <a:spcPct val="115000"/>
              </a:lnSpc>
              <a:spcBef>
                <a:spcPts val="1000"/>
              </a:spcBef>
              <a:spcAft>
                <a:spcPts val="0"/>
              </a:spcAft>
              <a:buNone/>
            </a:pPr>
            <a:r>
              <a:t/>
            </a:r>
            <a:endParaRPr sz="1700">
              <a:solidFill>
                <a:schemeClr val="lt2"/>
              </a:solidFill>
            </a:endParaRPr>
          </a:p>
          <a:p>
            <a:pPr indent="0" lvl="0" marL="0" rtl="0" algn="l">
              <a:lnSpc>
                <a:spcPct val="115000"/>
              </a:lnSpc>
              <a:spcBef>
                <a:spcPts val="0"/>
              </a:spcBef>
              <a:spcAft>
                <a:spcPts val="0"/>
              </a:spcAft>
              <a:buNone/>
            </a:pPr>
            <a:r>
              <a:rPr b="1" lang="en" sz="1600">
                <a:solidFill>
                  <a:schemeClr val="lt2"/>
                </a:solidFill>
              </a:rPr>
              <a:t>Used average ROIC volatility over 5 years:</a:t>
            </a:r>
            <a:endParaRPr b="1" sz="1600">
              <a:solidFill>
                <a:schemeClr val="lt2"/>
              </a:solidFill>
            </a:endParaRPr>
          </a:p>
          <a:p>
            <a:pPr indent="-330200" lvl="0" marL="457200" rtl="0" algn="l">
              <a:lnSpc>
                <a:spcPct val="115000"/>
              </a:lnSpc>
              <a:spcBef>
                <a:spcPts val="1000"/>
              </a:spcBef>
              <a:spcAft>
                <a:spcPts val="0"/>
              </a:spcAft>
              <a:buClr>
                <a:schemeClr val="lt2"/>
              </a:buClr>
              <a:buSzPts val="1600"/>
              <a:buChar char="●"/>
            </a:pPr>
            <a:r>
              <a:rPr lang="en" sz="1600">
                <a:solidFill>
                  <a:schemeClr val="lt2"/>
                </a:solidFill>
              </a:rPr>
              <a:t>ROIC quality ratio serves as a screening tool in strategy development</a:t>
            </a:r>
            <a:endParaRPr sz="1600">
              <a:solidFill>
                <a:schemeClr val="lt2"/>
              </a:solidFill>
            </a:endParaRPr>
          </a:p>
          <a:p>
            <a:pPr indent="-330200" lvl="0" marL="457200" rtl="0" algn="l">
              <a:lnSpc>
                <a:spcPct val="115000"/>
              </a:lnSpc>
              <a:spcBef>
                <a:spcPts val="1000"/>
              </a:spcBef>
              <a:spcAft>
                <a:spcPts val="0"/>
              </a:spcAft>
              <a:buClr>
                <a:schemeClr val="lt2"/>
              </a:buClr>
              <a:buSzPts val="1600"/>
              <a:buChar char="●"/>
            </a:pPr>
            <a:r>
              <a:rPr lang="en" sz="1600">
                <a:solidFill>
                  <a:schemeClr val="lt2"/>
                </a:solidFill>
              </a:rPr>
              <a:t>Higher ratios suggest better financial efficiency</a:t>
            </a:r>
            <a:endParaRPr sz="1600">
              <a:solidFill>
                <a:schemeClr val="lt2"/>
              </a:solidFill>
            </a:endParaRPr>
          </a:p>
          <a:p>
            <a:pPr indent="-330200" lvl="0" marL="457200" rtl="0" algn="l">
              <a:lnSpc>
                <a:spcPct val="115000"/>
              </a:lnSpc>
              <a:spcBef>
                <a:spcPts val="1000"/>
              </a:spcBef>
              <a:spcAft>
                <a:spcPts val="0"/>
              </a:spcAft>
              <a:buClr>
                <a:schemeClr val="lt2"/>
              </a:buClr>
              <a:buSzPts val="1600"/>
              <a:buChar char="●"/>
            </a:pPr>
            <a:r>
              <a:rPr lang="en" sz="1600">
                <a:solidFill>
                  <a:schemeClr val="lt2"/>
                </a:solidFill>
              </a:rPr>
              <a:t>Combination of ROIC with valuation metrics and growth metrics is a good way to diversify the </a:t>
            </a:r>
            <a:r>
              <a:rPr lang="en" sz="1600">
                <a:solidFill>
                  <a:schemeClr val="lt2"/>
                </a:solidFill>
              </a:rPr>
              <a:t>portfolio</a:t>
            </a:r>
            <a:endParaRPr sz="1600">
              <a:solidFill>
                <a:schemeClr val="lt2"/>
              </a:solidFill>
            </a:endParaRPr>
          </a:p>
          <a:p>
            <a:pPr indent="0" lvl="0" marL="0" rtl="0" algn="l">
              <a:lnSpc>
                <a:spcPct val="115000"/>
              </a:lnSpc>
              <a:spcBef>
                <a:spcPts val="1000"/>
              </a:spcBef>
              <a:spcAft>
                <a:spcPts val="0"/>
              </a:spcAft>
              <a:buNone/>
            </a:pPr>
            <a:r>
              <a:rPr b="1" lang="en" sz="1600">
                <a:solidFill>
                  <a:schemeClr val="lt2"/>
                </a:solidFill>
              </a:rPr>
              <a:t>Computation:</a:t>
            </a:r>
            <a:endParaRPr b="1" sz="1600">
              <a:solidFill>
                <a:schemeClr val="lt2"/>
              </a:solidFill>
            </a:endParaRPr>
          </a:p>
          <a:p>
            <a:pPr indent="-330200" lvl="0" marL="457200" rtl="0" algn="l">
              <a:lnSpc>
                <a:spcPct val="115000"/>
              </a:lnSpc>
              <a:spcBef>
                <a:spcPts val="1000"/>
              </a:spcBef>
              <a:spcAft>
                <a:spcPts val="0"/>
              </a:spcAft>
              <a:buClr>
                <a:schemeClr val="lt2"/>
              </a:buClr>
              <a:buSzPts val="1600"/>
              <a:buChar char="●"/>
            </a:pPr>
            <a:r>
              <a:rPr lang="en" sz="1600">
                <a:solidFill>
                  <a:schemeClr val="lt2"/>
                </a:solidFill>
              </a:rPr>
              <a:t>ROIC = Net Operating Profit After Tax / Invested Capital</a:t>
            </a:r>
            <a:endParaRPr sz="1600">
              <a:solidFill>
                <a:schemeClr val="lt2"/>
              </a:solidFill>
            </a:endParaRPr>
          </a:p>
          <a:p>
            <a:pPr indent="-330200" lvl="0" marL="457200" rtl="0" algn="l">
              <a:lnSpc>
                <a:spcPct val="115000"/>
              </a:lnSpc>
              <a:spcBef>
                <a:spcPts val="1000"/>
              </a:spcBef>
              <a:spcAft>
                <a:spcPts val="1000"/>
              </a:spcAft>
              <a:buClr>
                <a:schemeClr val="lt2"/>
              </a:buClr>
              <a:buSzPts val="1600"/>
              <a:buChar char="●"/>
            </a:pPr>
            <a:r>
              <a:rPr lang="en" sz="1600">
                <a:solidFill>
                  <a:schemeClr val="lt2"/>
                </a:solidFill>
              </a:rPr>
              <a:t>ROIC average 5 years ÷ Standard deviation of ROIC over 5 years</a:t>
            </a:r>
            <a:endParaRPr sz="17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idx="1" type="body"/>
          </p:nvPr>
        </p:nvSpPr>
        <p:spPr>
          <a:xfrm>
            <a:off x="311700" y="1045700"/>
            <a:ext cx="8520600" cy="34164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lt2"/>
              </a:buClr>
              <a:buSzPts val="1700"/>
              <a:buChar char="●"/>
            </a:pPr>
            <a:r>
              <a:rPr lang="en" sz="1700">
                <a:solidFill>
                  <a:schemeClr val="lt2"/>
                </a:solidFill>
              </a:rPr>
              <a:t>Short-term positive impact on stock returns due to institutional trading</a:t>
            </a:r>
            <a:endParaRPr sz="1700">
              <a:solidFill>
                <a:schemeClr val="lt2"/>
              </a:solidFill>
            </a:endParaRPr>
          </a:p>
          <a:p>
            <a:pPr indent="-336550" lvl="0" marL="457200" rtl="0" algn="l">
              <a:lnSpc>
                <a:spcPct val="150000"/>
              </a:lnSpc>
              <a:spcBef>
                <a:spcPts val="0"/>
              </a:spcBef>
              <a:spcAft>
                <a:spcPts val="0"/>
              </a:spcAft>
              <a:buClr>
                <a:schemeClr val="lt2"/>
              </a:buClr>
              <a:buSzPts val="1700"/>
              <a:buChar char="●"/>
            </a:pPr>
            <a:r>
              <a:rPr lang="en" sz="1700">
                <a:solidFill>
                  <a:schemeClr val="lt2"/>
                </a:solidFill>
              </a:rPr>
              <a:t>Potential long-term negative effects due to short-term focus and herding behavior</a:t>
            </a:r>
            <a:endParaRPr sz="1700">
              <a:solidFill>
                <a:schemeClr val="lt2"/>
              </a:solidFill>
            </a:endParaRPr>
          </a:p>
          <a:p>
            <a:pPr indent="-336550" lvl="0" marL="457200" rtl="0" algn="l">
              <a:lnSpc>
                <a:spcPct val="150000"/>
              </a:lnSpc>
              <a:spcBef>
                <a:spcPts val="0"/>
              </a:spcBef>
              <a:spcAft>
                <a:spcPts val="0"/>
              </a:spcAft>
              <a:buClr>
                <a:schemeClr val="lt2"/>
              </a:buClr>
              <a:buSzPts val="1700"/>
              <a:buChar char="●"/>
            </a:pPr>
            <a:r>
              <a:rPr lang="en" sz="1700">
                <a:solidFill>
                  <a:schemeClr val="lt2"/>
                </a:solidFill>
              </a:rPr>
              <a:t>Stocks with lower accumulated growth of institutional ownership exhibit greater momentum</a:t>
            </a:r>
            <a:endParaRPr sz="1700">
              <a:solidFill>
                <a:schemeClr val="lt2"/>
              </a:solidFill>
            </a:endParaRPr>
          </a:p>
          <a:p>
            <a:pPr indent="0" lvl="0" marL="457200" rtl="0" algn="l">
              <a:lnSpc>
                <a:spcPct val="150000"/>
              </a:lnSpc>
              <a:spcBef>
                <a:spcPts val="0"/>
              </a:spcBef>
              <a:spcAft>
                <a:spcPts val="0"/>
              </a:spcAft>
              <a:buNone/>
            </a:pPr>
            <a:r>
              <a:t/>
            </a:r>
            <a:endParaRPr sz="1700">
              <a:solidFill>
                <a:schemeClr val="lt2"/>
              </a:solidFill>
            </a:endParaRPr>
          </a:p>
          <a:p>
            <a:pPr indent="0" lvl="0" marL="0" rtl="0" algn="l">
              <a:lnSpc>
                <a:spcPct val="150000"/>
              </a:lnSpc>
              <a:spcBef>
                <a:spcPts val="0"/>
              </a:spcBef>
              <a:spcAft>
                <a:spcPts val="0"/>
              </a:spcAft>
              <a:buNone/>
            </a:pPr>
            <a:r>
              <a:rPr lang="en" sz="1700">
                <a:solidFill>
                  <a:schemeClr val="lt2"/>
                </a:solidFill>
              </a:rPr>
              <a:t>Computation:</a:t>
            </a:r>
            <a:endParaRPr sz="1700">
              <a:solidFill>
                <a:schemeClr val="lt2"/>
              </a:solidFill>
            </a:endParaRPr>
          </a:p>
          <a:p>
            <a:pPr indent="0" lvl="0" marL="457200" rtl="0" algn="l">
              <a:lnSpc>
                <a:spcPct val="150000"/>
              </a:lnSpc>
              <a:spcBef>
                <a:spcPts val="0"/>
              </a:spcBef>
              <a:spcAft>
                <a:spcPts val="0"/>
              </a:spcAft>
              <a:buNone/>
            </a:pPr>
            <a:r>
              <a:rPr lang="en" sz="1700">
                <a:solidFill>
                  <a:schemeClr val="lt2"/>
                </a:solidFill>
              </a:rPr>
              <a:t>Total Shares Bought/Sold by institutional investors (Company A, Period T)   ÷      Total Shares Outstanding </a:t>
            </a:r>
            <a:r>
              <a:rPr lang="en" sz="1700">
                <a:solidFill>
                  <a:schemeClr val="lt2"/>
                </a:solidFill>
              </a:rPr>
              <a:t>(Company A, Period T)</a:t>
            </a:r>
            <a:endParaRPr sz="1700">
              <a:solidFill>
                <a:schemeClr val="lt2"/>
              </a:solidFill>
            </a:endParaRPr>
          </a:p>
        </p:txBody>
      </p:sp>
      <p:sp>
        <p:nvSpPr>
          <p:cNvPr id="70" name="Google Shape;70;p13"/>
          <p:cNvSpPr txBox="1"/>
          <p:nvPr>
            <p:ph type="title"/>
          </p:nvPr>
        </p:nvSpPr>
        <p:spPr>
          <a:xfrm>
            <a:off x="311700" y="2499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900">
                <a:solidFill>
                  <a:schemeClr val="lt2"/>
                </a:solidFill>
              </a:rPr>
              <a:t>Institutional Holdings - Chuang (2018)</a:t>
            </a:r>
            <a:endParaRPr sz="29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1967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lt2"/>
                </a:solidFill>
              </a:rPr>
              <a:t>Inventory Turnover - Gaur &amp; Kesavan (2009)</a:t>
            </a:r>
            <a:endParaRPr sz="2900">
              <a:solidFill>
                <a:schemeClr val="lt2"/>
              </a:solidFill>
            </a:endParaRPr>
          </a:p>
        </p:txBody>
      </p:sp>
      <p:sp>
        <p:nvSpPr>
          <p:cNvPr id="76" name="Google Shape;7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2"/>
                </a:solidFill>
              </a:rPr>
              <a:t>The Effects of Firm Size and Sales Growth Rate on  Inventory Turnover Performance in the U.S. Retail Sector </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Expected to see Positive correlation between Inventory turnover and sales growth</a:t>
            </a:r>
            <a:endParaRPr sz="1600">
              <a:solidFill>
                <a:schemeClr val="lt2"/>
              </a:solidFill>
            </a:endParaRPr>
          </a:p>
          <a:p>
            <a:pPr indent="-330200" lvl="0" marL="457200" rtl="0" algn="l">
              <a:spcBef>
                <a:spcPts val="0"/>
              </a:spcBef>
              <a:spcAft>
                <a:spcPts val="0"/>
              </a:spcAft>
              <a:buClr>
                <a:schemeClr val="lt2"/>
              </a:buClr>
              <a:buSzPts val="1600"/>
              <a:buChar char="●"/>
            </a:pPr>
            <a:r>
              <a:rPr lang="en" sz="1600">
                <a:solidFill>
                  <a:schemeClr val="lt2"/>
                </a:solidFill>
              </a:rPr>
              <a:t>Higher Inventory turnover </a:t>
            </a:r>
            <a:r>
              <a:rPr lang="en" sz="1450">
                <a:solidFill>
                  <a:schemeClr val="lt2"/>
                </a:solidFill>
              </a:rPr>
              <a:t>→ Sales Growth → High Returns</a:t>
            </a:r>
            <a:endParaRPr sz="1600">
              <a:solidFill>
                <a:schemeClr val="lt2"/>
              </a:solidFill>
            </a:endParaRPr>
          </a:p>
          <a:p>
            <a:pPr indent="0" lvl="0" marL="45720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rPr lang="en" sz="1600">
                <a:solidFill>
                  <a:schemeClr val="lt2"/>
                </a:solidFill>
              </a:rPr>
              <a:t>Computation:</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t/>
            </a:r>
            <a:endParaRPr sz="1600">
              <a:solidFill>
                <a:schemeClr val="lt2"/>
              </a:solidFill>
            </a:endParaRPr>
          </a:p>
          <a:p>
            <a:pPr indent="0" lvl="0" marL="0" rtl="0" algn="l">
              <a:spcBef>
                <a:spcPts val="0"/>
              </a:spcBef>
              <a:spcAft>
                <a:spcPts val="0"/>
              </a:spcAft>
              <a:buNone/>
            </a:pPr>
            <a:r>
              <a:rPr lang="en" sz="1600">
                <a:solidFill>
                  <a:schemeClr val="lt2"/>
                </a:solidFill>
              </a:rPr>
              <a:t>Then used the log of IT to test their hypothesis</a:t>
            </a:r>
            <a:endParaRPr sz="1600">
              <a:solidFill>
                <a:schemeClr val="lt2"/>
              </a:solidFill>
            </a:endParaRPr>
          </a:p>
          <a:p>
            <a:pPr indent="0" lvl="0" marL="0" rtl="0" algn="l">
              <a:spcBef>
                <a:spcPts val="0"/>
              </a:spcBef>
              <a:spcAft>
                <a:spcPts val="0"/>
              </a:spcAft>
              <a:buNone/>
            </a:pPr>
            <a:r>
              <a:t/>
            </a:r>
            <a:endParaRPr sz="1600">
              <a:solidFill>
                <a:schemeClr val="lt2"/>
              </a:solidFill>
            </a:endParaRPr>
          </a:p>
        </p:txBody>
      </p:sp>
      <p:pic>
        <p:nvPicPr>
          <p:cNvPr id="77" name="Google Shape;77;p14"/>
          <p:cNvPicPr preferRelativeResize="0"/>
          <p:nvPr/>
        </p:nvPicPr>
        <p:blipFill>
          <a:blip r:embed="rId3">
            <a:alphaModFix/>
          </a:blip>
          <a:stretch>
            <a:fillRect/>
          </a:stretch>
        </p:blipFill>
        <p:spPr>
          <a:xfrm>
            <a:off x="865825" y="3109850"/>
            <a:ext cx="6400551" cy="91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311700" y="2291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00">
                <a:solidFill>
                  <a:schemeClr val="lt2"/>
                </a:solidFill>
              </a:rPr>
              <a:t>Cash Flow Volatility - Huang (2009)</a:t>
            </a:r>
            <a:endParaRPr sz="2900">
              <a:solidFill>
                <a:schemeClr val="lt2"/>
              </a:solidFill>
            </a:endParaRPr>
          </a:p>
        </p:txBody>
      </p:sp>
      <p:sp>
        <p:nvSpPr>
          <p:cNvPr id="83" name="Google Shape;83;p15"/>
          <p:cNvSpPr txBox="1"/>
          <p:nvPr>
            <p:ph idx="1" type="body"/>
          </p:nvPr>
        </p:nvSpPr>
        <p:spPr>
          <a:xfrm>
            <a:off x="218750" y="929050"/>
            <a:ext cx="8814900" cy="36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50">
                <a:solidFill>
                  <a:schemeClr val="lt2"/>
                </a:solidFill>
              </a:rPr>
              <a:t>Higher CF volatility → Greater uncertainty or risk associated with the company's future CF → Investor demands higher return → Lower stock price &amp; future returns</a:t>
            </a:r>
            <a:endParaRPr sz="1450">
              <a:solidFill>
                <a:schemeClr val="lt2"/>
              </a:solidFill>
            </a:endParaRPr>
          </a:p>
          <a:p>
            <a:pPr indent="0" lvl="0" marL="0" rtl="0" algn="l">
              <a:spcBef>
                <a:spcPts val="1000"/>
              </a:spcBef>
              <a:spcAft>
                <a:spcPts val="0"/>
              </a:spcAft>
              <a:buNone/>
            </a:pPr>
            <a:r>
              <a:rPr b="1" lang="en" sz="1450">
                <a:solidFill>
                  <a:schemeClr val="lt2"/>
                </a:solidFill>
              </a:rPr>
              <a:t>Used Cash flow to Sales:</a:t>
            </a:r>
            <a:endParaRPr b="1" sz="1450">
              <a:solidFill>
                <a:schemeClr val="lt2"/>
              </a:solidFill>
            </a:endParaRPr>
          </a:p>
          <a:p>
            <a:pPr indent="-320675" lvl="0" marL="457200" rtl="0" algn="l">
              <a:spcBef>
                <a:spcPts val="1000"/>
              </a:spcBef>
              <a:spcAft>
                <a:spcPts val="0"/>
              </a:spcAft>
              <a:buClr>
                <a:schemeClr val="lt2"/>
              </a:buClr>
              <a:buSzPts val="1450"/>
              <a:buChar char="●"/>
            </a:pPr>
            <a:r>
              <a:rPr lang="en" sz="1450">
                <a:solidFill>
                  <a:schemeClr val="lt2"/>
                </a:solidFill>
              </a:rPr>
              <a:t>Sales is used in many studies as a measure of firm size (studies like Berk, 1997)</a:t>
            </a:r>
            <a:endParaRPr sz="1450">
              <a:solidFill>
                <a:schemeClr val="lt2"/>
              </a:solidFill>
            </a:endParaRPr>
          </a:p>
          <a:p>
            <a:pPr indent="-320675" lvl="0" marL="457200" rtl="0" algn="l">
              <a:spcBef>
                <a:spcPts val="1000"/>
              </a:spcBef>
              <a:spcAft>
                <a:spcPts val="0"/>
              </a:spcAft>
              <a:buClr>
                <a:schemeClr val="lt2"/>
              </a:buClr>
              <a:buSzPts val="1450"/>
              <a:buChar char="●"/>
            </a:pPr>
            <a:r>
              <a:rPr lang="en" sz="1450">
                <a:solidFill>
                  <a:schemeClr val="lt2"/>
                </a:solidFill>
              </a:rPr>
              <a:t>Using sales as the scalar has the advantage of addressing seasonality in cash flow</a:t>
            </a:r>
            <a:endParaRPr sz="1450">
              <a:solidFill>
                <a:schemeClr val="lt2"/>
              </a:solidFill>
            </a:endParaRPr>
          </a:p>
          <a:p>
            <a:pPr indent="0" lvl="0" marL="0" rtl="0" algn="l">
              <a:spcBef>
                <a:spcPts val="1000"/>
              </a:spcBef>
              <a:spcAft>
                <a:spcPts val="0"/>
              </a:spcAft>
              <a:buNone/>
            </a:pPr>
            <a:r>
              <a:rPr b="1" lang="en" sz="1450">
                <a:solidFill>
                  <a:schemeClr val="lt2"/>
                </a:solidFill>
              </a:rPr>
              <a:t>Computation:</a:t>
            </a:r>
            <a:endParaRPr b="1" sz="1450">
              <a:solidFill>
                <a:schemeClr val="lt2"/>
              </a:solidFill>
            </a:endParaRPr>
          </a:p>
          <a:p>
            <a:pPr indent="-320675" lvl="0" marL="457200" rtl="0" algn="l">
              <a:spcBef>
                <a:spcPts val="1000"/>
              </a:spcBef>
              <a:spcAft>
                <a:spcPts val="0"/>
              </a:spcAft>
              <a:buClr>
                <a:schemeClr val="lt2"/>
              </a:buClr>
              <a:buSzPts val="1450"/>
              <a:buChar char="●"/>
            </a:pPr>
            <a:r>
              <a:rPr lang="en" sz="1450">
                <a:solidFill>
                  <a:schemeClr val="lt2"/>
                </a:solidFill>
              </a:rPr>
              <a:t>Rolling standard deviation of cash flow margins over the past 16 </a:t>
            </a:r>
            <a:r>
              <a:rPr lang="en" sz="1450" u="sng">
                <a:solidFill>
                  <a:schemeClr val="lt2"/>
                </a:solidFill>
              </a:rPr>
              <a:t>months</a:t>
            </a:r>
            <a:endParaRPr sz="1450" u="sng">
              <a:solidFill>
                <a:schemeClr val="lt2"/>
              </a:solidFill>
            </a:endParaRPr>
          </a:p>
          <a:p>
            <a:pPr indent="-320675" lvl="0" marL="457200" rtl="0" algn="l">
              <a:spcBef>
                <a:spcPts val="1000"/>
              </a:spcBef>
              <a:spcAft>
                <a:spcPts val="0"/>
              </a:spcAft>
              <a:buClr>
                <a:schemeClr val="lt2"/>
              </a:buClr>
              <a:buSzPts val="1450"/>
              <a:buChar char="●"/>
            </a:pPr>
            <a:r>
              <a:rPr lang="en" sz="1450">
                <a:solidFill>
                  <a:schemeClr val="lt2"/>
                </a:solidFill>
              </a:rPr>
              <a:t>At least 8 non missing observation of cash flows within the estimation window</a:t>
            </a:r>
            <a:endParaRPr sz="1450">
              <a:solidFill>
                <a:schemeClr val="lt2"/>
              </a:solidFill>
            </a:endParaRPr>
          </a:p>
          <a:p>
            <a:pPr indent="0" lvl="0" marL="457200" rtl="0" algn="l">
              <a:spcBef>
                <a:spcPts val="1000"/>
              </a:spcBef>
              <a:spcAft>
                <a:spcPts val="0"/>
              </a:spcAft>
              <a:buNone/>
            </a:pPr>
            <a:r>
              <a:t/>
            </a:r>
            <a:endParaRPr sz="1450">
              <a:solidFill>
                <a:schemeClr val="lt2"/>
              </a:solidFill>
            </a:endParaRPr>
          </a:p>
          <a:p>
            <a:pPr indent="0" lvl="0" marL="0" rtl="0" algn="l">
              <a:spcBef>
                <a:spcPts val="0"/>
              </a:spcBef>
              <a:spcAft>
                <a:spcPts val="1000"/>
              </a:spcAft>
              <a:buNone/>
            </a:pPr>
            <a:r>
              <a:rPr lang="en" sz="1450">
                <a:solidFill>
                  <a:schemeClr val="lt2"/>
                </a:solidFill>
              </a:rPr>
              <a:t>The CF volatility effect is closely related to the idiosyncratic return volatility effect documented in Ang et al*.</a:t>
            </a:r>
            <a:endParaRPr sz="1450">
              <a:solidFill>
                <a:schemeClr val="lt2"/>
              </a:solidFill>
            </a:endParaRPr>
          </a:p>
        </p:txBody>
      </p:sp>
      <p:sp>
        <p:nvSpPr>
          <p:cNvPr id="84" name="Google Shape;84;p15"/>
          <p:cNvSpPr txBox="1"/>
          <p:nvPr/>
        </p:nvSpPr>
        <p:spPr>
          <a:xfrm>
            <a:off x="3826675" y="4905650"/>
            <a:ext cx="54246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accent3"/>
                </a:solidFill>
                <a:latin typeface="Average"/>
                <a:ea typeface="Average"/>
                <a:cs typeface="Average"/>
                <a:sym typeface="Average"/>
              </a:rPr>
              <a:t>*Ang, A., Hodrick, R.J., Xing, Y. and Zhang, X. “The cross-section of volatility and expected returns.” Journal of Finance, 51 (2006), 259–29</a:t>
            </a:r>
            <a:r>
              <a:rPr lang="en" sz="700">
                <a:solidFill>
                  <a:schemeClr val="accent3"/>
                </a:solidFill>
                <a:latin typeface="Average"/>
                <a:ea typeface="Average"/>
                <a:cs typeface="Average"/>
                <a:sym typeface="Average"/>
              </a:rPr>
              <a:t>9</a:t>
            </a:r>
            <a:endParaRPr sz="700">
              <a:solidFill>
                <a:schemeClr val="accent3"/>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Factor Selection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