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305" r:id="rId39"/>
    <p:sldId id="293" r:id="rId40"/>
    <p:sldId id="294" r:id="rId41"/>
    <p:sldId id="295" r:id="rId42"/>
    <p:sldId id="296" r:id="rId43"/>
    <p:sldId id="298" r:id="rId44"/>
    <p:sldId id="297" r:id="rId45"/>
    <p:sldId id="299" r:id="rId46"/>
    <p:sldId id="300" r:id="rId47"/>
    <p:sldId id="301" r:id="rId48"/>
    <p:sldId id="302" r:id="rId49"/>
    <p:sldId id="303" r:id="rId50"/>
    <p:sldId id="304"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Rg st="1" end="32"/>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70" d="100"/>
          <a:sy n="70" d="100"/>
        </p:scale>
        <p:origin x="138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583F7B-2EC1-4605-B0EF-51E8A16BCE19}" type="datetimeFigureOut">
              <a:rPr lang="en-AU" smtClean="0"/>
              <a:pPr/>
              <a:t>15/09/2020</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4EB9E3-942F-43A0-8C6A-CAEAD81C00A1}" type="slidenum">
              <a:rPr lang="en-AU" smtClean="0"/>
              <a:pPr/>
              <a:t>‹#›</a:t>
            </a:fld>
            <a:endParaRPr lang="en-AU"/>
          </a:p>
        </p:txBody>
      </p:sp>
    </p:spTree>
    <p:extLst>
      <p:ext uri="{BB962C8B-B14F-4D97-AF65-F5344CB8AC3E}">
        <p14:creationId xmlns:p14="http://schemas.microsoft.com/office/powerpoint/2010/main" val="1300662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784EB9E3-942F-43A0-8C6A-CAEAD81C00A1}" type="slidenum">
              <a:rPr lang="en-AU" smtClean="0"/>
              <a:pPr/>
              <a:t>1</a:t>
            </a:fld>
            <a:endParaRPr lang="en-AU" dirty="0"/>
          </a:p>
        </p:txBody>
      </p:sp>
    </p:spTree>
    <p:extLst>
      <p:ext uri="{BB962C8B-B14F-4D97-AF65-F5344CB8AC3E}">
        <p14:creationId xmlns:p14="http://schemas.microsoft.com/office/powerpoint/2010/main" val="1439649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56299B8D-120E-48FF-BCD5-01EA42E58BAC}" type="datetimeFigureOut">
              <a:rPr lang="en-AU" smtClean="0"/>
              <a:pPr/>
              <a:t>15/09/2020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56C3D9-7C4E-40CD-AAA7-6C0C3CD3AC7D}"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6299B8D-120E-48FF-BCD5-01EA42E58BAC}" type="datetimeFigureOut">
              <a:rPr lang="en-AU" smtClean="0"/>
              <a:pPr/>
              <a:t>15/09/2020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56C3D9-7C4E-40CD-AAA7-6C0C3CD3AC7D}"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6299B8D-120E-48FF-BCD5-01EA42E58BAC}" type="datetimeFigureOut">
              <a:rPr lang="en-AU" smtClean="0"/>
              <a:pPr/>
              <a:t>15/09/2020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56C3D9-7C4E-40CD-AAA7-6C0C3CD3AC7D}"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6299B8D-120E-48FF-BCD5-01EA42E58BAC}" type="datetimeFigureOut">
              <a:rPr lang="en-AU" smtClean="0"/>
              <a:pPr/>
              <a:t>15/09/2020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56C3D9-7C4E-40CD-AAA7-6C0C3CD3AC7D}"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299B8D-120E-48FF-BCD5-01EA42E58BAC}" type="datetimeFigureOut">
              <a:rPr lang="en-AU" smtClean="0"/>
              <a:pPr/>
              <a:t>15/09/2020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56C3D9-7C4E-40CD-AAA7-6C0C3CD3AC7D}"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56299B8D-120E-48FF-BCD5-01EA42E58BAC}" type="datetimeFigureOut">
              <a:rPr lang="en-AU" smtClean="0"/>
              <a:pPr/>
              <a:t>15/09/2020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F56C3D9-7C4E-40CD-AAA7-6C0C3CD3AC7D}"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56299B8D-120E-48FF-BCD5-01EA42E58BAC}" type="datetimeFigureOut">
              <a:rPr lang="en-AU" smtClean="0"/>
              <a:pPr/>
              <a:t>15/09/2020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6F56C3D9-7C4E-40CD-AAA7-6C0C3CD3AC7D}"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56299B8D-120E-48FF-BCD5-01EA42E58BAC}" type="datetimeFigureOut">
              <a:rPr lang="en-AU" smtClean="0"/>
              <a:pPr/>
              <a:t>15/09/2020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F56C3D9-7C4E-40CD-AAA7-6C0C3CD3AC7D}"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299B8D-120E-48FF-BCD5-01EA42E58BAC}" type="datetimeFigureOut">
              <a:rPr lang="en-AU" smtClean="0"/>
              <a:pPr/>
              <a:t>15/09/2020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6F56C3D9-7C4E-40CD-AAA7-6C0C3CD3AC7D}"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299B8D-120E-48FF-BCD5-01EA42E58BAC}" type="datetimeFigureOut">
              <a:rPr lang="en-AU" smtClean="0"/>
              <a:pPr/>
              <a:t>15/09/2020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F56C3D9-7C4E-40CD-AAA7-6C0C3CD3AC7D}"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299B8D-120E-48FF-BCD5-01EA42E58BAC}" type="datetimeFigureOut">
              <a:rPr lang="en-AU" smtClean="0"/>
              <a:pPr/>
              <a:t>15/09/2020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F56C3D9-7C4E-40CD-AAA7-6C0C3CD3AC7D}"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299B8D-120E-48FF-BCD5-01EA42E58BAC}" type="datetimeFigureOut">
              <a:rPr lang="en-AU" smtClean="0"/>
              <a:pPr/>
              <a:t>15/09/2020</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56C3D9-7C4E-40CD-AAA7-6C0C3CD3AC7D}"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1752599"/>
          </a:xfrm>
        </p:spPr>
        <p:txBody>
          <a:bodyPr>
            <a:normAutofit fontScale="90000"/>
          </a:bodyPr>
          <a:lstStyle/>
          <a:p>
            <a:r>
              <a:rPr lang="en-US" b="1" dirty="0"/>
              <a:t>SOC 201: SOCIOLOGY FOR BUSINESS</a:t>
            </a:r>
            <a:r>
              <a:rPr lang="en-AU" b="1" dirty="0"/>
              <a:t/>
            </a:r>
            <a:br>
              <a:rPr lang="en-AU" b="1" dirty="0"/>
            </a:br>
            <a:endParaRPr lang="en-AU" dirty="0"/>
          </a:p>
        </p:txBody>
      </p:sp>
      <p:sp>
        <p:nvSpPr>
          <p:cNvPr id="3" name="Subtitle 2"/>
          <p:cNvSpPr>
            <a:spLocks noGrp="1"/>
          </p:cNvSpPr>
          <p:nvPr>
            <p:ph type="subTitle" idx="1"/>
          </p:nvPr>
        </p:nvSpPr>
        <p:spPr>
          <a:xfrm>
            <a:off x="0" y="2438400"/>
            <a:ext cx="8915400" cy="4114800"/>
          </a:xfrm>
        </p:spPr>
        <p:txBody>
          <a:bodyPr>
            <a:normAutofit/>
          </a:bodyPr>
          <a:lstStyle/>
          <a:p>
            <a:r>
              <a:rPr lang="en-US" b="1" dirty="0" smtClean="0"/>
              <a:t>Curriculum</a:t>
            </a:r>
          </a:p>
          <a:p>
            <a:r>
              <a:rPr lang="en-US" b="1" dirty="0"/>
              <a:t>Unit 1: Introduction to Sociology	</a:t>
            </a:r>
            <a:endParaRPr lang="en-AU" b="1" dirty="0" smtClean="0"/>
          </a:p>
          <a:p>
            <a:pPr lvl="0" algn="just">
              <a:buFont typeface="Arial" pitchFamily="34" charset="0"/>
              <a:buChar char="•"/>
            </a:pPr>
            <a:r>
              <a:rPr lang="en-US" sz="2800" b="1" dirty="0"/>
              <a:t>Meaning, nature, subject matter and emergence of </a:t>
            </a:r>
            <a:r>
              <a:rPr lang="en-US" sz="2800" b="1" dirty="0" smtClean="0"/>
              <a:t>	sociology</a:t>
            </a:r>
            <a:r>
              <a:rPr lang="en-US" sz="2800" b="1" dirty="0"/>
              <a:t>.</a:t>
            </a:r>
            <a:endParaRPr lang="en-AU" sz="2800" b="1" dirty="0"/>
          </a:p>
          <a:p>
            <a:pPr lvl="0" algn="just">
              <a:buFont typeface="Arial" pitchFamily="34" charset="0"/>
              <a:buChar char="•"/>
            </a:pPr>
            <a:r>
              <a:rPr lang="en-US" sz="2800" b="1" dirty="0" smtClean="0"/>
              <a:t>Relationship </a:t>
            </a:r>
            <a:r>
              <a:rPr lang="en-US" sz="2800" b="1" dirty="0"/>
              <a:t>of sociology with economics, psychology and </a:t>
            </a:r>
            <a:r>
              <a:rPr lang="en-US" sz="2800" b="1" dirty="0" smtClean="0"/>
              <a:t>	anthropology</a:t>
            </a:r>
            <a:r>
              <a:rPr lang="en-US" sz="2800" b="1" dirty="0"/>
              <a:t>.</a:t>
            </a:r>
            <a:endParaRPr lang="en-AU" sz="2800" b="1" dirty="0"/>
          </a:p>
          <a:p>
            <a:pPr algn="just">
              <a:buFont typeface="Arial" pitchFamily="34" charset="0"/>
              <a:buChar char="•"/>
            </a:pPr>
            <a:r>
              <a:rPr lang="en-US" sz="2800" b="1" dirty="0"/>
              <a:t>Relevance of sociology in management and business </a:t>
            </a:r>
            <a:r>
              <a:rPr lang="en-US" sz="2800" b="1" dirty="0" smtClean="0"/>
              <a:t>	administration</a:t>
            </a:r>
            <a:endParaRPr lang="en-AU" sz="2800" b="1" dirty="0"/>
          </a:p>
        </p:txBody>
      </p:sp>
      <p:sp>
        <p:nvSpPr>
          <p:cNvPr id="4" name="Rectangle 3"/>
          <p:cNvSpPr/>
          <p:nvPr/>
        </p:nvSpPr>
        <p:spPr>
          <a:xfrm>
            <a:off x="838200" y="1295400"/>
            <a:ext cx="7543800" cy="1077218"/>
          </a:xfrm>
          <a:prstGeom prst="rect">
            <a:avLst/>
          </a:prstGeom>
        </p:spPr>
        <p:txBody>
          <a:bodyPr wrap="square">
            <a:spAutoFit/>
          </a:bodyPr>
          <a:lstStyle/>
          <a:p>
            <a:r>
              <a:rPr lang="en-US" sz="3200" dirty="0"/>
              <a:t>Bachelor of Information Management (BIM)</a:t>
            </a:r>
            <a:br>
              <a:rPr lang="en-US" sz="3200" dirty="0"/>
            </a:br>
            <a:endParaRPr lang="en-AU" sz="3200" dirty="0"/>
          </a:p>
        </p:txBody>
      </p:sp>
      <p:sp>
        <p:nvSpPr>
          <p:cNvPr id="5" name="Rectangle 4"/>
          <p:cNvSpPr/>
          <p:nvPr/>
        </p:nvSpPr>
        <p:spPr>
          <a:xfrm>
            <a:off x="2743201" y="1905000"/>
            <a:ext cx="2727956" cy="523220"/>
          </a:xfrm>
          <a:prstGeom prst="rect">
            <a:avLst/>
          </a:prstGeom>
        </p:spPr>
        <p:txBody>
          <a:bodyPr wrap="square">
            <a:spAutoFit/>
          </a:bodyPr>
          <a:lstStyle/>
          <a:p>
            <a:r>
              <a:rPr lang="en-US" sz="2800" dirty="0"/>
              <a:t>Second Semester</a:t>
            </a:r>
            <a:endParaRPr lang="en-AU" sz="2800" dirty="0"/>
          </a:p>
        </p:txBody>
      </p:sp>
    </p:spTree>
  </p:cSld>
  <p:clrMapOvr>
    <a:masterClrMapping/>
  </p:clrMapOvr>
  <p:transition spd="med">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685800"/>
          </a:xfrm>
        </p:spPr>
        <p:txBody>
          <a:bodyPr>
            <a:normAutofit/>
          </a:bodyPr>
          <a:lstStyle/>
          <a:p>
            <a:pPr algn="just"/>
            <a:r>
              <a:rPr lang="en-AU" sz="2800" b="1" dirty="0" smtClean="0"/>
              <a:t>1.5 </a:t>
            </a:r>
            <a:r>
              <a:rPr lang="en-US" sz="2800" b="1" dirty="0" smtClean="0"/>
              <a:t>Emergence of sociology</a:t>
            </a:r>
            <a:endParaRPr lang="en-AU" sz="2800" b="1" dirty="0"/>
          </a:p>
        </p:txBody>
      </p:sp>
      <p:sp>
        <p:nvSpPr>
          <p:cNvPr id="3" name="Content Placeholder 2"/>
          <p:cNvSpPr>
            <a:spLocks noGrp="1"/>
          </p:cNvSpPr>
          <p:nvPr>
            <p:ph idx="1"/>
          </p:nvPr>
        </p:nvSpPr>
        <p:spPr>
          <a:xfrm>
            <a:off x="0" y="609600"/>
            <a:ext cx="9144000" cy="6248400"/>
          </a:xfrm>
        </p:spPr>
        <p:txBody>
          <a:bodyPr>
            <a:normAutofit/>
          </a:bodyPr>
          <a:lstStyle/>
          <a:p>
            <a:pPr>
              <a:buNone/>
            </a:pPr>
            <a:r>
              <a:rPr lang="en-US" sz="2400" b="1" dirty="0" smtClean="0"/>
              <a:t>How did it emerge as a scientific discipline</a:t>
            </a:r>
            <a:r>
              <a:rPr lang="en-US" sz="2400" dirty="0" smtClean="0"/>
              <a:t>?</a:t>
            </a:r>
          </a:p>
          <a:p>
            <a:pPr>
              <a:buNone/>
            </a:pPr>
            <a:r>
              <a:rPr lang="en-US" sz="2000" dirty="0" smtClean="0"/>
              <a:t>The following historical and socio- political situations are responsible for the emergence of sociology:</a:t>
            </a:r>
          </a:p>
          <a:p>
            <a:pPr lvl="0"/>
            <a:r>
              <a:rPr lang="en-US" sz="2000" b="1" dirty="0" smtClean="0"/>
              <a:t>Ancient philosopher’s contribution</a:t>
            </a:r>
            <a:r>
              <a:rPr lang="en-US" sz="2000" dirty="0" smtClean="0"/>
              <a:t>: The philosophers like Plato, Aristotle and others described the very nature of society and emphasized on the solution of the problems of the society in order to better the society. However, they couldn’t give the concrete solution at last.</a:t>
            </a:r>
            <a:endParaRPr lang="en-AU" sz="2000" dirty="0" smtClean="0"/>
          </a:p>
          <a:p>
            <a:pPr lvl="0"/>
            <a:r>
              <a:rPr lang="en-US" sz="2000" b="1" dirty="0" smtClean="0"/>
              <a:t>Reformation movement</a:t>
            </a:r>
            <a:r>
              <a:rPr lang="en-US" sz="2000" dirty="0" smtClean="0"/>
              <a:t>: New ideas in religion in 16</a:t>
            </a:r>
            <a:r>
              <a:rPr lang="en-US" sz="2000" baseline="30000" dirty="0" smtClean="0"/>
              <a:t>th</a:t>
            </a:r>
            <a:r>
              <a:rPr lang="en-US" sz="2000" dirty="0" smtClean="0"/>
              <a:t> century Europe that led to attempts to reform the Roman Catholic Church which, in turn, led to the formation of the Protestant churches and that challenged the very orthodoxy of the Christianity. It created an environment to change the old ideas within the philosophy of religion.</a:t>
            </a:r>
            <a:endParaRPr lang="en-AU" sz="2000" dirty="0" smtClean="0"/>
          </a:p>
          <a:p>
            <a:pPr lvl="0"/>
            <a:r>
              <a:rPr lang="en-US" sz="2000" b="1" dirty="0" smtClean="0"/>
              <a:t>The Enlightenment Movement: </a:t>
            </a:r>
            <a:r>
              <a:rPr lang="en-US" sz="2000" dirty="0" smtClean="0"/>
              <a:t>It is the period in the 17</a:t>
            </a:r>
            <a:r>
              <a:rPr lang="en-US" sz="2000" baseline="30000" dirty="0" smtClean="0"/>
              <a:t>th</a:t>
            </a:r>
            <a:r>
              <a:rPr lang="en-US" sz="2000" dirty="0" smtClean="0"/>
              <a:t> and 18</a:t>
            </a:r>
            <a:r>
              <a:rPr lang="en-US" sz="2000" baseline="30000" dirty="0" smtClean="0"/>
              <a:t>th</a:t>
            </a:r>
            <a:r>
              <a:rPr lang="en-US" sz="2000" dirty="0" smtClean="0"/>
              <a:t> century when many writers and writers, philosophers and scientists began to argue that science and reason were more important</a:t>
            </a:r>
            <a:r>
              <a:rPr lang="en-AU" sz="2000" dirty="0" smtClean="0"/>
              <a:t> </a:t>
            </a:r>
            <a:r>
              <a:rPr lang="en-US" sz="2000" dirty="0" smtClean="0"/>
              <a:t>than religion and tradition and rejected the ideas that social and natural phenomena occurred due to some scientific factors.</a:t>
            </a:r>
            <a:endParaRPr lang="en-AU" sz="2000" dirty="0" smtClean="0"/>
          </a:p>
          <a:p>
            <a:pPr>
              <a:buNone/>
            </a:pPr>
            <a:endParaRPr lang="en-AU" sz="2000" dirty="0" smtClean="0"/>
          </a:p>
          <a:p>
            <a:pPr>
              <a:buNone/>
            </a:pPr>
            <a:endParaRPr lang="en-AU" sz="2400" b="1"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45719"/>
          </a:xfrm>
        </p:spPr>
        <p:txBody>
          <a:bodyPr>
            <a:noAutofit/>
          </a:bodyPr>
          <a:lstStyle/>
          <a:p>
            <a:pPr lvl="0" algn="just">
              <a:buFont typeface="Arial" pitchFamily="34" charset="0"/>
              <a:buChar char="•"/>
            </a:pPr>
            <a:r>
              <a:rPr lang="en-US" sz="2000" b="1" dirty="0" smtClean="0"/>
              <a:t> </a:t>
            </a:r>
            <a:endParaRPr lang="en-AU" sz="2000" dirty="0"/>
          </a:p>
        </p:txBody>
      </p:sp>
      <p:sp>
        <p:nvSpPr>
          <p:cNvPr id="3" name="Content Placeholder 2"/>
          <p:cNvSpPr>
            <a:spLocks noGrp="1"/>
          </p:cNvSpPr>
          <p:nvPr>
            <p:ph idx="1"/>
          </p:nvPr>
        </p:nvSpPr>
        <p:spPr>
          <a:xfrm>
            <a:off x="0" y="228600"/>
            <a:ext cx="9144000" cy="5897563"/>
          </a:xfrm>
        </p:spPr>
        <p:txBody>
          <a:bodyPr>
            <a:normAutofit fontScale="70000" lnSpcReduction="20000"/>
          </a:bodyPr>
          <a:lstStyle/>
          <a:p>
            <a:pPr lvl="0" indent="-365760" algn="just">
              <a:lnSpc>
                <a:spcPct val="160000"/>
              </a:lnSpc>
            </a:pPr>
            <a:r>
              <a:rPr lang="en-US" sz="2600" b="1" dirty="0" smtClean="0"/>
              <a:t>French revolution: </a:t>
            </a:r>
            <a:r>
              <a:rPr lang="en-US" sz="2600" dirty="0" smtClean="0"/>
              <a:t>French revolution occurred in France in the later part of 18</a:t>
            </a:r>
            <a:r>
              <a:rPr lang="en-US" sz="2600" baseline="30000" dirty="0" smtClean="0"/>
              <a:t>th</a:t>
            </a:r>
            <a:r>
              <a:rPr lang="en-US" sz="2600" dirty="0" smtClean="0"/>
              <a:t> century, completed in 1779 A.D. Following the French revolution a conviction was developed that non of the social thought and political system exist for long time and created a new thought in the European philosophical domain.</a:t>
            </a:r>
          </a:p>
          <a:p>
            <a:pPr indent="-365760" algn="just">
              <a:lnSpc>
                <a:spcPct val="170000"/>
              </a:lnSpc>
            </a:pPr>
            <a:r>
              <a:rPr lang="en-US" sz="2600" b="1" dirty="0" smtClean="0"/>
              <a:t>Industrial Revolution: </a:t>
            </a:r>
            <a:r>
              <a:rPr lang="en-US" sz="2600" dirty="0" smtClean="0"/>
              <a:t>The industrial revolution occurred in England in 18</a:t>
            </a:r>
            <a:r>
              <a:rPr lang="en-US" sz="2600" baseline="30000" dirty="0" smtClean="0"/>
              <a:t>th</a:t>
            </a:r>
            <a:r>
              <a:rPr lang="en-US" sz="2600" dirty="0" smtClean="0"/>
              <a:t> century and spread from there to other countries in western Europe, to the United States, and then to the other parts of the world. It is primarily a radical change in methods of production. It ensured the establishment and rise of factory system. Industrial revolution is characterized by the replacement of hand production by machine production centered in factories. Material possibilities of an industrial society generated social problems and following the </a:t>
            </a:r>
            <a:r>
              <a:rPr lang="en-US" sz="2600" b="1" dirty="0" smtClean="0"/>
              <a:t>industrial revolution a concept was developed that poverty was no longer a natural phenomenon but was the result of human ignorance and or of exploitations.</a:t>
            </a:r>
            <a:r>
              <a:rPr lang="en-US" sz="2600" dirty="0" smtClean="0"/>
              <a:t> Subsequent advancement in the study of social science was that the existing social problems could be studied under the methods of </a:t>
            </a:r>
            <a:r>
              <a:rPr lang="en-US" sz="2600" i="1" dirty="0" smtClean="0"/>
              <a:t>social survey.</a:t>
            </a:r>
            <a:endParaRPr lang="en-AU" sz="2600" dirty="0" smtClean="0"/>
          </a:p>
          <a:p>
            <a:pPr lvl="0" indent="-365760" algn="just"/>
            <a:endParaRPr lang="en-AU"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7239000" cy="2514600"/>
          </a:xfrm>
        </p:spPr>
        <p:txBody>
          <a:bodyPr>
            <a:normAutofit/>
          </a:bodyPr>
          <a:lstStyle/>
          <a:p>
            <a:pPr algn="just"/>
            <a:r>
              <a:rPr lang="en-US" sz="3100" b="1" dirty="0" smtClean="0"/>
              <a:t>1.6 Relationship of Sociology with Economics, Psychology and Anthropology.</a:t>
            </a:r>
            <a:r>
              <a:rPr lang="en-AU" sz="3100" b="1" dirty="0" smtClean="0"/>
              <a:t/>
            </a:r>
            <a:br>
              <a:rPr lang="en-AU" sz="3100" b="1" dirty="0" smtClean="0"/>
            </a:br>
            <a:endParaRPr lang="en-AU" dirty="0"/>
          </a:p>
        </p:txBody>
      </p:sp>
      <p:sp>
        <p:nvSpPr>
          <p:cNvPr id="3" name="Content Placeholder 2"/>
          <p:cNvSpPr>
            <a:spLocks noGrp="1"/>
          </p:cNvSpPr>
          <p:nvPr>
            <p:ph idx="1"/>
          </p:nvPr>
        </p:nvSpPr>
        <p:spPr>
          <a:xfrm>
            <a:off x="0" y="1600200"/>
            <a:ext cx="9144000" cy="4525963"/>
          </a:xfrm>
        </p:spPr>
        <p:txBody>
          <a:bodyPr>
            <a:noAutofit/>
          </a:bodyPr>
          <a:lstStyle/>
          <a:p>
            <a:pPr>
              <a:buNone/>
            </a:pPr>
            <a:r>
              <a:rPr lang="en-US" sz="2400" dirty="0" smtClean="0"/>
              <a:t>Relationship between Sociology and Anthropology</a:t>
            </a:r>
          </a:p>
          <a:p>
            <a:pPr>
              <a:buNone/>
            </a:pPr>
            <a:r>
              <a:rPr lang="en-US" sz="2400" b="1" dirty="0" smtClean="0"/>
              <a:t>Similarities:</a:t>
            </a:r>
            <a:endParaRPr lang="en-AU" sz="2400" b="1" dirty="0" smtClean="0"/>
          </a:p>
          <a:p>
            <a:r>
              <a:rPr lang="en-US" sz="2400" dirty="0" smtClean="0"/>
              <a:t> Both are social sciences.</a:t>
            </a:r>
            <a:endParaRPr lang="en-AU" sz="2400" dirty="0" smtClean="0"/>
          </a:p>
          <a:p>
            <a:r>
              <a:rPr lang="en-US" sz="2400" dirty="0" smtClean="0"/>
              <a:t> Both study the human behavior, culture and human environment.</a:t>
            </a:r>
            <a:endParaRPr lang="en-AU" sz="2400" dirty="0" smtClean="0"/>
          </a:p>
          <a:p>
            <a:r>
              <a:rPr lang="en-US" sz="2400" dirty="0" smtClean="0"/>
              <a:t> Both social sciences use qualitative as well as quantitative methods while conducting research work.</a:t>
            </a:r>
            <a:endParaRPr lang="en-AU" sz="2400" dirty="0" smtClean="0"/>
          </a:p>
          <a:p>
            <a:r>
              <a:rPr lang="en-US" sz="2400" dirty="0" smtClean="0"/>
              <a:t> Social Anthropology a branch of sociology &amp; cultural Sociology a branch of Anthropology are introduced for study social and cultural relationship. Hence, they considered as twin sisters.</a:t>
            </a:r>
            <a:endParaRPr lang="en-AU" sz="2400" dirty="0" smtClean="0"/>
          </a:p>
          <a:p>
            <a:pPr>
              <a:lnSpc>
                <a:spcPct val="150000"/>
              </a:lnSpc>
            </a:pPr>
            <a:r>
              <a:rPr lang="en-US" sz="2400" dirty="0" smtClean="0"/>
              <a:t> Findings from one’s research contribute to another to analyze society and the people.</a:t>
            </a:r>
            <a:endParaRPr lang="en-AU" sz="2400" dirty="0" smtClean="0"/>
          </a:p>
          <a:p>
            <a:pPr>
              <a:buNone/>
            </a:pPr>
            <a:r>
              <a:rPr lang="en-AU" sz="2400" dirty="0" smtClean="0"/>
              <a:t/>
            </a:r>
            <a:br>
              <a:rPr lang="en-AU" sz="2400" dirty="0" smtClean="0"/>
            </a:br>
            <a:endParaRPr lang="en-AU"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0"/>
            <a:ext cx="8229600" cy="274638"/>
          </a:xfrm>
        </p:spPr>
        <p:txBody>
          <a:bodyPr>
            <a:normAutofit fontScale="90000"/>
          </a:bodyPr>
          <a:lstStyle/>
          <a:p>
            <a:endParaRPr lang="en-AU" dirty="0"/>
          </a:p>
        </p:txBody>
      </p:sp>
      <p:sp>
        <p:nvSpPr>
          <p:cNvPr id="3" name="Content Placeholder 2"/>
          <p:cNvSpPr>
            <a:spLocks noGrp="1"/>
          </p:cNvSpPr>
          <p:nvPr>
            <p:ph idx="1"/>
          </p:nvPr>
        </p:nvSpPr>
        <p:spPr>
          <a:xfrm>
            <a:off x="0" y="990600"/>
            <a:ext cx="9144000" cy="5135563"/>
          </a:xfrm>
        </p:spPr>
        <p:txBody>
          <a:bodyPr>
            <a:normAutofit/>
          </a:bodyPr>
          <a:lstStyle/>
          <a:p>
            <a:pPr>
              <a:buNone/>
            </a:pPr>
            <a:r>
              <a:rPr lang="en-US" sz="2400" b="1" dirty="0" smtClean="0"/>
              <a:t>Differences:</a:t>
            </a:r>
            <a:endParaRPr lang="en-AU" sz="2400" b="1" dirty="0" smtClean="0"/>
          </a:p>
          <a:p>
            <a:pPr lvl="0"/>
            <a:r>
              <a:rPr lang="en-US" sz="2400" dirty="0" smtClean="0"/>
              <a:t>Sociology studies particularly the present condition of social relation where as Anthropology studies the Cultural Revolution in the past by using historical method.</a:t>
            </a:r>
            <a:endParaRPr lang="en-AU" sz="2400" dirty="0" smtClean="0"/>
          </a:p>
          <a:p>
            <a:pPr lvl="0"/>
            <a:r>
              <a:rPr lang="en-US" sz="2400" dirty="0" smtClean="0"/>
              <a:t>The main concern of sociology is group of people. Whereas the concerns of anthropology is man and man-made culture.</a:t>
            </a:r>
            <a:endParaRPr lang="en-AU" sz="2400" dirty="0" smtClean="0"/>
          </a:p>
          <a:p>
            <a:pPr lvl="0"/>
            <a:r>
              <a:rPr lang="en-US" sz="2400" dirty="0" smtClean="0"/>
              <a:t>Sociology uses the extensive perspective and Anthropology uses intensive perspective to study and analyze the society and culture.</a:t>
            </a:r>
            <a:endParaRPr lang="en-AU" sz="2400" dirty="0" smtClean="0"/>
          </a:p>
          <a:p>
            <a:pPr lvl="0"/>
            <a:r>
              <a:rPr lang="en-US" sz="2400" dirty="0" smtClean="0"/>
              <a:t>Sociology is one of the youngest science than Anthropology</a:t>
            </a:r>
            <a:endParaRPr lang="en-AU" sz="2400"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248400" cy="1447800"/>
          </a:xfrm>
        </p:spPr>
        <p:txBody>
          <a:bodyPr>
            <a:normAutofit/>
          </a:bodyPr>
          <a:lstStyle/>
          <a:p>
            <a:pPr lvl="0" algn="just"/>
            <a:r>
              <a:rPr lang="en-US" sz="2700" dirty="0" smtClean="0"/>
              <a:t>Relationship of Sociology with Psychology</a:t>
            </a:r>
            <a:r>
              <a:rPr lang="en-AU" b="1" dirty="0" smtClean="0"/>
              <a:t/>
            </a:r>
            <a:br>
              <a:rPr lang="en-AU" b="1" dirty="0" smtClean="0"/>
            </a:br>
            <a:endParaRPr lang="en-AU" dirty="0"/>
          </a:p>
        </p:txBody>
      </p:sp>
      <p:sp>
        <p:nvSpPr>
          <p:cNvPr id="3" name="Content Placeholder 2"/>
          <p:cNvSpPr>
            <a:spLocks noGrp="1"/>
          </p:cNvSpPr>
          <p:nvPr>
            <p:ph idx="1"/>
          </p:nvPr>
        </p:nvSpPr>
        <p:spPr>
          <a:xfrm>
            <a:off x="0" y="609600"/>
            <a:ext cx="9144000" cy="6248400"/>
          </a:xfrm>
        </p:spPr>
        <p:txBody>
          <a:bodyPr>
            <a:normAutofit/>
          </a:bodyPr>
          <a:lstStyle/>
          <a:p>
            <a:pPr>
              <a:buNone/>
            </a:pPr>
            <a:r>
              <a:rPr lang="en-US" sz="2400" b="1" dirty="0" smtClean="0"/>
              <a:t>Similarities</a:t>
            </a:r>
            <a:endParaRPr lang="en-AU" sz="2400" b="1" dirty="0" smtClean="0"/>
          </a:p>
          <a:p>
            <a:pPr lvl="0"/>
            <a:r>
              <a:rPr lang="en-US" sz="2400" dirty="0" smtClean="0"/>
              <a:t>Both are social sciences.</a:t>
            </a:r>
            <a:endParaRPr lang="en-AU" sz="2400" dirty="0" smtClean="0"/>
          </a:p>
          <a:p>
            <a:pPr lvl="0"/>
            <a:r>
              <a:rPr lang="en-US" sz="2400" dirty="0" smtClean="0"/>
              <a:t>Both study human experience and behavior.</a:t>
            </a:r>
            <a:endParaRPr lang="en-AU" sz="2400" dirty="0" smtClean="0"/>
          </a:p>
          <a:p>
            <a:pPr lvl="0"/>
            <a:r>
              <a:rPr lang="en-US" sz="2400" dirty="0" smtClean="0"/>
              <a:t>Both are positive sciences.</a:t>
            </a:r>
            <a:endParaRPr lang="en-AU" sz="2400" dirty="0" smtClean="0"/>
          </a:p>
          <a:p>
            <a:r>
              <a:rPr lang="en-US" sz="2400" dirty="0" smtClean="0"/>
              <a:t>Psychology helps sociology to study individual’s activities influenced by group activities and Sociology helps psychology to study group or social psychology in terms of group behavior.</a:t>
            </a:r>
            <a:endParaRPr lang="en-AU" sz="2400" dirty="0" smtClean="0"/>
          </a:p>
          <a:p>
            <a:pPr>
              <a:buNone/>
            </a:pPr>
            <a:r>
              <a:rPr lang="en-US" sz="2400" b="1" dirty="0" smtClean="0"/>
              <a:t>Differences</a:t>
            </a:r>
            <a:endParaRPr lang="en-AU" sz="2400" b="1" dirty="0" smtClean="0"/>
          </a:p>
          <a:p>
            <a:pPr lvl="0"/>
            <a:r>
              <a:rPr lang="en-US" sz="2400" dirty="0" smtClean="0"/>
              <a:t>Sociology studies the human behavior and psychology studies the activities performed by human mind.</a:t>
            </a:r>
            <a:endParaRPr lang="en-AU" sz="2400" dirty="0" smtClean="0"/>
          </a:p>
          <a:p>
            <a:pPr lvl="0"/>
            <a:r>
              <a:rPr lang="en-US" sz="2400" dirty="0" smtClean="0"/>
              <a:t>Sociology uses the observation technique where as Psychology uses the experiment method.</a:t>
            </a:r>
            <a:endParaRPr lang="en-AU" sz="2400" dirty="0" smtClean="0"/>
          </a:p>
          <a:p>
            <a:pPr lvl="0"/>
            <a:r>
              <a:rPr lang="en-US" sz="2400" dirty="0" smtClean="0"/>
              <a:t>Sociology deals with the interaction of people where as psychology deals with human emotions.</a:t>
            </a:r>
            <a:endParaRPr lang="en-AU" sz="2400" dirty="0" smtClean="0"/>
          </a:p>
          <a:p>
            <a:pPr lvl="0"/>
            <a:r>
              <a:rPr lang="en-US" sz="2400" dirty="0" smtClean="0"/>
              <a:t>Sociology is relatively younger than psychology.</a:t>
            </a:r>
            <a:endParaRPr lang="en-AU" sz="2400" dirty="0" smtClean="0"/>
          </a:p>
          <a:p>
            <a:pPr>
              <a:buNone/>
            </a:pPr>
            <a:endParaRPr lang="en-AU"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fontScale="90000"/>
          </a:bodyPr>
          <a:lstStyle/>
          <a:p>
            <a:pPr lvl="0" algn="l"/>
            <a:r>
              <a:rPr lang="en-US" sz="3100" dirty="0" smtClean="0"/>
              <a:t>Relationship between Sociology and Economics</a:t>
            </a:r>
            <a:r>
              <a:rPr lang="en-AU" b="1" dirty="0" smtClean="0"/>
              <a:t/>
            </a:r>
            <a:br>
              <a:rPr lang="en-AU" b="1" dirty="0" smtClean="0"/>
            </a:br>
            <a:endParaRPr lang="en-AU" dirty="0"/>
          </a:p>
        </p:txBody>
      </p:sp>
      <p:sp>
        <p:nvSpPr>
          <p:cNvPr id="3" name="Content Placeholder 2"/>
          <p:cNvSpPr>
            <a:spLocks noGrp="1"/>
          </p:cNvSpPr>
          <p:nvPr>
            <p:ph idx="1"/>
          </p:nvPr>
        </p:nvSpPr>
        <p:spPr>
          <a:xfrm>
            <a:off x="0" y="381000"/>
            <a:ext cx="9144000" cy="6477000"/>
          </a:xfrm>
        </p:spPr>
        <p:txBody>
          <a:bodyPr>
            <a:normAutofit/>
          </a:bodyPr>
          <a:lstStyle/>
          <a:p>
            <a:pPr>
              <a:buNone/>
            </a:pPr>
            <a:r>
              <a:rPr lang="en-US" sz="2400" b="1" dirty="0" smtClean="0"/>
              <a:t>Similarities</a:t>
            </a:r>
            <a:endParaRPr lang="en-AU" sz="2400" b="1" dirty="0" smtClean="0"/>
          </a:p>
          <a:p>
            <a:pPr lvl="0"/>
            <a:r>
              <a:rPr lang="en-US" sz="2400" dirty="0" smtClean="0"/>
              <a:t>Both are the discipline of social science.</a:t>
            </a:r>
            <a:endParaRPr lang="en-AU" sz="2400" dirty="0" smtClean="0"/>
          </a:p>
          <a:p>
            <a:pPr lvl="0"/>
            <a:r>
              <a:rPr lang="en-US" sz="2400" dirty="0" smtClean="0"/>
              <a:t>Both studies the action of group of people rather than individuals.</a:t>
            </a:r>
            <a:endParaRPr lang="en-AU" sz="2400" dirty="0" smtClean="0"/>
          </a:p>
          <a:p>
            <a:pPr lvl="0"/>
            <a:r>
              <a:rPr lang="en-US" sz="2400" dirty="0" smtClean="0"/>
              <a:t>Both sciences concerns with human welfare.</a:t>
            </a:r>
            <a:endParaRPr lang="en-AU" sz="2400" dirty="0" smtClean="0"/>
          </a:p>
          <a:p>
            <a:pPr lvl="0"/>
            <a:r>
              <a:rPr lang="en-US" sz="2400" dirty="0" smtClean="0"/>
              <a:t>Both study the economic activities such as: production, distribution, exchange and distribution as well as living standard of man.</a:t>
            </a:r>
            <a:endParaRPr lang="en-AU" sz="2400" dirty="0" smtClean="0"/>
          </a:p>
          <a:p>
            <a:pPr>
              <a:buNone/>
            </a:pPr>
            <a:r>
              <a:rPr lang="en-US" sz="2400" b="1" dirty="0" smtClean="0"/>
              <a:t>Differences</a:t>
            </a:r>
            <a:endParaRPr lang="en-AU" sz="2400" b="1" dirty="0" smtClean="0"/>
          </a:p>
          <a:p>
            <a:pPr lvl="0"/>
            <a:r>
              <a:rPr lang="en-US" sz="2400" dirty="0" smtClean="0"/>
              <a:t>Sociology deals with the all kind of human activities where as the economics deals with only the economic activities of mankind.</a:t>
            </a:r>
            <a:endParaRPr lang="en-AU" sz="2400" dirty="0" smtClean="0"/>
          </a:p>
          <a:p>
            <a:pPr lvl="0"/>
            <a:r>
              <a:rPr lang="en-US" sz="2400" dirty="0" smtClean="0"/>
              <a:t>Sociology is a general science but economics is a specific science.</a:t>
            </a:r>
            <a:endParaRPr lang="en-AU" sz="2400" dirty="0" smtClean="0"/>
          </a:p>
          <a:p>
            <a:pPr lvl="0"/>
            <a:r>
              <a:rPr lang="en-US" sz="2400" dirty="0" smtClean="0"/>
              <a:t>The scope and subject matter of sociology is wider and the scope of economics is narrow.</a:t>
            </a:r>
            <a:endParaRPr lang="en-AU" sz="2400" dirty="0" smtClean="0"/>
          </a:p>
          <a:p>
            <a:pPr lvl="0"/>
            <a:r>
              <a:rPr lang="en-US" sz="2400" dirty="0" smtClean="0"/>
              <a:t>Sociology is abstract in nature where as economics is comparatively concrete than sociology.</a:t>
            </a:r>
            <a:endParaRPr lang="en-AU" sz="2400" dirty="0" smtClean="0"/>
          </a:p>
          <a:p>
            <a:pPr lvl="0"/>
            <a:r>
              <a:rPr lang="en-US" sz="2400" dirty="0" smtClean="0"/>
              <a:t>Sociology is youngest science than economics.</a:t>
            </a:r>
            <a:endParaRPr lang="en-AU" sz="2400" dirty="0" smtClean="0"/>
          </a:p>
          <a:p>
            <a:pPr>
              <a:buNone/>
            </a:pPr>
            <a:endParaRPr lang="en-AU"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pPr algn="l"/>
            <a:r>
              <a:rPr lang="en-US" sz="2800" b="1" dirty="0" smtClean="0"/>
              <a:t>1.7  Relevance of sociology in management and business administration</a:t>
            </a:r>
            <a:endParaRPr lang="en-AU" sz="2800" b="1" dirty="0"/>
          </a:p>
        </p:txBody>
      </p:sp>
      <p:sp>
        <p:nvSpPr>
          <p:cNvPr id="3" name="Content Placeholder 2"/>
          <p:cNvSpPr>
            <a:spLocks noGrp="1"/>
          </p:cNvSpPr>
          <p:nvPr>
            <p:ph idx="1"/>
          </p:nvPr>
        </p:nvSpPr>
        <p:spPr>
          <a:xfrm>
            <a:off x="0" y="838200"/>
            <a:ext cx="9144000" cy="6019800"/>
          </a:xfrm>
        </p:spPr>
        <p:txBody>
          <a:bodyPr>
            <a:noAutofit/>
          </a:bodyPr>
          <a:lstStyle/>
          <a:p>
            <a:pPr algn="just"/>
            <a:r>
              <a:rPr lang="en-US" sz="2300" dirty="0" smtClean="0"/>
              <a:t>The word management refers to control or skilful treatment towards any entity for its sustainability or its sustainable continuity. </a:t>
            </a:r>
          </a:p>
          <a:p>
            <a:pPr algn="just"/>
            <a:r>
              <a:rPr lang="en-US" sz="2300" dirty="0" smtClean="0"/>
              <a:t>The word sustainability is related to achievement of its objective in fairly way. </a:t>
            </a:r>
          </a:p>
          <a:p>
            <a:pPr algn="just"/>
            <a:r>
              <a:rPr lang="en-US" sz="2300" dirty="0" smtClean="0"/>
              <a:t>Management, in the context of human society, is the whole process of obtaining of objective of the social life and maintaining its continuity. </a:t>
            </a:r>
          </a:p>
          <a:p>
            <a:pPr algn="just"/>
            <a:r>
              <a:rPr lang="en-US" sz="2300" dirty="0" smtClean="0"/>
              <a:t>The attainment of defined goal is the main objective of organization. The objective is possible only if organization seems able survive &amp; function smoothly. </a:t>
            </a:r>
          </a:p>
          <a:p>
            <a:pPr algn="just"/>
            <a:r>
              <a:rPr lang="en-US" sz="2300" dirty="0" smtClean="0"/>
              <a:t>For the survival &amp; smooth functioning of organization the social harmony, social solidarity &amp; conformity of norm are necessary. </a:t>
            </a:r>
          </a:p>
          <a:p>
            <a:pPr algn="just"/>
            <a:r>
              <a:rPr lang="en-US" sz="2300" dirty="0" smtClean="0"/>
              <a:t>It supports the concerned person to diagnose the existing problem of organization that to be hampered to the achievement of the objective of the organization </a:t>
            </a:r>
          </a:p>
          <a:p>
            <a:pPr algn="just"/>
            <a:r>
              <a:rPr lang="en-US" sz="2300" dirty="0" smtClean="0"/>
              <a:t> The information provided by sociology can be helpful for curative aspect.</a:t>
            </a:r>
            <a:endParaRPr lang="en-AU" sz="2300" dirty="0" smtClean="0"/>
          </a:p>
          <a:p>
            <a:pPr algn="just"/>
            <a:endParaRPr lang="en-AU" sz="23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371600"/>
          </a:xfrm>
        </p:spPr>
        <p:txBody>
          <a:bodyPr>
            <a:normAutofit fontScale="90000"/>
          </a:bodyPr>
          <a:lstStyle/>
          <a:p>
            <a:pPr algn="l"/>
            <a:r>
              <a:rPr lang="en-US" sz="3100" b="1" i="1" dirty="0" smtClean="0"/>
              <a:t>A. Use/application of sociology in management of organization in terms of diagnostic dimension </a:t>
            </a:r>
            <a:r>
              <a:rPr lang="en-AU" dirty="0" smtClean="0"/>
              <a:t/>
            </a:r>
            <a:br>
              <a:rPr lang="en-AU" dirty="0" smtClean="0"/>
            </a:br>
            <a:endParaRPr lang="en-AU" dirty="0"/>
          </a:p>
        </p:txBody>
      </p:sp>
      <p:sp>
        <p:nvSpPr>
          <p:cNvPr id="3" name="Content Placeholder 2"/>
          <p:cNvSpPr>
            <a:spLocks noGrp="1"/>
          </p:cNvSpPr>
          <p:nvPr>
            <p:ph idx="1"/>
          </p:nvPr>
        </p:nvSpPr>
        <p:spPr>
          <a:xfrm>
            <a:off x="0" y="838200"/>
            <a:ext cx="9144000" cy="6019800"/>
          </a:xfrm>
        </p:spPr>
        <p:txBody>
          <a:bodyPr>
            <a:normAutofit/>
          </a:bodyPr>
          <a:lstStyle/>
          <a:p>
            <a:pPr algn="just"/>
            <a:r>
              <a:rPr lang="en-US" sz="2400" dirty="0" smtClean="0"/>
              <a:t>Sociology, as its subject matter is social relationship, can provide better insight into the social problem through the information of causes and course of that problem. </a:t>
            </a:r>
          </a:p>
          <a:p>
            <a:pPr algn="just"/>
            <a:r>
              <a:rPr lang="en-US" sz="2400" dirty="0" smtClean="0"/>
              <a:t>Sociology, by conducting research, </a:t>
            </a:r>
            <a:r>
              <a:rPr lang="en-US" sz="2400" b="1" dirty="0" smtClean="0"/>
              <a:t>can diagnose the causes and course of problems faced by organization</a:t>
            </a:r>
            <a:r>
              <a:rPr lang="en-US" sz="2400" dirty="0" smtClean="0"/>
              <a:t> in general and any organization and group in particular.</a:t>
            </a:r>
          </a:p>
          <a:p>
            <a:pPr algn="just"/>
            <a:r>
              <a:rPr lang="en-US" sz="2400" dirty="0" smtClean="0"/>
              <a:t> If we be able to understand the problems faced by organization really, than we can manage the organization for its betterment easily.</a:t>
            </a:r>
          </a:p>
          <a:p>
            <a:pPr algn="just"/>
            <a:r>
              <a:rPr lang="en-US" sz="2400" dirty="0" smtClean="0"/>
              <a:t> As one doctor, before prescribing any medicine to us, want to be sure on the answer of what factors made we sick through the different diagnostic methods may it be lab tests or symptoms what we told him. </a:t>
            </a:r>
          </a:p>
          <a:p>
            <a:pPr algn="just"/>
            <a:r>
              <a:rPr lang="en-US" sz="2400" dirty="0" smtClean="0"/>
              <a:t>As the same way sociology in terms of diagnosing the social sickness can provide the information for manager and so on as lab of hospital does for doctor.       </a:t>
            </a:r>
            <a:endParaRPr lang="en-AU"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47800"/>
          </a:xfrm>
        </p:spPr>
        <p:txBody>
          <a:bodyPr>
            <a:normAutofit fontScale="90000"/>
          </a:bodyPr>
          <a:lstStyle/>
          <a:p>
            <a:pPr algn="l"/>
            <a:r>
              <a:rPr lang="en-US" sz="3100" b="1" i="1" dirty="0" smtClean="0"/>
              <a:t>B. Use/application of sociology in management of organization in terms of curative dimension</a:t>
            </a:r>
            <a:r>
              <a:rPr lang="en-AU" dirty="0" smtClean="0"/>
              <a:t/>
            </a:r>
            <a:br>
              <a:rPr lang="en-AU" dirty="0" smtClean="0"/>
            </a:br>
            <a:endParaRPr lang="en-AU" dirty="0"/>
          </a:p>
        </p:txBody>
      </p:sp>
      <p:sp>
        <p:nvSpPr>
          <p:cNvPr id="3" name="Content Placeholder 2"/>
          <p:cNvSpPr>
            <a:spLocks noGrp="1"/>
          </p:cNvSpPr>
          <p:nvPr>
            <p:ph idx="1"/>
          </p:nvPr>
        </p:nvSpPr>
        <p:spPr>
          <a:xfrm>
            <a:off x="0" y="914400"/>
            <a:ext cx="9144000" cy="5943600"/>
          </a:xfrm>
        </p:spPr>
        <p:txBody>
          <a:bodyPr>
            <a:normAutofit/>
          </a:bodyPr>
          <a:lstStyle/>
          <a:p>
            <a:pPr algn="just"/>
            <a:r>
              <a:rPr lang="en-US" sz="2400" dirty="0" smtClean="0"/>
              <a:t>The use of sociology in management of organization in terms of curative dimension is related to </a:t>
            </a:r>
            <a:r>
              <a:rPr lang="en-US" sz="2400" b="1" dirty="0" smtClean="0"/>
              <a:t>formulation of rational policies.</a:t>
            </a:r>
          </a:p>
          <a:p>
            <a:pPr algn="just"/>
            <a:r>
              <a:rPr lang="en-US" sz="2400" dirty="0" smtClean="0"/>
              <a:t>As example of lab given above, if sociology really able to diagnose the social problem by details of causes of that problem and its course or pattern, than managers and  administrators, as a doctor, can formulate the rational policies and programs to solve the problem. </a:t>
            </a:r>
          </a:p>
          <a:p>
            <a:pPr algn="just"/>
            <a:r>
              <a:rPr lang="en-US" sz="2400" dirty="0" smtClean="0"/>
              <a:t> In the other hand, sociological knowledge can also be used to evaluate the operation and achievement of this policies and programs. </a:t>
            </a:r>
          </a:p>
          <a:p>
            <a:pPr algn="just"/>
            <a:r>
              <a:rPr lang="en-US" sz="2400" dirty="0" smtClean="0"/>
              <a:t>Thus, the contribution of sociology should not be limited to providing information that is useful at the stage of formulating and introducing new policies and programs but equally important in evaluating its operation and achievements. </a:t>
            </a:r>
            <a:endParaRPr lang="en-AU" sz="2400" dirty="0" smtClean="0"/>
          </a:p>
          <a:p>
            <a:pPr algn="just"/>
            <a:endParaRPr lang="en-AU"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47800"/>
          </a:xfrm>
        </p:spPr>
        <p:txBody>
          <a:bodyPr>
            <a:noAutofit/>
          </a:bodyPr>
          <a:lstStyle/>
          <a:p>
            <a:pPr algn="l"/>
            <a:r>
              <a:rPr lang="en-US" sz="2800" b="1" dirty="0" smtClean="0"/>
              <a:t>Unit 2: Basic Concepts in Sociology</a:t>
            </a:r>
            <a:r>
              <a:rPr lang="en-AU" sz="2800" b="1" dirty="0" smtClean="0"/>
              <a:t/>
            </a:r>
            <a:br>
              <a:rPr lang="en-AU" sz="2800" b="1" dirty="0" smtClean="0"/>
            </a:br>
            <a:r>
              <a:rPr lang="en-US" sz="2400" b="1" dirty="0" smtClean="0"/>
              <a:t>Meaning and definition of Society, Community, Culture, Group, Norms, Values, Status, Role, Ethnicity, Gender, Class and Caste.</a:t>
            </a:r>
            <a:r>
              <a:rPr lang="en-AU" sz="2400" b="1" dirty="0" smtClean="0"/>
              <a:t/>
            </a:r>
            <a:br>
              <a:rPr lang="en-AU" sz="2400" b="1" dirty="0" smtClean="0"/>
            </a:br>
            <a:endParaRPr lang="en-AU" sz="2400" dirty="0"/>
          </a:p>
        </p:txBody>
      </p:sp>
      <p:sp>
        <p:nvSpPr>
          <p:cNvPr id="3" name="Content Placeholder 2"/>
          <p:cNvSpPr>
            <a:spLocks noGrp="1"/>
          </p:cNvSpPr>
          <p:nvPr>
            <p:ph idx="1"/>
          </p:nvPr>
        </p:nvSpPr>
        <p:spPr>
          <a:xfrm>
            <a:off x="0" y="1143000"/>
            <a:ext cx="9144000" cy="5715000"/>
          </a:xfrm>
        </p:spPr>
        <p:txBody>
          <a:bodyPr>
            <a:normAutofit fontScale="25000" lnSpcReduction="20000"/>
          </a:bodyPr>
          <a:lstStyle/>
          <a:p>
            <a:pPr lvl="0">
              <a:buNone/>
            </a:pPr>
            <a:r>
              <a:rPr lang="en-AU" sz="8000" dirty="0" smtClean="0"/>
              <a:t>2.1 </a:t>
            </a:r>
            <a:r>
              <a:rPr lang="en-US" sz="8000" b="1" dirty="0" smtClean="0"/>
              <a:t>Society</a:t>
            </a:r>
          </a:p>
          <a:p>
            <a:pPr>
              <a:buNone/>
            </a:pPr>
            <a:r>
              <a:rPr lang="en-US" sz="5000" b="1" dirty="0" smtClean="0"/>
              <a:t>Meaning</a:t>
            </a:r>
            <a:endParaRPr lang="en-AU" sz="5000" b="1" dirty="0" smtClean="0"/>
          </a:p>
          <a:p>
            <a:r>
              <a:rPr lang="en-US" sz="8000" dirty="0" smtClean="0"/>
              <a:t>Society is a </a:t>
            </a:r>
            <a:r>
              <a:rPr lang="en-US" sz="8000" b="1" dirty="0" smtClean="0"/>
              <a:t>web of social relationship</a:t>
            </a:r>
            <a:r>
              <a:rPr lang="en-US" sz="8000" dirty="0" smtClean="0"/>
              <a:t>. </a:t>
            </a:r>
          </a:p>
          <a:p>
            <a:r>
              <a:rPr lang="en-US" sz="8000" dirty="0" smtClean="0"/>
              <a:t>It is characterized by </a:t>
            </a:r>
            <a:r>
              <a:rPr lang="en-US" sz="8000" b="1" dirty="0" smtClean="0"/>
              <a:t>heterogeneous</a:t>
            </a:r>
            <a:r>
              <a:rPr lang="en-US" sz="8000" dirty="0" smtClean="0"/>
              <a:t> in terms of caste, class, ethnicity, religion, mode of production &amp; other diverse social relationships. </a:t>
            </a:r>
          </a:p>
          <a:p>
            <a:r>
              <a:rPr lang="en-US" sz="8000" dirty="0" smtClean="0"/>
              <a:t>It is a collection of individuals united by certain relations mediated through interaction. It is the union of complex organizational entities. </a:t>
            </a:r>
          </a:p>
          <a:p>
            <a:r>
              <a:rPr lang="en-US" sz="8000" b="1" dirty="0" smtClean="0"/>
              <a:t>Complex pattern of the norms of interaction </a:t>
            </a:r>
            <a:r>
              <a:rPr lang="en-US" sz="8000" dirty="0" smtClean="0"/>
              <a:t>are institutionalized in order to meet the socio-cultural as well as bio-psychological requirements. </a:t>
            </a:r>
          </a:p>
          <a:p>
            <a:r>
              <a:rPr lang="en-US" sz="8000" dirty="0" smtClean="0"/>
              <a:t>It is the union on </a:t>
            </a:r>
            <a:r>
              <a:rPr lang="en-US" sz="8000" b="1" dirty="0" smtClean="0"/>
              <a:t>formal &amp; informal relations </a:t>
            </a:r>
            <a:r>
              <a:rPr lang="en-US" sz="8000" dirty="0" smtClean="0"/>
              <a:t>in which associating individuals are bound together to follow. There is a set of patterns and systems in order to get the work done by the member of society. </a:t>
            </a:r>
          </a:p>
          <a:p>
            <a:r>
              <a:rPr lang="en-US" sz="8000" dirty="0" smtClean="0"/>
              <a:t>In general society is a collection of human groups but </a:t>
            </a:r>
            <a:r>
              <a:rPr lang="en-US" sz="8000" b="1" dirty="0" smtClean="0"/>
              <a:t>in sociology only a collection of human groups is not called society. </a:t>
            </a:r>
          </a:p>
          <a:p>
            <a:r>
              <a:rPr lang="en-US" sz="8000" dirty="0" smtClean="0"/>
              <a:t>For example the group of people living in '</a:t>
            </a:r>
            <a:r>
              <a:rPr lang="en-US" sz="8000" dirty="0" err="1" smtClean="0"/>
              <a:t>Buspark</a:t>
            </a:r>
            <a:r>
              <a:rPr lang="en-US" sz="8000" dirty="0" smtClean="0"/>
              <a:t>', Park, </a:t>
            </a:r>
            <a:r>
              <a:rPr lang="en-US" sz="8000" dirty="0" err="1" smtClean="0"/>
              <a:t>Tundikhel</a:t>
            </a:r>
            <a:r>
              <a:rPr lang="en-US" sz="8000" dirty="0" smtClean="0"/>
              <a:t>, etc. are not called society. </a:t>
            </a:r>
          </a:p>
          <a:p>
            <a:r>
              <a:rPr lang="en-US" sz="8000" dirty="0" smtClean="0"/>
              <a:t>Because there is the lack </a:t>
            </a:r>
            <a:r>
              <a:rPr lang="en-US" sz="8000" b="1" dirty="0" smtClean="0"/>
              <a:t>of interaction &amp; interrelation</a:t>
            </a:r>
            <a:r>
              <a:rPr lang="en-US" sz="8000" dirty="0" smtClean="0"/>
              <a:t>, Society is the web of social relationship &amp; interaction. </a:t>
            </a:r>
          </a:p>
          <a:p>
            <a:r>
              <a:rPr lang="en-US" sz="8000" b="1" dirty="0" smtClean="0"/>
              <a:t>By interacting each other made of abstract structure that is called society.</a:t>
            </a:r>
            <a:endParaRPr lang="en-AU" sz="8000" b="1" dirty="0" smtClean="0"/>
          </a:p>
          <a:p>
            <a:r>
              <a:rPr lang="en-US" sz="8000" b="1" dirty="0" smtClean="0"/>
              <a:t>Society always affects every sectors of man</a:t>
            </a:r>
            <a:r>
              <a:rPr lang="en-US" sz="8000" dirty="0" smtClean="0"/>
              <a:t>; Aristotle said that "man is social animals." Man cannot fulfill his basic needs by sitting along from society. </a:t>
            </a:r>
            <a:endParaRPr lang="en-AU" sz="8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100" b="1" dirty="0" smtClean="0"/>
              <a:t>1.1 Meaning of Sociology</a:t>
            </a:r>
            <a:r>
              <a:rPr lang="en-AU" b="1" dirty="0" smtClean="0"/>
              <a:t/>
            </a:r>
            <a:br>
              <a:rPr lang="en-AU" b="1" dirty="0" smtClean="0"/>
            </a:br>
            <a:endParaRPr lang="en-AU" b="1" dirty="0"/>
          </a:p>
        </p:txBody>
      </p:sp>
      <p:sp>
        <p:nvSpPr>
          <p:cNvPr id="3" name="Content Placeholder 2"/>
          <p:cNvSpPr>
            <a:spLocks noGrp="1"/>
          </p:cNvSpPr>
          <p:nvPr>
            <p:ph idx="1"/>
          </p:nvPr>
        </p:nvSpPr>
        <p:spPr>
          <a:xfrm>
            <a:off x="762000" y="685801"/>
            <a:ext cx="8382000" cy="2285999"/>
          </a:xfrm>
        </p:spPr>
        <p:txBody>
          <a:bodyPr>
            <a:normAutofit fontScale="25000" lnSpcReduction="20000"/>
          </a:bodyPr>
          <a:lstStyle/>
          <a:p>
            <a:pPr lvl="1"/>
            <a:endParaRPr lang="en-US" sz="7000" dirty="0" smtClean="0"/>
          </a:p>
          <a:p>
            <a:pPr lvl="2">
              <a:buNone/>
            </a:pPr>
            <a:r>
              <a:rPr lang="en-US" sz="9200" dirty="0" smtClean="0"/>
              <a:t>Latin 					Greek</a:t>
            </a:r>
            <a:endParaRPr lang="en-US" sz="6600" dirty="0" smtClean="0"/>
          </a:p>
          <a:p>
            <a:pPr lvl="1">
              <a:buNone/>
            </a:pPr>
            <a:r>
              <a:rPr lang="en-US" sz="7000" dirty="0" smtClean="0"/>
              <a:t>					</a:t>
            </a:r>
            <a:r>
              <a:rPr lang="en-US" sz="7400" b="1" dirty="0" smtClean="0"/>
              <a:t> </a:t>
            </a:r>
            <a:r>
              <a:rPr lang="en-AU" sz="7400" dirty="0" smtClean="0"/>
              <a:t> </a:t>
            </a:r>
            <a:r>
              <a:rPr lang="en-US" sz="7400" dirty="0" smtClean="0"/>
              <a:t> 		       </a:t>
            </a:r>
            <a:endParaRPr lang="en-AU" sz="7400" dirty="0" smtClean="0"/>
          </a:p>
          <a:p>
            <a:r>
              <a:rPr lang="en-US" sz="7400" b="1" dirty="0"/>
              <a:t> </a:t>
            </a:r>
            <a:r>
              <a:rPr lang="en-US" sz="7400" b="1" dirty="0" smtClean="0"/>
              <a:t>	</a:t>
            </a:r>
            <a:r>
              <a:rPr lang="en-US" sz="9600" dirty="0" smtClean="0"/>
              <a:t> </a:t>
            </a:r>
            <a:r>
              <a:rPr lang="en-US" sz="9600" dirty="0" err="1" smtClean="0"/>
              <a:t>socius</a:t>
            </a:r>
            <a:r>
              <a:rPr lang="en-US" sz="9600" dirty="0" smtClean="0"/>
              <a:t>					logos</a:t>
            </a:r>
            <a:endParaRPr lang="en-AU" sz="7400" dirty="0"/>
          </a:p>
          <a:p>
            <a:r>
              <a:rPr lang="en-US" b="1" dirty="0"/>
              <a:t> </a:t>
            </a:r>
            <a:endParaRPr lang="en-AU" dirty="0"/>
          </a:p>
          <a:p>
            <a:r>
              <a:rPr lang="en-US" b="1" dirty="0"/>
              <a:t> </a:t>
            </a:r>
            <a:endParaRPr lang="en-AU" dirty="0"/>
          </a:p>
          <a:p>
            <a:r>
              <a:rPr lang="en-US" dirty="0"/>
              <a:t> </a:t>
            </a:r>
            <a:r>
              <a:rPr lang="en-US" dirty="0" smtClean="0"/>
              <a:t>	            </a:t>
            </a:r>
            <a:endParaRPr lang="en-AU" dirty="0"/>
          </a:p>
          <a:p>
            <a:pPr lvl="1"/>
            <a:r>
              <a:rPr lang="en-US" dirty="0"/>
              <a:t> </a:t>
            </a:r>
            <a:r>
              <a:rPr lang="en-US" sz="9200" dirty="0" smtClean="0"/>
              <a:t> society					</a:t>
            </a:r>
            <a:r>
              <a:rPr lang="en-US" sz="9600" dirty="0" smtClean="0"/>
              <a:t> study or science </a:t>
            </a:r>
          </a:p>
          <a:p>
            <a:pPr lvl="4">
              <a:buNone/>
            </a:pPr>
            <a:endParaRPr lang="en-US" sz="9600" dirty="0" smtClean="0"/>
          </a:p>
          <a:p>
            <a:pPr lvl="4">
              <a:buNone/>
            </a:pPr>
            <a:endParaRPr lang="en-US" sz="9600" dirty="0" smtClean="0"/>
          </a:p>
          <a:p>
            <a:pPr lvl="4">
              <a:buNone/>
            </a:pPr>
            <a:endParaRPr lang="en-US" sz="9600" dirty="0"/>
          </a:p>
          <a:p>
            <a:pPr lvl="4">
              <a:buNone/>
            </a:pPr>
            <a:r>
              <a:rPr lang="en-US" sz="9600" dirty="0" smtClean="0"/>
              <a:t> </a:t>
            </a:r>
          </a:p>
          <a:p>
            <a:pPr lvl="4">
              <a:buNone/>
            </a:pPr>
            <a:r>
              <a:rPr lang="en-US" sz="9600" dirty="0" smtClean="0"/>
              <a:t>	</a:t>
            </a:r>
          </a:p>
          <a:p>
            <a:pPr lvl="4">
              <a:buNone/>
            </a:pPr>
            <a:endParaRPr lang="en-US" sz="9600" dirty="0"/>
          </a:p>
          <a:p>
            <a:pPr lvl="4">
              <a:buNone/>
            </a:pPr>
            <a:endParaRPr lang="en-US" sz="9600" dirty="0" smtClean="0"/>
          </a:p>
          <a:p>
            <a:pPr lvl="4">
              <a:buNone/>
            </a:pPr>
            <a:endParaRPr lang="en-US" sz="9600" dirty="0"/>
          </a:p>
          <a:p>
            <a:pPr lvl="4">
              <a:buNone/>
            </a:pPr>
            <a:endParaRPr lang="en-US" sz="9600" dirty="0" smtClean="0"/>
          </a:p>
          <a:p>
            <a:pPr lvl="4">
              <a:buNone/>
            </a:pPr>
            <a:r>
              <a:rPr lang="en-US" sz="8400" dirty="0" smtClean="0"/>
              <a:t>			</a:t>
            </a:r>
            <a:endParaRPr lang="en-AU" dirty="0"/>
          </a:p>
        </p:txBody>
      </p:sp>
      <p:cxnSp>
        <p:nvCxnSpPr>
          <p:cNvPr id="10" name="Straight Arrow Connector 9"/>
          <p:cNvCxnSpPr/>
          <p:nvPr/>
        </p:nvCxnSpPr>
        <p:spPr>
          <a:xfrm>
            <a:off x="2057400" y="12954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781800" y="12954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705600" y="19812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133600" y="20574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6629400" y="28194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133600" y="2743200"/>
            <a:ext cx="7620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81000" y="4267200"/>
            <a:ext cx="8153400" cy="2369880"/>
          </a:xfrm>
          <a:prstGeom prst="rect">
            <a:avLst/>
          </a:prstGeom>
          <a:noFill/>
        </p:spPr>
        <p:txBody>
          <a:bodyPr wrap="square" rtlCol="0">
            <a:spAutoFit/>
          </a:bodyPr>
          <a:lstStyle/>
          <a:p>
            <a:pPr marL="0" lvl="4" algn="just"/>
            <a:r>
              <a:rPr lang="en-US" sz="2400" dirty="0" smtClean="0"/>
              <a:t>Sociology is made of two words "</a:t>
            </a:r>
            <a:r>
              <a:rPr lang="en-US" sz="2400" dirty="0" err="1" smtClean="0"/>
              <a:t>socius</a:t>
            </a:r>
            <a:r>
              <a:rPr lang="en-US" sz="2400" dirty="0" smtClean="0"/>
              <a:t>" from Latin and "logos" from Greek. The term </a:t>
            </a:r>
            <a:r>
              <a:rPr lang="en-US" sz="2400" dirty="0" err="1" smtClean="0"/>
              <a:t>socius</a:t>
            </a:r>
            <a:r>
              <a:rPr lang="en-US" sz="2400" dirty="0" smtClean="0"/>
              <a:t> gives the meaning of society and the term logos gives the meaning of study or science. Hence, the etymological meaning of sociology is the study of society / science of society/ scientific study of society.</a:t>
            </a:r>
            <a:r>
              <a:rPr lang="en-US" sz="1400" dirty="0" smtClean="0"/>
              <a:t>				</a:t>
            </a:r>
            <a:endParaRPr lang="en-AU" sz="1400" dirty="0" smtClean="0"/>
          </a:p>
          <a:p>
            <a:endParaRPr lang="en-AU" sz="1400" dirty="0"/>
          </a:p>
        </p:txBody>
      </p:sp>
      <p:sp>
        <p:nvSpPr>
          <p:cNvPr id="32" name="TextBox 31"/>
          <p:cNvSpPr txBox="1"/>
          <p:nvPr/>
        </p:nvSpPr>
        <p:spPr>
          <a:xfrm>
            <a:off x="762000" y="3200400"/>
            <a:ext cx="8229600" cy="461665"/>
          </a:xfrm>
          <a:prstGeom prst="rect">
            <a:avLst/>
          </a:prstGeom>
          <a:noFill/>
        </p:spPr>
        <p:txBody>
          <a:bodyPr wrap="square" rtlCol="0">
            <a:spAutoFit/>
          </a:bodyPr>
          <a:lstStyle/>
          <a:p>
            <a:r>
              <a:rPr lang="en-US" sz="2400" dirty="0" smtClean="0"/>
              <a:t>study of society / science of society/scientific study of  society.</a:t>
            </a:r>
            <a:endParaRPr lang="en-AU"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533400"/>
          </a:xfrm>
        </p:spPr>
        <p:txBody>
          <a:bodyPr>
            <a:normAutofit/>
          </a:bodyPr>
          <a:lstStyle/>
          <a:p>
            <a:pPr algn="l"/>
            <a:r>
              <a:rPr lang="en-US" sz="2400" b="1" dirty="0" smtClean="0"/>
              <a:t>Definition</a:t>
            </a:r>
            <a:endParaRPr lang="en-AU" sz="2400" dirty="0"/>
          </a:p>
        </p:txBody>
      </p:sp>
      <p:sp>
        <p:nvSpPr>
          <p:cNvPr id="3" name="Content Placeholder 2"/>
          <p:cNvSpPr>
            <a:spLocks noGrp="1"/>
          </p:cNvSpPr>
          <p:nvPr>
            <p:ph idx="1"/>
          </p:nvPr>
        </p:nvSpPr>
        <p:spPr>
          <a:xfrm>
            <a:off x="0" y="381000"/>
            <a:ext cx="9144000" cy="6477000"/>
          </a:xfrm>
        </p:spPr>
        <p:txBody>
          <a:bodyPr>
            <a:normAutofit fontScale="92500" lnSpcReduction="10000"/>
          </a:bodyPr>
          <a:lstStyle/>
          <a:p>
            <a:pPr rtl="1">
              <a:buNone/>
            </a:pPr>
            <a:endParaRPr lang="en-US" sz="2600" dirty="0" smtClean="0"/>
          </a:p>
          <a:p>
            <a:pPr rtl="1">
              <a:buNone/>
            </a:pPr>
            <a:r>
              <a:rPr lang="en-US" sz="2600" dirty="0" smtClean="0"/>
              <a:t>MacIver and Page – “Society is the </a:t>
            </a:r>
            <a:r>
              <a:rPr lang="en-US" sz="2600" b="1" dirty="0" smtClean="0"/>
              <a:t>web</a:t>
            </a:r>
            <a:r>
              <a:rPr lang="en-US" sz="2600" dirty="0" smtClean="0"/>
              <a:t> of social relationship.”</a:t>
            </a:r>
            <a:endParaRPr lang="en-AU" sz="2600" dirty="0" smtClean="0"/>
          </a:p>
          <a:p>
            <a:pPr rtl="1">
              <a:buNone/>
            </a:pPr>
            <a:endParaRPr lang="en-US" sz="2600" dirty="0" smtClean="0"/>
          </a:p>
          <a:p>
            <a:pPr rtl="1">
              <a:buNone/>
            </a:pPr>
            <a:r>
              <a:rPr lang="en-US" sz="2600" dirty="0" smtClean="0"/>
              <a:t>Prof . Giddings:- “Society is the </a:t>
            </a:r>
            <a:r>
              <a:rPr lang="en-US" sz="2600" b="1" dirty="0" smtClean="0"/>
              <a:t>union itself</a:t>
            </a:r>
            <a:r>
              <a:rPr lang="en-US" sz="2600" dirty="0" smtClean="0"/>
              <a:t>, the organization the sun of </a:t>
            </a:r>
            <a:r>
              <a:rPr lang="en-US" sz="2600" b="1" dirty="0" smtClean="0"/>
              <a:t>formal relations </a:t>
            </a:r>
            <a:r>
              <a:rPr lang="en-US" sz="2600" dirty="0" smtClean="0"/>
              <a:t>in which associating individuals </a:t>
            </a:r>
            <a:r>
              <a:rPr lang="en-US" sz="2600" b="1" dirty="0" smtClean="0"/>
              <a:t>bound together</a:t>
            </a:r>
            <a:r>
              <a:rPr lang="en-US" sz="2600" dirty="0" smtClean="0"/>
              <a:t>.”</a:t>
            </a:r>
            <a:endParaRPr lang="en-AU" sz="2600" dirty="0" smtClean="0"/>
          </a:p>
          <a:p>
            <a:pPr rtl="1"/>
            <a:endParaRPr lang="en-US" sz="2600" dirty="0" smtClean="0"/>
          </a:p>
          <a:p>
            <a:pPr rtl="1"/>
            <a:r>
              <a:rPr lang="en-US" sz="2600" dirty="0" smtClean="0"/>
              <a:t>Ginsberg- “Society is a </a:t>
            </a:r>
            <a:r>
              <a:rPr lang="en-US" sz="2600" b="1" dirty="0" smtClean="0"/>
              <a:t>collection of individuals </a:t>
            </a:r>
            <a:r>
              <a:rPr lang="en-US" sz="2600" dirty="0" smtClean="0"/>
              <a:t>united by certain or </a:t>
            </a:r>
            <a:r>
              <a:rPr lang="en-US" sz="2600" b="1" dirty="0" smtClean="0"/>
              <a:t>modes of behavior </a:t>
            </a:r>
            <a:r>
              <a:rPr lang="en-US" sz="2600" dirty="0" smtClean="0"/>
              <a:t>which </a:t>
            </a:r>
            <a:r>
              <a:rPr lang="en-US" sz="2600" b="1" dirty="0" smtClean="0"/>
              <a:t>mark them off from other </a:t>
            </a:r>
            <a:r>
              <a:rPr lang="en-US" sz="2600" dirty="0" smtClean="0"/>
              <a:t>who do not enter into the relations or who differ from them in behaviors.”</a:t>
            </a:r>
            <a:endParaRPr lang="en-AU" sz="2600" dirty="0" smtClean="0"/>
          </a:p>
          <a:p>
            <a:pPr>
              <a:buNone/>
            </a:pPr>
            <a:endParaRPr lang="en-US" sz="2600" dirty="0" smtClean="0"/>
          </a:p>
          <a:p>
            <a:pPr>
              <a:buNone/>
            </a:pPr>
            <a:r>
              <a:rPr lang="en-US" sz="2600" dirty="0" smtClean="0"/>
              <a:t>Above definitions we know that society is the web of interaction &amp; interrelation of member. Every person interacts with each other for fulfilling their needs by this interaction &amp; interrelationship, it would make </a:t>
            </a:r>
            <a:r>
              <a:rPr lang="en-US" sz="2600" b="1" dirty="0" smtClean="0"/>
              <a:t>web of relation</a:t>
            </a:r>
            <a:r>
              <a:rPr lang="en-US" sz="2600" dirty="0" smtClean="0"/>
              <a:t> actually that is </a:t>
            </a:r>
            <a:r>
              <a:rPr lang="en-US" sz="2600" b="1" dirty="0" smtClean="0"/>
              <a:t>society.</a:t>
            </a:r>
            <a:endParaRPr lang="en-AU" sz="2600" b="1" dirty="0" smtClean="0"/>
          </a:p>
          <a:p>
            <a:pPr>
              <a:buNone/>
            </a:pPr>
            <a:r>
              <a:rPr lang="en-US" dirty="0" smtClean="0"/>
              <a:t/>
            </a:r>
            <a:br>
              <a:rPr lang="en-US" dirty="0" smtClean="0"/>
            </a:br>
            <a:endParaRPr lang="en-AU"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914400"/>
          </a:xfrm>
        </p:spPr>
        <p:txBody>
          <a:bodyPr>
            <a:normAutofit/>
          </a:bodyPr>
          <a:lstStyle/>
          <a:p>
            <a:pPr algn="l"/>
            <a:r>
              <a:rPr lang="en-US" sz="2800" dirty="0" smtClean="0"/>
              <a:t>Characteristics of Society</a:t>
            </a:r>
            <a:endParaRPr lang="en-AU" sz="2800" dirty="0"/>
          </a:p>
        </p:txBody>
      </p:sp>
      <p:sp>
        <p:nvSpPr>
          <p:cNvPr id="3" name="Content Placeholder 2"/>
          <p:cNvSpPr>
            <a:spLocks noGrp="1"/>
          </p:cNvSpPr>
          <p:nvPr>
            <p:ph idx="1"/>
          </p:nvPr>
        </p:nvSpPr>
        <p:spPr>
          <a:xfrm>
            <a:off x="0" y="838200"/>
            <a:ext cx="9144000" cy="6019800"/>
          </a:xfrm>
        </p:spPr>
        <p:txBody>
          <a:bodyPr>
            <a:normAutofit fontScale="85000" lnSpcReduction="20000"/>
          </a:bodyPr>
          <a:lstStyle/>
          <a:p>
            <a:pPr lvl="0"/>
            <a:r>
              <a:rPr lang="en-US" sz="3100" b="1" dirty="0" smtClean="0"/>
              <a:t>Society is the web of social relationship</a:t>
            </a:r>
            <a:r>
              <a:rPr lang="en-US" b="1" dirty="0" smtClean="0"/>
              <a:t>: </a:t>
            </a:r>
          </a:p>
          <a:p>
            <a:pPr lvl="0">
              <a:buNone/>
            </a:pPr>
            <a:r>
              <a:rPr lang="en-US" sz="2600" dirty="0" smtClean="0"/>
              <a:t>social relationship implies reciprocal awareness. A man has multiple relationships with the rest of the social members in order to adjust with social systems. He is within a chain human relationships</a:t>
            </a:r>
            <a:r>
              <a:rPr lang="en-US" dirty="0" smtClean="0"/>
              <a:t>.</a:t>
            </a:r>
            <a:endParaRPr lang="en-AU" dirty="0" smtClean="0"/>
          </a:p>
          <a:p>
            <a:pPr lvl="0"/>
            <a:r>
              <a:rPr lang="en-US" sz="3100" b="1" dirty="0" smtClean="0"/>
              <a:t>Society is abstract structure:</a:t>
            </a:r>
          </a:p>
          <a:p>
            <a:pPr lvl="0">
              <a:buNone/>
            </a:pPr>
            <a:r>
              <a:rPr lang="en-US" sz="2600" dirty="0" smtClean="0"/>
              <a:t>Abstract means can't be seen by eye or it doesn't have the size. We can't see society &amp; we just can feel. So society is an abstract concept.</a:t>
            </a:r>
            <a:endParaRPr lang="en-AU" sz="2600" dirty="0" smtClean="0"/>
          </a:p>
          <a:p>
            <a:pPr lvl="0"/>
            <a:r>
              <a:rPr lang="en-US" sz="3100" b="1" dirty="0" smtClean="0"/>
              <a:t>Society is ever-changing &amp; complex system</a:t>
            </a:r>
            <a:r>
              <a:rPr lang="en-US" b="1" dirty="0" smtClean="0"/>
              <a:t>:</a:t>
            </a:r>
          </a:p>
          <a:p>
            <a:pPr lvl="0">
              <a:buNone/>
            </a:pPr>
            <a:r>
              <a:rPr lang="en-US" b="1" dirty="0" smtClean="0"/>
              <a:t> </a:t>
            </a:r>
            <a:r>
              <a:rPr lang="en-US" sz="2600" dirty="0" smtClean="0"/>
              <a:t>Social change is an universal process. When the role, duties &amp; situation change of member of society it will change social structure of society for examples Sati system, Child marriage system, slavery system etc are avoided by law. So we can say that society is ever changing.</a:t>
            </a:r>
            <a:endParaRPr lang="en-AU" sz="2600" dirty="0" smtClean="0"/>
          </a:p>
          <a:p>
            <a:pPr lvl="0"/>
            <a:r>
              <a:rPr lang="en-US" sz="3100" b="1" dirty="0" smtClean="0"/>
              <a:t>Co-operation &amp; conflict are found in society:</a:t>
            </a:r>
          </a:p>
          <a:p>
            <a:pPr lvl="0">
              <a:buNone/>
            </a:pPr>
            <a:r>
              <a:rPr lang="en-US" sz="2600" dirty="0" smtClean="0"/>
              <a:t>society man are living with co-operation .there is also found conflict situation in a society. On the one hand they help each other &amp; other hand they conflict in society. They are co-operating each other for fulfill of basic needs &amp; cultural, religious, political various causes conflict each other. So co-operation &amp; conflict are found in society.</a:t>
            </a:r>
            <a:endParaRPr lang="en-AU" sz="2600" dirty="0" smtClean="0"/>
          </a:p>
          <a:p>
            <a:endParaRPr lang="en-AU"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0"/>
            <a:ext cx="8229600" cy="274638"/>
          </a:xfrm>
        </p:spPr>
        <p:txBody>
          <a:bodyPr>
            <a:normAutofit fontScale="90000"/>
          </a:bodyPr>
          <a:lstStyle/>
          <a:p>
            <a:endParaRPr lang="en-AU" dirty="0"/>
          </a:p>
        </p:txBody>
      </p:sp>
      <p:sp>
        <p:nvSpPr>
          <p:cNvPr id="3" name="Content Placeholder 2"/>
          <p:cNvSpPr>
            <a:spLocks noGrp="1"/>
          </p:cNvSpPr>
          <p:nvPr>
            <p:ph idx="1"/>
          </p:nvPr>
        </p:nvSpPr>
        <p:spPr>
          <a:xfrm>
            <a:off x="0" y="381000"/>
            <a:ext cx="9144000" cy="6477000"/>
          </a:xfrm>
        </p:spPr>
        <p:txBody>
          <a:bodyPr>
            <a:normAutofit lnSpcReduction="10000"/>
          </a:bodyPr>
          <a:lstStyle/>
          <a:p>
            <a:pPr lvl="0"/>
            <a:r>
              <a:rPr lang="en-US" sz="2400" b="1" dirty="0" smtClean="0"/>
              <a:t>Law</a:t>
            </a:r>
            <a:r>
              <a:rPr lang="en-US" sz="2800" b="1" dirty="0" smtClean="0"/>
              <a:t> </a:t>
            </a:r>
            <a:r>
              <a:rPr lang="en-US" sz="2400" b="1" dirty="0" smtClean="0"/>
              <a:t>of</a:t>
            </a:r>
            <a:r>
              <a:rPr lang="en-US" sz="2800" b="1" dirty="0" smtClean="0"/>
              <a:t> </a:t>
            </a:r>
            <a:r>
              <a:rPr lang="en-US" sz="2400" b="1" dirty="0" smtClean="0"/>
              <a:t>interdependence</a:t>
            </a:r>
            <a:r>
              <a:rPr lang="en-US" sz="2800" b="1" dirty="0" smtClean="0"/>
              <a:t>:</a:t>
            </a:r>
            <a:endParaRPr lang="en-US" b="1" dirty="0" smtClean="0"/>
          </a:p>
          <a:p>
            <a:pPr lvl="0" algn="just">
              <a:buNone/>
            </a:pPr>
            <a:r>
              <a:rPr lang="en-US" sz="2200" dirty="0" smtClean="0"/>
              <a:t>Every member of society is interdependent in any way. Both nature &amp; necessity impel man to live in society. He cannot stay without society. So, if someone stay in society, he has to keep relation with other member of society. Even though in primitive society they have make relation each other for existence as well as in present society. So society is a law of interdependence.</a:t>
            </a:r>
            <a:endParaRPr lang="en-AU" sz="2200" dirty="0" smtClean="0"/>
          </a:p>
          <a:p>
            <a:pPr lvl="0"/>
            <a:r>
              <a:rPr lang="en-US" sz="2000" b="1" dirty="0" smtClean="0"/>
              <a:t>Mutual</a:t>
            </a:r>
            <a:r>
              <a:rPr lang="en-US" sz="2800" b="1" dirty="0" smtClean="0"/>
              <a:t> </a:t>
            </a:r>
            <a:r>
              <a:rPr lang="en-US" sz="2400" b="1" dirty="0" smtClean="0"/>
              <a:t>awareness</a:t>
            </a:r>
            <a:r>
              <a:rPr lang="en-US" sz="2800" b="1" dirty="0" smtClean="0"/>
              <a:t>:</a:t>
            </a:r>
          </a:p>
          <a:p>
            <a:pPr lvl="0" algn="just">
              <a:buNone/>
            </a:pPr>
            <a:r>
              <a:rPr lang="en-US" sz="2200" dirty="0" smtClean="0"/>
              <a:t>When the member of society began to interrelate it created social relation in society. Every member of society is actively aware of each other to establish the relation for fulfilling their common interests. On the base of relation &amp; awareness of each other a society is format. So mutual awareness in important characteristics of society.</a:t>
            </a:r>
            <a:endParaRPr lang="en-AU" sz="2200" dirty="0" smtClean="0"/>
          </a:p>
          <a:p>
            <a:pPr lvl="0"/>
            <a:r>
              <a:rPr lang="en-US" sz="2400" b="1" dirty="0" smtClean="0"/>
              <a:t>Similarities &amp; differences are found in society</a:t>
            </a:r>
            <a:r>
              <a:rPr lang="en-US" sz="2600" b="1" dirty="0" smtClean="0"/>
              <a:t>:</a:t>
            </a:r>
            <a:endParaRPr lang="en-US" b="1" dirty="0" smtClean="0"/>
          </a:p>
          <a:p>
            <a:pPr lvl="0" algn="just">
              <a:buNone/>
            </a:pPr>
            <a:r>
              <a:rPr lang="en-US" b="1" dirty="0" smtClean="0"/>
              <a:t> </a:t>
            </a:r>
            <a:r>
              <a:rPr lang="en-US" sz="2200" dirty="0" smtClean="0"/>
              <a:t>Society is based on same language, behavior, values, norms, traditions likewise there is difference because gender biased, poor-rich, illiterate- educated varieties &amp; differences are also found in a society.</a:t>
            </a:r>
            <a:endParaRPr lang="en-AU" sz="2200" dirty="0" smtClean="0"/>
          </a:p>
          <a:p>
            <a:endParaRPr lang="en-AU"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pPr lvl="0" algn="l"/>
            <a:r>
              <a:rPr lang="en-US" sz="2800" dirty="0" smtClean="0"/>
              <a:t>2.2 Community</a:t>
            </a:r>
            <a:r>
              <a:rPr lang="en-AU" sz="2800" dirty="0" smtClean="0"/>
              <a:t/>
            </a:r>
            <a:br>
              <a:rPr lang="en-AU" sz="2800" dirty="0" smtClean="0"/>
            </a:br>
            <a:endParaRPr lang="en-AU" sz="2800" dirty="0"/>
          </a:p>
        </p:txBody>
      </p:sp>
      <p:sp>
        <p:nvSpPr>
          <p:cNvPr id="3" name="Content Placeholder 2"/>
          <p:cNvSpPr>
            <a:spLocks noGrp="1"/>
          </p:cNvSpPr>
          <p:nvPr>
            <p:ph idx="1"/>
          </p:nvPr>
        </p:nvSpPr>
        <p:spPr>
          <a:xfrm>
            <a:off x="0" y="609600"/>
            <a:ext cx="8686800" cy="5516563"/>
          </a:xfrm>
        </p:spPr>
        <p:txBody>
          <a:bodyPr>
            <a:normAutofit/>
          </a:bodyPr>
          <a:lstStyle/>
          <a:p>
            <a:pPr>
              <a:buNone/>
            </a:pPr>
            <a:r>
              <a:rPr lang="en-AU" sz="2400" dirty="0" smtClean="0"/>
              <a:t>Meaning</a:t>
            </a:r>
          </a:p>
          <a:p>
            <a:pPr algn="just"/>
            <a:r>
              <a:rPr lang="en-US" sz="2000" dirty="0" smtClean="0"/>
              <a:t>Community is a </a:t>
            </a:r>
            <a:r>
              <a:rPr lang="en-US" sz="2000" b="1" dirty="0" smtClean="0"/>
              <a:t>small</a:t>
            </a:r>
            <a:r>
              <a:rPr lang="en-US" sz="2000" dirty="0" smtClean="0"/>
              <a:t> </a:t>
            </a:r>
            <a:r>
              <a:rPr lang="en-US" sz="2000" b="1" dirty="0" smtClean="0"/>
              <a:t>homogeneous</a:t>
            </a:r>
            <a:r>
              <a:rPr lang="en-US" sz="2000" dirty="0" smtClean="0"/>
              <a:t> </a:t>
            </a:r>
            <a:r>
              <a:rPr lang="en-US" sz="2000" b="1" dirty="0" smtClean="0"/>
              <a:t>territorial groups having fixed geographical territory with strong ‘we feeling’. </a:t>
            </a:r>
          </a:p>
          <a:p>
            <a:pPr algn="just"/>
            <a:r>
              <a:rPr lang="en-US" sz="2000" dirty="0" smtClean="0"/>
              <a:t>It is human population living within a limited geographical area and carrying on a common interdependent life.</a:t>
            </a:r>
          </a:p>
          <a:p>
            <a:pPr algn="just"/>
            <a:r>
              <a:rPr lang="en-US" sz="2000" dirty="0" smtClean="0"/>
              <a:t> It is a distinct cultural group that can embrace natural aspect of social life. It is a distinct cultural group having specific mother tongue, wearing patterns, indigenous skill, locality and distinct way of life. </a:t>
            </a:r>
          </a:p>
          <a:p>
            <a:pPr algn="just"/>
            <a:r>
              <a:rPr lang="en-US" sz="2000" b="1" dirty="0" smtClean="0"/>
              <a:t>For example</a:t>
            </a:r>
            <a:r>
              <a:rPr lang="en-US" sz="2000" dirty="0" smtClean="0"/>
              <a:t>,  Sherpa Community of High Mountain, </a:t>
            </a:r>
            <a:r>
              <a:rPr lang="en-US" sz="2000" dirty="0" err="1" smtClean="0"/>
              <a:t>Gurung</a:t>
            </a:r>
            <a:r>
              <a:rPr lang="en-US" sz="2000" dirty="0" smtClean="0"/>
              <a:t> community of Low Mountain and high Hill, </a:t>
            </a:r>
            <a:r>
              <a:rPr lang="en-US" sz="2000" dirty="0" err="1" smtClean="0"/>
              <a:t>Tharu</a:t>
            </a:r>
            <a:r>
              <a:rPr lang="en-US" sz="2000" dirty="0" smtClean="0"/>
              <a:t> community of </a:t>
            </a:r>
            <a:r>
              <a:rPr lang="en-US" sz="2000" dirty="0" err="1" smtClean="0"/>
              <a:t>Terai</a:t>
            </a:r>
            <a:r>
              <a:rPr lang="en-US" sz="2000" dirty="0" smtClean="0"/>
              <a:t> are some illustrations of it.</a:t>
            </a:r>
          </a:p>
          <a:p>
            <a:pPr algn="just"/>
            <a:r>
              <a:rPr lang="en-US" sz="2000" dirty="0" smtClean="0"/>
              <a:t> It is a unit of territory within which people use the same language, conforming to the same mores, having same sentiments &amp; goals along with similar attitudes. .</a:t>
            </a:r>
            <a:endParaRPr lang="en-AU" sz="2000" dirty="0" smtClean="0"/>
          </a:p>
          <a:p>
            <a:pPr algn="just">
              <a:buNone/>
            </a:pPr>
            <a:endParaRPr lang="en-AU"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smtClean="0"/>
              <a:t>Definition</a:t>
            </a:r>
            <a:endParaRPr lang="en-AU" sz="2800" dirty="0"/>
          </a:p>
        </p:txBody>
      </p:sp>
      <p:sp>
        <p:nvSpPr>
          <p:cNvPr id="3" name="Content Placeholder 2"/>
          <p:cNvSpPr>
            <a:spLocks noGrp="1"/>
          </p:cNvSpPr>
          <p:nvPr>
            <p:ph idx="1"/>
          </p:nvPr>
        </p:nvSpPr>
        <p:spPr/>
        <p:txBody>
          <a:bodyPr>
            <a:normAutofit/>
          </a:bodyPr>
          <a:lstStyle/>
          <a:p>
            <a:pPr algn="just"/>
            <a:r>
              <a:rPr lang="en-US" sz="2600" b="1" dirty="0" smtClean="0"/>
              <a:t>E. S. </a:t>
            </a:r>
            <a:r>
              <a:rPr lang="en-US" sz="2600" b="1" dirty="0" err="1" smtClean="0"/>
              <a:t>Bogardus</a:t>
            </a:r>
            <a:r>
              <a:rPr lang="en-US" sz="2600" b="1" dirty="0" smtClean="0"/>
              <a:t> - </a:t>
            </a:r>
            <a:r>
              <a:rPr lang="en-US" sz="2600" dirty="0" smtClean="0"/>
              <a:t>Community is a social group with some degree of - 'We feeling' &amp; living in a given area.“</a:t>
            </a:r>
          </a:p>
          <a:p>
            <a:pPr algn="just"/>
            <a:endParaRPr lang="en-AU" sz="2600" dirty="0" smtClean="0"/>
          </a:p>
          <a:p>
            <a:pPr algn="just"/>
            <a:r>
              <a:rPr lang="en-US" sz="2600" b="1" dirty="0" smtClean="0"/>
              <a:t>Kingsley Davis </a:t>
            </a:r>
            <a:r>
              <a:rPr lang="en-US" sz="2600" dirty="0" smtClean="0"/>
              <a:t>- "Community is the smallest territorial group that can embrace all aspects of social life.“</a:t>
            </a:r>
          </a:p>
          <a:p>
            <a:pPr algn="just"/>
            <a:endParaRPr lang="en-AU" sz="2600" dirty="0" smtClean="0"/>
          </a:p>
          <a:p>
            <a:pPr algn="just"/>
            <a:r>
              <a:rPr lang="en-US" sz="2600" b="1" dirty="0" smtClean="0"/>
              <a:t>Kimball Young - </a:t>
            </a:r>
            <a:r>
              <a:rPr lang="en-US" sz="2600" dirty="0" smtClean="0"/>
              <a:t>A community is a group living in one locality or region under the same culture &amp; having same common geographical focus for the major activities.</a:t>
            </a:r>
            <a:endParaRPr lang="en-AU" sz="2600" dirty="0" smtClean="0"/>
          </a:p>
          <a:p>
            <a:pPr algn="just"/>
            <a:endParaRPr lang="en-AU"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100" dirty="0" smtClean="0"/>
              <a:t>Characteristics of Community.</a:t>
            </a:r>
            <a:r>
              <a:rPr lang="en-AU" dirty="0" smtClean="0"/>
              <a:t/>
            </a:r>
            <a:br>
              <a:rPr lang="en-AU" dirty="0" smtClean="0"/>
            </a:br>
            <a:endParaRPr lang="en-AU" dirty="0"/>
          </a:p>
        </p:txBody>
      </p:sp>
      <p:sp>
        <p:nvSpPr>
          <p:cNvPr id="3" name="Content Placeholder 2"/>
          <p:cNvSpPr>
            <a:spLocks noGrp="1"/>
          </p:cNvSpPr>
          <p:nvPr>
            <p:ph idx="1"/>
          </p:nvPr>
        </p:nvSpPr>
        <p:spPr>
          <a:xfrm>
            <a:off x="0" y="838200"/>
            <a:ext cx="9144000" cy="6019800"/>
          </a:xfrm>
        </p:spPr>
        <p:txBody>
          <a:bodyPr>
            <a:normAutofit fontScale="70000" lnSpcReduction="20000"/>
          </a:bodyPr>
          <a:lstStyle/>
          <a:p>
            <a:pPr lvl="0"/>
            <a:r>
              <a:rPr lang="en-US" b="1" dirty="0" smtClean="0"/>
              <a:t>Group of people:</a:t>
            </a:r>
          </a:p>
          <a:p>
            <a:pPr lvl="0">
              <a:buNone/>
            </a:pPr>
            <a:r>
              <a:rPr lang="en-US" b="1" dirty="0" smtClean="0"/>
              <a:t> </a:t>
            </a:r>
            <a:r>
              <a:rPr lang="en-US" dirty="0" smtClean="0"/>
              <a:t>As we described above, community is a group of people. Only people of certain geographical area can expose the community sentiment &amp; social action. So group of people or individuals is a main features of community. Group of people without </a:t>
            </a:r>
            <a:r>
              <a:rPr lang="en-US" b="1" dirty="0" smtClean="0"/>
              <a:t>community sentiment </a:t>
            </a:r>
            <a:r>
              <a:rPr lang="en-US" dirty="0" smtClean="0"/>
              <a:t>does not form a community.</a:t>
            </a:r>
            <a:endParaRPr lang="en-AU" dirty="0" smtClean="0"/>
          </a:p>
          <a:p>
            <a:pPr lvl="0"/>
            <a:r>
              <a:rPr lang="en-US" b="1" dirty="0" smtClean="0"/>
              <a:t>Common life:</a:t>
            </a:r>
          </a:p>
          <a:p>
            <a:pPr lvl="0">
              <a:buNone/>
            </a:pPr>
            <a:r>
              <a:rPr lang="en-US" b="1" dirty="0" smtClean="0"/>
              <a:t> </a:t>
            </a:r>
            <a:r>
              <a:rPr lang="en-US" dirty="0" smtClean="0"/>
              <a:t>All the member of community devoted to </a:t>
            </a:r>
            <a:r>
              <a:rPr lang="en-US" b="1" dirty="0" smtClean="0"/>
              <a:t>collective interest not to individual interests.</a:t>
            </a:r>
            <a:r>
              <a:rPr lang="en-US" dirty="0" smtClean="0"/>
              <a:t> If they engaged in personal interest it will bean association. So, they have common life as a member of a community.</a:t>
            </a:r>
            <a:endParaRPr lang="en-AU" dirty="0" smtClean="0"/>
          </a:p>
          <a:p>
            <a:pPr lvl="0"/>
            <a:r>
              <a:rPr lang="en-US" b="1" dirty="0" smtClean="0"/>
              <a:t>Permanency:</a:t>
            </a:r>
          </a:p>
          <a:p>
            <a:pPr lvl="0">
              <a:buNone/>
            </a:pPr>
            <a:r>
              <a:rPr lang="en-US" dirty="0" smtClean="0"/>
              <a:t>Community does not have certain goals &amp; objectives. Association ends after finishing the goals &amp; objectives but community never ends. It is long lasting because it is self developed like society. It is not like mob community.</a:t>
            </a:r>
            <a:endParaRPr lang="en-AU" dirty="0" smtClean="0"/>
          </a:p>
          <a:p>
            <a:pPr lvl="0"/>
            <a:r>
              <a:rPr lang="en-US" b="1" dirty="0" smtClean="0"/>
              <a:t>A particular name:</a:t>
            </a:r>
          </a:p>
          <a:p>
            <a:pPr lvl="0">
              <a:buNone/>
            </a:pPr>
            <a:r>
              <a:rPr lang="en-US" dirty="0" smtClean="0"/>
              <a:t>Community is always known from particular name. The name of community is given on the </a:t>
            </a:r>
            <a:r>
              <a:rPr lang="en-US" b="1" dirty="0" smtClean="0"/>
              <a:t>basis of intimacy</a:t>
            </a:r>
            <a:r>
              <a:rPr lang="en-US" dirty="0" smtClean="0"/>
              <a:t>. For example, the people of </a:t>
            </a:r>
            <a:r>
              <a:rPr lang="en-US" dirty="0" err="1" smtClean="0"/>
              <a:t>Makawanpur</a:t>
            </a:r>
            <a:r>
              <a:rPr lang="en-US" dirty="0" smtClean="0"/>
              <a:t> is known as '</a:t>
            </a:r>
            <a:r>
              <a:rPr lang="en-US" dirty="0" err="1" smtClean="0"/>
              <a:t>Makawanpure</a:t>
            </a:r>
            <a:r>
              <a:rPr lang="en-US" dirty="0" smtClean="0"/>
              <a:t>', the people of </a:t>
            </a:r>
            <a:r>
              <a:rPr lang="en-US" dirty="0" err="1" smtClean="0"/>
              <a:t>Doti</a:t>
            </a:r>
            <a:r>
              <a:rPr lang="en-US" dirty="0" smtClean="0"/>
              <a:t> is known as '</a:t>
            </a:r>
            <a:r>
              <a:rPr lang="en-US" dirty="0" err="1" smtClean="0"/>
              <a:t>Doteli</a:t>
            </a:r>
            <a:r>
              <a:rPr lang="en-US" dirty="0" smtClean="0"/>
              <a:t>' etc.</a:t>
            </a:r>
            <a:endParaRPr lang="en-AU" dirty="0" smtClean="0"/>
          </a:p>
          <a:p>
            <a:endParaRPr lang="en-AU"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19"/>
            <a:ext cx="8229600" cy="45719"/>
          </a:xfrm>
        </p:spPr>
        <p:txBody>
          <a:bodyPr>
            <a:normAutofit fontScale="90000"/>
          </a:bodyPr>
          <a:lstStyle/>
          <a:p>
            <a:endParaRPr lang="en-AU" dirty="0"/>
          </a:p>
        </p:txBody>
      </p:sp>
      <p:sp>
        <p:nvSpPr>
          <p:cNvPr id="3" name="Content Placeholder 2"/>
          <p:cNvSpPr>
            <a:spLocks noGrp="1"/>
          </p:cNvSpPr>
          <p:nvPr>
            <p:ph idx="1"/>
          </p:nvPr>
        </p:nvSpPr>
        <p:spPr>
          <a:xfrm>
            <a:off x="0" y="304800"/>
            <a:ext cx="9144000" cy="6553200"/>
          </a:xfrm>
        </p:spPr>
        <p:txBody>
          <a:bodyPr>
            <a:normAutofit fontScale="70000" lnSpcReduction="20000"/>
          </a:bodyPr>
          <a:lstStyle/>
          <a:p>
            <a:pPr lvl="0"/>
            <a:r>
              <a:rPr lang="en-US" b="1" dirty="0" smtClean="0"/>
              <a:t>Community sentiment:</a:t>
            </a:r>
          </a:p>
          <a:p>
            <a:pPr lvl="0">
              <a:buNone/>
            </a:pPr>
            <a:r>
              <a:rPr lang="en-US" dirty="0" smtClean="0"/>
              <a:t>Community sentiment means the </a:t>
            </a:r>
            <a:r>
              <a:rPr lang="en-US" b="1" dirty="0" smtClean="0"/>
              <a:t>feeling of belonging together &amp; sharing common interests.</a:t>
            </a:r>
            <a:r>
              <a:rPr lang="en-US" dirty="0" smtClean="0"/>
              <a:t> The members develop a </a:t>
            </a:r>
            <a:r>
              <a:rPr lang="en-US" b="1" dirty="0" smtClean="0"/>
              <a:t>sense of we feeling</a:t>
            </a:r>
            <a:r>
              <a:rPr lang="en-US" dirty="0" smtClean="0"/>
              <a:t>. It means there should be a kind of identification with the group. Without a sense of identification, a sense of awareness, a sense of living &amp; sharing some common interests in life, there can't be any community.</a:t>
            </a:r>
            <a:endParaRPr lang="en-AU" dirty="0" smtClean="0"/>
          </a:p>
          <a:p>
            <a:pPr lvl="0"/>
            <a:r>
              <a:rPr lang="en-US" b="1" dirty="0" smtClean="0"/>
              <a:t>Locality:</a:t>
            </a:r>
          </a:p>
          <a:p>
            <a:pPr lvl="0">
              <a:buNone/>
            </a:pPr>
            <a:r>
              <a:rPr lang="en-US" dirty="0" smtClean="0"/>
              <a:t>Howe ever most communities are now well settled &amp; derive a strong bond of solidarity from the conditions of their locality. Among the village people there is unity because they reside in a definite locality.</a:t>
            </a:r>
            <a:endParaRPr lang="en-AU" dirty="0" smtClean="0"/>
          </a:p>
          <a:p>
            <a:pPr lvl="0"/>
            <a:r>
              <a:rPr lang="en-US" b="1" dirty="0" smtClean="0"/>
              <a:t>Compulsory membership:</a:t>
            </a:r>
          </a:p>
          <a:p>
            <a:pPr lvl="0">
              <a:buNone/>
            </a:pPr>
            <a:r>
              <a:rPr lang="en-US" dirty="0" smtClean="0"/>
              <a:t>Every person has the membership of a community. When human starts to live in civilization, he lives in a community. When a person is born, he will be a compulsory member of community. For example, one who is born in </a:t>
            </a:r>
            <a:r>
              <a:rPr lang="en-US" dirty="0" err="1" smtClean="0"/>
              <a:t>Jumla</a:t>
            </a:r>
            <a:r>
              <a:rPr lang="en-US" dirty="0" smtClean="0"/>
              <a:t>, he is called </a:t>
            </a:r>
            <a:r>
              <a:rPr lang="en-US" dirty="0" err="1" smtClean="0"/>
              <a:t>Jumleli</a:t>
            </a:r>
            <a:r>
              <a:rPr lang="en-US" dirty="0" smtClean="0"/>
              <a:t>. The membership of the community comes to a person </a:t>
            </a:r>
            <a:r>
              <a:rPr lang="en-US" b="1" dirty="0" smtClean="0"/>
              <a:t>as a birth right</a:t>
            </a:r>
            <a:r>
              <a:rPr lang="en-US" dirty="0" smtClean="0"/>
              <a:t>.</a:t>
            </a:r>
            <a:endParaRPr lang="en-AU" dirty="0" smtClean="0"/>
          </a:p>
          <a:p>
            <a:pPr lvl="0"/>
            <a:r>
              <a:rPr lang="en-US" b="1" dirty="0" smtClean="0"/>
              <a:t>Community is Concrete:</a:t>
            </a:r>
          </a:p>
          <a:p>
            <a:pPr lvl="0">
              <a:buNone/>
            </a:pPr>
            <a:r>
              <a:rPr lang="en-US" dirty="0" smtClean="0"/>
              <a:t>Community is a concrete concept. Concrete means visible or we can see the community. Community always denotes </a:t>
            </a:r>
            <a:r>
              <a:rPr lang="en-US" b="1" dirty="0" smtClean="0"/>
              <a:t>a definite locality or geographic area. </a:t>
            </a:r>
            <a:r>
              <a:rPr lang="en-US" dirty="0" smtClean="0"/>
              <a:t>We can the group of a community. It can be seen the situation of a community. For example, there is the fixed territory of </a:t>
            </a:r>
            <a:r>
              <a:rPr lang="en-US" dirty="0" err="1" smtClean="0"/>
              <a:t>Chitwan</a:t>
            </a:r>
            <a:r>
              <a:rPr lang="en-US" dirty="0" smtClean="0"/>
              <a:t>.</a:t>
            </a:r>
            <a:endParaRPr lang="en-AU" dirty="0" smtClean="0"/>
          </a:p>
          <a:p>
            <a:endParaRPr lang="en-AU"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normAutofit fontScale="62500" lnSpcReduction="20000"/>
          </a:bodyPr>
          <a:lstStyle/>
          <a:p>
            <a:pPr>
              <a:buNone/>
            </a:pPr>
            <a:r>
              <a:rPr lang="en-US" b="1" dirty="0" smtClean="0"/>
              <a:t>Society</a:t>
            </a:r>
            <a:endParaRPr lang="en-AU" dirty="0" smtClean="0"/>
          </a:p>
          <a:p>
            <a:pPr lvl="0"/>
            <a:r>
              <a:rPr lang="en-US" dirty="0" smtClean="0"/>
              <a:t>Society is a web of social relationship.</a:t>
            </a:r>
            <a:endParaRPr lang="en-AU" dirty="0" smtClean="0"/>
          </a:p>
          <a:p>
            <a:pPr lvl="0"/>
            <a:r>
              <a:rPr lang="en-US" dirty="0" smtClean="0"/>
              <a:t>Society is abstract than community.</a:t>
            </a:r>
            <a:endParaRPr lang="en-AU" dirty="0" smtClean="0"/>
          </a:p>
          <a:p>
            <a:pPr lvl="0"/>
            <a:r>
              <a:rPr lang="en-US" dirty="0" smtClean="0"/>
              <a:t>Society is broader than community.</a:t>
            </a:r>
            <a:endParaRPr lang="en-AU" dirty="0" smtClean="0"/>
          </a:p>
          <a:p>
            <a:pPr lvl="0"/>
            <a:r>
              <a:rPr lang="en-US" dirty="0" smtClean="0"/>
              <a:t>Society involves both likeness and differences.</a:t>
            </a:r>
            <a:endParaRPr lang="en-AU" dirty="0" smtClean="0"/>
          </a:p>
          <a:p>
            <a:r>
              <a:rPr lang="en-US" dirty="0" smtClean="0"/>
              <a:t>Society is more complex with broad objectives.</a:t>
            </a:r>
            <a:r>
              <a:rPr lang="en-US" b="1" dirty="0" smtClean="0"/>
              <a:t> </a:t>
            </a:r>
          </a:p>
          <a:p>
            <a:pPr>
              <a:buNone/>
            </a:pPr>
            <a:r>
              <a:rPr lang="en-US" b="1" dirty="0" smtClean="0"/>
              <a:t>Community</a:t>
            </a:r>
            <a:endParaRPr lang="en-AU" dirty="0" smtClean="0"/>
          </a:p>
          <a:p>
            <a:pPr lvl="0"/>
            <a:endParaRPr lang="en-AU" dirty="0" smtClean="0"/>
          </a:p>
          <a:p>
            <a:pPr lvl="0"/>
            <a:r>
              <a:rPr lang="en-US" dirty="0" smtClean="0"/>
              <a:t>Community is a settlement of a people in a particular area with same sentiment.</a:t>
            </a:r>
            <a:endParaRPr lang="en-AU" dirty="0" smtClean="0"/>
          </a:p>
          <a:p>
            <a:pPr lvl="0"/>
            <a:r>
              <a:rPr lang="en-US" dirty="0" smtClean="0"/>
              <a:t>Community is more concrete than society.</a:t>
            </a:r>
            <a:endParaRPr lang="en-AU" dirty="0" smtClean="0"/>
          </a:p>
          <a:p>
            <a:pPr lvl="0"/>
            <a:r>
              <a:rPr lang="en-US" dirty="0" smtClean="0"/>
              <a:t>Community is smaller than society.</a:t>
            </a:r>
            <a:endParaRPr lang="en-AU" dirty="0" smtClean="0"/>
          </a:p>
          <a:p>
            <a:pPr lvl="0"/>
            <a:r>
              <a:rPr lang="en-US" dirty="0" smtClean="0"/>
              <a:t>Community involves more likeness and less difference. </a:t>
            </a:r>
          </a:p>
          <a:p>
            <a:pPr lvl="0"/>
            <a:r>
              <a:rPr lang="en-US" dirty="0" smtClean="0"/>
              <a:t> Community is simple with limited objectives.</a:t>
            </a:r>
            <a:endParaRPr lang="en-AU" dirty="0" smtClean="0"/>
          </a:p>
          <a:p>
            <a:endParaRPr lang="en-AU" dirty="0" smtClean="0"/>
          </a:p>
          <a:p>
            <a:pPr>
              <a:buNone/>
            </a:pPr>
            <a:endParaRPr lang="en-AU"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38200"/>
          </a:xfrm>
        </p:spPr>
        <p:txBody>
          <a:bodyPr>
            <a:normAutofit fontScale="90000"/>
          </a:bodyPr>
          <a:lstStyle/>
          <a:p>
            <a:pPr lvl="0" algn="l"/>
            <a:r>
              <a:rPr lang="en-US" sz="2800" dirty="0" smtClean="0"/>
              <a:t>2.3 Groups (</a:t>
            </a:r>
            <a:r>
              <a:rPr lang="en-US" sz="2800" b="1" dirty="0" smtClean="0"/>
              <a:t>Social Groups</a:t>
            </a:r>
            <a:r>
              <a:rPr lang="en-US" sz="2800" dirty="0" smtClean="0"/>
              <a:t>)</a:t>
            </a:r>
            <a:r>
              <a:rPr lang="en-AU" sz="2800" b="1" dirty="0" smtClean="0"/>
              <a:t/>
            </a:r>
            <a:br>
              <a:rPr lang="en-AU" sz="2800" b="1" dirty="0" smtClean="0"/>
            </a:br>
            <a:endParaRPr lang="en-AU" sz="2800" dirty="0"/>
          </a:p>
        </p:txBody>
      </p:sp>
      <p:sp>
        <p:nvSpPr>
          <p:cNvPr id="3" name="Content Placeholder 2"/>
          <p:cNvSpPr>
            <a:spLocks noGrp="1"/>
          </p:cNvSpPr>
          <p:nvPr>
            <p:ph idx="1"/>
          </p:nvPr>
        </p:nvSpPr>
        <p:spPr>
          <a:xfrm>
            <a:off x="0" y="381001"/>
            <a:ext cx="9144000" cy="6477000"/>
          </a:xfrm>
        </p:spPr>
        <p:txBody>
          <a:bodyPr>
            <a:normAutofit fontScale="92500" lnSpcReduction="10000"/>
          </a:bodyPr>
          <a:lstStyle/>
          <a:p>
            <a:pPr>
              <a:buNone/>
            </a:pPr>
            <a:r>
              <a:rPr lang="en-AU" sz="2800" dirty="0" smtClean="0"/>
              <a:t>Meaning</a:t>
            </a:r>
          </a:p>
          <a:p>
            <a:pPr algn="just"/>
            <a:r>
              <a:rPr lang="en-US" sz="2400" dirty="0" smtClean="0"/>
              <a:t>A social group is a system of </a:t>
            </a:r>
            <a:r>
              <a:rPr lang="en-US" sz="2400" b="1" dirty="0" smtClean="0"/>
              <a:t>meaningful interaction </a:t>
            </a:r>
            <a:r>
              <a:rPr lang="en-US" sz="2400" dirty="0" smtClean="0"/>
              <a:t>among two or more than two people.</a:t>
            </a:r>
            <a:endParaRPr lang="en-AU" sz="2400" dirty="0" smtClean="0"/>
          </a:p>
          <a:p>
            <a:pPr algn="just"/>
            <a:r>
              <a:rPr lang="en-US" sz="2400" b="1" dirty="0" smtClean="0"/>
              <a:t>Interaction and common interest </a:t>
            </a:r>
            <a:r>
              <a:rPr lang="en-US" sz="2400" dirty="0" smtClean="0"/>
              <a:t>are the basic requirements to form a group.</a:t>
            </a:r>
          </a:p>
          <a:p>
            <a:pPr algn="just"/>
            <a:r>
              <a:rPr lang="en-US" sz="2400" dirty="0" smtClean="0"/>
              <a:t> Family, neighborhood, school, political party, Mother Group, church, sports club can be taken as examples of groups. </a:t>
            </a:r>
          </a:p>
          <a:p>
            <a:pPr algn="just"/>
            <a:r>
              <a:rPr lang="en-US" sz="2400" dirty="0" smtClean="0"/>
              <a:t>Group is the product of collective works to fulfill common goal. There are two types of social group: primary and secondary.</a:t>
            </a:r>
          </a:p>
          <a:p>
            <a:pPr lvl="0" algn="just"/>
            <a:r>
              <a:rPr lang="en-US" sz="2400" b="1" dirty="0" smtClean="0"/>
              <a:t>Primary group</a:t>
            </a:r>
            <a:r>
              <a:rPr lang="en-US" sz="2400" dirty="0" smtClean="0"/>
              <a:t>:  is a small social group whose members share personal and enduring relationship. People of this group typically spend a great deal of time together, engage in wide range of activities and feel that they know each other very well. For </a:t>
            </a:r>
            <a:r>
              <a:rPr lang="en-US" sz="2400" dirty="0" err="1" smtClean="0"/>
              <a:t>eg</a:t>
            </a:r>
            <a:r>
              <a:rPr lang="en-US" sz="2400" dirty="0" smtClean="0"/>
              <a:t>. A family, brothers/sisters, kinships etc.</a:t>
            </a:r>
            <a:endParaRPr lang="en-AU" sz="2400" dirty="0" smtClean="0"/>
          </a:p>
          <a:p>
            <a:pPr lvl="0" algn="just"/>
            <a:r>
              <a:rPr lang="en-US" sz="2400" b="1" dirty="0" smtClean="0"/>
              <a:t>Secondary group</a:t>
            </a:r>
            <a:r>
              <a:rPr lang="en-US" sz="2400" dirty="0" smtClean="0"/>
              <a:t>:  is a large and impersonal social group whose members peruse a specific activity or a goal. For </a:t>
            </a:r>
            <a:r>
              <a:rPr lang="en-US" sz="2400" dirty="0" err="1" smtClean="0"/>
              <a:t>eg</a:t>
            </a:r>
            <a:r>
              <a:rPr lang="en-US" sz="2400" dirty="0" smtClean="0"/>
              <a:t>. BIM Students of NCCS are a secondary group. </a:t>
            </a:r>
          </a:p>
          <a:p>
            <a:pPr lvl="0" algn="just">
              <a:buFont typeface="Wingdings" pitchFamily="2" charset="2"/>
              <a:buChar char="Ø"/>
            </a:pPr>
            <a:r>
              <a:rPr lang="en-US" sz="2400" dirty="0" smtClean="0"/>
              <a:t>Members of primary group display a personal orientation; whereas people in secondary groups have a goal orientation.</a:t>
            </a:r>
            <a:endParaRPr lang="en-AU" sz="2400" dirty="0" smtClean="0"/>
          </a:p>
          <a:p>
            <a:pPr>
              <a:buNone/>
            </a:pPr>
            <a:endParaRPr lang="en-AU" sz="2400" dirty="0" smtClean="0"/>
          </a:p>
          <a:p>
            <a:pPr>
              <a:buNone/>
            </a:pPr>
            <a:endParaRPr lang="en-AU" sz="2400" dirty="0" smtClean="0"/>
          </a:p>
          <a:p>
            <a:endParaRPr lang="en-AU"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smtClean="0"/>
              <a:t>Definition</a:t>
            </a:r>
            <a:endParaRPr lang="en-AU" sz="2800" dirty="0"/>
          </a:p>
        </p:txBody>
      </p:sp>
      <p:sp>
        <p:nvSpPr>
          <p:cNvPr id="3" name="Content Placeholder 2"/>
          <p:cNvSpPr>
            <a:spLocks noGrp="1"/>
          </p:cNvSpPr>
          <p:nvPr>
            <p:ph idx="1"/>
          </p:nvPr>
        </p:nvSpPr>
        <p:spPr/>
        <p:txBody>
          <a:bodyPr>
            <a:normAutofit fontScale="62500" lnSpcReduction="20000"/>
          </a:bodyPr>
          <a:lstStyle/>
          <a:p>
            <a:pPr algn="just">
              <a:lnSpc>
                <a:spcPct val="170000"/>
              </a:lnSpc>
            </a:pPr>
            <a:r>
              <a:rPr lang="en-US" b="1" dirty="0" smtClean="0"/>
              <a:t>Harry M Johnson </a:t>
            </a:r>
            <a:r>
              <a:rPr lang="en-US" dirty="0" smtClean="0"/>
              <a:t>-</a:t>
            </a:r>
            <a:r>
              <a:rPr lang="en-US" i="1" dirty="0" smtClean="0"/>
              <a:t>“A</a:t>
            </a:r>
            <a:r>
              <a:rPr lang="en-US" dirty="0" smtClean="0"/>
              <a:t> social group is a system of social interaction”</a:t>
            </a:r>
          </a:p>
          <a:p>
            <a:pPr algn="just">
              <a:lnSpc>
                <a:spcPct val="170000"/>
              </a:lnSpc>
            </a:pPr>
            <a:endParaRPr lang="en-AU" dirty="0" smtClean="0"/>
          </a:p>
          <a:p>
            <a:pPr algn="just">
              <a:lnSpc>
                <a:spcPct val="170000"/>
              </a:lnSpc>
            </a:pPr>
            <a:r>
              <a:rPr lang="en-US" b="1" dirty="0" smtClean="0"/>
              <a:t>MacIver and Page -</a:t>
            </a:r>
            <a:r>
              <a:rPr lang="en-US" dirty="0" smtClean="0"/>
              <a:t>"Social group is any collection of human beings who are brought into human relationship with one to another.“</a:t>
            </a:r>
          </a:p>
          <a:p>
            <a:pPr algn="just">
              <a:lnSpc>
                <a:spcPct val="170000"/>
              </a:lnSpc>
            </a:pPr>
            <a:endParaRPr lang="en-AU" dirty="0" smtClean="0"/>
          </a:p>
          <a:p>
            <a:pPr algn="just">
              <a:lnSpc>
                <a:spcPct val="170000"/>
              </a:lnSpc>
            </a:pPr>
            <a:r>
              <a:rPr lang="en-US" b="1" dirty="0" err="1" smtClean="0"/>
              <a:t>Ogburn</a:t>
            </a:r>
            <a:r>
              <a:rPr lang="en-US" b="1" dirty="0" smtClean="0"/>
              <a:t> and </a:t>
            </a:r>
            <a:r>
              <a:rPr lang="en-US" b="1" dirty="0" err="1" smtClean="0"/>
              <a:t>Nimkoff</a:t>
            </a:r>
            <a:r>
              <a:rPr lang="en-US" b="1" dirty="0" smtClean="0"/>
              <a:t> -</a:t>
            </a:r>
            <a:r>
              <a:rPr lang="en-US" dirty="0" smtClean="0"/>
              <a:t>“whenever two or more individuals come together and influences one another, they may be said to constitute a social group.</a:t>
            </a:r>
            <a:endParaRPr lang="en-AU" dirty="0" smtClean="0"/>
          </a:p>
          <a:p>
            <a:pPr algn="just">
              <a:lnSpc>
                <a:spcPct val="170000"/>
              </a:lnSpc>
            </a:pPr>
            <a:r>
              <a:rPr lang="en-US" dirty="0" smtClean="0"/>
              <a:t/>
            </a:r>
            <a:br>
              <a:rPr lang="en-US" dirty="0" smtClean="0"/>
            </a:br>
            <a:endParaRPr lang="en-A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2362200"/>
          </a:xfrm>
        </p:spPr>
        <p:txBody>
          <a:bodyPr>
            <a:noAutofit/>
          </a:bodyPr>
          <a:lstStyle/>
          <a:p>
            <a:pPr algn="just"/>
            <a:r>
              <a:rPr lang="en-US" sz="2800" dirty="0" smtClean="0"/>
              <a:t>Founding </a:t>
            </a:r>
            <a:r>
              <a:rPr lang="en-US" sz="2800" dirty="0"/>
              <a:t>father of </a:t>
            </a:r>
            <a:r>
              <a:rPr lang="en-US" sz="2800" dirty="0" smtClean="0"/>
              <a:t>sociology- </a:t>
            </a:r>
            <a:r>
              <a:rPr lang="en-US" sz="2800" b="1" dirty="0"/>
              <a:t>August Comte </a:t>
            </a:r>
            <a:r>
              <a:rPr lang="en-US" sz="2800" dirty="0"/>
              <a:t>(1798-1857) </a:t>
            </a:r>
            <a:r>
              <a:rPr lang="en-US" sz="2800" dirty="0" smtClean="0"/>
              <a:t/>
            </a:r>
            <a:br>
              <a:rPr lang="en-US" sz="2800" dirty="0" smtClean="0"/>
            </a:br>
            <a:r>
              <a:rPr lang="en-US" sz="2800" dirty="0"/>
              <a:t> </a:t>
            </a:r>
            <a:r>
              <a:rPr lang="en-US" sz="2800" dirty="0" smtClean="0"/>
              <a:t>First </a:t>
            </a:r>
            <a:r>
              <a:rPr lang="en-US" sz="2800" dirty="0"/>
              <a:t>used the word sociology in </a:t>
            </a:r>
            <a:r>
              <a:rPr lang="en-US" sz="2800" dirty="0" smtClean="0"/>
              <a:t>– 1838 AD</a:t>
            </a:r>
            <a:br>
              <a:rPr lang="en-US" sz="2800" dirty="0" smtClean="0"/>
            </a:br>
            <a:r>
              <a:rPr lang="en-US" sz="2800" dirty="0" smtClean="0"/>
              <a:t>Book - </a:t>
            </a:r>
            <a:r>
              <a:rPr lang="en-US" sz="2800" dirty="0"/>
              <a:t>'The course of positive philosophy"</a:t>
            </a:r>
            <a:endParaRPr lang="en-AU" sz="2800" dirty="0"/>
          </a:p>
        </p:txBody>
      </p:sp>
      <p:sp>
        <p:nvSpPr>
          <p:cNvPr id="3" name="Content Placeholder 2"/>
          <p:cNvSpPr>
            <a:spLocks noGrp="1"/>
          </p:cNvSpPr>
          <p:nvPr>
            <p:ph idx="1"/>
          </p:nvPr>
        </p:nvSpPr>
        <p:spPr>
          <a:xfrm>
            <a:off x="381000" y="2590800"/>
            <a:ext cx="8305800" cy="3535363"/>
          </a:xfrm>
        </p:spPr>
        <p:txBody>
          <a:bodyPr>
            <a:normAutofit/>
          </a:bodyPr>
          <a:lstStyle/>
          <a:p>
            <a:pPr>
              <a:buNone/>
            </a:pPr>
            <a:r>
              <a:rPr lang="en-US" sz="2800" b="1" dirty="0"/>
              <a:t>Alex </a:t>
            </a:r>
            <a:r>
              <a:rPr lang="en-US" sz="2800" b="1" dirty="0" err="1"/>
              <a:t>Inkeles</a:t>
            </a:r>
            <a:r>
              <a:rPr lang="en-US" sz="2800" dirty="0"/>
              <a:t>, (1997) stressed </a:t>
            </a:r>
            <a:r>
              <a:rPr lang="en-US" sz="2800" dirty="0" smtClean="0"/>
              <a:t>-four </a:t>
            </a:r>
            <a:r>
              <a:rPr lang="en-US" sz="2800" dirty="0"/>
              <a:t>founding father of sociology </a:t>
            </a:r>
            <a:endParaRPr lang="en-US" sz="2800" dirty="0" smtClean="0"/>
          </a:p>
          <a:p>
            <a:r>
              <a:rPr lang="en-US" sz="2800" b="1" dirty="0" smtClean="0"/>
              <a:t>August Comte </a:t>
            </a:r>
          </a:p>
          <a:p>
            <a:r>
              <a:rPr lang="en-US" sz="2800" b="1" dirty="0" smtClean="0"/>
              <a:t>Herbert Spencer</a:t>
            </a:r>
          </a:p>
          <a:p>
            <a:r>
              <a:rPr lang="en-US" sz="2800" b="1" dirty="0" smtClean="0"/>
              <a:t>Emil </a:t>
            </a:r>
            <a:r>
              <a:rPr lang="en-US" sz="2800" b="1" dirty="0"/>
              <a:t>Durkheim and </a:t>
            </a:r>
            <a:endParaRPr lang="en-US" sz="2800" b="1" dirty="0" smtClean="0"/>
          </a:p>
          <a:p>
            <a:r>
              <a:rPr lang="en-US" sz="2800" b="1" dirty="0" smtClean="0"/>
              <a:t>Max </a:t>
            </a:r>
            <a:r>
              <a:rPr lang="en-US" sz="2800" b="1" dirty="0"/>
              <a:t>Weber</a:t>
            </a:r>
            <a:endParaRPr lang="en-AU"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609600"/>
          </a:xfrm>
        </p:spPr>
        <p:txBody>
          <a:bodyPr/>
          <a:lstStyle/>
          <a:p>
            <a:pPr algn="l"/>
            <a:r>
              <a:rPr lang="en-US" sz="2800" dirty="0" smtClean="0"/>
              <a:t>Characteristics</a:t>
            </a:r>
            <a:endParaRPr lang="en-AU" sz="2800" dirty="0"/>
          </a:p>
        </p:txBody>
      </p:sp>
      <p:sp>
        <p:nvSpPr>
          <p:cNvPr id="3" name="Content Placeholder 2"/>
          <p:cNvSpPr>
            <a:spLocks noGrp="1"/>
          </p:cNvSpPr>
          <p:nvPr>
            <p:ph idx="1"/>
          </p:nvPr>
        </p:nvSpPr>
        <p:spPr>
          <a:xfrm>
            <a:off x="0" y="609600"/>
            <a:ext cx="9144000" cy="6248400"/>
          </a:xfrm>
        </p:spPr>
        <p:txBody>
          <a:bodyPr>
            <a:normAutofit fontScale="70000" lnSpcReduction="20000"/>
          </a:bodyPr>
          <a:lstStyle/>
          <a:p>
            <a:pPr lvl="0" algn="just"/>
            <a:r>
              <a:rPr lang="en-US" sz="2800" b="1" dirty="0" smtClean="0"/>
              <a:t>Collection of individual:</a:t>
            </a:r>
          </a:p>
          <a:p>
            <a:pPr lvl="0" algn="just">
              <a:buNone/>
            </a:pPr>
            <a:r>
              <a:rPr lang="en-US" sz="2800" b="1" dirty="0" smtClean="0"/>
              <a:t> 	</a:t>
            </a:r>
            <a:r>
              <a:rPr lang="en-US" sz="2800" dirty="0" smtClean="0"/>
              <a:t>Social group consists of people. Without individual there can be no group. Just as we cannot have a college or university without students and teachers we cannot have a group in the absence of people.</a:t>
            </a:r>
          </a:p>
          <a:p>
            <a:pPr lvl="0" algn="just">
              <a:buNone/>
            </a:pPr>
            <a:endParaRPr lang="en-AU" sz="2800" dirty="0" smtClean="0"/>
          </a:p>
          <a:p>
            <a:pPr lvl="0" algn="just"/>
            <a:r>
              <a:rPr lang="en-US" sz="2800" b="1" dirty="0" smtClean="0"/>
              <a:t>Interaction among members: </a:t>
            </a:r>
          </a:p>
          <a:p>
            <a:pPr lvl="0" algn="just">
              <a:buNone/>
            </a:pPr>
            <a:r>
              <a:rPr lang="en-US" sz="2800" dirty="0" smtClean="0"/>
              <a:t>	Social interaction is the very basis of group life. Hence mere collection of individuals does not make a group. The members must have interaction. So a social group is a system of </a:t>
            </a:r>
            <a:r>
              <a:rPr lang="en-US" sz="2800" b="1" dirty="0" smtClean="0"/>
              <a:t>social interaction</a:t>
            </a:r>
            <a:r>
              <a:rPr lang="en-US" sz="2800" dirty="0" smtClean="0"/>
              <a:t>.</a:t>
            </a:r>
          </a:p>
          <a:p>
            <a:pPr lvl="0" algn="just">
              <a:buNone/>
            </a:pPr>
            <a:endParaRPr lang="en-AU" sz="2800" dirty="0" smtClean="0"/>
          </a:p>
          <a:p>
            <a:pPr lvl="0" algn="just"/>
            <a:r>
              <a:rPr lang="en-US" sz="2800" b="1" dirty="0" smtClean="0"/>
              <a:t>Mutual Awareness: </a:t>
            </a:r>
          </a:p>
          <a:p>
            <a:pPr lvl="0" algn="just">
              <a:buNone/>
            </a:pPr>
            <a:r>
              <a:rPr lang="en-US" sz="2800" dirty="0" smtClean="0"/>
              <a:t>	Group life involves mutual awareness. Group members are aware of one another and their behavior is determined by this mutual recognition.</a:t>
            </a:r>
          </a:p>
          <a:p>
            <a:pPr lvl="0" algn="just">
              <a:buNone/>
            </a:pPr>
            <a:endParaRPr lang="en-AU" sz="2800" dirty="0" smtClean="0"/>
          </a:p>
          <a:p>
            <a:pPr lvl="0" algn="just"/>
            <a:r>
              <a:rPr lang="en-US" sz="2800" b="1" dirty="0" smtClean="0"/>
              <a:t>We Feeling</a:t>
            </a:r>
            <a:r>
              <a:rPr lang="en-US" sz="2800" dirty="0" smtClean="0"/>
              <a:t>: ‘We feeling’ refers to the tendency on the part of the members to identify themselves with the group. It represents group unity.</a:t>
            </a:r>
          </a:p>
          <a:p>
            <a:pPr lvl="0" algn="just"/>
            <a:endParaRPr lang="en-AU" sz="2800" dirty="0" smtClean="0"/>
          </a:p>
          <a:p>
            <a:pPr lvl="0" algn="just"/>
            <a:r>
              <a:rPr lang="en-US" sz="2800" b="1" dirty="0" smtClean="0"/>
              <a:t>Group Unity and solidarity: </a:t>
            </a:r>
          </a:p>
          <a:p>
            <a:pPr lvl="0" algn="just">
              <a:buNone/>
            </a:pPr>
            <a:r>
              <a:rPr lang="en-US" sz="2800" dirty="0" smtClean="0"/>
              <a:t>	Group members are tied by a sense of unity. The solidarity or integration of a group is largely dependent upon the frequency, the variety, the emotional equality of the interactions of its members.</a:t>
            </a:r>
            <a:endParaRPr lang="en-AU" sz="2800" dirty="0" smtClean="0"/>
          </a:p>
          <a:p>
            <a:pPr algn="just"/>
            <a:endParaRPr lang="en-AU"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19"/>
            <a:ext cx="8229600" cy="45719"/>
          </a:xfrm>
        </p:spPr>
        <p:txBody>
          <a:bodyPr>
            <a:normAutofit fontScale="90000"/>
          </a:bodyPr>
          <a:lstStyle/>
          <a:p>
            <a:endParaRPr lang="en-AU" dirty="0"/>
          </a:p>
        </p:txBody>
      </p:sp>
      <p:sp>
        <p:nvSpPr>
          <p:cNvPr id="3" name="Content Placeholder 2"/>
          <p:cNvSpPr>
            <a:spLocks noGrp="1"/>
          </p:cNvSpPr>
          <p:nvPr>
            <p:ph idx="1"/>
          </p:nvPr>
        </p:nvSpPr>
        <p:spPr>
          <a:xfrm>
            <a:off x="0" y="381000"/>
            <a:ext cx="8686800" cy="6858000"/>
          </a:xfrm>
        </p:spPr>
        <p:txBody>
          <a:bodyPr>
            <a:normAutofit fontScale="70000" lnSpcReduction="20000"/>
          </a:bodyPr>
          <a:lstStyle/>
          <a:p>
            <a:pPr lvl="0" algn="just"/>
            <a:r>
              <a:rPr lang="en-US" b="1" dirty="0" smtClean="0"/>
              <a:t>Common Interests</a:t>
            </a:r>
            <a:r>
              <a:rPr lang="en-US" dirty="0" smtClean="0"/>
              <a:t>: </a:t>
            </a:r>
          </a:p>
          <a:p>
            <a:pPr lvl="0" algn="just">
              <a:buNone/>
            </a:pPr>
            <a:r>
              <a:rPr lang="en-US" dirty="0" smtClean="0"/>
              <a:t>	The interest and ideals of the group are common. Groups are mostly formed or established for the fulfillment of certain interests. In fact, men not only join groups but also form group for the realization of their objectives or interest.</a:t>
            </a:r>
          </a:p>
          <a:p>
            <a:pPr lvl="0" algn="just">
              <a:buNone/>
            </a:pPr>
            <a:endParaRPr lang="en-AU" dirty="0" smtClean="0"/>
          </a:p>
          <a:p>
            <a:pPr lvl="0" algn="just"/>
            <a:r>
              <a:rPr lang="en-US" b="1" dirty="0" smtClean="0"/>
              <a:t>Similar Behavior</a:t>
            </a:r>
            <a:r>
              <a:rPr lang="en-US" dirty="0" smtClean="0"/>
              <a:t>: </a:t>
            </a:r>
          </a:p>
          <a:p>
            <a:pPr lvl="0" algn="just">
              <a:buNone/>
            </a:pPr>
            <a:r>
              <a:rPr lang="en-US" dirty="0" smtClean="0"/>
              <a:t>	The members of the group behave in more or less similar way for the pursuit of common interest. Social groups represent collective behavior.</a:t>
            </a:r>
          </a:p>
          <a:p>
            <a:pPr lvl="0" algn="just">
              <a:buNone/>
            </a:pPr>
            <a:endParaRPr lang="en-AU" dirty="0" smtClean="0"/>
          </a:p>
          <a:p>
            <a:pPr lvl="0" algn="just"/>
            <a:r>
              <a:rPr lang="en-US" b="1" dirty="0" smtClean="0"/>
              <a:t>Group Norms: </a:t>
            </a:r>
          </a:p>
          <a:p>
            <a:pPr lvl="0" algn="just">
              <a:buNone/>
            </a:pPr>
            <a:r>
              <a:rPr lang="en-US" dirty="0" smtClean="0"/>
              <a:t>	Every group has its own rules or norms which the members are supposed to follow. The norms may be in the form of customs, folkways, mores, traditions, conventions, laws etc.</a:t>
            </a:r>
          </a:p>
          <a:p>
            <a:pPr lvl="0" algn="just">
              <a:buNone/>
            </a:pPr>
            <a:endParaRPr lang="en-AU" dirty="0" smtClean="0"/>
          </a:p>
          <a:p>
            <a:pPr lvl="0" algn="just"/>
            <a:r>
              <a:rPr lang="en-US" b="1" dirty="0" smtClean="0"/>
              <a:t>Groups are Dynamic: (Changeable)</a:t>
            </a:r>
          </a:p>
          <a:p>
            <a:pPr lvl="0" algn="just">
              <a:buNone/>
            </a:pPr>
            <a:r>
              <a:rPr lang="en-US" dirty="0" smtClean="0"/>
              <a:t>	Social groups are not similar but dynamic. They are subject to changes whether slow or rapid. Old members die and new members are born.</a:t>
            </a:r>
          </a:p>
          <a:p>
            <a:pPr lvl="0" algn="just">
              <a:buNone/>
            </a:pPr>
            <a:endParaRPr lang="en-US" dirty="0" smtClean="0"/>
          </a:p>
          <a:p>
            <a:pPr lvl="0" algn="just">
              <a:buNone/>
            </a:pPr>
            <a:r>
              <a:rPr lang="en-US" b="1" smtClean="0"/>
              <a:t>	Question - What </a:t>
            </a:r>
            <a:r>
              <a:rPr lang="en-US" b="1" dirty="0" smtClean="0"/>
              <a:t>is social group? Discuss its characteristics. (5)</a:t>
            </a:r>
            <a:endParaRPr lang="en-AU" b="1" dirty="0" smtClean="0"/>
          </a:p>
          <a:p>
            <a:endParaRPr lang="en-AU"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pPr lvl="0" algn="l"/>
            <a:r>
              <a:rPr lang="en-US" sz="2800" b="1" dirty="0" smtClean="0"/>
              <a:t>2. 4 Culture</a:t>
            </a:r>
            <a:r>
              <a:rPr lang="en-AU" sz="2800" b="1" dirty="0" smtClean="0"/>
              <a:t/>
            </a:r>
            <a:br>
              <a:rPr lang="en-AU" sz="2800" b="1" dirty="0" smtClean="0"/>
            </a:br>
            <a:endParaRPr lang="en-AU" sz="2800" dirty="0"/>
          </a:p>
        </p:txBody>
      </p:sp>
      <p:sp>
        <p:nvSpPr>
          <p:cNvPr id="3" name="Content Placeholder 2"/>
          <p:cNvSpPr>
            <a:spLocks noGrp="1"/>
          </p:cNvSpPr>
          <p:nvPr>
            <p:ph idx="1"/>
          </p:nvPr>
        </p:nvSpPr>
        <p:spPr>
          <a:xfrm>
            <a:off x="320040" y="731520"/>
            <a:ext cx="8229600" cy="5593080"/>
          </a:xfrm>
        </p:spPr>
        <p:txBody>
          <a:bodyPr/>
          <a:lstStyle/>
          <a:p>
            <a:pPr>
              <a:buNone/>
            </a:pPr>
            <a:r>
              <a:rPr lang="en-AU" sz="2400" b="1" dirty="0" smtClean="0"/>
              <a:t>Meaning</a:t>
            </a:r>
          </a:p>
          <a:p>
            <a:pPr algn="just"/>
            <a:r>
              <a:rPr lang="en-US" sz="2000" dirty="0" smtClean="0"/>
              <a:t>Culture is </a:t>
            </a:r>
            <a:r>
              <a:rPr lang="en-US" sz="2000" b="1" dirty="0" smtClean="0"/>
              <a:t>manmade </a:t>
            </a:r>
            <a:r>
              <a:rPr lang="en-US" sz="2000" dirty="0" smtClean="0"/>
              <a:t>part</a:t>
            </a:r>
            <a:r>
              <a:rPr lang="en-US" sz="2000" b="1" dirty="0" smtClean="0"/>
              <a:t> </a:t>
            </a:r>
            <a:r>
              <a:rPr lang="en-US" sz="2000" dirty="0" smtClean="0"/>
              <a:t>of our environment. </a:t>
            </a:r>
            <a:endParaRPr lang="en-AU" sz="2000" dirty="0" smtClean="0"/>
          </a:p>
          <a:p>
            <a:pPr algn="just"/>
            <a:r>
              <a:rPr lang="en-US" sz="2000" dirty="0" smtClean="0"/>
              <a:t>It refers to the </a:t>
            </a:r>
            <a:r>
              <a:rPr lang="en-US" sz="2000" b="1" dirty="0" smtClean="0"/>
              <a:t>whole ways of life of the members of a society</a:t>
            </a:r>
            <a:r>
              <a:rPr lang="en-US" sz="2000" dirty="0" smtClean="0"/>
              <a:t>. </a:t>
            </a:r>
          </a:p>
          <a:p>
            <a:pPr algn="just"/>
            <a:r>
              <a:rPr lang="en-US" sz="2000" dirty="0" smtClean="0"/>
              <a:t>It includes what they dress, their marriage customs and family life, art, and patterns of work, religious ceremonies, leisure pursuits, and so forth. </a:t>
            </a:r>
          </a:p>
          <a:p>
            <a:pPr algn="just"/>
            <a:r>
              <a:rPr lang="en-US" sz="2000" dirty="0" smtClean="0"/>
              <a:t>It also includes the material goods they produce: bows and arrows, plows, factories and machines, computers, books, buildings, airplanes, etc.</a:t>
            </a:r>
          </a:p>
          <a:p>
            <a:pPr algn="just"/>
            <a:r>
              <a:rPr lang="en-US" sz="2000" dirty="0" smtClean="0"/>
              <a:t>The culture plays the most important role to keep man as a supreme being. </a:t>
            </a:r>
          </a:p>
          <a:p>
            <a:pPr algn="just"/>
            <a:r>
              <a:rPr lang="en-US" sz="2000" dirty="0" smtClean="0"/>
              <a:t>It is the creation of </a:t>
            </a:r>
            <a:r>
              <a:rPr lang="en-US" sz="2000" b="1" dirty="0" smtClean="0"/>
              <a:t>human minds</a:t>
            </a:r>
            <a:r>
              <a:rPr lang="en-US" sz="2000" dirty="0" smtClean="0"/>
              <a:t>. </a:t>
            </a:r>
          </a:p>
          <a:p>
            <a:pPr algn="just"/>
            <a:r>
              <a:rPr lang="en-US" sz="2000" b="1" dirty="0" smtClean="0"/>
              <a:t>The materials &amp; non-materials </a:t>
            </a:r>
            <a:r>
              <a:rPr lang="en-US" sz="2000" dirty="0" smtClean="0"/>
              <a:t>creations of human being are called culture i.e. house, tools, motorbike, etc are materials culture &amp; norms, values, knowledge, art, belief, customs, and morals are non-materials culture.</a:t>
            </a:r>
            <a:endParaRPr lang="en-AU" sz="2000" dirty="0" smtClean="0"/>
          </a:p>
          <a:p>
            <a:pPr algn="just"/>
            <a:endParaRPr lang="en-AU" sz="2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92162"/>
          </a:xfrm>
        </p:spPr>
        <p:txBody>
          <a:bodyPr>
            <a:normAutofit/>
          </a:bodyPr>
          <a:lstStyle/>
          <a:p>
            <a:pPr algn="l"/>
            <a:r>
              <a:rPr lang="en-AU" sz="2400" b="1" dirty="0" smtClean="0"/>
              <a:t>Definitions:</a:t>
            </a:r>
            <a:endParaRPr lang="en-AU" sz="2400" b="1" dirty="0"/>
          </a:p>
        </p:txBody>
      </p:sp>
      <p:sp>
        <p:nvSpPr>
          <p:cNvPr id="3" name="Content Placeholder 2"/>
          <p:cNvSpPr>
            <a:spLocks noGrp="1"/>
          </p:cNvSpPr>
          <p:nvPr>
            <p:ph idx="1"/>
          </p:nvPr>
        </p:nvSpPr>
        <p:spPr/>
        <p:txBody>
          <a:bodyPr/>
          <a:lstStyle/>
          <a:p>
            <a:r>
              <a:rPr lang="en-US" sz="2000" b="1" dirty="0" smtClean="0"/>
              <a:t>E.B. Taylor</a:t>
            </a:r>
            <a:r>
              <a:rPr lang="en-US" sz="2000" dirty="0" smtClean="0"/>
              <a:t>- "Culture is that </a:t>
            </a:r>
            <a:r>
              <a:rPr lang="en-US" sz="2000" b="1" dirty="0" smtClean="0"/>
              <a:t>complex whole </a:t>
            </a:r>
            <a:r>
              <a:rPr lang="en-US" sz="2000" dirty="0" smtClean="0"/>
              <a:t>which includes knowledge, belief, art, morals, law, custom &amp; any other </a:t>
            </a:r>
            <a:r>
              <a:rPr lang="en-US" sz="2000" b="1" dirty="0" smtClean="0"/>
              <a:t>capabilities &amp; habits acquired </a:t>
            </a:r>
            <a:r>
              <a:rPr lang="en-US" sz="2000" dirty="0" smtClean="0"/>
              <a:t>by man as a member of society.“</a:t>
            </a:r>
          </a:p>
          <a:p>
            <a:endParaRPr lang="en-AU" sz="2000" dirty="0" smtClean="0"/>
          </a:p>
          <a:p>
            <a:r>
              <a:rPr lang="en-US" sz="2000" b="1" dirty="0" smtClean="0"/>
              <a:t>B. Malinowski</a:t>
            </a:r>
            <a:r>
              <a:rPr lang="en-US" sz="2000" dirty="0" smtClean="0"/>
              <a:t>-"Culture is the </a:t>
            </a:r>
            <a:r>
              <a:rPr lang="en-US" sz="2000" b="1" dirty="0" smtClean="0"/>
              <a:t>handiwork of man </a:t>
            </a:r>
            <a:r>
              <a:rPr lang="en-US" sz="2000" dirty="0" smtClean="0"/>
              <a:t>&amp; </a:t>
            </a:r>
            <a:r>
              <a:rPr lang="en-US" sz="2000" b="1" dirty="0" smtClean="0"/>
              <a:t>the medium </a:t>
            </a:r>
            <a:r>
              <a:rPr lang="en-US" sz="2000" dirty="0" smtClean="0"/>
              <a:t>through which he achieves his </a:t>
            </a:r>
            <a:r>
              <a:rPr lang="en-US" sz="2000" b="1" dirty="0" smtClean="0"/>
              <a:t>ends.</a:t>
            </a:r>
          </a:p>
          <a:p>
            <a:endParaRPr lang="en-AU" sz="2000" dirty="0" smtClean="0"/>
          </a:p>
          <a:p>
            <a:r>
              <a:rPr lang="en-US" sz="2000" b="1" dirty="0" smtClean="0"/>
              <a:t>Herskovits</a:t>
            </a:r>
            <a:r>
              <a:rPr lang="en-US" sz="2000" dirty="0" smtClean="0"/>
              <a:t> - “Culture is the </a:t>
            </a:r>
            <a:r>
              <a:rPr lang="en-US" sz="2000" b="1" dirty="0" smtClean="0"/>
              <a:t>man –made </a:t>
            </a:r>
            <a:r>
              <a:rPr lang="en-US" sz="2000" dirty="0" smtClean="0"/>
              <a:t>part of the environment .”</a:t>
            </a:r>
            <a:endParaRPr lang="en-AU" sz="2000" dirty="0" smtClean="0"/>
          </a:p>
          <a:p>
            <a:pPr>
              <a:buNone/>
            </a:pPr>
            <a:endParaRPr lang="en-AU"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pPr lvl="0" algn="l"/>
            <a:r>
              <a:rPr lang="en-US" sz="2400" b="1" dirty="0" smtClean="0"/>
              <a:t>Characteristics of Culture</a:t>
            </a:r>
            <a:r>
              <a:rPr lang="en-AU" sz="2400" b="1" dirty="0" smtClean="0"/>
              <a:t/>
            </a:r>
            <a:br>
              <a:rPr lang="en-AU" sz="2400" b="1" dirty="0" smtClean="0"/>
            </a:br>
            <a:endParaRPr lang="en-AU" sz="2400" dirty="0"/>
          </a:p>
        </p:txBody>
      </p:sp>
      <p:sp>
        <p:nvSpPr>
          <p:cNvPr id="3" name="Content Placeholder 2"/>
          <p:cNvSpPr>
            <a:spLocks noGrp="1"/>
          </p:cNvSpPr>
          <p:nvPr>
            <p:ph idx="1"/>
          </p:nvPr>
        </p:nvSpPr>
        <p:spPr>
          <a:xfrm>
            <a:off x="457200" y="838200"/>
            <a:ext cx="8229600" cy="5715000"/>
          </a:xfrm>
        </p:spPr>
        <p:txBody>
          <a:bodyPr>
            <a:normAutofit fontScale="62500" lnSpcReduction="20000"/>
          </a:bodyPr>
          <a:lstStyle/>
          <a:p>
            <a:pPr lvl="0" algn="just"/>
            <a:r>
              <a:rPr lang="en-US" b="1" dirty="0" smtClean="0"/>
              <a:t>Culture is man-made:- </a:t>
            </a:r>
            <a:r>
              <a:rPr lang="en-US" dirty="0" smtClean="0"/>
              <a:t>Culture is not a gift of God. It is the creation of human mind for fulfilling their basic needs. Nature gives the same environment for human &amp; animals but human has the capacity new invention, logical interpreter by this human can make culture. So, only man can make culture.</a:t>
            </a:r>
            <a:endParaRPr lang="en-AU" dirty="0" smtClean="0"/>
          </a:p>
          <a:p>
            <a:pPr lvl="0" algn="just"/>
            <a:r>
              <a:rPr lang="en-US" b="1" dirty="0" smtClean="0"/>
              <a:t>Culture is learned behavior:- </a:t>
            </a:r>
            <a:r>
              <a:rPr lang="en-US" dirty="0" smtClean="0"/>
              <a:t>Culture is the learned behaviour of human. No one is social being at the time birth but at that he/she is only biological being. He/she learns culture from family, neighborhood, friend, institution etc. through socialization. The totality of various values, norms, tradition, language, law, custom etc. Is called culture. So, culture is learned behaviour but it is not hereditary to us.</a:t>
            </a:r>
            <a:endParaRPr lang="en-AU" dirty="0" smtClean="0"/>
          </a:p>
          <a:p>
            <a:pPr lvl="0" algn="just"/>
            <a:r>
              <a:rPr lang="en-US" b="1" dirty="0" smtClean="0"/>
              <a:t>Culture is transitive:- </a:t>
            </a:r>
            <a:r>
              <a:rPr lang="en-US" dirty="0" smtClean="0"/>
              <a:t>Man does not have only the capacity of learning but he has also the quality of transmitting of culture. Culture is transmitted from one generation to another generation through language. So, culture is transitive.</a:t>
            </a:r>
            <a:endParaRPr lang="en-AU" dirty="0" smtClean="0"/>
          </a:p>
          <a:p>
            <a:pPr lvl="0" algn="just"/>
            <a:r>
              <a:rPr lang="en-US" b="1" dirty="0" smtClean="0"/>
              <a:t>Culture is dynamic:- </a:t>
            </a:r>
            <a:r>
              <a:rPr lang="en-US" dirty="0" smtClean="0"/>
              <a:t>The cultural traits of every society are changed in course of time. The human needs are changeable, therefore culture is also dynamic. For example, Sati </a:t>
            </a:r>
            <a:r>
              <a:rPr lang="en-US" dirty="0" err="1" smtClean="0"/>
              <a:t>Pratha</a:t>
            </a:r>
            <a:r>
              <a:rPr lang="en-US" dirty="0" smtClean="0"/>
              <a:t> was a necessary system in medieval period of Nepal. But later it did not fulfill the needs of society. Then man didn't practice that system.</a:t>
            </a:r>
            <a:endParaRPr lang="en-AU"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380999"/>
            <a:ext cx="8229600" cy="76199"/>
          </a:xfrm>
        </p:spPr>
        <p:txBody>
          <a:bodyPr>
            <a:normAutofit fontScale="90000"/>
          </a:bodyPr>
          <a:lstStyle/>
          <a:p>
            <a:endParaRPr lang="en-AU" dirty="0"/>
          </a:p>
        </p:txBody>
      </p:sp>
      <p:sp>
        <p:nvSpPr>
          <p:cNvPr id="3" name="Content Placeholder 2"/>
          <p:cNvSpPr>
            <a:spLocks noGrp="1"/>
          </p:cNvSpPr>
          <p:nvPr>
            <p:ph idx="1"/>
          </p:nvPr>
        </p:nvSpPr>
        <p:spPr>
          <a:xfrm>
            <a:off x="457200" y="838200"/>
            <a:ext cx="8229600" cy="5287963"/>
          </a:xfrm>
        </p:spPr>
        <p:txBody>
          <a:bodyPr>
            <a:normAutofit lnSpcReduction="10000"/>
          </a:bodyPr>
          <a:lstStyle/>
          <a:p>
            <a:pPr lvl="0" algn="just"/>
            <a:r>
              <a:rPr lang="en-US" sz="2000" b="1" dirty="0" smtClean="0"/>
              <a:t>Every society has got its own culture:- </a:t>
            </a:r>
            <a:r>
              <a:rPr lang="en-US" sz="2000" dirty="0" smtClean="0"/>
              <a:t>Every society has its own culture. The culture of one society differs from other society. Every society has different environment ecological situation etc. Different environment creates different culture. So, we can say that every society has got its own culture.</a:t>
            </a:r>
          </a:p>
          <a:p>
            <a:pPr lvl="0" algn="just"/>
            <a:endParaRPr lang="en-AU" sz="2000" dirty="0" smtClean="0"/>
          </a:p>
          <a:p>
            <a:pPr lvl="0" algn="just"/>
            <a:r>
              <a:rPr lang="en-US" sz="2000" b="1" dirty="0" smtClean="0"/>
              <a:t>Culture fulfill of human needs: - </a:t>
            </a:r>
            <a:r>
              <a:rPr lang="en-US" sz="2000" dirty="0" smtClean="0"/>
              <a:t>There are various physical, mental &amp; social necessity of human being. Actually culture satisfies the human needs. Every part of the culture fulfills the basic needs of human being. For example, language exchanges the feeling of sentiment among human beings.</a:t>
            </a:r>
          </a:p>
          <a:p>
            <a:pPr lvl="0" algn="just"/>
            <a:endParaRPr lang="en-AU" sz="2000" dirty="0" smtClean="0"/>
          </a:p>
          <a:p>
            <a:pPr lvl="0" algn="just"/>
            <a:r>
              <a:rPr lang="en-US" sz="2000" b="1" dirty="0" smtClean="0"/>
              <a:t>Culture is adoptive:- </a:t>
            </a:r>
            <a:r>
              <a:rPr lang="en-US" sz="2000" dirty="0" smtClean="0"/>
              <a:t>Culture has the quality of adoptive character. Every culture has the quality, where anyone could adopt the culture, for example in Nepal the culture of </a:t>
            </a:r>
            <a:r>
              <a:rPr lang="en-US" sz="2000" dirty="0" err="1" smtClean="0"/>
              <a:t>Raute</a:t>
            </a:r>
            <a:r>
              <a:rPr lang="en-US" sz="2000" dirty="0" smtClean="0"/>
              <a:t> is different from other culture. They don't farm. They are nomadic. They begin to adopt other's culture now days. They are collecting the urban culture. So, culture has the quality of adoptative.</a:t>
            </a:r>
            <a:endParaRPr lang="en-AU" sz="2000" dirty="0" smtClean="0"/>
          </a:p>
          <a:p>
            <a:endParaRPr lang="en-AU"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981200"/>
          </a:xfrm>
        </p:spPr>
        <p:txBody>
          <a:bodyPr>
            <a:normAutofit fontScale="90000"/>
          </a:bodyPr>
          <a:lstStyle/>
          <a:p>
            <a:pPr lvl="0" algn="l"/>
            <a:r>
              <a:rPr lang="en-US" sz="2700" b="1" dirty="0" smtClean="0"/>
              <a:t>Elements of Culture</a:t>
            </a:r>
            <a:r>
              <a:rPr lang="en-AU" sz="2700" b="1" dirty="0" smtClean="0"/>
              <a:t/>
            </a:r>
            <a:br>
              <a:rPr lang="en-AU" sz="2700" b="1" dirty="0" smtClean="0"/>
            </a:br>
            <a:r>
              <a:rPr lang="en-US" sz="2200" dirty="0" smtClean="0"/>
              <a:t>Culture includes within itself elements that make up the essence of a society or a social group. The major ones include: Symbols, values, norms, and language </a:t>
            </a:r>
            <a:r>
              <a:rPr lang="en-US" sz="2200" i="1" dirty="0" smtClean="0"/>
              <a:t>(See </a:t>
            </a:r>
            <a:r>
              <a:rPr lang="en-US" sz="2200" i="1" dirty="0" err="1" smtClean="0"/>
              <a:t>Henslin</a:t>
            </a:r>
            <a:r>
              <a:rPr lang="en-US" sz="2200" i="1" dirty="0" smtClean="0"/>
              <a:t> and Nelson, 1995).</a:t>
            </a:r>
            <a:r>
              <a:rPr lang="en-AU" dirty="0" smtClean="0"/>
              <a:t/>
            </a:r>
            <a:br>
              <a:rPr lang="en-AU" dirty="0" smtClean="0"/>
            </a:br>
            <a:endParaRPr lang="en-AU" dirty="0"/>
          </a:p>
        </p:txBody>
      </p:sp>
      <p:sp>
        <p:nvSpPr>
          <p:cNvPr id="3" name="Content Placeholder 2"/>
          <p:cNvSpPr>
            <a:spLocks noGrp="1"/>
          </p:cNvSpPr>
          <p:nvPr>
            <p:ph idx="1"/>
          </p:nvPr>
        </p:nvSpPr>
        <p:spPr>
          <a:xfrm>
            <a:off x="457200" y="1981200"/>
            <a:ext cx="8229600" cy="4144963"/>
          </a:xfrm>
        </p:spPr>
        <p:txBody>
          <a:bodyPr>
            <a:normAutofit/>
          </a:bodyPr>
          <a:lstStyle/>
          <a:p>
            <a:pPr lvl="0" algn="just"/>
            <a:r>
              <a:rPr lang="en-US" sz="2000" b="1" dirty="0" smtClean="0"/>
              <a:t>Symbols: </a:t>
            </a:r>
            <a:r>
              <a:rPr lang="en-US" sz="2000" dirty="0" smtClean="0"/>
              <a:t>Symbols are the central components of culture. Symbols refer to anything to which people attach meaning and which they use to communicate with others. More specifically, symbols are words, objects, gestures, sounds or images that represent something else rather than themselves. Symbolic thought is unique and crucial to humans and to culture. There is no obvious natural or necessary connection between a symbol and what it symbolizes.</a:t>
            </a:r>
          </a:p>
          <a:p>
            <a:pPr lvl="0" algn="just"/>
            <a:endParaRPr lang="en-AU" sz="2000" dirty="0" smtClean="0"/>
          </a:p>
          <a:p>
            <a:pPr algn="just"/>
            <a:r>
              <a:rPr lang="en-US" sz="2000" b="1" dirty="0" smtClean="0"/>
              <a:t>Language: </a:t>
            </a:r>
            <a:r>
              <a:rPr lang="en-US" sz="2000" dirty="0" smtClean="0"/>
              <a:t>Language, specifically defined as a system of verbal and in many cases written symbols with rules about how those symbols can be strung together to convey more complex meanings, is the distinctive capacity and possession of humans; it is a key element of culture</a:t>
            </a:r>
            <a:endParaRPr lang="en-AU" sz="2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6200"/>
          </a:xfrm>
        </p:spPr>
        <p:txBody>
          <a:bodyPr>
            <a:normAutofit fontScale="90000"/>
          </a:bodyPr>
          <a:lstStyle/>
          <a:p>
            <a:endParaRPr lang="en-AU" dirty="0"/>
          </a:p>
        </p:txBody>
      </p:sp>
      <p:sp>
        <p:nvSpPr>
          <p:cNvPr id="3" name="Content Placeholder 2"/>
          <p:cNvSpPr>
            <a:spLocks noGrp="1"/>
          </p:cNvSpPr>
          <p:nvPr>
            <p:ph idx="1"/>
          </p:nvPr>
        </p:nvSpPr>
        <p:spPr>
          <a:xfrm>
            <a:off x="457200" y="609600"/>
            <a:ext cx="8229600" cy="5516563"/>
          </a:xfrm>
        </p:spPr>
        <p:txBody>
          <a:bodyPr>
            <a:normAutofit fontScale="85000" lnSpcReduction="10000"/>
          </a:bodyPr>
          <a:lstStyle/>
          <a:p>
            <a:pPr lvl="0" algn="just"/>
            <a:r>
              <a:rPr lang="en-US" sz="2400" b="1" dirty="0" smtClean="0"/>
              <a:t>Values:</a:t>
            </a:r>
            <a:r>
              <a:rPr lang="en-US" sz="2400" dirty="0" smtClean="0"/>
              <a:t> Values are essential elements of non-material culture. They may be defined as general, abstract guidelines for our lives, decisions, goals, choices, and actions. They are shared ideas of a groups or a society as to what is right or wrong, correct or incorrect, For example, dislike for killing people, concepts and practices of disease management, cleanliness, personal hygiene, cosmetics, incest taboo, etc.</a:t>
            </a:r>
          </a:p>
          <a:p>
            <a:pPr lvl="0" algn="just"/>
            <a:endParaRPr lang="en-AU" sz="2400" dirty="0" smtClean="0"/>
          </a:p>
          <a:p>
            <a:pPr lvl="0" algn="just"/>
            <a:r>
              <a:rPr lang="en-US" sz="2400" b="1" dirty="0" smtClean="0"/>
              <a:t>Norms</a:t>
            </a:r>
            <a:r>
              <a:rPr lang="en-US" sz="2400" i="1" dirty="0" smtClean="0"/>
              <a:t>:</a:t>
            </a:r>
            <a:r>
              <a:rPr lang="en-US" sz="2400" dirty="0" smtClean="0"/>
              <a:t> Norms are also essential elements of culture. They are implicit principles for social life, relationship and interaction. Norms are detailed and specific rules for specific situations. They tell us how to do something, what to do, what not to do, when to do it, why to do it, etc. Norms are derived from values. That means, for every specific norm, there is a general value that determines its content.</a:t>
            </a:r>
          </a:p>
          <a:p>
            <a:pPr lvl="0" algn="just"/>
            <a:endParaRPr lang="en-AU" sz="2400" dirty="0" smtClean="0"/>
          </a:p>
          <a:p>
            <a:pPr lvl="0" algn="just"/>
            <a:r>
              <a:rPr lang="en-US" sz="2400" b="1" dirty="0" smtClean="0"/>
              <a:t>Mores: </a:t>
            </a:r>
            <a:r>
              <a:rPr lang="en-US" sz="2400" dirty="0" smtClean="0"/>
              <a:t>Are important and stronger social norms for existence, safety, well-being and continuity of the society or the group or society. Violation of, and deviation from these kinds of norms, may result in serious reactions form the groups.</a:t>
            </a:r>
            <a:endParaRPr lang="en-AU" sz="2400" dirty="0" smtClean="0"/>
          </a:p>
          <a:p>
            <a:endParaRPr lang="en-AU"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algn="l"/>
            <a:r>
              <a:rPr lang="en-AU" sz="2400" b="1" dirty="0" smtClean="0"/>
              <a:t>Types of culture:</a:t>
            </a:r>
            <a:endParaRPr lang="en-AU" sz="2400" b="1" dirty="0"/>
          </a:p>
        </p:txBody>
      </p:sp>
      <p:sp>
        <p:nvSpPr>
          <p:cNvPr id="3" name="Content Placeholder 2"/>
          <p:cNvSpPr>
            <a:spLocks noGrp="1"/>
          </p:cNvSpPr>
          <p:nvPr>
            <p:ph idx="1"/>
          </p:nvPr>
        </p:nvSpPr>
        <p:spPr>
          <a:xfrm>
            <a:off x="457200" y="1249680"/>
            <a:ext cx="8229600" cy="4876483"/>
          </a:xfrm>
        </p:spPr>
        <p:txBody>
          <a:bodyPr>
            <a:normAutofit fontScale="25000" lnSpcReduction="20000"/>
          </a:bodyPr>
          <a:lstStyle/>
          <a:p>
            <a:r>
              <a:rPr lang="en-US" sz="4900" b="1" dirty="0" smtClean="0"/>
              <a:t>Material Culture -:</a:t>
            </a:r>
            <a:endParaRPr lang="en-AU" sz="4900" b="1" dirty="0" smtClean="0"/>
          </a:p>
          <a:p>
            <a:pPr rtl="1">
              <a:buNone/>
            </a:pPr>
            <a:r>
              <a:rPr lang="en-US" sz="4900" dirty="0" smtClean="0"/>
              <a:t>It consists of man-made objects such as tools implements, furniture, automobiles, buildings, dams roads, bridges and in fact, the </a:t>
            </a:r>
            <a:r>
              <a:rPr lang="en-US" sz="4900" b="1" dirty="0" smtClean="0"/>
              <a:t>physical substance</a:t>
            </a:r>
            <a:r>
              <a:rPr lang="en-US" sz="4900" dirty="0" smtClean="0"/>
              <a:t> which has taken changed and used try man. It is concerned with the external technical, mechanical and utilitanass objects. It includes technical and mechanical  equipments like to a printing press, a locomotive, a telephones a telecom , a machine gun etc. It  includes our bank parliaments, insurance  schemes , currency systems etc. it is referred to as ‘civilization”.</a:t>
            </a:r>
            <a:endParaRPr lang="en-AU" sz="4900" dirty="0" smtClean="0"/>
          </a:p>
          <a:p>
            <a:endParaRPr lang="en-US" sz="4900" dirty="0" smtClean="0"/>
          </a:p>
          <a:p>
            <a:r>
              <a:rPr lang="en-US" sz="4900" b="1" dirty="0" smtClean="0"/>
              <a:t>Non- Material Cultural-</a:t>
            </a:r>
            <a:r>
              <a:rPr lang="en-US" sz="4900" dirty="0" smtClean="0"/>
              <a:t>:</a:t>
            </a:r>
            <a:endParaRPr lang="en-AU" sz="4900" dirty="0" smtClean="0"/>
          </a:p>
          <a:p>
            <a:pPr rtl="1">
              <a:buNone/>
            </a:pPr>
            <a:r>
              <a:rPr lang="en-US" sz="4900" dirty="0" smtClean="0"/>
              <a:t>The term “ CULTURE” when used in the ordinary sense means “ Non-Material Culture.” It is something internal and extremely valuable reflects the </a:t>
            </a:r>
            <a:r>
              <a:rPr lang="en-US" sz="4900" b="1" dirty="0" smtClean="0"/>
              <a:t>inward of man</a:t>
            </a:r>
            <a:r>
              <a:rPr lang="en-US" sz="4900" dirty="0" smtClean="0"/>
              <a:t>.” Non Material culture “ Consist of the words the people use or the language they speak, the believes they hold, values and virtues they cherish, habits they follows, rituals and practices that they do and one ceremonies they observe. It also includes our customs and tastes, attitudes and outlook, in belief</a:t>
            </a:r>
            <a:r>
              <a:rPr lang="en-US" sz="4900" b="1" dirty="0" smtClean="0"/>
              <a:t>, our ways of acting , feeding and thinking</a:t>
            </a:r>
            <a:r>
              <a:rPr lang="en-US" sz="4900" dirty="0" smtClean="0"/>
              <a:t>.</a:t>
            </a:r>
          </a:p>
          <a:p>
            <a:pPr rtl="1">
              <a:buNone/>
            </a:pPr>
            <a:endParaRPr lang="en-US" sz="4900" b="1" dirty="0" smtClean="0"/>
          </a:p>
          <a:p>
            <a:pPr rtl="1">
              <a:buNone/>
            </a:pPr>
            <a:r>
              <a:rPr lang="en-US" sz="4900" b="1" dirty="0" smtClean="0"/>
              <a:t>Question- What is Culture? Explain Material and Non-material culture with suitable   examples.</a:t>
            </a:r>
          </a:p>
          <a:p>
            <a:pPr rtl="1">
              <a:buNone/>
            </a:pPr>
            <a:endParaRPr lang="en-US" sz="4900" b="1" dirty="0" smtClean="0"/>
          </a:p>
          <a:p>
            <a:pPr rtl="1">
              <a:buNone/>
            </a:pPr>
            <a:r>
              <a:rPr lang="en-US" sz="4900" b="1" dirty="0" smtClean="0"/>
              <a:t>What is Culture ? Explain its  characteristics.</a:t>
            </a:r>
          </a:p>
          <a:p>
            <a:r>
              <a:rPr lang="en-AU" sz="4900" dirty="0" smtClean="0"/>
              <a:t>What is culture?  Meaning, Definition.</a:t>
            </a:r>
          </a:p>
          <a:p>
            <a:r>
              <a:rPr lang="en-AU" sz="4900" dirty="0" smtClean="0"/>
              <a:t>Characteristics with explanation</a:t>
            </a:r>
          </a:p>
          <a:p>
            <a:pPr rtl="1">
              <a:buNone/>
            </a:pPr>
            <a:endParaRPr lang="en-US" sz="4900" b="1" dirty="0" smtClean="0"/>
          </a:p>
          <a:p>
            <a:pPr rtl="1">
              <a:buNone/>
            </a:pPr>
            <a:r>
              <a:rPr lang="en-US" b="1" dirty="0" smtClean="0"/>
              <a:t>What is  Culture ?  Discuss its elements.</a:t>
            </a:r>
            <a:endParaRPr lang="en-AU" b="1" dirty="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normAutofit fontScale="90000"/>
          </a:bodyPr>
          <a:lstStyle/>
          <a:p>
            <a:pPr lvl="0" algn="l"/>
            <a:r>
              <a:rPr lang="en-US" sz="2700" b="1" dirty="0" smtClean="0"/>
              <a:t>  2. 5. Caste</a:t>
            </a:r>
            <a:r>
              <a:rPr lang="en-AU" sz="2700" u="sng" dirty="0" smtClean="0"/>
              <a:t/>
            </a:r>
            <a:br>
              <a:rPr lang="en-AU" sz="2700" u="sng" dirty="0" smtClean="0"/>
            </a:br>
            <a:r>
              <a:rPr lang="en-US" sz="2700" b="1" dirty="0" smtClean="0"/>
              <a:t>Meaning:    </a:t>
            </a:r>
            <a:br>
              <a:rPr lang="en-US" sz="2700" b="1" dirty="0" smtClean="0"/>
            </a:br>
            <a:r>
              <a:rPr lang="en-US" sz="2200" dirty="0" smtClean="0"/>
              <a:t>‘</a:t>
            </a:r>
            <a:r>
              <a:rPr lang="en-US" sz="2200" dirty="0" err="1" smtClean="0"/>
              <a:t>Casta</a:t>
            </a:r>
            <a:r>
              <a:rPr lang="en-US" sz="2200" dirty="0" smtClean="0"/>
              <a:t>’ (Spanish word) = Breed, race, lineage</a:t>
            </a:r>
            <a:r>
              <a:rPr lang="en-AU" sz="2200" dirty="0" smtClean="0"/>
              <a:t/>
            </a:r>
            <a:br>
              <a:rPr lang="en-AU" sz="2200" dirty="0" smtClean="0"/>
            </a:br>
            <a:endParaRPr lang="en-AU" sz="2200" dirty="0"/>
          </a:p>
        </p:txBody>
      </p:sp>
      <p:sp>
        <p:nvSpPr>
          <p:cNvPr id="3" name="Content Placeholder 2"/>
          <p:cNvSpPr>
            <a:spLocks noGrp="1"/>
          </p:cNvSpPr>
          <p:nvPr>
            <p:ph idx="1"/>
          </p:nvPr>
        </p:nvSpPr>
        <p:spPr>
          <a:xfrm>
            <a:off x="457200" y="1371600"/>
            <a:ext cx="8229600" cy="4754563"/>
          </a:xfrm>
        </p:spPr>
        <p:txBody>
          <a:bodyPr>
            <a:noAutofit/>
          </a:bodyPr>
          <a:lstStyle/>
          <a:p>
            <a:pPr algn="just"/>
            <a:r>
              <a:rPr lang="en-US" sz="2000" dirty="0" smtClean="0"/>
              <a:t>The word ‘Caste’ has been derived from the Spanish word ‘</a:t>
            </a:r>
            <a:r>
              <a:rPr lang="en-US" sz="2000" dirty="0" err="1" smtClean="0"/>
              <a:t>casta</a:t>
            </a:r>
            <a:r>
              <a:rPr lang="en-US" sz="2000" dirty="0" smtClean="0"/>
              <a:t>’ which has multiple meaning such as ‘breed’, ‘race’, ‘lineage’ a compels of hereditary qualities etc. </a:t>
            </a:r>
          </a:p>
          <a:p>
            <a:pPr algn="just"/>
            <a:r>
              <a:rPr lang="en-US" sz="2000" dirty="0" smtClean="0"/>
              <a:t>Caste system creates stratification based on genetic characteristics. </a:t>
            </a:r>
          </a:p>
          <a:p>
            <a:pPr algn="just"/>
            <a:r>
              <a:rPr lang="en-US" sz="2000" dirty="0" smtClean="0"/>
              <a:t>Historically, Caste is the occupational division of different genetic groups. Caste was professed within Hindu </a:t>
            </a:r>
            <a:r>
              <a:rPr lang="en-US" sz="2000" dirty="0" err="1" smtClean="0"/>
              <a:t>varnashram</a:t>
            </a:r>
            <a:r>
              <a:rPr lang="en-US" sz="2000" dirty="0" smtClean="0"/>
              <a:t> system especially in Nepal and India.</a:t>
            </a:r>
          </a:p>
          <a:p>
            <a:pPr algn="just"/>
            <a:r>
              <a:rPr lang="en-US" sz="2000" dirty="0" err="1" smtClean="0"/>
              <a:t>Brhamin</a:t>
            </a:r>
            <a:r>
              <a:rPr lang="en-US" sz="2000" dirty="0" smtClean="0"/>
              <a:t>, </a:t>
            </a:r>
            <a:r>
              <a:rPr lang="en-US" sz="2000" dirty="0" err="1" smtClean="0"/>
              <a:t>Chhetri</a:t>
            </a:r>
            <a:r>
              <a:rPr lang="en-US" sz="2000" dirty="0" smtClean="0"/>
              <a:t>, </a:t>
            </a:r>
            <a:r>
              <a:rPr lang="en-US" sz="2000" dirty="0" err="1" smtClean="0"/>
              <a:t>Vaishya</a:t>
            </a:r>
            <a:r>
              <a:rPr lang="en-US" sz="2000" dirty="0" smtClean="0"/>
              <a:t> and </a:t>
            </a:r>
            <a:r>
              <a:rPr lang="en-US" sz="2000" dirty="0" err="1" smtClean="0"/>
              <a:t>Sudra</a:t>
            </a:r>
            <a:r>
              <a:rPr lang="en-US" sz="2000" dirty="0" smtClean="0"/>
              <a:t> were the major hierarchy with superior to inferior category in caste system.</a:t>
            </a:r>
          </a:p>
          <a:p>
            <a:pPr algn="just"/>
            <a:r>
              <a:rPr lang="en-US" sz="2000" dirty="0" smtClean="0"/>
              <a:t>The </a:t>
            </a:r>
            <a:r>
              <a:rPr lang="en-US" sz="2000" dirty="0" err="1" smtClean="0"/>
              <a:t>Portugues</a:t>
            </a:r>
            <a:r>
              <a:rPr lang="en-US" sz="2000" dirty="0" smtClean="0"/>
              <a:t> for the first time used the word in India, and from there it probably comes to Nepal. The evidences of caste system are found in Nepal, India, Burma etc. </a:t>
            </a:r>
          </a:p>
          <a:p>
            <a:pPr algn="just"/>
            <a:r>
              <a:rPr lang="en-US" sz="2000" dirty="0" smtClean="0"/>
              <a:t>Caste system is that kind of Social Stratification based on genetic characteristics. In which the members of one group are different the other members for example Brahmin cannot be a </a:t>
            </a:r>
            <a:r>
              <a:rPr lang="en-US" sz="2000" dirty="0" err="1" smtClean="0"/>
              <a:t>Sudra</a:t>
            </a:r>
            <a:r>
              <a:rPr lang="en-US" sz="2000" dirty="0" smtClean="0"/>
              <a:t> nor can a </a:t>
            </a:r>
            <a:r>
              <a:rPr lang="en-US" sz="2000" dirty="0" err="1" smtClean="0"/>
              <a:t>Sudra</a:t>
            </a:r>
            <a:r>
              <a:rPr lang="en-US" sz="2000" dirty="0" smtClean="0"/>
              <a:t> even be a Brahmin.</a:t>
            </a:r>
          </a:p>
          <a:p>
            <a:pPr algn="just">
              <a:buNone/>
            </a:pPr>
            <a:r>
              <a:rPr lang="en-US" sz="2000" dirty="0" smtClean="0"/>
              <a:t> </a:t>
            </a:r>
            <a:endParaRPr lang="en-AU" sz="2000" dirty="0" smtClean="0"/>
          </a:p>
          <a:p>
            <a:pPr algn="just"/>
            <a:endParaRPr lang="en-AU" sz="2000" dirty="0" smtClean="0"/>
          </a:p>
          <a:p>
            <a:pPr algn="just"/>
            <a:endParaRPr lang="en-AU"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1143000"/>
          </a:xfrm>
        </p:spPr>
        <p:txBody>
          <a:bodyPr>
            <a:normAutofit/>
          </a:bodyPr>
          <a:lstStyle/>
          <a:p>
            <a:pPr algn="l"/>
            <a:r>
              <a:rPr lang="en-US" sz="2800" b="1" dirty="0" smtClean="0"/>
              <a:t>1.2 Definitions of sociology</a:t>
            </a:r>
            <a:r>
              <a:rPr lang="en-AU" sz="2800" dirty="0"/>
              <a:t/>
            </a:r>
            <a:br>
              <a:rPr lang="en-AU" sz="2800" dirty="0"/>
            </a:br>
            <a:endParaRPr lang="en-AU" sz="2800" dirty="0"/>
          </a:p>
        </p:txBody>
      </p:sp>
      <p:sp>
        <p:nvSpPr>
          <p:cNvPr id="3" name="Content Placeholder 2"/>
          <p:cNvSpPr>
            <a:spLocks noGrp="1"/>
          </p:cNvSpPr>
          <p:nvPr>
            <p:ph idx="1"/>
          </p:nvPr>
        </p:nvSpPr>
        <p:spPr>
          <a:xfrm>
            <a:off x="0" y="914400"/>
            <a:ext cx="9144000" cy="5943599"/>
          </a:xfrm>
        </p:spPr>
        <p:txBody>
          <a:bodyPr>
            <a:noAutofit/>
          </a:bodyPr>
          <a:lstStyle/>
          <a:p>
            <a:pPr>
              <a:buNone/>
            </a:pPr>
            <a:r>
              <a:rPr lang="en-US" sz="2800" dirty="0" smtClean="0"/>
              <a:t>The </a:t>
            </a:r>
            <a:r>
              <a:rPr lang="en-US" sz="2800" dirty="0"/>
              <a:t>science of social </a:t>
            </a:r>
            <a:r>
              <a:rPr lang="en-US" sz="2800" dirty="0" smtClean="0"/>
              <a:t>phenomena</a:t>
            </a:r>
            <a:endParaRPr lang="en-US" sz="2800" dirty="0"/>
          </a:p>
          <a:p>
            <a:pPr algn="r">
              <a:buFont typeface="Wingdings" pitchFamily="2" charset="2"/>
              <a:buChar char="Ø"/>
            </a:pPr>
            <a:r>
              <a:rPr lang="en-US" sz="2800" dirty="0" smtClean="0"/>
              <a:t> </a:t>
            </a:r>
            <a:r>
              <a:rPr lang="en-US" sz="2800" dirty="0"/>
              <a:t>August </a:t>
            </a:r>
            <a:r>
              <a:rPr lang="en-US" sz="2800" dirty="0" smtClean="0"/>
              <a:t>Comte</a:t>
            </a:r>
          </a:p>
          <a:p>
            <a:pPr>
              <a:buNone/>
            </a:pPr>
            <a:r>
              <a:rPr lang="en-US" sz="2800" dirty="0" smtClean="0"/>
              <a:t>Sociology </a:t>
            </a:r>
            <a:r>
              <a:rPr lang="en-US" sz="2800" dirty="0"/>
              <a:t>is the study of interrelation between different </a:t>
            </a:r>
            <a:r>
              <a:rPr lang="en-US" sz="2800" dirty="0" smtClean="0"/>
              <a:t>parts of </a:t>
            </a:r>
            <a:r>
              <a:rPr lang="en-US" sz="2800" dirty="0"/>
              <a:t>society</a:t>
            </a:r>
            <a:r>
              <a:rPr lang="en-US" sz="2800" dirty="0" smtClean="0"/>
              <a:t>.</a:t>
            </a:r>
            <a:endParaRPr lang="en-AU" sz="2800" dirty="0"/>
          </a:p>
          <a:p>
            <a:pPr algn="r">
              <a:buFont typeface="Wingdings" pitchFamily="2" charset="2"/>
              <a:buChar char="Ø"/>
            </a:pPr>
            <a:r>
              <a:rPr lang="en-US" sz="2800" dirty="0" smtClean="0"/>
              <a:t>Herbert Spencer</a:t>
            </a:r>
          </a:p>
          <a:p>
            <a:pPr>
              <a:buNone/>
            </a:pPr>
            <a:r>
              <a:rPr lang="en-US" sz="2800" dirty="0"/>
              <a:t>Sociology is the science of collective representation.”</a:t>
            </a:r>
            <a:endParaRPr lang="en-AU" sz="2800" dirty="0"/>
          </a:p>
          <a:p>
            <a:pPr algn="r">
              <a:buFont typeface="Wingdings" pitchFamily="2" charset="2"/>
              <a:buChar char="Ø"/>
            </a:pPr>
            <a:r>
              <a:rPr lang="en-US" sz="2800" dirty="0" smtClean="0"/>
              <a:t>Emile Durkheim</a:t>
            </a:r>
          </a:p>
          <a:p>
            <a:pPr>
              <a:buNone/>
            </a:pPr>
            <a:r>
              <a:rPr lang="en-US" sz="2800" dirty="0"/>
              <a:t>Sociology is the science which attempts the interpretation understanding of social action.”</a:t>
            </a:r>
            <a:endParaRPr lang="en-AU" sz="2800" dirty="0"/>
          </a:p>
          <a:p>
            <a:pPr algn="r">
              <a:buFont typeface="Wingdings" pitchFamily="2" charset="2"/>
              <a:buChar char="Ø"/>
            </a:pPr>
            <a:r>
              <a:rPr lang="en-US" sz="2800" dirty="0" smtClean="0"/>
              <a:t>Max Weber </a:t>
            </a:r>
            <a:endParaRPr lang="en-AU" sz="28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AU" sz="2400" b="1" dirty="0" smtClean="0"/>
              <a:t>Definitions:</a:t>
            </a:r>
            <a:endParaRPr lang="en-AU" sz="2400" b="1" dirty="0"/>
          </a:p>
        </p:txBody>
      </p:sp>
      <p:sp>
        <p:nvSpPr>
          <p:cNvPr id="3" name="Content Placeholder 2"/>
          <p:cNvSpPr>
            <a:spLocks noGrp="1"/>
          </p:cNvSpPr>
          <p:nvPr>
            <p:ph idx="1"/>
          </p:nvPr>
        </p:nvSpPr>
        <p:spPr>
          <a:xfrm>
            <a:off x="457200" y="1905000"/>
            <a:ext cx="8229600" cy="4221163"/>
          </a:xfrm>
        </p:spPr>
        <p:txBody>
          <a:bodyPr>
            <a:normAutofit/>
          </a:bodyPr>
          <a:lstStyle/>
          <a:p>
            <a:pPr algn="just"/>
            <a:r>
              <a:rPr lang="en-US" sz="2000" b="1" dirty="0" smtClean="0"/>
              <a:t>MacIver &amp; Page</a:t>
            </a:r>
            <a:r>
              <a:rPr lang="en-US" sz="2000" dirty="0" smtClean="0"/>
              <a:t>- "When status is wholly predetermined so that men are born to their lot without any hope of changing it, then the class takes the extreme form of caste.“</a:t>
            </a:r>
          </a:p>
          <a:p>
            <a:pPr algn="just"/>
            <a:endParaRPr lang="en-AU" sz="2000" dirty="0" smtClean="0"/>
          </a:p>
          <a:p>
            <a:pPr algn="just"/>
            <a:r>
              <a:rPr lang="en-US" sz="2000" b="1" dirty="0" smtClean="0"/>
              <a:t>A.W. Green </a:t>
            </a:r>
            <a:r>
              <a:rPr lang="en-US" sz="2000" dirty="0" smtClean="0"/>
              <a:t>-"Caste is a system of stratification in which mobility up &amp; down the status ladder at least ideally may not occur.“</a:t>
            </a:r>
          </a:p>
          <a:p>
            <a:pPr algn="just"/>
            <a:endParaRPr lang="en-AU" sz="2000" dirty="0" smtClean="0"/>
          </a:p>
          <a:p>
            <a:pPr algn="just"/>
            <a:r>
              <a:rPr lang="en-US" sz="2000" b="1" dirty="0" smtClean="0"/>
              <a:t>C.H. Cooley</a:t>
            </a:r>
            <a:r>
              <a:rPr lang="en-US" sz="2000" dirty="0" smtClean="0"/>
              <a:t>-"When a class in somewhat strictly hereditary, we may call it a caste."</a:t>
            </a:r>
            <a:endParaRPr lang="en-AU" sz="2000" dirty="0" smtClean="0"/>
          </a:p>
          <a:p>
            <a:endParaRPr lang="en-AU"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533400"/>
          </a:xfrm>
        </p:spPr>
        <p:txBody>
          <a:bodyPr>
            <a:normAutofit fontScale="90000"/>
          </a:bodyPr>
          <a:lstStyle/>
          <a:p>
            <a:pPr lvl="0" algn="l"/>
            <a:r>
              <a:rPr lang="en-US" sz="2700" b="1" dirty="0" smtClean="0"/>
              <a:t>Characteristics of Caste System</a:t>
            </a:r>
            <a:r>
              <a:rPr lang="en-AU" u="sng" dirty="0" smtClean="0"/>
              <a:t/>
            </a:r>
            <a:br>
              <a:rPr lang="en-AU" u="sng" dirty="0" smtClean="0"/>
            </a:br>
            <a:endParaRPr lang="en-AU" dirty="0"/>
          </a:p>
        </p:txBody>
      </p:sp>
      <p:sp>
        <p:nvSpPr>
          <p:cNvPr id="3" name="Content Placeholder 2"/>
          <p:cNvSpPr>
            <a:spLocks noGrp="1"/>
          </p:cNvSpPr>
          <p:nvPr>
            <p:ph idx="1"/>
          </p:nvPr>
        </p:nvSpPr>
        <p:spPr>
          <a:xfrm>
            <a:off x="457200" y="990600"/>
            <a:ext cx="8229600" cy="5135563"/>
          </a:xfrm>
        </p:spPr>
        <p:txBody>
          <a:bodyPr>
            <a:normAutofit/>
          </a:bodyPr>
          <a:lstStyle/>
          <a:p>
            <a:pPr lvl="0" algn="just"/>
            <a:r>
              <a:rPr lang="en-US" sz="2000" b="1" dirty="0" smtClean="0"/>
              <a:t>Segmental division of society:- </a:t>
            </a:r>
            <a:r>
              <a:rPr lang="en-US" sz="2000" dirty="0" smtClean="0"/>
              <a:t>caste system is based on Hindu religion, philosophy &amp; tradition. A society comprised of caste system is divided into a number of castes. The status of a person is determined not by his wealth but by the tradition of the caste in which he born. Caste is genetic factor it cannot be changed by any means on this way the society is divided into various sections.</a:t>
            </a:r>
            <a:endParaRPr lang="en-AU" sz="2000" dirty="0" smtClean="0"/>
          </a:p>
          <a:p>
            <a:pPr lvl="0" algn="just"/>
            <a:r>
              <a:rPr lang="en-US" sz="2000" b="1" dirty="0" smtClean="0"/>
              <a:t>Closed system:- </a:t>
            </a:r>
            <a:r>
              <a:rPr lang="en-US" sz="2000" dirty="0" smtClean="0"/>
              <a:t>Membership of an individual is determined by his birth in a caste based society. In the context of Nepal. The society has been divided into four castes Brahmin, </a:t>
            </a:r>
            <a:r>
              <a:rPr lang="en-US" sz="2000" dirty="0" err="1" smtClean="0"/>
              <a:t>Chhetri</a:t>
            </a:r>
            <a:r>
              <a:rPr lang="en-US" sz="2000" dirty="0" smtClean="0"/>
              <a:t>, </a:t>
            </a:r>
            <a:r>
              <a:rPr lang="en-US" sz="2000" dirty="0" err="1" smtClean="0"/>
              <a:t>Baisya</a:t>
            </a:r>
            <a:r>
              <a:rPr lang="en-US" sz="2000" dirty="0" smtClean="0"/>
              <a:t> &amp; </a:t>
            </a:r>
            <a:r>
              <a:rPr lang="en-US" sz="2000" dirty="0" err="1" smtClean="0"/>
              <a:t>Sudra</a:t>
            </a:r>
            <a:r>
              <a:rPr lang="en-US" sz="2000" dirty="0" smtClean="0"/>
              <a:t>. A person born into Brahmin family cannot turn into another caste nor a </a:t>
            </a:r>
            <a:r>
              <a:rPr lang="en-US" sz="2000" dirty="0" err="1" smtClean="0"/>
              <a:t>sudra</a:t>
            </a:r>
            <a:r>
              <a:rPr lang="en-US" sz="2000" dirty="0" smtClean="0"/>
              <a:t> can become Brahmin even after earning wealth &amp; name or undergoing success. Therefore caste system is closed system.</a:t>
            </a:r>
            <a:endParaRPr lang="en-AU" sz="2000" dirty="0" smtClean="0"/>
          </a:p>
          <a:p>
            <a:pPr algn="just"/>
            <a:r>
              <a:rPr lang="en-US" sz="2000" b="1" dirty="0" smtClean="0"/>
              <a:t>Pure &amp; impure system:- </a:t>
            </a:r>
            <a:r>
              <a:rPr lang="en-US" sz="2000" dirty="0" smtClean="0"/>
              <a:t>According to caste system people are divided into Brahmin, </a:t>
            </a:r>
            <a:r>
              <a:rPr lang="en-US" sz="2000" dirty="0" err="1" smtClean="0"/>
              <a:t>Chhetri</a:t>
            </a:r>
            <a:r>
              <a:rPr lang="en-US" sz="2000" dirty="0" smtClean="0"/>
              <a:t>, </a:t>
            </a:r>
            <a:r>
              <a:rPr lang="en-US" sz="2000" dirty="0" err="1" smtClean="0"/>
              <a:t>Baisya</a:t>
            </a:r>
            <a:r>
              <a:rPr lang="en-US" sz="2000" dirty="0" smtClean="0"/>
              <a:t> &amp; </a:t>
            </a:r>
            <a:r>
              <a:rPr lang="en-US" sz="2000" dirty="0" err="1" smtClean="0"/>
              <a:t>Sudra</a:t>
            </a:r>
            <a:r>
              <a:rPr lang="en-US" sz="2000" dirty="0" smtClean="0"/>
              <a:t>. The lower castes are considered to be impure &amp; upper ones as pure. For example Brahmin is considered to be pure &amp; </a:t>
            </a:r>
            <a:r>
              <a:rPr lang="en-US" sz="2000" dirty="0" err="1" smtClean="0"/>
              <a:t>Sudra</a:t>
            </a:r>
            <a:r>
              <a:rPr lang="en-US" sz="2000" dirty="0" smtClean="0"/>
              <a:t> is impure</a:t>
            </a:r>
            <a:endParaRPr lang="en-AU" sz="2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457200"/>
            <a:ext cx="8229600" cy="152400"/>
          </a:xfrm>
        </p:spPr>
        <p:txBody>
          <a:bodyPr>
            <a:normAutofit fontScale="90000"/>
          </a:bodyPr>
          <a:lstStyle/>
          <a:p>
            <a:endParaRPr lang="en-AU" dirty="0"/>
          </a:p>
        </p:txBody>
      </p:sp>
      <p:sp>
        <p:nvSpPr>
          <p:cNvPr id="3" name="Content Placeholder 2"/>
          <p:cNvSpPr>
            <a:spLocks noGrp="1"/>
          </p:cNvSpPr>
          <p:nvPr>
            <p:ph idx="1"/>
          </p:nvPr>
        </p:nvSpPr>
        <p:spPr>
          <a:xfrm>
            <a:off x="457200" y="533400"/>
            <a:ext cx="8229600" cy="5592763"/>
          </a:xfrm>
        </p:spPr>
        <p:txBody>
          <a:bodyPr>
            <a:noAutofit/>
          </a:bodyPr>
          <a:lstStyle/>
          <a:p>
            <a:pPr lvl="0" algn="just"/>
            <a:r>
              <a:rPr lang="en-US" sz="2000" b="1" dirty="0" smtClean="0"/>
              <a:t>Ascribed status:- </a:t>
            </a:r>
            <a:r>
              <a:rPr lang="en-US" sz="2000" dirty="0" smtClean="0"/>
              <a:t>Ascribed status is major feature of caste system. It means a person gets birth in one caste dies in the same caste. There is no provision of changing the caste.</a:t>
            </a:r>
            <a:endParaRPr lang="en-AU" sz="2000" dirty="0" smtClean="0"/>
          </a:p>
          <a:p>
            <a:pPr lvl="0" algn="just"/>
            <a:r>
              <a:rPr lang="en-US" sz="2000" b="1" dirty="0" smtClean="0"/>
              <a:t>Civil &amp; religious right &amp; disabilities:- </a:t>
            </a:r>
            <a:r>
              <a:rPr lang="en-US" sz="2000" dirty="0" smtClean="0"/>
              <a:t>We move in caste hierarchy the more rights &amp; comfort we can find. Similarly the lower caste has less rights &amp; facilities &amp; is even considered incompetent. For examples Nepalese people are not allowed to enter public places &amp; religious places if they belong to the lower caste.</a:t>
            </a:r>
            <a:endParaRPr lang="en-AU" sz="2000" dirty="0" smtClean="0"/>
          </a:p>
          <a:p>
            <a:pPr lvl="0" algn="just"/>
            <a:r>
              <a:rPr lang="en-US" sz="2000" b="1" dirty="0" smtClean="0"/>
              <a:t>Restrictions on feeding &amp; social intercourse:- </a:t>
            </a:r>
            <a:r>
              <a:rPr lang="en-US" sz="2000" dirty="0" smtClean="0"/>
              <a:t>In caste system the person belonging to the upper class caste is forbidden from eating the food touch or prepared by the lower caste people. Similarly, physical relationship with women of lower caste is also restricted.</a:t>
            </a:r>
            <a:endParaRPr lang="en-AU" sz="2000" dirty="0" smtClean="0"/>
          </a:p>
          <a:p>
            <a:pPr lvl="0" algn="just"/>
            <a:r>
              <a:rPr lang="en-US" sz="2000" b="1" dirty="0" smtClean="0"/>
              <a:t>Restriction of marriage &amp; occupation etc:- </a:t>
            </a:r>
            <a:r>
              <a:rPr lang="en-US" sz="2000" dirty="0" smtClean="0"/>
              <a:t>Certain rules practical under caste which are considered in appropriate to break. A person is supposed to marry someone from another caste even if they like each other very much. There is an obligation to marry in the consent of parent &amp; to proceed the lineage. Similarly, restriction is imposed on the choice occupation in caste based society.</a:t>
            </a:r>
            <a:endParaRPr lang="en-AU" sz="2000" dirty="0" smtClean="0"/>
          </a:p>
          <a:p>
            <a:pPr algn="just"/>
            <a:endParaRPr lang="en-AU" sz="20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b="1" dirty="0" smtClean="0"/>
              <a:t>2. 6. Class (social class)</a:t>
            </a:r>
            <a:r>
              <a:rPr lang="en-AU" sz="2400" b="1" dirty="0" smtClean="0"/>
              <a:t/>
            </a:r>
            <a:br>
              <a:rPr lang="en-AU" sz="2400" b="1" dirty="0" smtClean="0"/>
            </a:br>
            <a:r>
              <a:rPr lang="en-AU" sz="2400" b="1" dirty="0" smtClean="0"/>
              <a:t>Meaning</a:t>
            </a:r>
            <a:endParaRPr lang="en-AU" sz="2400" dirty="0"/>
          </a:p>
        </p:txBody>
      </p:sp>
      <p:sp>
        <p:nvSpPr>
          <p:cNvPr id="3" name="Content Placeholder 2"/>
          <p:cNvSpPr>
            <a:spLocks noGrp="1"/>
          </p:cNvSpPr>
          <p:nvPr>
            <p:ph idx="1"/>
          </p:nvPr>
        </p:nvSpPr>
        <p:spPr/>
        <p:txBody>
          <a:bodyPr>
            <a:normAutofit/>
          </a:bodyPr>
          <a:lstStyle/>
          <a:p>
            <a:pPr algn="just"/>
            <a:r>
              <a:rPr lang="en-US" sz="2000" dirty="0" smtClean="0"/>
              <a:t>Social class has different contextual meanings. </a:t>
            </a:r>
          </a:p>
          <a:p>
            <a:pPr algn="just"/>
            <a:r>
              <a:rPr lang="en-US" sz="2000" dirty="0" smtClean="0"/>
              <a:t>Classes can be identified in the basis of Income, wealth, power, occupation, education, race and ethnicity. </a:t>
            </a:r>
          </a:p>
          <a:p>
            <a:pPr algn="just"/>
            <a:r>
              <a:rPr lang="en-US" sz="2000" dirty="0" smtClean="0"/>
              <a:t>In the economic sense upper (rich), middle (modest), and lower (poor) are the social classes. </a:t>
            </a:r>
          </a:p>
          <a:p>
            <a:pPr algn="just"/>
            <a:r>
              <a:rPr lang="en-US" sz="2000" dirty="0" smtClean="0"/>
              <a:t>Karl Marx has stated that there are especially two classes: haves and have-nots. Hence, a social class refers those people who have same opportunity, access and social prestige. </a:t>
            </a:r>
          </a:p>
          <a:p>
            <a:pPr algn="just"/>
            <a:r>
              <a:rPr lang="en-US" sz="2000" dirty="0" smtClean="0"/>
              <a:t>In each social class there is a sense of </a:t>
            </a:r>
            <a:r>
              <a:rPr lang="en-US" sz="2000" b="1" dirty="0" smtClean="0"/>
              <a:t>class </a:t>
            </a:r>
            <a:r>
              <a:rPr lang="en-US" sz="2000" b="1" dirty="0" smtClean="0"/>
              <a:t>consciousness (</a:t>
            </a:r>
            <a:r>
              <a:rPr lang="en-US" sz="2000" b="1" smtClean="0"/>
              <a:t>We feeling)</a:t>
            </a:r>
            <a:r>
              <a:rPr lang="en-US" sz="2000" smtClean="0"/>
              <a:t>.</a:t>
            </a:r>
            <a:endParaRPr lang="en-US" sz="2000" dirty="0" smtClean="0"/>
          </a:p>
          <a:p>
            <a:pPr algn="just"/>
            <a:r>
              <a:rPr lang="en-US" sz="2000" dirty="0" smtClean="0"/>
              <a:t>Class is a group of people who have more or less similar features.</a:t>
            </a:r>
            <a:endParaRPr lang="en-AU" sz="2000" dirty="0" smtClean="0"/>
          </a:p>
          <a:p>
            <a:endParaRPr lang="en-AU"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457200"/>
            <a:ext cx="8229600" cy="228600"/>
          </a:xfrm>
        </p:spPr>
        <p:txBody>
          <a:bodyPr>
            <a:normAutofit fontScale="90000"/>
          </a:bodyPr>
          <a:lstStyle/>
          <a:p>
            <a:pPr lvl="0" algn="l"/>
            <a:endParaRPr lang="en-AU" sz="2400" b="1" dirty="0"/>
          </a:p>
        </p:txBody>
      </p:sp>
      <p:sp>
        <p:nvSpPr>
          <p:cNvPr id="3" name="Content Placeholder 2"/>
          <p:cNvSpPr>
            <a:spLocks noGrp="1"/>
          </p:cNvSpPr>
          <p:nvPr>
            <p:ph idx="1"/>
          </p:nvPr>
        </p:nvSpPr>
        <p:spPr>
          <a:xfrm>
            <a:off x="457200" y="914400"/>
            <a:ext cx="8229600" cy="5211763"/>
          </a:xfrm>
        </p:spPr>
        <p:txBody>
          <a:bodyPr>
            <a:noAutofit/>
          </a:bodyPr>
          <a:lstStyle/>
          <a:p>
            <a:pPr algn="just"/>
            <a:r>
              <a:rPr lang="en-US" sz="2000" dirty="0" smtClean="0"/>
              <a:t>'Social class' is a principal type of social stratification found especially in the modern civilized countries. </a:t>
            </a:r>
          </a:p>
          <a:p>
            <a:pPr algn="just"/>
            <a:r>
              <a:rPr lang="en-US" sz="2000" dirty="0" smtClean="0"/>
              <a:t>If the caste system is found be unique to India &amp; Nepal, the class system is universal in nature. </a:t>
            </a:r>
          </a:p>
          <a:p>
            <a:pPr algn="just"/>
            <a:r>
              <a:rPr lang="en-US" sz="2000" dirty="0" smtClean="0"/>
              <a:t>Sometimes, the word 'class' is used to represent groups of professors, artists, engineers, doctors, students, etc. </a:t>
            </a:r>
          </a:p>
          <a:p>
            <a:pPr algn="just"/>
            <a:r>
              <a:rPr lang="en-US" sz="2000" dirty="0" smtClean="0"/>
              <a:t>The word 'class' is also used to refer the quality of the things whether good, better, best &amp; so on. But the concept of 'social class' is more used in sociology representing a kind of social stratification than anything.</a:t>
            </a:r>
            <a:endParaRPr lang="en-AU" sz="2000" dirty="0" smtClean="0"/>
          </a:p>
          <a:p>
            <a:pPr algn="just"/>
            <a:r>
              <a:rPr lang="en-US" sz="2000" dirty="0" smtClean="0"/>
              <a:t>Brahman (social class) also spelled Brahmin, name of the sacerdotal or highest class (Varna) in the system of Hinduism. This revelation is the responsibility of the Brahman priest &amp;, by extension, of the entire priestly class. According to the Rig-Veda, the task of the Brahman is to relate knowledge. The primary activities of these priestly elite are study &amp; teaching of the Veda &amp; the performance of religious celebrations.</a:t>
            </a:r>
            <a:endParaRPr lang="en-AU" sz="2000" dirty="0" smtClean="0"/>
          </a:p>
          <a:p>
            <a:endParaRPr lang="en-AU" sz="20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AU" sz="2000" b="1" dirty="0" smtClean="0"/>
              <a:t>Definition:</a:t>
            </a:r>
            <a:endParaRPr lang="en-AU" sz="2000" b="1" dirty="0"/>
          </a:p>
        </p:txBody>
      </p:sp>
      <p:sp>
        <p:nvSpPr>
          <p:cNvPr id="3" name="Content Placeholder 2"/>
          <p:cNvSpPr>
            <a:spLocks noGrp="1"/>
          </p:cNvSpPr>
          <p:nvPr>
            <p:ph idx="1"/>
          </p:nvPr>
        </p:nvSpPr>
        <p:spPr/>
        <p:txBody>
          <a:bodyPr>
            <a:normAutofit/>
          </a:bodyPr>
          <a:lstStyle/>
          <a:p>
            <a:pPr algn="just"/>
            <a:r>
              <a:rPr lang="en-US" sz="2000" b="1" dirty="0" smtClean="0"/>
              <a:t>MacIver &amp; page: </a:t>
            </a:r>
            <a:r>
              <a:rPr lang="en-US" sz="2000" dirty="0" smtClean="0"/>
              <a:t>"A social class is any portion of the community marked off from the rest by social status.“</a:t>
            </a:r>
          </a:p>
          <a:p>
            <a:pPr algn="just"/>
            <a:endParaRPr lang="en-US" sz="2000" dirty="0" smtClean="0"/>
          </a:p>
          <a:p>
            <a:pPr algn="just"/>
            <a:endParaRPr lang="en-AU" sz="2000" dirty="0" smtClean="0"/>
          </a:p>
          <a:p>
            <a:pPr algn="just"/>
            <a:r>
              <a:rPr lang="en-US" sz="2000" b="1" dirty="0" smtClean="0"/>
              <a:t>Karl Marx:  </a:t>
            </a:r>
            <a:r>
              <a:rPr lang="en-US" sz="2000" i="1" dirty="0" smtClean="0"/>
              <a:t>“A</a:t>
            </a:r>
            <a:r>
              <a:rPr lang="en-US" sz="2000" dirty="0" smtClean="0"/>
              <a:t> social class as all those people who share a common relationship to the means of economic production.”</a:t>
            </a:r>
          </a:p>
          <a:p>
            <a:pPr algn="just"/>
            <a:endParaRPr lang="en-US" sz="2000" dirty="0" smtClean="0"/>
          </a:p>
          <a:p>
            <a:pPr algn="just"/>
            <a:endParaRPr lang="en-AU" sz="2000" dirty="0" smtClean="0"/>
          </a:p>
          <a:p>
            <a:pPr algn="just"/>
            <a:r>
              <a:rPr lang="en-US" sz="2000" b="1" dirty="0" err="1" smtClean="0"/>
              <a:t>Ogburn</a:t>
            </a:r>
            <a:r>
              <a:rPr lang="en-US" sz="2000" b="1" dirty="0" smtClean="0"/>
              <a:t> and </a:t>
            </a:r>
            <a:r>
              <a:rPr lang="en-US" sz="2000" b="1" dirty="0" err="1" smtClean="0"/>
              <a:t>Nimkoff</a:t>
            </a:r>
            <a:r>
              <a:rPr lang="en-US" sz="2000" b="1" dirty="0" smtClean="0"/>
              <a:t>, </a:t>
            </a:r>
            <a:r>
              <a:rPr lang="en-US" sz="2000" dirty="0" smtClean="0"/>
              <a:t>"A social class is the aggregate of person having essentially the same social status". </a:t>
            </a:r>
            <a:endParaRPr lang="en-AU" sz="2000" dirty="0" smtClean="0"/>
          </a:p>
          <a:p>
            <a:pPr algn="just"/>
            <a:endParaRPr lang="en-AU" sz="20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normAutofit fontScale="90000"/>
          </a:bodyPr>
          <a:lstStyle/>
          <a:p>
            <a:pPr algn="l"/>
            <a:r>
              <a:rPr lang="en-US" sz="2400" b="1" dirty="0" smtClean="0"/>
              <a:t>Characteristics of Class</a:t>
            </a:r>
            <a:r>
              <a:rPr lang="en-AU" sz="2400" b="1" dirty="0" smtClean="0"/>
              <a:t/>
            </a:r>
            <a:br>
              <a:rPr lang="en-AU" sz="2400" b="1" dirty="0" smtClean="0"/>
            </a:br>
            <a:endParaRPr lang="en-AU" sz="2400" dirty="0"/>
          </a:p>
        </p:txBody>
      </p:sp>
      <p:sp>
        <p:nvSpPr>
          <p:cNvPr id="3" name="Content Placeholder 2"/>
          <p:cNvSpPr>
            <a:spLocks noGrp="1"/>
          </p:cNvSpPr>
          <p:nvPr>
            <p:ph idx="1"/>
          </p:nvPr>
        </p:nvSpPr>
        <p:spPr>
          <a:xfrm>
            <a:off x="457200" y="990600"/>
            <a:ext cx="8229600" cy="5334000"/>
          </a:xfrm>
        </p:spPr>
        <p:txBody>
          <a:bodyPr>
            <a:normAutofit fontScale="47500" lnSpcReduction="20000"/>
          </a:bodyPr>
          <a:lstStyle/>
          <a:p>
            <a:pPr lvl="0" algn="just"/>
            <a:r>
              <a:rPr lang="en-US" sz="4200" b="1" dirty="0" smtClean="0"/>
              <a:t>Dynamic concept</a:t>
            </a:r>
            <a:r>
              <a:rPr lang="en-US" sz="4200" dirty="0" smtClean="0"/>
              <a:t>:- class is not a stable. Economically the rich of today become poor tomorrow. When changes appear in occupation, social class also changes. There are no restrictions in a society for a person to be associated with any class.</a:t>
            </a:r>
            <a:endParaRPr lang="en-AU" sz="4200" dirty="0" smtClean="0"/>
          </a:p>
          <a:p>
            <a:pPr lvl="0" algn="just"/>
            <a:r>
              <a:rPr lang="en-US" sz="4200" b="1" dirty="0" smtClean="0"/>
              <a:t>Universal phenomenon:- </a:t>
            </a:r>
            <a:r>
              <a:rPr lang="en-US" sz="4200" dirty="0" smtClean="0"/>
              <a:t>every society has class in less or more numbers. There have been classes in society except in primitive commune. There are classes of various natures in modern complex society.</a:t>
            </a:r>
            <a:endParaRPr lang="en-AU" sz="4200" dirty="0" smtClean="0"/>
          </a:p>
          <a:p>
            <a:pPr lvl="0" algn="just"/>
            <a:r>
              <a:rPr lang="en-US" sz="4200" b="1" dirty="0" smtClean="0"/>
              <a:t>Openness:- </a:t>
            </a:r>
            <a:r>
              <a:rPr lang="en-US" sz="4200" dirty="0" smtClean="0"/>
              <a:t>it is a flexible concept. In the process of social development different people have been associated with different classes.</a:t>
            </a:r>
            <a:endParaRPr lang="en-AU" sz="4200" dirty="0" smtClean="0"/>
          </a:p>
          <a:p>
            <a:pPr lvl="0" algn="just"/>
            <a:r>
              <a:rPr lang="en-US" sz="4200" b="1" dirty="0" smtClean="0"/>
              <a:t>Equal status:- </a:t>
            </a:r>
            <a:r>
              <a:rPr lang="en-US" sz="4200" dirty="0" smtClean="0"/>
              <a:t>In a similar class there are equal status post &amp; prestige. Rich or poor, men &amp; women occupational access or occupational differentiation show that there is equal status within similar class. </a:t>
            </a:r>
          </a:p>
          <a:p>
            <a:pPr lvl="0" algn="just"/>
            <a:r>
              <a:rPr lang="en-US" sz="4200" b="1" dirty="0" smtClean="0"/>
              <a:t>Achieved status:- </a:t>
            </a:r>
            <a:r>
              <a:rPr lang="en-US" sz="4200" dirty="0" smtClean="0"/>
              <a:t>class is an achieved quality. To be associated with a class we need certain features or certain achievement. People can move to high or low class by earning money. It is also possible that educated &amp; uneducated people can changes class.</a:t>
            </a:r>
            <a:endParaRPr lang="en-AU" sz="4200" dirty="0" smtClean="0"/>
          </a:p>
          <a:p>
            <a:pPr lvl="0" algn="just"/>
            <a:r>
              <a:rPr lang="en-US" sz="4200" b="1" dirty="0" smtClean="0"/>
              <a:t>Class conscious:- </a:t>
            </a:r>
            <a:r>
              <a:rPr lang="en-US" sz="4200" dirty="0" smtClean="0"/>
              <a:t>Class system is associated with class conscious. Class conscious is “the sentiment that characteristics the relations of men towards the members of their own &amp; other classes.”</a:t>
            </a:r>
            <a:endParaRPr lang="en-AU" sz="4200" dirty="0" smtClean="0"/>
          </a:p>
          <a:p>
            <a:endParaRPr lang="en-AU"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normAutofit fontScale="90000"/>
          </a:bodyPr>
          <a:lstStyle/>
          <a:p>
            <a:pPr algn="l"/>
            <a:r>
              <a:rPr lang="en-US" sz="2700" b="1" dirty="0" smtClean="0"/>
              <a:t>The bases of class Formation are as follows:</a:t>
            </a:r>
            <a:r>
              <a:rPr lang="en-AU" dirty="0" smtClean="0"/>
              <a:t/>
            </a:r>
            <a:br>
              <a:rPr lang="en-AU" dirty="0" smtClean="0"/>
            </a:br>
            <a:endParaRPr lang="en-AU" dirty="0"/>
          </a:p>
        </p:txBody>
      </p:sp>
      <p:sp>
        <p:nvSpPr>
          <p:cNvPr id="3" name="Content Placeholder 2"/>
          <p:cNvSpPr>
            <a:spLocks noGrp="1"/>
          </p:cNvSpPr>
          <p:nvPr>
            <p:ph idx="1"/>
          </p:nvPr>
        </p:nvSpPr>
        <p:spPr>
          <a:xfrm>
            <a:off x="457200" y="838200"/>
            <a:ext cx="8229600" cy="5715000"/>
          </a:xfrm>
        </p:spPr>
        <p:txBody>
          <a:bodyPr>
            <a:normAutofit fontScale="62500" lnSpcReduction="20000"/>
          </a:bodyPr>
          <a:lstStyle/>
          <a:p>
            <a:pPr lvl="0" algn="just"/>
            <a:r>
              <a:rPr lang="en-US" b="1" dirty="0" smtClean="0"/>
              <a:t>Property, Wealth &amp; Income: </a:t>
            </a:r>
            <a:r>
              <a:rPr lang="en-US" dirty="0" smtClean="0"/>
              <a:t>A major determination of class is property, wealth &amp; income. The German philosopher Karl Marx also has considered property, wealth &amp; income as the basis of class formation.</a:t>
            </a:r>
            <a:endParaRPr lang="en-AU" dirty="0" smtClean="0"/>
          </a:p>
          <a:p>
            <a:pPr lvl="0" algn="just"/>
            <a:r>
              <a:rPr lang="en-US" b="1" dirty="0" smtClean="0"/>
              <a:t>Birth: </a:t>
            </a:r>
            <a:r>
              <a:rPr lang="en-US" dirty="0" smtClean="0"/>
              <a:t>Especially in the Hindu societies caste is taken as the basis of determination of class. In Hindu society, Brahmin lies in the highest class &amp; </a:t>
            </a:r>
            <a:r>
              <a:rPr lang="en-US" dirty="0" err="1" smtClean="0"/>
              <a:t>Sudra</a:t>
            </a:r>
            <a:r>
              <a:rPr lang="en-US" dirty="0" smtClean="0"/>
              <a:t> in the lowest .</a:t>
            </a:r>
            <a:endParaRPr lang="en-AU" dirty="0" smtClean="0"/>
          </a:p>
          <a:p>
            <a:pPr lvl="0" algn="just"/>
            <a:r>
              <a:rPr lang="en-US" b="1" dirty="0" smtClean="0"/>
              <a:t>Nature of Occupation: </a:t>
            </a:r>
            <a:r>
              <a:rPr lang="en-US" dirty="0" smtClean="0"/>
              <a:t>Professionals like professors, doctors, engineers, lawyers are always considered as upper class. </a:t>
            </a:r>
            <a:r>
              <a:rPr lang="en-US" dirty="0" err="1" smtClean="0"/>
              <a:t>Chyame</a:t>
            </a:r>
            <a:r>
              <a:rPr lang="en-US" dirty="0" smtClean="0"/>
              <a:t> &amp; </a:t>
            </a:r>
            <a:r>
              <a:rPr lang="en-US" dirty="0" err="1" smtClean="0"/>
              <a:t>Pode</a:t>
            </a:r>
            <a:r>
              <a:rPr lang="en-US" dirty="0" smtClean="0"/>
              <a:t> are considered as lower class even though they might be wealthy.</a:t>
            </a:r>
            <a:endParaRPr lang="en-AU" dirty="0" smtClean="0"/>
          </a:p>
          <a:p>
            <a:pPr lvl="0" algn="just"/>
            <a:r>
              <a:rPr lang="en-US" b="1" dirty="0" smtClean="0"/>
              <a:t>Education: </a:t>
            </a:r>
            <a:r>
              <a:rPr lang="en-US" dirty="0" smtClean="0"/>
              <a:t>Education generates respect in the society. Therefore, educated person is considered as belonging to the upper class whereas uneducated persons are lower class.</a:t>
            </a:r>
            <a:endParaRPr lang="en-AU" dirty="0" smtClean="0"/>
          </a:p>
          <a:p>
            <a:pPr lvl="0" algn="just"/>
            <a:r>
              <a:rPr lang="en-US" b="1" dirty="0" smtClean="0"/>
              <a:t>Political right: </a:t>
            </a:r>
            <a:r>
              <a:rPr lang="en-US" dirty="0" smtClean="0"/>
              <a:t>As long as a person has political right, he has respect in the society. For example, the prime minister belongs to the upper class as long as he is in the past. But he may turn into an ordinary class when he in not in the post.</a:t>
            </a:r>
            <a:endParaRPr lang="en-AU" dirty="0" smtClean="0"/>
          </a:p>
          <a:p>
            <a:pPr lvl="0" algn="just"/>
            <a:r>
              <a:rPr lang="en-US" b="1" dirty="0" smtClean="0"/>
              <a:t>Intelligence: </a:t>
            </a:r>
            <a:r>
              <a:rPr lang="en-US" dirty="0" smtClean="0"/>
              <a:t>Every person has different skill, intelligence &amp; competence. Whoever has these qualities more is supposed to belong to the upper class.</a:t>
            </a:r>
            <a:endParaRPr lang="en-AU"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ormAutofit fontScale="90000"/>
          </a:bodyPr>
          <a:lstStyle/>
          <a:p>
            <a:pPr algn="l"/>
            <a:r>
              <a:rPr lang="en-US" sz="2700" b="1" dirty="0" smtClean="0"/>
              <a:t>Difference between Class and Caste</a:t>
            </a:r>
            <a:r>
              <a:rPr lang="en-AU" dirty="0" smtClean="0"/>
              <a:t/>
            </a:r>
            <a:br>
              <a:rPr lang="en-AU" dirty="0" smtClean="0"/>
            </a:br>
            <a:endParaRPr lang="en-AU" dirty="0"/>
          </a:p>
        </p:txBody>
      </p:sp>
      <p:sp>
        <p:nvSpPr>
          <p:cNvPr id="3" name="Content Placeholder 2"/>
          <p:cNvSpPr>
            <a:spLocks noGrp="1"/>
          </p:cNvSpPr>
          <p:nvPr>
            <p:ph idx="1"/>
          </p:nvPr>
        </p:nvSpPr>
        <p:spPr>
          <a:xfrm>
            <a:off x="457200" y="762000"/>
            <a:ext cx="8229600" cy="5364163"/>
          </a:xfrm>
        </p:spPr>
        <p:txBody>
          <a:bodyPr>
            <a:normAutofit fontScale="62500" lnSpcReduction="20000"/>
          </a:bodyPr>
          <a:lstStyle/>
          <a:p>
            <a:pPr lvl="0" algn="just"/>
            <a:r>
              <a:rPr lang="en-US" dirty="0" smtClean="0"/>
              <a:t>A person's place in the class is not inherited but a person place in caste is inherited and it is almost</a:t>
            </a:r>
            <a:r>
              <a:rPr lang="en-US" b="1" dirty="0" smtClean="0"/>
              <a:t> </a:t>
            </a:r>
            <a:r>
              <a:rPr lang="en-US" dirty="0" smtClean="0"/>
              <a:t>impossible him to change that</a:t>
            </a:r>
            <a:r>
              <a:rPr lang="en-US" b="1" dirty="0" smtClean="0"/>
              <a:t>.</a:t>
            </a:r>
          </a:p>
          <a:p>
            <a:pPr lvl="0" algn="just"/>
            <a:endParaRPr lang="en-AU" dirty="0" smtClean="0"/>
          </a:p>
          <a:p>
            <a:pPr lvl="0" algn="just"/>
            <a:r>
              <a:rPr lang="en-US" dirty="0" smtClean="0"/>
              <a:t>A class has not a very narrow area and one can leave the class of birth but caste has very narrow area and as such it is difficult to leave the caste.(class is open status and caste is close status)</a:t>
            </a:r>
          </a:p>
          <a:p>
            <a:pPr lvl="0" algn="just"/>
            <a:endParaRPr lang="en-AU" dirty="0" smtClean="0"/>
          </a:p>
          <a:p>
            <a:pPr lvl="0" algn="just"/>
            <a:r>
              <a:rPr lang="en-US" dirty="0" smtClean="0"/>
              <a:t>It is possible to have an inter-caste marriage in class system but it is more or less important to have an inter-cast marriage in caste system.</a:t>
            </a:r>
          </a:p>
          <a:p>
            <a:pPr lvl="0" algn="just"/>
            <a:endParaRPr lang="en-AU" dirty="0" smtClean="0"/>
          </a:p>
          <a:p>
            <a:pPr lvl="0" algn="just"/>
            <a:r>
              <a:rPr lang="en-US" dirty="0" smtClean="0"/>
              <a:t>In class there is no divine origin, it have a scalar origin but it is believed to have divinely origin in cast system. ( class is not made by good but caste is made by god)</a:t>
            </a:r>
          </a:p>
          <a:p>
            <a:pPr lvl="0" algn="just"/>
            <a:endParaRPr lang="en-AU" dirty="0" smtClean="0"/>
          </a:p>
          <a:p>
            <a:pPr lvl="0" algn="just"/>
            <a:r>
              <a:rPr lang="en-US" dirty="0" smtClean="0"/>
              <a:t>Class is open and flexible system but caste is closed and rigid system.</a:t>
            </a:r>
          </a:p>
          <a:p>
            <a:pPr lvl="0" algn="just"/>
            <a:endParaRPr lang="en-AU" dirty="0" smtClean="0"/>
          </a:p>
          <a:p>
            <a:pPr lvl="0" algn="just"/>
            <a:r>
              <a:rPr lang="en-US" dirty="0" smtClean="0"/>
              <a:t>Class doesn't put many restrictions on the behavior of the custom and the ritual of the people but the caste put many restrictions on its member both in respect of customs and rituals.</a:t>
            </a:r>
            <a:endParaRPr lang="en-AU" dirty="0" smtClean="0"/>
          </a:p>
          <a:p>
            <a:pPr algn="just"/>
            <a:endParaRPr lang="en-AU"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533400"/>
            <a:ext cx="8229600" cy="228600"/>
          </a:xfrm>
        </p:spPr>
        <p:txBody>
          <a:bodyPr>
            <a:normAutofit fontScale="90000"/>
          </a:bodyPr>
          <a:lstStyle/>
          <a:p>
            <a:endParaRPr lang="en-AU" dirty="0"/>
          </a:p>
        </p:txBody>
      </p:sp>
      <p:sp>
        <p:nvSpPr>
          <p:cNvPr id="3" name="Content Placeholder 2"/>
          <p:cNvSpPr>
            <a:spLocks noGrp="1"/>
          </p:cNvSpPr>
          <p:nvPr>
            <p:ph idx="1"/>
          </p:nvPr>
        </p:nvSpPr>
        <p:spPr>
          <a:xfrm>
            <a:off x="457200" y="457200"/>
            <a:ext cx="8229600" cy="5668963"/>
          </a:xfrm>
        </p:spPr>
        <p:txBody>
          <a:bodyPr>
            <a:normAutofit fontScale="62500" lnSpcReduction="20000"/>
          </a:bodyPr>
          <a:lstStyle/>
          <a:p>
            <a:pPr lvl="0"/>
            <a:r>
              <a:rPr lang="en-US" dirty="0" smtClean="0"/>
              <a:t>Class doesn't believe in the system of human inequality but caste believed in the system of human inequality.</a:t>
            </a:r>
          </a:p>
          <a:p>
            <a:pPr lvl="0"/>
            <a:endParaRPr lang="en-AU" dirty="0" smtClean="0"/>
          </a:p>
          <a:p>
            <a:pPr lvl="0"/>
            <a:r>
              <a:rPr lang="en-US" dirty="0" smtClean="0"/>
              <a:t>Member of a class are free to adopt profession of their choice but usually member of a caste are supposed to follow the profession of their ancestor.</a:t>
            </a:r>
          </a:p>
          <a:p>
            <a:pPr lvl="0"/>
            <a:endParaRPr lang="en-AU" dirty="0" smtClean="0"/>
          </a:p>
          <a:p>
            <a:pPr lvl="0"/>
            <a:r>
              <a:rPr lang="en-US" dirty="0" smtClean="0"/>
              <a:t>Member of a class have no restriction on the choice of religion but members of a caste are bound by some religious order.</a:t>
            </a:r>
          </a:p>
          <a:p>
            <a:pPr lvl="0"/>
            <a:endParaRPr lang="en-AU" dirty="0" smtClean="0"/>
          </a:p>
          <a:p>
            <a:pPr lvl="0"/>
            <a:r>
              <a:rPr lang="en-US" dirty="0" smtClean="0"/>
              <a:t>Differences between members of two classes are not very wide but differences between members of two classes are very system.</a:t>
            </a:r>
          </a:p>
          <a:p>
            <a:pPr lvl="0"/>
            <a:endParaRPr lang="en-AU" dirty="0" smtClean="0"/>
          </a:p>
          <a:p>
            <a:pPr lvl="0"/>
            <a:r>
              <a:rPr lang="en-US" dirty="0" smtClean="0"/>
              <a:t>There is no strict class code to be observed, thought class consciousness exit among different class but there are strict class code and member are supposed to observe those class code. These codes related to marriage, birth and death ceremonies.</a:t>
            </a:r>
          </a:p>
          <a:p>
            <a:pPr lvl="0"/>
            <a:endParaRPr lang="en-AU" dirty="0" smtClean="0"/>
          </a:p>
          <a:p>
            <a:pPr lvl="0"/>
            <a:r>
              <a:rPr lang="en-US" dirty="0" smtClean="0"/>
              <a:t>Class is universal but caste is not universal system.</a:t>
            </a:r>
            <a:endParaRPr lang="en-AU" dirty="0" smtClean="0"/>
          </a:p>
          <a:p>
            <a:pPr>
              <a:buNone/>
            </a:pPr>
            <a:r>
              <a:rPr lang="en-US" dirty="0" smtClean="0"/>
              <a:t> </a:t>
            </a:r>
            <a:endParaRPr lang="en-AU" dirty="0" smtClean="0"/>
          </a:p>
          <a:p>
            <a:endParaRPr lang="en-A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6172200" cy="411162"/>
          </a:xfrm>
        </p:spPr>
        <p:txBody>
          <a:bodyPr>
            <a:noAutofit/>
          </a:bodyPr>
          <a:lstStyle/>
          <a:p>
            <a:pPr algn="l"/>
            <a:r>
              <a:rPr lang="en-AU" sz="2800" b="1" dirty="0" smtClean="0"/>
              <a:t>1.3 Nature of sociology</a:t>
            </a:r>
            <a:endParaRPr lang="en-AU" sz="2800" b="1" dirty="0"/>
          </a:p>
        </p:txBody>
      </p:sp>
      <p:sp>
        <p:nvSpPr>
          <p:cNvPr id="3" name="Content Placeholder 2"/>
          <p:cNvSpPr>
            <a:spLocks noGrp="1"/>
          </p:cNvSpPr>
          <p:nvPr>
            <p:ph idx="1"/>
          </p:nvPr>
        </p:nvSpPr>
        <p:spPr>
          <a:xfrm>
            <a:off x="0" y="685800"/>
            <a:ext cx="9144000" cy="6172200"/>
          </a:xfrm>
        </p:spPr>
        <p:txBody>
          <a:bodyPr>
            <a:normAutofit lnSpcReduction="10000"/>
          </a:bodyPr>
          <a:lstStyle/>
          <a:p>
            <a:pPr rtl="1">
              <a:buNone/>
            </a:pPr>
            <a:r>
              <a:rPr lang="en-US" sz="2800" dirty="0" smtClean="0"/>
              <a:t>By </a:t>
            </a:r>
            <a:r>
              <a:rPr lang="en-US" sz="2800" b="1" dirty="0" smtClean="0"/>
              <a:t>Robert </a:t>
            </a:r>
            <a:r>
              <a:rPr lang="en-US" sz="2800" b="1" dirty="0" err="1" smtClean="0"/>
              <a:t>Bierstedt</a:t>
            </a:r>
            <a:r>
              <a:rPr lang="en-US" sz="2800" b="1" dirty="0" smtClean="0"/>
              <a:t> (1970) </a:t>
            </a:r>
            <a:r>
              <a:rPr lang="en-US" sz="2800" dirty="0" smtClean="0"/>
              <a:t>in his book ‘</a:t>
            </a:r>
            <a:r>
              <a:rPr lang="en-US" sz="2800" b="1" dirty="0" smtClean="0"/>
              <a:t>The Social Order</a:t>
            </a:r>
            <a:r>
              <a:rPr lang="en-US" sz="2800" dirty="0" smtClean="0"/>
              <a:t>.’</a:t>
            </a:r>
            <a:endParaRPr lang="en-US" sz="2800" dirty="0"/>
          </a:p>
          <a:p>
            <a:pPr rtl="1"/>
            <a:r>
              <a:rPr lang="en-US" sz="2800" dirty="0" smtClean="0"/>
              <a:t>1</a:t>
            </a:r>
            <a:r>
              <a:rPr lang="en-US" sz="2800" dirty="0"/>
              <a:t>. Sociology is a social science and not a natural </a:t>
            </a:r>
            <a:r>
              <a:rPr lang="en-US" sz="2800" dirty="0" smtClean="0"/>
              <a:t>science </a:t>
            </a:r>
            <a:r>
              <a:rPr lang="en-US" sz="2400" dirty="0" smtClean="0"/>
              <a:t>Subject matter - man </a:t>
            </a:r>
            <a:r>
              <a:rPr lang="en-US" sz="2400" dirty="0"/>
              <a:t>his social </a:t>
            </a:r>
            <a:r>
              <a:rPr lang="en-US" sz="2400" dirty="0" smtClean="0"/>
              <a:t>behavior, </a:t>
            </a:r>
            <a:r>
              <a:rPr lang="en-US" sz="2400" dirty="0"/>
              <a:t>social activities, and social life. </a:t>
            </a:r>
            <a:r>
              <a:rPr lang="en-US" sz="2400" dirty="0" smtClean="0"/>
              <a:t>(social </a:t>
            </a:r>
            <a:r>
              <a:rPr lang="en-US" sz="2400" dirty="0"/>
              <a:t>universe </a:t>
            </a:r>
            <a:r>
              <a:rPr lang="en-US" sz="2400" dirty="0" smtClean="0"/>
              <a:t>)</a:t>
            </a:r>
          </a:p>
          <a:p>
            <a:pPr rtl="1">
              <a:buNone/>
            </a:pPr>
            <a:r>
              <a:rPr lang="en-US" sz="2400" dirty="0"/>
              <a:t>S</a:t>
            </a:r>
            <a:r>
              <a:rPr lang="en-US" sz="2400" dirty="0" smtClean="0"/>
              <a:t>ubject matter of natural science - astronomy, </a:t>
            </a:r>
            <a:r>
              <a:rPr lang="en-US" sz="2400" dirty="0"/>
              <a:t>physics, chemistry, </a:t>
            </a:r>
            <a:r>
              <a:rPr lang="en-US" sz="2400" dirty="0" smtClean="0"/>
              <a:t>geology</a:t>
            </a:r>
            <a:r>
              <a:rPr lang="en-US" sz="2400" dirty="0"/>
              <a:t>, mathematics, and other physical sciences.</a:t>
            </a:r>
            <a:endParaRPr lang="en-AU" sz="2400" dirty="0"/>
          </a:p>
          <a:p>
            <a:pPr rtl="1">
              <a:buNone/>
            </a:pPr>
            <a:r>
              <a:rPr lang="en-US" sz="2800" dirty="0"/>
              <a:t>2. Sociology is a </a:t>
            </a:r>
            <a:r>
              <a:rPr lang="en-US" sz="2800" dirty="0" smtClean="0"/>
              <a:t>positive </a:t>
            </a:r>
            <a:r>
              <a:rPr lang="en-US" sz="2800" dirty="0"/>
              <a:t>and not a normative </a:t>
            </a:r>
            <a:r>
              <a:rPr lang="en-US" sz="2800" dirty="0" smtClean="0"/>
              <a:t>science</a:t>
            </a:r>
            <a:endParaRPr lang="en-AU" sz="2800" dirty="0"/>
          </a:p>
          <a:p>
            <a:pPr rtl="1">
              <a:buNone/>
            </a:pPr>
            <a:r>
              <a:rPr lang="en-US" sz="2400" dirty="0"/>
              <a:t>makes no recommendations on matters of social policy or legislation or </a:t>
            </a:r>
            <a:r>
              <a:rPr lang="en-US" sz="2400" dirty="0" smtClean="0"/>
              <a:t>program. </a:t>
            </a:r>
          </a:p>
          <a:p>
            <a:pPr rtl="1">
              <a:buNone/>
            </a:pPr>
            <a:r>
              <a:rPr lang="en-US" sz="2400" dirty="0"/>
              <a:t>sociology as a discipline cannot deal with problems of good and evil, </a:t>
            </a:r>
            <a:r>
              <a:rPr lang="en-US" sz="2400" dirty="0" smtClean="0"/>
              <a:t>right </a:t>
            </a:r>
            <a:r>
              <a:rPr lang="en-US" sz="2400" dirty="0"/>
              <a:t>and wrong and moral or </a:t>
            </a:r>
            <a:r>
              <a:rPr lang="en-US" sz="2400" dirty="0" smtClean="0"/>
              <a:t>immoral.</a:t>
            </a:r>
            <a:endParaRPr lang="en-AU" sz="2400" dirty="0"/>
          </a:p>
          <a:p>
            <a:pPr rtl="1">
              <a:buNone/>
            </a:pPr>
            <a:r>
              <a:rPr lang="en-US" sz="2800" dirty="0" smtClean="0"/>
              <a:t>3. Sociology is a pure/theoretical as well as applied science</a:t>
            </a:r>
          </a:p>
          <a:p>
            <a:pPr rtl="1">
              <a:buNone/>
            </a:pPr>
            <a:r>
              <a:rPr lang="en-US" sz="2400" dirty="0" smtClean="0"/>
              <a:t>aim of pure science is the acquisition of knowledge</a:t>
            </a:r>
            <a:endParaRPr lang="en-AU" sz="2400" dirty="0" smtClean="0"/>
          </a:p>
          <a:p>
            <a:pPr rtl="1">
              <a:buNone/>
            </a:pPr>
            <a:r>
              <a:rPr lang="en-US" sz="2400" dirty="0" smtClean="0"/>
              <a:t>aim </a:t>
            </a:r>
            <a:r>
              <a:rPr lang="en-US" sz="2400" dirty="0"/>
              <a:t>of applied </a:t>
            </a:r>
            <a:r>
              <a:rPr lang="en-US" sz="2400" dirty="0" smtClean="0"/>
              <a:t>science </a:t>
            </a:r>
            <a:r>
              <a:rPr lang="en-US" sz="2400" dirty="0"/>
              <a:t>is to apply the acquired knowledge into life and to put </a:t>
            </a:r>
            <a:r>
              <a:rPr lang="en-US" sz="2400" dirty="0" smtClean="0"/>
              <a:t>it </a:t>
            </a:r>
            <a:r>
              <a:rPr lang="en-US" sz="2400" dirty="0"/>
              <a:t>to use </a:t>
            </a:r>
            <a:endParaRPr lang="en-US" sz="2400"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lvl="0" algn="l"/>
            <a:r>
              <a:rPr lang="en-US" sz="2400" b="1" dirty="0" smtClean="0"/>
              <a:t> 2. 7.  Ethnicity</a:t>
            </a:r>
            <a:r>
              <a:rPr lang="en-AU" sz="2400" b="1" dirty="0" smtClean="0"/>
              <a:t/>
            </a:r>
            <a:br>
              <a:rPr lang="en-AU" sz="2400" b="1" dirty="0" smtClean="0"/>
            </a:br>
            <a:endParaRPr lang="en-AU" sz="2400" dirty="0"/>
          </a:p>
        </p:txBody>
      </p:sp>
      <p:sp>
        <p:nvSpPr>
          <p:cNvPr id="3" name="Content Placeholder 2"/>
          <p:cNvSpPr>
            <a:spLocks noGrp="1"/>
          </p:cNvSpPr>
          <p:nvPr>
            <p:ph idx="1"/>
          </p:nvPr>
        </p:nvSpPr>
        <p:spPr>
          <a:xfrm>
            <a:off x="457200" y="990600"/>
            <a:ext cx="8229600" cy="5135563"/>
          </a:xfrm>
        </p:spPr>
        <p:txBody>
          <a:bodyPr/>
          <a:lstStyle/>
          <a:p>
            <a:endParaRPr lang="en-A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715962"/>
          </a:xfrm>
        </p:spPr>
        <p:txBody>
          <a:bodyPr>
            <a:noAutofit/>
          </a:bodyPr>
          <a:lstStyle/>
          <a:p>
            <a:pPr algn="just"/>
            <a:r>
              <a:rPr lang="en-US" sz="2800" dirty="0" smtClean="0"/>
              <a:t>4.The content of Sociology is Abstract nature but methods &amp; methodological are Concrete</a:t>
            </a:r>
            <a:endParaRPr lang="en-AU" sz="2800" dirty="0"/>
          </a:p>
        </p:txBody>
      </p:sp>
      <p:sp>
        <p:nvSpPr>
          <p:cNvPr id="3" name="Content Placeholder 2"/>
          <p:cNvSpPr>
            <a:spLocks noGrp="1"/>
          </p:cNvSpPr>
          <p:nvPr>
            <p:ph idx="1"/>
          </p:nvPr>
        </p:nvSpPr>
        <p:spPr>
          <a:xfrm>
            <a:off x="0" y="990600"/>
            <a:ext cx="9144000" cy="5135563"/>
          </a:xfrm>
        </p:spPr>
        <p:txBody>
          <a:bodyPr>
            <a:normAutofit fontScale="92500" lnSpcReduction="10000"/>
          </a:bodyPr>
          <a:lstStyle/>
          <a:p>
            <a:pPr lvl="0" algn="just">
              <a:buNone/>
            </a:pPr>
            <a:r>
              <a:rPr lang="en-US" sz="2600" dirty="0" smtClean="0"/>
              <a:t>Sociology is not interested in concrete manifestation of human events.</a:t>
            </a:r>
            <a:endParaRPr lang="en-AU" sz="2600" dirty="0" smtClean="0"/>
          </a:p>
          <a:p>
            <a:pPr>
              <a:buNone/>
            </a:pPr>
            <a:r>
              <a:rPr lang="en-AU" sz="2800" dirty="0" smtClean="0"/>
              <a:t>5. </a:t>
            </a:r>
            <a:r>
              <a:rPr lang="en-US" sz="2800" dirty="0" smtClean="0"/>
              <a:t>Sociology is Generalizing and not a Particularizing or Individualizing Science</a:t>
            </a:r>
          </a:p>
          <a:p>
            <a:pPr lvl="0" algn="just">
              <a:buNone/>
            </a:pPr>
            <a:r>
              <a:rPr lang="en-US" sz="2600" dirty="0" smtClean="0"/>
              <a:t>It tries to make generalization on the basis of the study of some selected events</a:t>
            </a:r>
            <a:r>
              <a:rPr lang="en-US" sz="2400" dirty="0" smtClean="0"/>
              <a:t>.</a:t>
            </a:r>
            <a:endParaRPr lang="en-AU" sz="2400" dirty="0" smtClean="0"/>
          </a:p>
          <a:p>
            <a:pPr algn="just">
              <a:buNone/>
            </a:pPr>
            <a:r>
              <a:rPr lang="en-AU" sz="2800" dirty="0" smtClean="0"/>
              <a:t>6. </a:t>
            </a:r>
            <a:r>
              <a:rPr lang="en-US" sz="2800" dirty="0" smtClean="0"/>
              <a:t>Sociology is both Rational and Empirical Science</a:t>
            </a:r>
          </a:p>
          <a:p>
            <a:pPr lvl="0" algn="just">
              <a:buNone/>
            </a:pPr>
            <a:r>
              <a:rPr lang="en-US" sz="2600" dirty="0" smtClean="0"/>
              <a:t>two broad ways of approach to scientific knowledge:</a:t>
            </a:r>
          </a:p>
          <a:p>
            <a:pPr marL="514350" lvl="0" indent="-514350" algn="just">
              <a:buAutoNum type="alphaLcParenR"/>
            </a:pPr>
            <a:r>
              <a:rPr lang="en-US" sz="2600" dirty="0" smtClean="0"/>
              <a:t>known as empiricism - emphasizes experience and the fact that result from observation and experimentation. </a:t>
            </a:r>
          </a:p>
          <a:p>
            <a:pPr marL="514350" lvl="0" indent="-514350" algn="just">
              <a:buAutoNum type="alphaLcParenR"/>
            </a:pPr>
            <a:r>
              <a:rPr lang="en-US" sz="2600" dirty="0" smtClean="0"/>
              <a:t>known as rationalism - stress reason and the theories </a:t>
            </a:r>
          </a:p>
          <a:p>
            <a:pPr marL="514350" lvl="0" indent="-514350" algn="just">
              <a:buNone/>
            </a:pPr>
            <a:r>
              <a:rPr lang="en-US" sz="2600" dirty="0" smtClean="0"/>
              <a:t>The empiricist collect facts, the rationalist coordinates and arranges them. Theory and facts are required in the construction of knowledge. </a:t>
            </a:r>
            <a:endParaRPr lang="en-AU"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1143000"/>
          </a:xfrm>
        </p:spPr>
        <p:txBody>
          <a:bodyPr>
            <a:normAutofit fontScale="90000"/>
          </a:bodyPr>
          <a:lstStyle/>
          <a:p>
            <a:pPr lvl="0" algn="l"/>
            <a:r>
              <a:rPr lang="en-US" sz="3600" b="1" dirty="0" smtClean="0"/>
              <a:t>1.4 </a:t>
            </a:r>
            <a:r>
              <a:rPr lang="en-US" sz="3100" b="1" dirty="0" smtClean="0"/>
              <a:t>Subject</a:t>
            </a:r>
            <a:r>
              <a:rPr lang="en-US" sz="3600" b="1" dirty="0" smtClean="0"/>
              <a:t> Matter of Sociology</a:t>
            </a:r>
            <a:r>
              <a:rPr lang="en-US" b="1" dirty="0" smtClean="0"/>
              <a:t>.</a:t>
            </a:r>
            <a:r>
              <a:rPr lang="en-AU" b="1" dirty="0" smtClean="0"/>
              <a:t/>
            </a:r>
            <a:br>
              <a:rPr lang="en-AU" b="1" dirty="0" smtClean="0"/>
            </a:br>
            <a:endParaRPr lang="en-AU" dirty="0"/>
          </a:p>
        </p:txBody>
      </p:sp>
      <p:sp>
        <p:nvSpPr>
          <p:cNvPr id="3" name="Content Placeholder 2"/>
          <p:cNvSpPr>
            <a:spLocks noGrp="1"/>
          </p:cNvSpPr>
          <p:nvPr>
            <p:ph idx="1"/>
          </p:nvPr>
        </p:nvSpPr>
        <p:spPr>
          <a:xfrm>
            <a:off x="0" y="762000"/>
            <a:ext cx="9144000" cy="5364163"/>
          </a:xfrm>
        </p:spPr>
        <p:txBody>
          <a:bodyPr>
            <a:normAutofit/>
          </a:bodyPr>
          <a:lstStyle/>
          <a:p>
            <a:pPr>
              <a:buNone/>
            </a:pPr>
            <a:r>
              <a:rPr lang="en-US" sz="2600" dirty="0" smtClean="0"/>
              <a:t>In order to explain the subject matter of sociology it should answer the three basic questions:</a:t>
            </a:r>
          </a:p>
          <a:p>
            <a:pPr marL="457200" indent="-457200">
              <a:buAutoNum type="alphaLcParenR"/>
            </a:pPr>
            <a:r>
              <a:rPr lang="en-US" sz="2600" i="1" dirty="0" smtClean="0"/>
              <a:t>How and why societies emerge? </a:t>
            </a:r>
          </a:p>
          <a:p>
            <a:pPr marL="457200" indent="-457200">
              <a:buAutoNum type="alphaLcParenR"/>
            </a:pPr>
            <a:r>
              <a:rPr lang="en-US" sz="2600" i="1" dirty="0" smtClean="0"/>
              <a:t>How and why societies persist? </a:t>
            </a:r>
          </a:p>
          <a:p>
            <a:pPr marL="457200" indent="-457200">
              <a:buAutoNum type="alphaLcParenR"/>
            </a:pPr>
            <a:r>
              <a:rPr lang="en-US" sz="2600" i="1" dirty="0" smtClean="0"/>
              <a:t>How and why societies change?</a:t>
            </a:r>
            <a:r>
              <a:rPr lang="en-US" sz="2600" dirty="0" smtClean="0"/>
              <a:t> </a:t>
            </a:r>
          </a:p>
          <a:p>
            <a:pPr marL="514350" lvl="0" indent="-514350">
              <a:buAutoNum type="arabicPeriod"/>
            </a:pPr>
            <a:r>
              <a:rPr lang="en-US" sz="3000" dirty="0" smtClean="0"/>
              <a:t>Analysis of society</a:t>
            </a:r>
            <a:r>
              <a:rPr lang="en-US" dirty="0" smtClean="0"/>
              <a:t>: </a:t>
            </a:r>
          </a:p>
          <a:p>
            <a:pPr marL="514350" lvl="0" indent="-514350" algn="just">
              <a:buNone/>
            </a:pPr>
            <a:r>
              <a:rPr lang="en-US" sz="2600" dirty="0" smtClean="0"/>
              <a:t>It explain evolution of society , major stages, analyzes factors and forces causing historical transformation of society. </a:t>
            </a:r>
          </a:p>
          <a:p>
            <a:pPr marL="514350" lvl="0" indent="-514350" algn="just">
              <a:buNone/>
            </a:pPr>
            <a:r>
              <a:rPr lang="en-US" sz="2600" dirty="0" smtClean="0"/>
              <a:t>In order to carry out all of these undertakings and analyze it, sociology adopts scientific method. </a:t>
            </a:r>
          </a:p>
          <a:p>
            <a:pPr marL="514350" lvl="0" indent="-514350" algn="just">
              <a:buNone/>
            </a:pPr>
            <a:r>
              <a:rPr lang="en-US" sz="2600" dirty="0" smtClean="0"/>
              <a:t>it is reconstruction of society.</a:t>
            </a:r>
            <a:endParaRPr lang="en-AU" sz="2600" dirty="0" smtClean="0"/>
          </a:p>
          <a:p>
            <a:pPr marL="457200" indent="-457200">
              <a:buNone/>
            </a:pPr>
            <a:endParaRPr lang="en-AU" sz="2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2362200"/>
          </a:xfrm>
        </p:spPr>
        <p:txBody>
          <a:bodyPr>
            <a:normAutofit/>
          </a:bodyPr>
          <a:lstStyle/>
          <a:p>
            <a:pPr lvl="0" algn="just"/>
            <a:r>
              <a:rPr lang="en-US" sz="3100" dirty="0" smtClean="0"/>
              <a:t>2. It studies primary unit of social life:</a:t>
            </a:r>
            <a:r>
              <a:rPr lang="en-US" sz="3100" b="1" dirty="0" smtClean="0"/>
              <a:t> </a:t>
            </a:r>
            <a:br>
              <a:rPr lang="en-US" sz="3100" b="1" dirty="0" smtClean="0"/>
            </a:br>
            <a:r>
              <a:rPr lang="en-US" sz="2400" dirty="0" smtClean="0"/>
              <a:t>It concerned with social relationship, individual personality, groups of all varieties, communities, associations, organizations, etc.</a:t>
            </a:r>
            <a:r>
              <a:rPr lang="en-AU" sz="2700" dirty="0" smtClean="0"/>
              <a:t/>
            </a:r>
            <a:br>
              <a:rPr lang="en-AU" sz="2700" dirty="0" smtClean="0"/>
            </a:br>
            <a:endParaRPr lang="en-AU" sz="2700" dirty="0"/>
          </a:p>
        </p:txBody>
      </p:sp>
      <p:sp>
        <p:nvSpPr>
          <p:cNvPr id="3" name="Content Placeholder 2"/>
          <p:cNvSpPr>
            <a:spLocks noGrp="1"/>
          </p:cNvSpPr>
          <p:nvPr>
            <p:ph idx="1"/>
          </p:nvPr>
        </p:nvSpPr>
        <p:spPr>
          <a:xfrm>
            <a:off x="0" y="1600200"/>
            <a:ext cx="9144000" cy="5257800"/>
          </a:xfrm>
        </p:spPr>
        <p:txBody>
          <a:bodyPr>
            <a:normAutofit fontScale="92500" lnSpcReduction="20000"/>
          </a:bodyPr>
          <a:lstStyle/>
          <a:p>
            <a:pPr lvl="0">
              <a:buNone/>
            </a:pPr>
            <a:r>
              <a:rPr lang="en-AU" sz="3300" dirty="0" smtClean="0"/>
              <a:t>3.</a:t>
            </a:r>
            <a:r>
              <a:rPr lang="en-US" sz="3300" dirty="0" smtClean="0"/>
              <a:t> Important social institutions</a:t>
            </a:r>
            <a:r>
              <a:rPr lang="en-US" b="1" dirty="0" smtClean="0"/>
              <a:t>: </a:t>
            </a:r>
          </a:p>
          <a:p>
            <a:pPr lvl="0" algn="just">
              <a:buNone/>
            </a:pPr>
            <a:r>
              <a:rPr lang="en-US" sz="2800" dirty="0" smtClean="0"/>
              <a:t>family, marriage, political institution, economic institution, kinship, educational institution, Sociology tries to analyze development, structure and function of these social institutions.</a:t>
            </a:r>
            <a:endParaRPr lang="en-AU" sz="2800" dirty="0" smtClean="0"/>
          </a:p>
          <a:p>
            <a:pPr lvl="0">
              <a:buNone/>
            </a:pPr>
            <a:r>
              <a:rPr lang="en-US" sz="3300" dirty="0" smtClean="0"/>
              <a:t>4. Study of fundamental social process: </a:t>
            </a:r>
          </a:p>
          <a:p>
            <a:pPr lvl="0">
              <a:buNone/>
            </a:pPr>
            <a:r>
              <a:rPr lang="en-US" sz="2800" dirty="0" smtClean="0"/>
              <a:t>Social processes are the fundamental ways in which men interact and establish relationship. Sociology analyzes the fundamental social processes like co­operation, competition, conflict, accommodation, globalization, socialization. Assimilation, etc.</a:t>
            </a:r>
            <a:endParaRPr lang="en-AU" sz="2800" dirty="0" smtClean="0"/>
          </a:p>
          <a:p>
            <a:pPr>
              <a:buNone/>
            </a:pPr>
            <a:r>
              <a:rPr lang="en-US" sz="3300" dirty="0" smtClean="0"/>
              <a:t>5. Method of Research: </a:t>
            </a:r>
          </a:p>
          <a:p>
            <a:pPr>
              <a:buNone/>
            </a:pPr>
            <a:r>
              <a:rPr lang="en-US" sz="2800" dirty="0" smtClean="0"/>
              <a:t>In order to conduct sociological research it applies various methods like observation, interview, case study, etc. and describes how these are applicable in different situations with different nature of study.</a:t>
            </a:r>
            <a:endParaRPr lang="en-AU"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2057400"/>
          </a:xfrm>
        </p:spPr>
        <p:txBody>
          <a:bodyPr>
            <a:noAutofit/>
          </a:bodyPr>
          <a:lstStyle/>
          <a:p>
            <a:pPr lvl="0" algn="just"/>
            <a:r>
              <a:rPr lang="en-US" sz="2800" dirty="0" smtClean="0"/>
              <a:t>6. Concepts, propositions, and theories: </a:t>
            </a:r>
            <a:br>
              <a:rPr lang="en-US" sz="2800" dirty="0" smtClean="0"/>
            </a:br>
            <a:r>
              <a:rPr lang="en-US" sz="2400" dirty="0" smtClean="0"/>
              <a:t>In order to understand social phenomena sociological study tries to formulate concept, propositions, and theories which, in turn, help in conducting further study.</a:t>
            </a:r>
            <a:r>
              <a:rPr lang="en-AU" sz="2400" dirty="0" smtClean="0"/>
              <a:t/>
            </a:r>
            <a:br>
              <a:rPr lang="en-AU" sz="2400" dirty="0" smtClean="0"/>
            </a:br>
            <a:endParaRPr lang="en-AU" sz="2400" dirty="0"/>
          </a:p>
        </p:txBody>
      </p:sp>
      <p:sp>
        <p:nvSpPr>
          <p:cNvPr id="3" name="Content Placeholder 2"/>
          <p:cNvSpPr>
            <a:spLocks noGrp="1"/>
          </p:cNvSpPr>
          <p:nvPr>
            <p:ph idx="1"/>
          </p:nvPr>
        </p:nvSpPr>
        <p:spPr>
          <a:xfrm>
            <a:off x="0" y="1828800"/>
            <a:ext cx="9144000" cy="5029200"/>
          </a:xfrm>
        </p:spPr>
        <p:txBody>
          <a:bodyPr/>
          <a:lstStyle/>
          <a:p>
            <a:pPr>
              <a:buNone/>
            </a:pPr>
            <a:r>
              <a:rPr lang="en-AU" sz="2800" dirty="0" smtClean="0"/>
              <a:t>7. </a:t>
            </a:r>
            <a:r>
              <a:rPr lang="en-US" sz="2800" dirty="0" smtClean="0"/>
              <a:t>The present era of explosion of knowledge &amp; Specialization in study</a:t>
            </a:r>
            <a:r>
              <a:rPr lang="en-US" b="1" dirty="0" smtClean="0"/>
              <a:t>: </a:t>
            </a:r>
          </a:p>
          <a:p>
            <a:pPr>
              <a:buNone/>
            </a:pPr>
            <a:r>
              <a:rPr lang="en-US" sz="2400" dirty="0" smtClean="0"/>
              <a:t>In trying to resolve the problem specific social aspects sociology tries to carry out its study on specific area of social life. For example, Urban Sociology, Rural Sociology, Industrial Sociology, etc. can help find out specific nature of social life of people living in different area of society</a:t>
            </a:r>
            <a:endParaRPr lang="en-AU"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682</TotalTime>
  <Words>6807</Words>
  <Application>Microsoft Office PowerPoint</Application>
  <PresentationFormat>On-screen Show (4:3)</PresentationFormat>
  <Paragraphs>402</Paragraphs>
  <Slides>50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Calibri</vt:lpstr>
      <vt:lpstr>Wingdings</vt:lpstr>
      <vt:lpstr>Office Theme</vt:lpstr>
      <vt:lpstr>SOC 201: SOCIOLOGY FOR BUSINESS </vt:lpstr>
      <vt:lpstr>1.1 Meaning of Sociology </vt:lpstr>
      <vt:lpstr>Founding father of sociology- August Comte (1798-1857)   First used the word sociology in – 1838 AD Book - 'The course of positive philosophy"</vt:lpstr>
      <vt:lpstr>1.2 Definitions of sociology </vt:lpstr>
      <vt:lpstr>1.3 Nature of sociology</vt:lpstr>
      <vt:lpstr>4.The content of Sociology is Abstract nature but methods &amp; methodological are Concrete</vt:lpstr>
      <vt:lpstr>1.4 Subject Matter of Sociology. </vt:lpstr>
      <vt:lpstr>2. It studies primary unit of social life:  It concerned with social relationship, individual personality, groups of all varieties, communities, associations, organizations, etc. </vt:lpstr>
      <vt:lpstr>6. Concepts, propositions, and theories:  In order to understand social phenomena sociological study tries to formulate concept, propositions, and theories which, in turn, help in conducting further study. </vt:lpstr>
      <vt:lpstr>1.5 Emergence of sociology</vt:lpstr>
      <vt:lpstr> </vt:lpstr>
      <vt:lpstr>1.6 Relationship of Sociology with Economics, Psychology and Anthropology. </vt:lpstr>
      <vt:lpstr>PowerPoint Presentation</vt:lpstr>
      <vt:lpstr>Relationship of Sociology with Psychology </vt:lpstr>
      <vt:lpstr>Relationship between Sociology and Economics </vt:lpstr>
      <vt:lpstr>1.7  Relevance of sociology in management and business administration</vt:lpstr>
      <vt:lpstr>A. Use/application of sociology in management of organization in terms of diagnostic dimension  </vt:lpstr>
      <vt:lpstr>B. Use/application of sociology in management of organization in terms of curative dimension </vt:lpstr>
      <vt:lpstr>Unit 2: Basic Concepts in Sociology Meaning and definition of Society, Community, Culture, Group, Norms, Values, Status, Role, Ethnicity, Gender, Class and Caste. </vt:lpstr>
      <vt:lpstr>Definition</vt:lpstr>
      <vt:lpstr>Characteristics of Society</vt:lpstr>
      <vt:lpstr>PowerPoint Presentation</vt:lpstr>
      <vt:lpstr>2.2 Community </vt:lpstr>
      <vt:lpstr>Definition</vt:lpstr>
      <vt:lpstr>Characteristics of Community. </vt:lpstr>
      <vt:lpstr>PowerPoint Presentation</vt:lpstr>
      <vt:lpstr>PowerPoint Presentation</vt:lpstr>
      <vt:lpstr>2.3 Groups (Social Groups) </vt:lpstr>
      <vt:lpstr>Definition</vt:lpstr>
      <vt:lpstr>Characteristics</vt:lpstr>
      <vt:lpstr>PowerPoint Presentation</vt:lpstr>
      <vt:lpstr>2. 4 Culture </vt:lpstr>
      <vt:lpstr>Definitions:</vt:lpstr>
      <vt:lpstr>Characteristics of Culture </vt:lpstr>
      <vt:lpstr>PowerPoint Presentation</vt:lpstr>
      <vt:lpstr>Elements of Culture Culture includes within itself elements that make up the essence of a society or a social group. The major ones include: Symbols, values, norms, and language (See Henslin and Nelson, 1995). </vt:lpstr>
      <vt:lpstr>PowerPoint Presentation</vt:lpstr>
      <vt:lpstr>Types of culture:</vt:lpstr>
      <vt:lpstr>  2. 5. Caste Meaning:     ‘Casta’ (Spanish word) = Breed, race, lineage </vt:lpstr>
      <vt:lpstr>Definitions:</vt:lpstr>
      <vt:lpstr>Characteristics of Caste System </vt:lpstr>
      <vt:lpstr>PowerPoint Presentation</vt:lpstr>
      <vt:lpstr>2. 6. Class (social class) Meaning</vt:lpstr>
      <vt:lpstr>PowerPoint Presentation</vt:lpstr>
      <vt:lpstr>Definition:</vt:lpstr>
      <vt:lpstr>Characteristics of Class </vt:lpstr>
      <vt:lpstr>The bases of class Formation are as follows: </vt:lpstr>
      <vt:lpstr>Difference between Class and Caste </vt:lpstr>
      <vt:lpstr>PowerPoint Presentation</vt:lpstr>
      <vt:lpstr> 2. 7.  Ethnicity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 201: SOCIOLOGY FOR BUSINESS</dc:title>
  <dc:creator>santosh rimal</dc:creator>
  <cp:lastModifiedBy>Windows User</cp:lastModifiedBy>
  <cp:revision>105</cp:revision>
  <dcterms:created xsi:type="dcterms:W3CDTF">2020-08-22T07:15:32Z</dcterms:created>
  <dcterms:modified xsi:type="dcterms:W3CDTF">2020-09-15T05:38:08Z</dcterms:modified>
</cp:coreProperties>
</file>