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9" r:id="rId2"/>
    <p:sldId id="265" r:id="rId3"/>
    <p:sldId id="266" r:id="rId4"/>
    <p:sldId id="273" r:id="rId5"/>
    <p:sldId id="298" r:id="rId6"/>
    <p:sldId id="296" r:id="rId7"/>
    <p:sldId id="268" r:id="rId8"/>
    <p:sldId id="291" r:id="rId9"/>
    <p:sldId id="293" r:id="rId10"/>
    <p:sldId id="294" r:id="rId11"/>
    <p:sldId id="270" r:id="rId12"/>
    <p:sldId id="285" r:id="rId13"/>
    <p:sldId id="271" r:id="rId14"/>
    <p:sldId id="287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152" y="68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5658" y="2360410"/>
            <a:ext cx="81006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TCM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的可信摄像头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3801" y="5891674"/>
            <a:ext cx="2844391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制作人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&amp;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报告人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</a:rPr>
              <a:t>王啸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机制设计</a:t>
            </a:r>
            <a:endParaRPr lang="zh-CN" altLang="en-US" sz="1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7" t="13687" r="9690" b="6194"/>
          <a:stretch/>
        </p:blipFill>
        <p:spPr>
          <a:xfrm>
            <a:off x="1796432" y="530254"/>
            <a:ext cx="8189139" cy="617139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36765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创新之处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/>
              <a:t>创新之处</a:t>
            </a:r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-25400" y="1786467"/>
            <a:ext cx="4445000" cy="1659466"/>
          </a:xfrm>
          <a:custGeom>
            <a:avLst/>
            <a:gdLst>
              <a:gd name="connsiteX0" fmla="*/ 0 w 4445000"/>
              <a:gd name="connsiteY0" fmla="*/ 1659466 h 1659466"/>
              <a:gd name="connsiteX1" fmla="*/ 2472267 w 4445000"/>
              <a:gd name="connsiteY1" fmla="*/ 0 h 1659466"/>
              <a:gd name="connsiteX2" fmla="*/ 4445000 w 4445000"/>
              <a:gd name="connsiteY2" fmla="*/ 0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1659466">
                <a:moveTo>
                  <a:pt x="0" y="1659466"/>
                </a:moveTo>
                <a:lnTo>
                  <a:pt x="2472267" y="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-25400" y="2861733"/>
            <a:ext cx="4394200" cy="592667"/>
          </a:xfrm>
          <a:custGeom>
            <a:avLst/>
            <a:gdLst>
              <a:gd name="connsiteX0" fmla="*/ 0 w 4394200"/>
              <a:gd name="connsiteY0" fmla="*/ 592667 h 592667"/>
              <a:gd name="connsiteX1" fmla="*/ 2912533 w 4394200"/>
              <a:gd name="connsiteY1" fmla="*/ 0 h 592667"/>
              <a:gd name="connsiteX2" fmla="*/ 4394200 w 4394200"/>
              <a:gd name="connsiteY2" fmla="*/ 0 h 59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592667">
                <a:moveTo>
                  <a:pt x="0" y="592667"/>
                </a:moveTo>
                <a:lnTo>
                  <a:pt x="2912533" y="0"/>
                </a:lnTo>
                <a:lnTo>
                  <a:pt x="439420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V="1">
            <a:off x="-25400" y="3412065"/>
            <a:ext cx="4445000" cy="1659466"/>
          </a:xfrm>
          <a:custGeom>
            <a:avLst/>
            <a:gdLst>
              <a:gd name="connsiteX0" fmla="*/ 0 w 4445000"/>
              <a:gd name="connsiteY0" fmla="*/ 1659466 h 1659466"/>
              <a:gd name="connsiteX1" fmla="*/ 2472267 w 4445000"/>
              <a:gd name="connsiteY1" fmla="*/ 0 h 1659466"/>
              <a:gd name="connsiteX2" fmla="*/ 4445000 w 4445000"/>
              <a:gd name="connsiteY2" fmla="*/ 0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1659466">
                <a:moveTo>
                  <a:pt x="0" y="1659466"/>
                </a:moveTo>
                <a:lnTo>
                  <a:pt x="2472267" y="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-25400" y="3403598"/>
            <a:ext cx="4394200" cy="592667"/>
          </a:xfrm>
          <a:custGeom>
            <a:avLst/>
            <a:gdLst>
              <a:gd name="connsiteX0" fmla="*/ 0 w 4394200"/>
              <a:gd name="connsiteY0" fmla="*/ 592667 h 592667"/>
              <a:gd name="connsiteX1" fmla="*/ 2912533 w 4394200"/>
              <a:gd name="connsiteY1" fmla="*/ 0 h 592667"/>
              <a:gd name="connsiteX2" fmla="*/ 4394200 w 4394200"/>
              <a:gd name="connsiteY2" fmla="*/ 0 h 59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592667">
                <a:moveTo>
                  <a:pt x="0" y="592667"/>
                </a:moveTo>
                <a:lnTo>
                  <a:pt x="2912533" y="0"/>
                </a:lnTo>
                <a:lnTo>
                  <a:pt x="439420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61366" y="1732467"/>
            <a:ext cx="108000" cy="1080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361366" y="2814032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361366" y="3933800"/>
            <a:ext cx="108000" cy="108000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61366" y="5017531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4568825" y="1320185"/>
            <a:ext cx="7365281" cy="932563"/>
            <a:chOff x="4568825" y="232349"/>
            <a:chExt cx="7365281" cy="932563"/>
          </a:xfrm>
        </p:grpSpPr>
        <p:sp>
          <p:nvSpPr>
            <p:cNvPr id="80" name="矩形 79"/>
            <p:cNvSpPr/>
            <p:nvPr/>
          </p:nvSpPr>
          <p:spPr>
            <a:xfrm>
              <a:off x="6961426" y="232349"/>
              <a:ext cx="4972680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基于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我国提出的可信密码模块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TCM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标准，应用我校实验室开发的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TCM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模拟器实现安全策略，</a:t>
              </a:r>
              <a:r>
                <a:rPr lang="zh-CN" altLang="en-US" sz="1400" dirty="0" smtClean="0"/>
                <a:t>为</a:t>
              </a:r>
              <a:r>
                <a:rPr lang="zh-CN" altLang="en-US" sz="1400" dirty="0"/>
                <a:t>系统平台和软件提供基础的安全服务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12963" y="513965"/>
              <a:ext cx="2292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TCM</a:t>
              </a:r>
              <a:r>
                <a:rPr lang="zh-CN" altLang="en-US" b="1" dirty="0" smtClean="0"/>
                <a:t>保障摄像头可信</a:t>
              </a:r>
              <a:endParaRPr lang="zh-CN" altLang="en-US" b="1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565134"/>
            <a:ext cx="7365281" cy="652486"/>
            <a:chOff x="4568825" y="371925"/>
            <a:chExt cx="7365281" cy="652486"/>
          </a:xfrm>
        </p:grpSpPr>
        <p:sp>
          <p:nvSpPr>
            <p:cNvPr id="89" name="矩形 88"/>
            <p:cNvSpPr/>
            <p:nvPr/>
          </p:nvSpPr>
          <p:spPr>
            <a:xfrm>
              <a:off x="6961426" y="371925"/>
              <a:ext cx="4972680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400" dirty="0"/>
                <a:t>国密</a:t>
              </a:r>
              <a:r>
                <a:rPr lang="zh-CN" altLang="zh-CN" sz="1400" dirty="0" smtClean="0"/>
                <a:t>算法相比于</a:t>
              </a:r>
              <a:r>
                <a:rPr lang="zh-CN" altLang="en-US" sz="1400" dirty="0" smtClean="0"/>
                <a:t>大部分通用</a:t>
              </a:r>
              <a:r>
                <a:rPr lang="zh-CN" altLang="zh-CN" sz="1400" dirty="0" smtClean="0"/>
                <a:t>国际</a:t>
              </a:r>
              <a:r>
                <a:rPr lang="zh-CN" altLang="zh-CN" sz="1400" dirty="0"/>
                <a:t>算法，在复杂度、加密速度等方面都有大幅提升</a:t>
              </a:r>
              <a:r>
                <a:rPr lang="zh-CN" altLang="zh-CN" sz="1400" dirty="0" smtClean="0"/>
                <a:t>，</a:t>
              </a:r>
              <a:r>
                <a:rPr lang="zh-CN" altLang="en-US" sz="1400" dirty="0" smtClean="0"/>
                <a:t>能更好的保障系统安全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国产密码算法</a:t>
              </a:r>
              <a:endParaRPr lang="zh-CN" altLang="en-US" b="1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521518"/>
            <a:ext cx="7355746" cy="932563"/>
            <a:chOff x="4568825" y="232349"/>
            <a:chExt cx="7355746" cy="932563"/>
          </a:xfrm>
        </p:grpSpPr>
        <p:sp>
          <p:nvSpPr>
            <p:cNvPr id="98" name="矩形 97"/>
            <p:cNvSpPr/>
            <p:nvPr/>
          </p:nvSpPr>
          <p:spPr>
            <a:xfrm>
              <a:off x="6951891" y="232349"/>
              <a:ext cx="4972680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采用国产开源的可信开发架构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CUBE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完成作品开发。该架构使用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</a:rPr>
                <a:t>C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语言开发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，不使用外部库，采取消息驱动机制，具有良好的性能与效率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1689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可信架构</a:t>
              </a:r>
              <a:r>
                <a:rPr lang="en-US" altLang="zh-CN" b="1" dirty="0" smtClean="0"/>
                <a:t>CUBE</a:t>
              </a:r>
              <a:endParaRPr lang="zh-CN" altLang="en-US" b="1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735967"/>
            <a:ext cx="7365281" cy="932563"/>
            <a:chOff x="4568825" y="359170"/>
            <a:chExt cx="7365281" cy="932563"/>
          </a:xfrm>
        </p:grpSpPr>
        <p:sp>
          <p:nvSpPr>
            <p:cNvPr id="107" name="矩形 106"/>
            <p:cNvSpPr/>
            <p:nvPr/>
          </p:nvSpPr>
          <p:spPr>
            <a:xfrm>
              <a:off x="6961426" y="359170"/>
              <a:ext cx="4972680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作品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</a:rPr>
                <a:t>90%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以上由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</a:rPr>
                <a:t>C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语言开发，具有良好的运行效率与可移植性，后续可移植到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例如</a:t>
              </a:r>
              <a:r>
                <a:rPr lang="en-US" altLang="zh-CN" sz="1400" dirty="0" err="1" smtClean="0">
                  <a:latin typeface="微软雅黑" panose="020B0503020204020204" charset="-122"/>
                  <a:ea typeface="微软雅黑" panose="020B0503020204020204" charset="-122"/>
                </a:rPr>
                <a:t>SylixOS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等国产嵌入式实时操作系统中，更好的实现国产自主可控的目标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良好的可移植性</a:t>
              </a:r>
              <a:endParaRPr lang="zh-CN" altLang="en-US" b="1" dirty="0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总结与展望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</a:t>
            </a:r>
            <a:r>
              <a:rPr lang="en-US" altLang="zh-CN" sz="1400" b="1" dirty="0"/>
              <a:t>SIX</a:t>
            </a:r>
            <a:r>
              <a:rPr lang="en-US" altLang="zh-CN" sz="1400" b="1" dirty="0" smtClean="0"/>
              <a:t> </a:t>
            </a:r>
            <a:r>
              <a:rPr lang="zh-CN" altLang="en-US" sz="1400" b="1" dirty="0"/>
              <a:t>总结</a:t>
            </a:r>
            <a:r>
              <a:rPr lang="zh-CN" altLang="en-US" sz="1400" b="1" dirty="0" smtClean="0"/>
              <a:t>展望</a:t>
            </a:r>
            <a:endParaRPr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67644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7687" y="1268207"/>
            <a:ext cx="372616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938595" y="134358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可信计算在物联网上的应用拓展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807687" y="1892487"/>
            <a:ext cx="3795541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目前可信计算在物联网上尚无实际落地应用，本作品是</a:t>
            </a:r>
            <a:r>
              <a:rPr lang="zh-CN" altLang="en-US" sz="1600" dirty="0"/>
              <a:t>基于</a:t>
            </a:r>
            <a:r>
              <a:rPr lang="zh-CN" altLang="zh-CN" sz="1600" dirty="0" smtClean="0"/>
              <a:t>国产</a:t>
            </a:r>
            <a:r>
              <a:rPr lang="zh-CN" altLang="zh-CN" sz="1600" dirty="0"/>
              <a:t>可信计算生态圈，扩展可信计算应用范围的一次重要尝试。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20944" y="3887288"/>
            <a:ext cx="2636234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351851" y="396266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基于</a:t>
            </a:r>
            <a:r>
              <a:rPr lang="zh-CN" altLang="en-US" b="1" dirty="0" smtClean="0"/>
              <a:t>国产、自主可控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781865" y="4498959"/>
            <a:ext cx="384718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国产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可信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密码模块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TCM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、国家密码局认定的国密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算法以及国产可信开发架构。只有拥有独立自主的核心安全技术，才能真正实现国家信息安全。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998695" y="1303008"/>
            <a:ext cx="3361828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8052022" y="136234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预计可推广到其它物联网设备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7858059" y="1921593"/>
            <a:ext cx="3786379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作品设计基于物联网通用层次结构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，预计可以适用于符合采集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传输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应用这一模式的其它大量物联网设备，有推广的潜力。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55517" y="3853786"/>
            <a:ext cx="3247214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8073148" y="3945592"/>
            <a:ext cx="3190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可与</a:t>
            </a:r>
            <a:r>
              <a:rPr lang="en-US" altLang="zh-CN" b="1" dirty="0" smtClean="0"/>
              <a:t>AI</a:t>
            </a:r>
            <a:r>
              <a:rPr lang="zh-CN" altLang="en-US" b="1" dirty="0" smtClean="0"/>
              <a:t>、云防护等新技术结合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7539226" y="4435787"/>
            <a:ext cx="410521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作品后续还可以加入许多新功能，使摄像头系统更加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安全。如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加入基于人工智能的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视频画面检测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；同时也应该关注物联网中心的云安全防护。我们将争取在后续的学习研究中继续完善。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4670688" y="2459503"/>
            <a:ext cx="1351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总</a:t>
            </a:r>
            <a:endParaRPr lang="en-US" altLang="zh-CN" sz="6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31439" y="2921168"/>
            <a:ext cx="96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6469" y="2524952"/>
            <a:ext cx="962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展望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02173" y="498263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54030" y="5887292"/>
            <a:ext cx="2683933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报告人：</a:t>
            </a:r>
            <a:r>
              <a:rPr lang="zh-CN" altLang="en-US" sz="2000" b="1" dirty="0">
                <a:solidFill>
                  <a:schemeClr val="tx1"/>
                </a:solidFill>
              </a:rPr>
              <a:t>王啸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2434" y="2360410"/>
            <a:ext cx="9187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感谢各位专家、老师的点评！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32666" y="5455492"/>
            <a:ext cx="2926660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基于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TCM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的可信摄像头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02073" y="179551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550845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550845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550845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550845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550845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5508456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504369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选题依据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504369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安全需求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504369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场景设计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1799" y="504369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安全机制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504369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创新之处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501599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总结展望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598374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98374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98374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98374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98374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983740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63891776904&amp;di=61902a0ee6468f1d9a269fc9e2197e2c&amp;imgtype=jpg&amp;src=http%3A%2F%2Fi2.hexunimg.cn%2F2012-03-12%2F1392354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7" b="10404"/>
          <a:stretch/>
        </p:blipFill>
        <p:spPr bwMode="auto">
          <a:xfrm>
            <a:off x="897522" y="1734574"/>
            <a:ext cx="4762500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63891853615&amp;di=f6ccf6fed333915b49bd5750ab5d639f&amp;imgtype=0&amp;src=http%3A%2F%2Fwww.100ec.cn%2FPublic%2FUpload%2Fimage%2F20190104%2F154656969827147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r="5598"/>
          <a:stretch/>
        </p:blipFill>
        <p:spPr bwMode="auto">
          <a:xfrm>
            <a:off x="6488058" y="1731311"/>
            <a:ext cx="4764025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选题依据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ONE </a:t>
            </a:r>
            <a:r>
              <a:rPr lang="zh-CN" altLang="en-US" sz="1400" b="1" dirty="0"/>
              <a:t>选题依据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7" name="矩形 16"/>
          <p:cNvSpPr/>
          <p:nvPr/>
        </p:nvSpPr>
        <p:spPr>
          <a:xfrm>
            <a:off x="1048319" y="268534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物联网时代的安全风险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958864" y="3239285"/>
            <a:ext cx="7864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摄像头是未来物联网生态中的重要一环。哪怕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只是一个家用摄像头，因为接入了物联网，一旦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被攻克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，就可能成为一个攻击源头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，使黑客可以向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整个物联网中的其他设备发起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攻击。因此摄像头安全是一个急需解决的问题。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8864" y="1298119"/>
            <a:ext cx="7865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如今越来越多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的家庭开始考虑选购摄像头，用以防盗、观察老人小孩以及监测宠物等多种功能。中国经济信息社发布的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《2017—2018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年中国物联网发展年度报告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分析认为，到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年，全球摄像头总量将达到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万亿部，到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年市场规模或将成长至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3.9-11.1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万亿美元。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8319" y="43588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由底至顶的安全防护</a:t>
            </a:r>
            <a:endParaRPr lang="zh-CN" altLang="en-US" sz="2400" b="1" dirty="0"/>
          </a:p>
        </p:txBody>
      </p:sp>
      <p:sp>
        <p:nvSpPr>
          <p:cNvPr id="34" name="矩形 33"/>
          <p:cNvSpPr/>
          <p:nvPr/>
        </p:nvSpPr>
        <p:spPr>
          <a:xfrm>
            <a:off x="1003970" y="4820473"/>
            <a:ext cx="7864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过去关于摄像头防护的安全措施，更多的是关注于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要求用户增长密码长度、增添多种字符等，但这只是延长了破解所需时间，不能从根本上解决安全问题。我们的研究关注于底层，尝试从根源解决问题；利用可信计算技术，从硬件层面最小化摄像头的风险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48319" y="7811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摄像头的广泛需求</a:t>
            </a:r>
            <a:endParaRPr lang="zh-CN" altLang="en-US" sz="2400" b="1" dirty="0"/>
          </a:p>
        </p:txBody>
      </p:sp>
      <p:sp>
        <p:nvSpPr>
          <p:cNvPr id="51" name="椭圆 50"/>
          <p:cNvSpPr/>
          <p:nvPr/>
        </p:nvSpPr>
        <p:spPr>
          <a:xfrm>
            <a:off x="1003970" y="3503334"/>
            <a:ext cx="44349" cy="388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03970" y="3974342"/>
            <a:ext cx="44349" cy="388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583518" y="3974342"/>
            <a:ext cx="44349" cy="388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582761" y="3508428"/>
            <a:ext cx="44349" cy="388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74662" y="2391000"/>
            <a:ext cx="5042676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ea typeface="微软雅黑" panose="020B0503020204020204" charset="-122"/>
              </a:rPr>
              <a:t>安全需求分析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95191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96639" y="569967"/>
            <a:ext cx="2156465" cy="2377295"/>
            <a:chOff x="4669152" y="2204864"/>
            <a:chExt cx="2853697" cy="3161994"/>
          </a:xfrm>
        </p:grpSpPr>
        <p:sp>
          <p:nvSpPr>
            <p:cNvPr id="13" name="矩形: 剪去单角 444"/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b="1" dirty="0" smtClean="0">
                  <a:solidFill>
                    <a:schemeClr val="tx1"/>
                  </a:solidFill>
                </a:rPr>
                <a:t>大多数摄像头没有启动保护</a:t>
              </a:r>
              <a:r>
                <a:rPr lang="zh-CN" altLang="en-US" b="1" dirty="0">
                  <a:solidFill>
                    <a:schemeClr val="tx1"/>
                  </a:solidFill>
                </a:rPr>
                <a:t>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用户启动摄像头后，不能保证摄像头初态安全，数据可能直接落入攻击者手中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任意多边形: 形状 445"/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bg1"/>
                  </a:solidFill>
                </a:rPr>
                <a:t>1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522796" y="568203"/>
            <a:ext cx="2156465" cy="2377295"/>
            <a:chOff x="4669152" y="2204864"/>
            <a:chExt cx="2853697" cy="3161994"/>
          </a:xfrm>
        </p:grpSpPr>
        <p:sp>
          <p:nvSpPr>
            <p:cNvPr id="45" name="矩形: 剪去单角 444"/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b="1" dirty="0" smtClean="0">
                  <a:solidFill>
                    <a:schemeClr val="tx1"/>
                  </a:solidFill>
                </a:rPr>
                <a:t>身份验证过于简略：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大多数摄像头用户管理系统只检查用户名与密码是否匹配，而忽略设备验证问题；有些设备甚至不设置密码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任意多边形: 形状 445"/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bg1"/>
                  </a:solidFill>
                </a:rPr>
                <a:t>2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249200" y="568206"/>
            <a:ext cx="2156465" cy="2377295"/>
            <a:chOff x="4669152" y="2204864"/>
            <a:chExt cx="2853697" cy="3161994"/>
          </a:xfrm>
        </p:grpSpPr>
        <p:sp>
          <p:nvSpPr>
            <p:cNvPr id="49" name="矩形: 剪去单角 444"/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b="1" dirty="0" smtClean="0">
                  <a:solidFill>
                    <a:schemeClr val="tx1"/>
                  </a:solidFill>
                </a:rPr>
                <a:t>传输过程</a:t>
              </a:r>
              <a:r>
                <a:rPr lang="zh-CN" altLang="en-US" b="1" dirty="0">
                  <a:solidFill>
                    <a:schemeClr val="tx1"/>
                  </a:solidFill>
                </a:rPr>
                <a:t>风险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：</a:t>
              </a:r>
              <a:r>
                <a:rPr lang="zh-CN" altLang="en-US" dirty="0">
                  <a:solidFill>
                    <a:schemeClr val="tx1"/>
                  </a:solidFill>
                </a:rPr>
                <a:t>市面上流传最广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的摄像头大多是中低端摄像头，传输过程无加密保护，有被窃听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篡改的风险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任意多边形: 形状 445"/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bg1"/>
                  </a:solidFill>
                </a:rPr>
                <a:t>3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975602" y="568206"/>
            <a:ext cx="2156465" cy="2377295"/>
            <a:chOff x="4669153" y="2204864"/>
            <a:chExt cx="2853696" cy="3161994"/>
          </a:xfrm>
        </p:grpSpPr>
        <p:sp>
          <p:nvSpPr>
            <p:cNvPr id="53" name="矩形: 剪去单角 444"/>
            <p:cNvSpPr/>
            <p:nvPr/>
          </p:nvSpPr>
          <p:spPr>
            <a:xfrm>
              <a:off x="4669153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b="1" dirty="0" smtClean="0">
                  <a:solidFill>
                    <a:schemeClr val="tx1"/>
                  </a:solidFill>
                </a:rPr>
                <a:t>被攻击后无法采取有效应对措施：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r>
                <a:rPr lang="zh-CN" altLang="en-US" dirty="0" smtClean="0">
                  <a:solidFill>
                    <a:schemeClr val="tx1"/>
                  </a:solidFill>
                </a:rPr>
                <a:t>许多摄像头系统被攻击后无法及时对用户进行提示，造成大量损失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任意多边形: 形状 445"/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64758" y="3848625"/>
            <a:ext cx="2156465" cy="2377295"/>
            <a:chOff x="4669152" y="2204864"/>
            <a:chExt cx="2853697" cy="3161994"/>
          </a:xfrm>
        </p:grpSpPr>
        <p:sp>
          <p:nvSpPr>
            <p:cNvPr id="57" name="矩形: 剪去单角 444"/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rgbClr val="F23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在摄像头启动前，通过底层可信根，度量系统的一系列关键文件，保障初始化时的安全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rgbClr val="E73A1C"/>
            </a:solidFill>
            <a:ln w="3175">
              <a:solidFill>
                <a:srgbClr val="F23C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任意多边形: 形状 445"/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23C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4" name="椭圆 23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25" name="矩形 24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安全需求</a:t>
            </a:r>
            <a:endParaRPr lang="zh-CN" altLang="en-US" sz="14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249198" y="3845440"/>
            <a:ext cx="2156465" cy="2377295"/>
            <a:chOff x="4669152" y="2204864"/>
            <a:chExt cx="2853697" cy="3161994"/>
          </a:xfrm>
        </p:grpSpPr>
        <p:sp>
          <p:nvSpPr>
            <p:cNvPr id="27" name="矩形: 剪去单角 444"/>
            <p:cNvSpPr/>
            <p:nvPr/>
          </p:nvSpPr>
          <p:spPr>
            <a:xfrm>
              <a:off x="4669152" y="2204864"/>
              <a:ext cx="2853694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rgbClr val="F23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应用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TCM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提供的国密算法为传输数据提供保护；秘钥均由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TCM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分配管理</a:t>
              </a:r>
              <a:r>
                <a:rPr lang="zh-CN" altLang="en-US" dirty="0">
                  <a:solidFill>
                    <a:schemeClr val="tx1"/>
                  </a:solidFill>
                </a:rPr>
                <a:t>；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即使被</a:t>
              </a:r>
              <a:r>
                <a:rPr lang="zh-CN" altLang="en-US" dirty="0">
                  <a:solidFill>
                    <a:schemeClr val="tx1"/>
                  </a:solidFill>
                </a:rPr>
                <a:t>截获，攻击者也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无法获取其内容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rgbClr val="E73A1C"/>
            </a:solidFill>
            <a:ln w="3175">
              <a:solidFill>
                <a:srgbClr val="F23C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任意多边形: 形状 445"/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23C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522797" y="3862107"/>
            <a:ext cx="2156465" cy="2377295"/>
            <a:chOff x="4669152" y="2204864"/>
            <a:chExt cx="2853697" cy="3161994"/>
          </a:xfrm>
        </p:grpSpPr>
        <p:sp>
          <p:nvSpPr>
            <p:cNvPr id="31" name="矩形: 剪去单角 444"/>
            <p:cNvSpPr/>
            <p:nvPr/>
          </p:nvSpPr>
          <p:spPr>
            <a:xfrm>
              <a:off x="4669152" y="2204864"/>
              <a:ext cx="2853694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rgbClr val="F23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注册时基于用户名、密码以及本机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UUID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三者生成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PIK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证书；每次用户登陆时，都会进行安全检查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rgbClr val="E73A1C"/>
            </a:solidFill>
            <a:ln w="3175">
              <a:solidFill>
                <a:srgbClr val="F23C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445"/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23C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975602" y="3845439"/>
            <a:ext cx="2156465" cy="2377295"/>
            <a:chOff x="4669152" y="2204864"/>
            <a:chExt cx="2853697" cy="3161994"/>
          </a:xfrm>
        </p:grpSpPr>
        <p:sp>
          <p:nvSpPr>
            <p:cNvPr id="35" name="矩形: 剪去单角 444"/>
            <p:cNvSpPr/>
            <p:nvPr/>
          </p:nvSpPr>
          <p:spPr>
            <a:xfrm>
              <a:off x="4669152" y="2204864"/>
              <a:ext cx="2853694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rgbClr val="F23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本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作品可确保启动时发现异常文件，可立即对用户进行提醒；身份验证失败时，也对用户有提醒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rgbClr val="E73A1C"/>
            </a:solidFill>
            <a:ln w="3175">
              <a:solidFill>
                <a:srgbClr val="F23C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445"/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23C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" name="下箭头 1"/>
          <p:cNvSpPr/>
          <p:nvPr/>
        </p:nvSpPr>
        <p:spPr>
          <a:xfrm>
            <a:off x="1609589" y="3075709"/>
            <a:ext cx="556953" cy="698269"/>
          </a:xfrm>
          <a:prstGeom prst="downArrow">
            <a:avLst/>
          </a:prstGeom>
          <a:gradFill flip="none" rotWithShape="1">
            <a:gsLst>
              <a:gs pos="0">
                <a:srgbClr val="E73A1C">
                  <a:tint val="66000"/>
                  <a:satMod val="160000"/>
                </a:srgbClr>
              </a:gs>
              <a:gs pos="50000">
                <a:srgbClr val="E73A1C">
                  <a:tint val="44500"/>
                  <a:satMod val="160000"/>
                </a:srgbClr>
              </a:gs>
              <a:gs pos="100000">
                <a:srgbClr val="E73A1C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4322550" y="3075708"/>
            <a:ext cx="556953" cy="698269"/>
          </a:xfrm>
          <a:prstGeom prst="downArrow">
            <a:avLst/>
          </a:prstGeom>
          <a:gradFill flip="none" rotWithShape="1">
            <a:gsLst>
              <a:gs pos="0">
                <a:srgbClr val="E73A1C">
                  <a:tint val="66000"/>
                  <a:satMod val="160000"/>
                </a:srgbClr>
              </a:gs>
              <a:gs pos="50000">
                <a:srgbClr val="E73A1C">
                  <a:tint val="44500"/>
                  <a:satMod val="160000"/>
                </a:srgbClr>
              </a:gs>
              <a:gs pos="100000">
                <a:srgbClr val="E73A1C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7048952" y="3075709"/>
            <a:ext cx="556953" cy="698269"/>
          </a:xfrm>
          <a:prstGeom prst="downArrow">
            <a:avLst/>
          </a:prstGeom>
          <a:gradFill flip="none" rotWithShape="1">
            <a:gsLst>
              <a:gs pos="0">
                <a:srgbClr val="E73A1C">
                  <a:tint val="66000"/>
                  <a:satMod val="160000"/>
                </a:srgbClr>
              </a:gs>
              <a:gs pos="50000">
                <a:srgbClr val="E73A1C">
                  <a:tint val="44500"/>
                  <a:satMod val="160000"/>
                </a:srgbClr>
              </a:gs>
              <a:gs pos="100000">
                <a:srgbClr val="E73A1C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9775356" y="3046333"/>
            <a:ext cx="556953" cy="698269"/>
          </a:xfrm>
          <a:prstGeom prst="downArrow">
            <a:avLst/>
          </a:prstGeom>
          <a:gradFill flip="none" rotWithShape="1">
            <a:gsLst>
              <a:gs pos="0">
                <a:srgbClr val="E73A1C">
                  <a:tint val="66000"/>
                  <a:satMod val="160000"/>
                </a:srgbClr>
              </a:gs>
              <a:gs pos="50000">
                <a:srgbClr val="E73A1C">
                  <a:tint val="44500"/>
                  <a:satMod val="160000"/>
                </a:srgbClr>
              </a:gs>
              <a:gs pos="100000">
                <a:srgbClr val="E73A1C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20382" y="2360172"/>
            <a:ext cx="4951235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ea typeface="微软雅黑" panose="020B0503020204020204" charset="-122"/>
              </a:rPr>
              <a:t>应用场景设计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8784621" y="1310637"/>
            <a:ext cx="2398572" cy="1411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116" name="云形 115"/>
          <p:cNvSpPr/>
          <p:nvPr/>
        </p:nvSpPr>
        <p:spPr>
          <a:xfrm>
            <a:off x="4330875" y="1004781"/>
            <a:ext cx="3125803" cy="199265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网络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endCxn id="116" idx="2"/>
          </p:cNvCxnSpPr>
          <p:nvPr/>
        </p:nvCxnSpPr>
        <p:spPr>
          <a:xfrm>
            <a:off x="2780675" y="2001108"/>
            <a:ext cx="15598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6" idx="0"/>
            <a:endCxn id="115" idx="1"/>
          </p:cNvCxnSpPr>
          <p:nvPr/>
        </p:nvCxnSpPr>
        <p:spPr>
          <a:xfrm>
            <a:off x="7454073" y="2001108"/>
            <a:ext cx="1330548" cy="154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7488401" y="3248590"/>
            <a:ext cx="2111290" cy="12268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物联网</a:t>
            </a:r>
            <a:r>
              <a:rPr lang="zh-CN" altLang="en-US" dirty="0" smtClean="0">
                <a:solidFill>
                  <a:schemeClr val="tx1"/>
                </a:solidFill>
              </a:rPr>
              <a:t>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07850" y="4542315"/>
            <a:ext cx="88652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、依托于感知层、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传输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层与应用层的基本物联网结构。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、简化真实物联网模式，去除处理海量信息的物联网中心。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、采取“点对点”方式模拟，一个客户端对应一个摄像头。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8" name="Picture 4" descr="https://timgsa.baidu.com/timg?image&amp;quality=80&amp;size=b9999_10000&amp;sec=1563967485464&amp;di=c8f47ffadff505fc9cb4e5ef15b41d3e&amp;imgtype=0&amp;src=http%3A%2F%2Fpic.51yuansu.com%2Fpic3%2Fcover%2F01%2F14%2F65%2F59043ca1d2ae2_6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" t="3935" r="1757" b="5828"/>
          <a:stretch/>
        </p:blipFill>
        <p:spPr bwMode="auto">
          <a:xfrm>
            <a:off x="769546" y="893357"/>
            <a:ext cx="2591747" cy="242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69546" y="893357"/>
            <a:ext cx="2591747" cy="24255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307850" y="3468779"/>
            <a:ext cx="158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摄像头</a:t>
            </a:r>
            <a:endParaRPr lang="zh-CN" altLang="en-US" sz="3600" b="1" dirty="0"/>
          </a:p>
        </p:txBody>
      </p:sp>
      <p:sp>
        <p:nvSpPr>
          <p:cNvPr id="4" name="上箭头 3"/>
          <p:cNvSpPr/>
          <p:nvPr/>
        </p:nvSpPr>
        <p:spPr>
          <a:xfrm rot="19411075">
            <a:off x="7191101" y="2327613"/>
            <a:ext cx="552709" cy="1051281"/>
          </a:xfrm>
          <a:prstGeom prst="up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6" name="矩形 15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场景设计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274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66345" y="2366157"/>
            <a:ext cx="4859309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ea typeface="微软雅黑" panose="020B0503020204020204" charset="-122"/>
              </a:rPr>
              <a:t>安全机制设计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4076991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2510</TotalTime>
  <Words>1021</Words>
  <Application>Microsoft Office PowerPoint</Application>
  <PresentationFormat>宽屏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Segoe UI</vt:lpstr>
      <vt:lpstr>Segoe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admin</cp:lastModifiedBy>
  <cp:revision>219</cp:revision>
  <dcterms:created xsi:type="dcterms:W3CDTF">2015-08-18T02:51:00Z</dcterms:created>
  <dcterms:modified xsi:type="dcterms:W3CDTF">2019-08-13T11:59:54Z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