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24"/>
  </p:notesMasterIdLst>
  <p:handoutMasterIdLst>
    <p:handoutMasterId r:id="rId25"/>
  </p:handoutMasterIdLst>
  <p:sldIdLst>
    <p:sldId id="880" r:id="rId5"/>
    <p:sldId id="895" r:id="rId6"/>
    <p:sldId id="900" r:id="rId7"/>
    <p:sldId id="901" r:id="rId8"/>
    <p:sldId id="881" r:id="rId9"/>
    <p:sldId id="882" r:id="rId10"/>
    <p:sldId id="883" r:id="rId11"/>
    <p:sldId id="884" r:id="rId12"/>
    <p:sldId id="886" r:id="rId13"/>
    <p:sldId id="887" r:id="rId14"/>
    <p:sldId id="888" r:id="rId15"/>
    <p:sldId id="889" r:id="rId16"/>
    <p:sldId id="890" r:id="rId17"/>
    <p:sldId id="891" r:id="rId18"/>
    <p:sldId id="892" r:id="rId19"/>
    <p:sldId id="893" r:id="rId20"/>
    <p:sldId id="894" r:id="rId21"/>
    <p:sldId id="896" r:id="rId22"/>
    <p:sldId id="899"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95"/>
            <p14:sldId id="900"/>
            <p14:sldId id="901"/>
            <p14:sldId id="881"/>
            <p14:sldId id="882"/>
            <p14:sldId id="883"/>
            <p14:sldId id="884"/>
            <p14:sldId id="886"/>
            <p14:sldId id="887"/>
            <p14:sldId id="888"/>
            <p14:sldId id="889"/>
            <p14:sldId id="890"/>
            <p14:sldId id="891"/>
            <p14:sldId id="892"/>
            <p14:sldId id="893"/>
            <p14:sldId id="894"/>
            <p14:sldId id="896"/>
            <p14:sldId id="89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2D91"/>
    <a:srgbClr val="000000"/>
    <a:srgbClr val="FF8C00"/>
    <a:srgbClr val="00FFFF"/>
    <a:srgbClr val="00188F"/>
    <a:srgbClr val="007233"/>
    <a:srgbClr val="505050"/>
    <a:srgbClr val="442359"/>
    <a:srgbClr val="333333"/>
    <a:srgbClr val="007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104" d="100"/>
          <a:sy n="104" d="100"/>
        </p:scale>
        <p:origin x="480" y="57"/>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10/11/2017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10/11/2017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da-DK" dirty="0"/>
              <a:t>SOAP = Simple Object Access Protocol</a:t>
            </a: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fontAlgn="base">
              <a:spcBef>
                <a:spcPct val="0"/>
              </a:spcBef>
              <a:spcAft>
                <a:spcPct val="0"/>
              </a:spcAft>
              <a:defRPr>
                <a:solidFill>
                  <a:schemeClr val="tx1"/>
                </a:solidFill>
                <a:latin typeface="Georgia" pitchFamily="18" charset="0"/>
              </a:defRPr>
            </a:lvl6pPr>
            <a:lvl7pPr marL="2971800" indent="-228600" fontAlgn="base">
              <a:spcBef>
                <a:spcPct val="0"/>
              </a:spcBef>
              <a:spcAft>
                <a:spcPct val="0"/>
              </a:spcAft>
              <a:defRPr>
                <a:solidFill>
                  <a:schemeClr val="tx1"/>
                </a:solidFill>
                <a:latin typeface="Georgia" pitchFamily="18" charset="0"/>
              </a:defRPr>
            </a:lvl7pPr>
            <a:lvl8pPr marL="3429000" indent="-228600" fontAlgn="base">
              <a:spcBef>
                <a:spcPct val="0"/>
              </a:spcBef>
              <a:spcAft>
                <a:spcPct val="0"/>
              </a:spcAft>
              <a:defRPr>
                <a:solidFill>
                  <a:schemeClr val="tx1"/>
                </a:solidFill>
                <a:latin typeface="Georgia" pitchFamily="18" charset="0"/>
              </a:defRPr>
            </a:lvl8pPr>
            <a:lvl9pPr marL="3886200" indent="-228600" fontAlgn="base">
              <a:spcBef>
                <a:spcPct val="0"/>
              </a:spcBef>
              <a:spcAft>
                <a:spcPct val="0"/>
              </a:spcAft>
              <a:defRPr>
                <a:solidFill>
                  <a:schemeClr val="tx1"/>
                </a:solidFill>
                <a:latin typeface="Georgia" pitchFamily="18" charset="0"/>
              </a:defRPr>
            </a:lvl9pPr>
          </a:lstStyle>
          <a:p>
            <a:pPr fontAlgn="base">
              <a:spcBef>
                <a:spcPct val="0"/>
              </a:spcBef>
              <a:spcAft>
                <a:spcPct val="0"/>
              </a:spcAft>
            </a:pPr>
            <a:fld id="{F6970533-950B-44CE-B152-205AC911D039}" type="slidenum">
              <a:rPr lang="en-US" altLang="da-DK">
                <a:latin typeface="Calibri" pitchFamily="34" charset="0"/>
              </a:rPr>
              <a:pPr fontAlgn="base">
                <a:spcBef>
                  <a:spcPct val="0"/>
                </a:spcBef>
                <a:spcAft>
                  <a:spcPct val="0"/>
                </a:spcAft>
              </a:pPr>
              <a:t>17</a:t>
            </a:fld>
            <a:endParaRPr lang="en-US" altLang="da-DK">
              <a:latin typeface="Calibri" pitchFamily="34" charset="0"/>
            </a:endParaRPr>
          </a:p>
        </p:txBody>
      </p:sp>
    </p:spTree>
    <p:extLst>
      <p:ext uri="{BB962C8B-B14F-4D97-AF65-F5344CB8AC3E}">
        <p14:creationId xmlns:p14="http://schemas.microsoft.com/office/powerpoint/2010/main" val="621936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nie@itu.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hyperlink" Target="http://www.asp.ne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hyperlink" Target="https://www.ibm.com/support/knowledgecenter/en/SS9H2Y_7.2.0/com.ibm.dp.doc/json_jsonxconversionexample.html" TargetMode="Externa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JSON and the REST</a:t>
            </a:r>
            <a:br>
              <a:rPr lang="en-US" sz="4400" dirty="0"/>
            </a:br>
            <a:r>
              <a:rPr lang="en-US" sz="4400" dirty="0"/>
              <a:t>ASP.NET Core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a:p>
            <a:pPr marL="0" indent="0">
              <a:buNone/>
            </a:pPr>
            <a:r>
              <a:rPr lang="da-DK" dirty="0">
                <a:hlinkClick r:id="rId2"/>
              </a:rPr>
              <a:t>r</a:t>
            </a:r>
            <a:r>
              <a:rPr lang="en-US" dirty="0">
                <a:hlinkClick r:id="rId2"/>
              </a:rPr>
              <a:t>nie@itu.dk</a:t>
            </a:r>
            <a:r>
              <a:rPr lang="en-US" dirty="0"/>
              <a:t> </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solidFill>
                  <a:schemeClr val="tx1">
                    <a:lumMod val="95000"/>
                  </a:schemeClr>
                </a:solidFill>
              </a:rPr>
              <a:t>JSON Name/Value Pairs</a:t>
            </a:r>
          </a:p>
        </p:txBody>
      </p:sp>
      <p:sp>
        <p:nvSpPr>
          <p:cNvPr id="3" name="Content Placeholder 2"/>
          <p:cNvSpPr>
            <a:spLocks noGrp="1"/>
          </p:cNvSpPr>
          <p:nvPr>
            <p:ph idx="4294967295"/>
          </p:nvPr>
        </p:nvSpPr>
        <p:spPr>
          <a:xfrm>
            <a:off x="274637" y="1220788"/>
            <a:ext cx="8777288" cy="4616648"/>
          </a:xfrm>
        </p:spPr>
        <p:txBody>
          <a:bodyPr/>
          <a:lstStyle/>
          <a:p>
            <a:pPr marL="0" indent="0">
              <a:buNone/>
            </a:pPr>
            <a:r>
              <a:rPr lang="en-US" dirty="0">
                <a:solidFill>
                  <a:schemeClr val="tx1">
                    <a:lumMod val="95000"/>
                  </a:schemeClr>
                </a:solidFill>
              </a:rPr>
              <a:t>A name/value pair consists of a field name (in double quotes), followed by a colon, followed by a value:</a:t>
            </a:r>
          </a:p>
          <a:p>
            <a:endParaRPr lang="en-US" dirty="0">
              <a:solidFill>
                <a:schemeClr val="tx1">
                  <a:lumMod val="95000"/>
                </a:schemeClr>
              </a:solidFill>
            </a:endParaRPr>
          </a:p>
          <a:p>
            <a:endParaRPr lang="en-US" dirty="0">
              <a:solidFill>
                <a:schemeClr val="tx1">
                  <a:lumMod val="95000"/>
                </a:schemeClr>
              </a:solidFill>
            </a:endParaRPr>
          </a:p>
          <a:p>
            <a:pPr marL="0" indent="0">
              <a:buNone/>
            </a:pPr>
            <a:r>
              <a:rPr lang="en-US" dirty="0">
                <a:solidFill>
                  <a:schemeClr val="tx1">
                    <a:lumMod val="95000"/>
                  </a:schemeClr>
                </a:solidFill>
              </a:rPr>
              <a:t>This is simple to understand, and equals to the JavaScript statement:</a:t>
            </a:r>
          </a:p>
          <a:p>
            <a:endParaRPr lang="en-US" dirty="0">
              <a:solidFill>
                <a:schemeClr val="tx1">
                  <a:lumMod val="95000"/>
                </a:schemeClr>
              </a:solidFill>
            </a:endParaRPr>
          </a:p>
        </p:txBody>
      </p:sp>
      <p:sp>
        <p:nvSpPr>
          <p:cNvPr id="4" name="Rectangle 3"/>
          <p:cNvSpPr/>
          <p:nvPr/>
        </p:nvSpPr>
        <p:spPr>
          <a:xfrm>
            <a:off x="2639911" y="3201764"/>
            <a:ext cx="4046741" cy="478376"/>
          </a:xfrm>
          <a:prstGeom prst="rect">
            <a:avLst/>
          </a:prstGeom>
        </p:spPr>
        <p:txBody>
          <a:bodyPr wrap="none">
            <a:spAutoFit/>
          </a:bodyPr>
          <a:lstStyle/>
          <a:p>
            <a:r>
              <a:rPr lang="da-DK" sz="2448" b="1" dirty="0">
                <a:solidFill>
                  <a:schemeClr val="tx1">
                    <a:lumMod val="95000"/>
                  </a:schemeClr>
                </a:solidFill>
                <a:latin typeface="courier new"/>
              </a:rPr>
              <a:t>"</a:t>
            </a:r>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
        <p:nvSpPr>
          <p:cNvPr id="5" name="Rectangle 4"/>
          <p:cNvSpPr/>
          <p:nvPr/>
        </p:nvSpPr>
        <p:spPr>
          <a:xfrm>
            <a:off x="2832831" y="5762056"/>
            <a:ext cx="3660901" cy="478376"/>
          </a:xfrm>
          <a:prstGeom prst="rect">
            <a:avLst/>
          </a:prstGeom>
        </p:spPr>
        <p:txBody>
          <a:bodyPr wrap="none">
            <a:spAutoFit/>
          </a:bodyPr>
          <a:lstStyle/>
          <a:p>
            <a:r>
              <a:rPr lang="da-DK" sz="2448" b="1" dirty="0" err="1">
                <a:solidFill>
                  <a:schemeClr val="tx1">
                    <a:lumMod val="95000"/>
                  </a:schemeClr>
                </a:solidFill>
                <a:latin typeface="courier new"/>
              </a:rPr>
              <a:t>firstName</a:t>
            </a:r>
            <a:r>
              <a:rPr lang="da-DK" sz="2448" b="1" dirty="0">
                <a:solidFill>
                  <a:schemeClr val="tx1">
                    <a:lumMod val="95000"/>
                  </a:schemeClr>
                </a:solidFill>
                <a:latin typeface="courier new"/>
              </a:rPr>
              <a:t> = "John"</a:t>
            </a:r>
            <a:endParaRPr lang="en-US" sz="2448" b="1" dirty="0">
              <a:solidFill>
                <a:schemeClr val="tx1">
                  <a:lumMod val="95000"/>
                </a:schemeClr>
              </a:solidFill>
            </a:endParaRPr>
          </a:p>
        </p:txBody>
      </p:sp>
    </p:spTree>
    <p:extLst>
      <p:ext uri="{BB962C8B-B14F-4D97-AF65-F5344CB8AC3E}">
        <p14:creationId xmlns:p14="http://schemas.microsoft.com/office/powerpoint/2010/main" val="30923936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JSON Data Types</a:t>
            </a:r>
          </a:p>
        </p:txBody>
      </p:sp>
      <p:sp>
        <p:nvSpPr>
          <p:cNvPr id="5" name="TextBox 4"/>
          <p:cNvSpPr txBox="1"/>
          <p:nvPr/>
        </p:nvSpPr>
        <p:spPr>
          <a:xfrm>
            <a:off x="273844" y="1759921"/>
            <a:ext cx="8778875" cy="4635693"/>
          </a:xfrm>
          <a:prstGeom prst="rect">
            <a:avLst/>
          </a:prstGeom>
          <a:noFill/>
        </p:spPr>
        <p:txBody>
          <a:bodyPr wrap="square" lIns="182880" tIns="146304" rIns="182880" bIns="146304" rtlCol="0">
            <a:spAutoFit/>
          </a:bodyPr>
          <a:lstStyle/>
          <a:p>
            <a:pPr>
              <a:lnSpc>
                <a:spcPct val="150000"/>
              </a:lnSpc>
            </a:pPr>
            <a:r>
              <a:rPr lang="en-US" sz="3200" dirty="0">
                <a:gradFill>
                  <a:gsLst>
                    <a:gs pos="2917">
                      <a:schemeClr val="tx1"/>
                    </a:gs>
                    <a:gs pos="30000">
                      <a:schemeClr val="tx1"/>
                    </a:gs>
                  </a:gsLst>
                  <a:lin ang="5400000" scaled="0"/>
                </a:gradFill>
              </a:rPr>
              <a:t>Number (integer or floating point)</a:t>
            </a:r>
          </a:p>
          <a:p>
            <a:pPr>
              <a:lnSpc>
                <a:spcPct val="150000"/>
              </a:lnSpc>
            </a:pPr>
            <a:r>
              <a:rPr lang="en-US" sz="3200" dirty="0">
                <a:gradFill>
                  <a:gsLst>
                    <a:gs pos="2917">
                      <a:schemeClr val="tx1"/>
                    </a:gs>
                    <a:gs pos="30000">
                      <a:schemeClr val="tx1"/>
                    </a:gs>
                  </a:gsLst>
                  <a:lin ang="5400000" scaled="0"/>
                </a:gradFill>
              </a:rPr>
              <a:t>String (in double quotes)</a:t>
            </a:r>
          </a:p>
          <a:p>
            <a:pPr>
              <a:lnSpc>
                <a:spcPct val="150000"/>
              </a:lnSpc>
            </a:pPr>
            <a:r>
              <a:rPr lang="en-US" sz="3200" dirty="0">
                <a:gradFill>
                  <a:gsLst>
                    <a:gs pos="2917">
                      <a:schemeClr val="tx1"/>
                    </a:gs>
                    <a:gs pos="30000">
                      <a:schemeClr val="tx1"/>
                    </a:gs>
                  </a:gsLst>
                  <a:lin ang="5400000" scaled="0"/>
                </a:gradFill>
              </a:rPr>
              <a:t>Boolean (true or false)</a:t>
            </a:r>
          </a:p>
          <a:p>
            <a:pPr>
              <a:lnSpc>
                <a:spcPct val="150000"/>
              </a:lnSpc>
            </a:pPr>
            <a:r>
              <a:rPr lang="en-US" sz="3200" dirty="0">
                <a:gradFill>
                  <a:gsLst>
                    <a:gs pos="2917">
                      <a:schemeClr val="tx1"/>
                    </a:gs>
                    <a:gs pos="30000">
                      <a:schemeClr val="tx1"/>
                    </a:gs>
                  </a:gsLst>
                  <a:lin ang="5400000" scaled="0"/>
                </a:gradFill>
              </a:rPr>
              <a:t>Array (in square brackets)</a:t>
            </a:r>
          </a:p>
          <a:p>
            <a:pPr>
              <a:lnSpc>
                <a:spcPct val="150000"/>
              </a:lnSpc>
            </a:pPr>
            <a:r>
              <a:rPr lang="en-US" sz="3200" dirty="0">
                <a:gradFill>
                  <a:gsLst>
                    <a:gs pos="2917">
                      <a:schemeClr val="tx1"/>
                    </a:gs>
                    <a:gs pos="30000">
                      <a:schemeClr val="tx1"/>
                    </a:gs>
                  </a:gsLst>
                  <a:lin ang="5400000" scaled="0"/>
                </a:gradFill>
              </a:rPr>
              <a:t>Object (in curly brackets)</a:t>
            </a:r>
          </a:p>
          <a:p>
            <a:pPr>
              <a:lnSpc>
                <a:spcPct val="150000"/>
              </a:lnSpc>
            </a:pPr>
            <a:r>
              <a:rPr lang="en-US" sz="3200" dirty="0">
                <a:gradFill>
                  <a:gsLst>
                    <a:gs pos="2917">
                      <a:schemeClr val="tx1"/>
                    </a:gs>
                    <a:gs pos="30000">
                      <a:schemeClr val="tx1"/>
                    </a:gs>
                  </a:gsLst>
                  <a:lin ang="5400000" scaled="0"/>
                </a:gradFill>
              </a:rPr>
              <a:t>null</a:t>
            </a:r>
          </a:p>
        </p:txBody>
      </p:sp>
    </p:spTree>
    <p:extLst>
      <p:ext uri="{BB962C8B-B14F-4D97-AF65-F5344CB8AC3E}">
        <p14:creationId xmlns:p14="http://schemas.microsoft.com/office/powerpoint/2010/main" val="75900730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8778875" cy="917575"/>
          </a:xfrm>
        </p:spPr>
        <p:txBody>
          <a:bodyPr/>
          <a:lstStyle/>
          <a:p>
            <a:r>
              <a:rPr lang="en-US" dirty="0">
                <a:solidFill>
                  <a:schemeClr val="tx1"/>
                </a:solidFill>
              </a:rPr>
              <a:t>Examples</a:t>
            </a:r>
          </a:p>
        </p:txBody>
      </p:sp>
      <p:sp>
        <p:nvSpPr>
          <p:cNvPr id="3" name="Content Placeholder 2"/>
          <p:cNvSpPr>
            <a:spLocks noGrp="1"/>
          </p:cNvSpPr>
          <p:nvPr>
            <p:ph idx="4294967295"/>
          </p:nvPr>
        </p:nvSpPr>
        <p:spPr>
          <a:xfrm>
            <a:off x="547688" y="1212850"/>
            <a:ext cx="8778875" cy="3121025"/>
          </a:xfrm>
        </p:spPr>
        <p:txBody>
          <a:bodyPr/>
          <a:lstStyle/>
          <a:p>
            <a:pPr marL="0" indent="0">
              <a:buNone/>
            </a:pPr>
            <a:r>
              <a:rPr lang="en-US" dirty="0">
                <a:solidFill>
                  <a:schemeClr val="tx1"/>
                </a:solidFill>
              </a:rPr>
              <a:t>Objects</a:t>
            </a:r>
          </a:p>
          <a:p>
            <a:pPr marL="0" indent="0">
              <a:buNone/>
            </a:pPr>
            <a:endParaRPr lang="en-US" dirty="0">
              <a:solidFill>
                <a:schemeClr val="tx1"/>
              </a:solidFill>
            </a:endParaRPr>
          </a:p>
          <a:p>
            <a:endParaRPr lang="en-US" dirty="0">
              <a:solidFill>
                <a:schemeClr val="tx1"/>
              </a:solidFill>
            </a:endParaRPr>
          </a:p>
          <a:p>
            <a:pPr marL="0" indent="0">
              <a:buNone/>
            </a:pPr>
            <a:r>
              <a:rPr lang="da-DK" dirty="0">
                <a:solidFill>
                  <a:schemeClr val="tx1"/>
                </a:solidFill>
              </a:rPr>
              <a:t>Array</a:t>
            </a:r>
          </a:p>
          <a:p>
            <a:endParaRPr lang="en-US" dirty="0">
              <a:solidFill>
                <a:schemeClr val="tx1"/>
              </a:solidFill>
            </a:endParaRPr>
          </a:p>
        </p:txBody>
      </p:sp>
      <p:sp>
        <p:nvSpPr>
          <p:cNvPr id="4" name="Rectangle 3"/>
          <p:cNvSpPr/>
          <p:nvPr/>
        </p:nvSpPr>
        <p:spPr>
          <a:xfrm>
            <a:off x="1063281" y="2312720"/>
            <a:ext cx="7200000" cy="720000"/>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1063281" y="3995950"/>
            <a:ext cx="7200000" cy="2031325"/>
          </a:xfrm>
          <a:prstGeom prst="rect">
            <a:avLst/>
          </a:prstGeom>
        </p:spPr>
        <p:txBody>
          <a:bodyPr wrap="square">
            <a:spAutoFit/>
          </a:bodyPr>
          <a:lstStyle/>
          <a:p>
            <a:r>
              <a:rPr lang="da-DK" dirty="0">
                <a:latin typeface="Consolas" panose="020B0609020204030204" pitchFamily="49" charset="0"/>
                <a:cs typeface="Consolas" panose="020B0609020204030204" pitchFamily="49" charset="0"/>
              </a:rPr>
              <a:t>{</a:t>
            </a:r>
          </a:p>
          <a:p>
            <a:r>
              <a:rPr lang="da-DK" dirty="0">
                <a:latin typeface="Consolas" panose="020B0609020204030204" pitchFamily="49" charset="0"/>
                <a:cs typeface="Consolas" panose="020B0609020204030204" pitchFamily="49" charset="0"/>
              </a:rPr>
              <a:t>  "</a:t>
            </a:r>
            <a:r>
              <a:rPr lang="da-DK" dirty="0" err="1">
                <a:latin typeface="Consolas" panose="020B0609020204030204" pitchFamily="49" charset="0"/>
                <a:cs typeface="Consolas" panose="020B0609020204030204" pitchFamily="49" charset="0"/>
              </a:rPr>
              <a:t>employees</a:t>
            </a:r>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":"Jane"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a:t>
            </a:r>
            <a:r>
              <a:rPr lang="da-DK" dirty="0" err="1">
                <a:latin typeface="Consolas" panose="020B0609020204030204" pitchFamily="49" charset="0"/>
                <a:cs typeface="Consolas" panose="020B0609020204030204" pitchFamily="49" charset="0"/>
              </a:rPr>
              <a:t>Doe</a:t>
            </a:r>
            <a:r>
              <a:rPr lang="da-DK" dirty="0">
                <a:latin typeface="Consolas" panose="020B0609020204030204" pitchFamily="49" charset="0"/>
                <a:cs typeface="Consolas" panose="020B0609020204030204" pitchFamily="49" charset="0"/>
              </a:rPr>
              <a:t>" }, </a:t>
            </a:r>
            <a:br>
              <a:rPr lang="da-DK" dirty="0">
                <a:latin typeface="Consolas" panose="020B0609020204030204" pitchFamily="49" charset="0"/>
                <a:cs typeface="Consolas" panose="020B0609020204030204" pitchFamily="49" charset="0"/>
              </a:rPr>
            </a:br>
            <a:r>
              <a:rPr lang="da-DK" dirty="0">
                <a:latin typeface="Consolas" panose="020B0609020204030204" pitchFamily="49" charset="0"/>
                <a:cs typeface="Consolas" panose="020B0609020204030204" pitchFamily="49" charset="0"/>
              </a:rPr>
              <a:t>    { "</a:t>
            </a:r>
            <a:r>
              <a:rPr lang="da-DK" dirty="0" err="1">
                <a:latin typeface="Consolas" panose="020B0609020204030204" pitchFamily="49" charset="0"/>
                <a:cs typeface="Consolas" panose="020B0609020204030204" pitchFamily="49" charset="0"/>
              </a:rPr>
              <a:t>firstName</a:t>
            </a:r>
            <a:r>
              <a:rPr lang="da-DK" dirty="0">
                <a:latin typeface="Consolas" panose="020B0609020204030204" pitchFamily="49" charset="0"/>
                <a:cs typeface="Consolas" panose="020B0609020204030204" pitchFamily="49" charset="0"/>
              </a:rPr>
              <a:t>":"John" , "</a:t>
            </a:r>
            <a:r>
              <a:rPr lang="da-DK" dirty="0" err="1">
                <a:latin typeface="Consolas" panose="020B0609020204030204" pitchFamily="49" charset="0"/>
                <a:cs typeface="Consolas" panose="020B0609020204030204" pitchFamily="49" charset="0"/>
              </a:rPr>
              <a:t>lastName</a:t>
            </a:r>
            <a:r>
              <a:rPr lang="da-DK" dirty="0">
                <a:latin typeface="Consolas" panose="020B0609020204030204" pitchFamily="49" charset="0"/>
                <a:cs typeface="Consolas" panose="020B0609020204030204" pitchFamily="49" charset="0"/>
              </a:rPr>
              <a:t>":"Smith" }</a:t>
            </a:r>
          </a:p>
          <a:p>
            <a:r>
              <a:rPr lang="da-DK" dirty="0">
                <a:latin typeface="Consolas" panose="020B0609020204030204" pitchFamily="49" charset="0"/>
                <a:cs typeface="Consolas" panose="020B0609020204030204" pitchFamily="49" charset="0"/>
              </a:rPr>
              <a:t>  ]</a:t>
            </a:r>
          </a:p>
          <a:p>
            <a:r>
              <a:rPr lang="da-DK"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99029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da-DK" dirty="0"/>
              <a:t>REST</a:t>
            </a:r>
          </a:p>
        </p:txBody>
      </p:sp>
      <p:sp>
        <p:nvSpPr>
          <p:cNvPr id="2" name="TextBox 1"/>
          <p:cNvSpPr txBox="1"/>
          <p:nvPr/>
        </p:nvSpPr>
        <p:spPr>
          <a:xfrm>
            <a:off x="274209" y="3588701"/>
            <a:ext cx="8745343" cy="960263"/>
          </a:xfrm>
          <a:prstGeom prst="rect">
            <a:avLst/>
          </a:prstGeom>
          <a:noFill/>
        </p:spPr>
        <p:txBody>
          <a:bodyPr wrap="none" lIns="182880" tIns="146304" rIns="182880" bIns="146304" rtlCol="0">
            <a:spAutoFit/>
          </a:bodyPr>
          <a:lstStyle/>
          <a:p>
            <a:pPr>
              <a:lnSpc>
                <a:spcPct val="90000"/>
              </a:lnSpc>
            </a:pPr>
            <a:r>
              <a:rPr lang="en-US" sz="4800" dirty="0" err="1">
                <a:gradFill>
                  <a:gsLst>
                    <a:gs pos="2917">
                      <a:schemeClr val="tx1"/>
                    </a:gs>
                    <a:gs pos="30000">
                      <a:schemeClr val="tx1"/>
                    </a:gs>
                  </a:gsLst>
                  <a:lin ang="5400000" scaled="0"/>
                </a:gradFill>
              </a:rPr>
              <a:t>REpresentational</a:t>
            </a:r>
            <a:r>
              <a:rPr lang="en-US" sz="4800" dirty="0">
                <a:gradFill>
                  <a:gsLst>
                    <a:gs pos="2917">
                      <a:schemeClr val="tx1"/>
                    </a:gs>
                    <a:gs pos="30000">
                      <a:schemeClr val="tx1"/>
                    </a:gs>
                  </a:gsLst>
                  <a:lin ang="5400000" scaled="0"/>
                </a:gradFill>
              </a:rPr>
              <a:t> State Transfer</a:t>
            </a:r>
          </a:p>
        </p:txBody>
      </p:sp>
    </p:spTree>
    <p:extLst>
      <p:ext uri="{BB962C8B-B14F-4D97-AF65-F5344CB8AC3E}">
        <p14:creationId xmlns:p14="http://schemas.microsoft.com/office/powerpoint/2010/main" val="29459181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273844" y="295275"/>
            <a:ext cx="8778875" cy="917575"/>
          </a:xfrm>
        </p:spPr>
        <p:txBody>
          <a:bodyPr/>
          <a:lstStyle/>
          <a:p>
            <a:r>
              <a:rPr lang="en-US" altLang="da-DK" dirty="0"/>
              <a:t>REST</a:t>
            </a:r>
          </a:p>
        </p:txBody>
      </p:sp>
      <p:sp>
        <p:nvSpPr>
          <p:cNvPr id="6147" name="Content Placeholder 2"/>
          <p:cNvSpPr>
            <a:spLocks noGrp="1"/>
          </p:cNvSpPr>
          <p:nvPr>
            <p:ph idx="4294967295"/>
          </p:nvPr>
        </p:nvSpPr>
        <p:spPr>
          <a:xfrm>
            <a:off x="273844" y="1212850"/>
            <a:ext cx="8778875" cy="1292662"/>
          </a:xfrm>
        </p:spPr>
        <p:txBody>
          <a:bodyPr/>
          <a:lstStyle/>
          <a:p>
            <a:pPr marL="0" indent="0">
              <a:buNone/>
            </a:pPr>
            <a:r>
              <a:rPr lang="en-US" altLang="da-DK" dirty="0"/>
              <a:t>Maps your CRUD actions to HTTP verbs</a:t>
            </a:r>
          </a:p>
          <a:p>
            <a:endParaRPr lang="en-US" altLang="da-DK" dirty="0"/>
          </a:p>
        </p:txBody>
      </p:sp>
      <p:graphicFrame>
        <p:nvGraphicFramePr>
          <p:cNvPr id="4" name="Table 3"/>
          <p:cNvGraphicFramePr>
            <a:graphicFrameLocks noGrp="1"/>
          </p:cNvGraphicFramePr>
          <p:nvPr>
            <p:extLst>
              <p:ext uri="{D42A27DB-BD31-4B8C-83A1-F6EECF244321}">
                <p14:modId xmlns:p14="http://schemas.microsoft.com/office/powerpoint/2010/main" val="3072863860"/>
              </p:ext>
            </p:extLst>
          </p:nvPr>
        </p:nvGraphicFramePr>
        <p:xfrm>
          <a:off x="1554603" y="2551707"/>
          <a:ext cx="6217356" cy="2269332"/>
        </p:xfrm>
        <a:graphic>
          <a:graphicData uri="http://schemas.openxmlformats.org/drawingml/2006/table">
            <a:tbl>
              <a:tblPr firstRow="1" bandRow="1">
                <a:tableStyleId>{08FB837D-C827-4EFA-A057-4D05807E0F7C}</a:tableStyleId>
              </a:tblPr>
              <a:tblGrid>
                <a:gridCol w="3108678">
                  <a:extLst>
                    <a:ext uri="{9D8B030D-6E8A-4147-A177-3AD203B41FA5}">
                      <a16:colId xmlns:a16="http://schemas.microsoft.com/office/drawing/2014/main" val="20000"/>
                    </a:ext>
                  </a:extLst>
                </a:gridCol>
                <a:gridCol w="3108678">
                  <a:extLst>
                    <a:ext uri="{9D8B030D-6E8A-4147-A177-3AD203B41FA5}">
                      <a16:colId xmlns:a16="http://schemas.microsoft.com/office/drawing/2014/main" val="20001"/>
                    </a:ext>
                  </a:extLst>
                </a:gridCol>
              </a:tblGrid>
              <a:tr h="378222">
                <a:tc>
                  <a:txBody>
                    <a:bodyPr/>
                    <a:lstStyle/>
                    <a:p>
                      <a:r>
                        <a:rPr lang="en-US" sz="1800" dirty="0"/>
                        <a:t>Action</a:t>
                      </a:r>
                    </a:p>
                  </a:txBody>
                  <a:tcPr marL="93260" marR="93260" marT="46630" marB="46630"/>
                </a:tc>
                <a:tc>
                  <a:txBody>
                    <a:bodyPr/>
                    <a:lstStyle/>
                    <a:p>
                      <a:r>
                        <a:rPr lang="en-US" sz="1800" dirty="0"/>
                        <a:t>Verb</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chemeClr val="tx1"/>
                          </a:solidFill>
                        </a:rPr>
                        <a:t>Create</a:t>
                      </a:r>
                    </a:p>
                  </a:txBody>
                  <a:tcPr marL="93260" marR="93260" marT="46630" marB="46630"/>
                </a:tc>
                <a:tc>
                  <a:txBody>
                    <a:bodyPr/>
                    <a:lstStyle/>
                    <a:p>
                      <a:r>
                        <a:rPr lang="en-US" sz="1800" dirty="0">
                          <a:solidFill>
                            <a:schemeClr val="tx1"/>
                          </a:solidFill>
                        </a:rPr>
                        <a:t>POST</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chemeClr val="tx1"/>
                          </a:solidFill>
                        </a:rPr>
                        <a:t>Read (Retrieve)</a:t>
                      </a:r>
                    </a:p>
                  </a:txBody>
                  <a:tcPr marL="93260" marR="93260" marT="46630" marB="46630"/>
                </a:tc>
                <a:tc>
                  <a:txBody>
                    <a:bodyPr/>
                    <a:lstStyle/>
                    <a:p>
                      <a:r>
                        <a:rPr lang="en-US" sz="1800" dirty="0">
                          <a:solidFill>
                            <a:schemeClr val="tx1"/>
                          </a:solidFill>
                        </a:rPr>
                        <a:t>GET</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chemeClr val="tx1"/>
                          </a:solidFill>
                        </a:rPr>
                        <a:t>Update (Replace)</a:t>
                      </a:r>
                    </a:p>
                  </a:txBody>
                  <a:tcPr marL="93260" marR="93260" marT="46630" marB="46630"/>
                </a:tc>
                <a:tc>
                  <a:txBody>
                    <a:bodyPr/>
                    <a:lstStyle/>
                    <a:p>
                      <a:r>
                        <a:rPr lang="en-US" sz="1800" dirty="0">
                          <a:solidFill>
                            <a:schemeClr val="tx1"/>
                          </a:solidFill>
                        </a:rPr>
                        <a:t>PUT</a:t>
                      </a:r>
                    </a:p>
                  </a:txBody>
                  <a:tcPr marL="93260" marR="93260" marT="46630" marB="46630"/>
                </a:tc>
                <a:extLst>
                  <a:ext uri="{0D108BD9-81ED-4DB2-BD59-A6C34878D82A}">
                    <a16:rowId xmlns:a16="http://schemas.microsoft.com/office/drawing/2014/main" val="10003"/>
                  </a:ext>
                </a:extLst>
              </a:tr>
              <a:tr h="378222">
                <a:tc>
                  <a:txBody>
                    <a:bodyPr/>
                    <a:lstStyle/>
                    <a:p>
                      <a:r>
                        <a:rPr lang="da-DK" sz="1800" dirty="0">
                          <a:solidFill>
                            <a:schemeClr val="tx1"/>
                          </a:solidFill>
                        </a:rPr>
                        <a:t>Update (</a:t>
                      </a:r>
                      <a:r>
                        <a:rPr lang="da-DK" sz="1800" dirty="0" err="1">
                          <a:solidFill>
                            <a:schemeClr val="tx1"/>
                          </a:solidFill>
                        </a:rPr>
                        <a:t>Modify</a:t>
                      </a:r>
                      <a:r>
                        <a:rPr lang="da-DK" sz="1800" dirty="0">
                          <a:solidFill>
                            <a:schemeClr val="tx1"/>
                          </a:solidFill>
                        </a:rPr>
                        <a:t>)</a:t>
                      </a:r>
                      <a:endParaRPr lang="en-US" sz="1800" dirty="0">
                        <a:solidFill>
                          <a:schemeClr val="tx1"/>
                        </a:solidFill>
                      </a:endParaRPr>
                    </a:p>
                  </a:txBody>
                  <a:tcPr marL="93260" marR="93260" marT="46630" marB="46630"/>
                </a:tc>
                <a:tc>
                  <a:txBody>
                    <a:bodyPr/>
                    <a:lstStyle/>
                    <a:p>
                      <a:r>
                        <a:rPr lang="da-DK" sz="1800" dirty="0">
                          <a:solidFill>
                            <a:schemeClr val="tx1"/>
                          </a:solidFill>
                        </a:rPr>
                        <a:t>PATCH</a:t>
                      </a:r>
                      <a:endParaRPr lang="en-US" sz="1800" dirty="0">
                        <a:solidFill>
                          <a:schemeClr val="tx1"/>
                        </a:solidFill>
                      </a:endParaRPr>
                    </a:p>
                  </a:txBody>
                  <a:tcPr marL="93260" marR="93260" marT="46630" marB="46630"/>
                </a:tc>
                <a:extLst>
                  <a:ext uri="{0D108BD9-81ED-4DB2-BD59-A6C34878D82A}">
                    <a16:rowId xmlns:a16="http://schemas.microsoft.com/office/drawing/2014/main" val="489029403"/>
                  </a:ext>
                </a:extLst>
              </a:tr>
              <a:tr h="378222">
                <a:tc>
                  <a:txBody>
                    <a:bodyPr/>
                    <a:lstStyle/>
                    <a:p>
                      <a:r>
                        <a:rPr lang="en-US" sz="1800" dirty="0">
                          <a:solidFill>
                            <a:schemeClr val="tx1"/>
                          </a:solidFill>
                        </a:rPr>
                        <a:t>Delete</a:t>
                      </a:r>
                    </a:p>
                  </a:txBody>
                  <a:tcPr marL="93260" marR="93260" marT="46630" marB="46630"/>
                </a:tc>
                <a:tc>
                  <a:txBody>
                    <a:bodyPr/>
                    <a:lstStyle/>
                    <a:p>
                      <a:r>
                        <a:rPr lang="en-US" sz="1800" dirty="0">
                          <a:solidFill>
                            <a:schemeClr val="tx1"/>
                          </a:solidFill>
                        </a:rPr>
                        <a:t>DELETE</a:t>
                      </a:r>
                    </a:p>
                  </a:txBody>
                  <a:tcPr marL="93260" marR="93260" marT="46630" marB="4663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3506295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status </a:t>
            </a:r>
            <a:r>
              <a:rPr lang="da-DK" altLang="da-DK" dirty="0" err="1"/>
              <a:t>codes</a:t>
            </a:r>
            <a:endParaRPr lang="da-DK" altLang="da-DK" dirty="0"/>
          </a:p>
        </p:txBody>
      </p:sp>
      <p:graphicFrame>
        <p:nvGraphicFramePr>
          <p:cNvPr id="4" name="Table 3"/>
          <p:cNvGraphicFramePr>
            <a:graphicFrameLocks noGrp="1"/>
          </p:cNvGraphicFramePr>
          <p:nvPr>
            <p:extLst>
              <p:ext uri="{D42A27DB-BD31-4B8C-83A1-F6EECF244321}">
                <p14:modId xmlns:p14="http://schemas.microsoft.com/office/powerpoint/2010/main" val="3943738448"/>
              </p:ext>
            </p:extLst>
          </p:nvPr>
        </p:nvGraphicFramePr>
        <p:xfrm>
          <a:off x="1554603" y="1137020"/>
          <a:ext cx="6217356" cy="5652046"/>
        </p:xfrm>
        <a:graphic>
          <a:graphicData uri="http://schemas.openxmlformats.org/drawingml/2006/table">
            <a:tbl>
              <a:tblPr firstRow="1" bandRow="1">
                <a:tableStyleId>{3C2FFA5D-87B4-456A-9821-1D502468CF0F}</a:tableStyleId>
              </a:tblPr>
              <a:tblGrid>
                <a:gridCol w="1279898">
                  <a:extLst>
                    <a:ext uri="{9D8B030D-6E8A-4147-A177-3AD203B41FA5}">
                      <a16:colId xmlns:a16="http://schemas.microsoft.com/office/drawing/2014/main" val="20000"/>
                    </a:ext>
                  </a:extLst>
                </a:gridCol>
                <a:gridCol w="4937458">
                  <a:extLst>
                    <a:ext uri="{9D8B030D-6E8A-4147-A177-3AD203B41FA5}">
                      <a16:colId xmlns:a16="http://schemas.microsoft.com/office/drawing/2014/main" val="20001"/>
                    </a:ext>
                  </a:extLst>
                </a:gridCol>
              </a:tblGrid>
              <a:tr h="378222">
                <a:tc>
                  <a:txBody>
                    <a:bodyPr/>
                    <a:lstStyle/>
                    <a:p>
                      <a:r>
                        <a:rPr lang="en-US" sz="1800" dirty="0"/>
                        <a:t>Code</a:t>
                      </a:r>
                    </a:p>
                  </a:txBody>
                  <a:tcPr marL="93260" marR="93260" marT="46630" marB="46630"/>
                </a:tc>
                <a:tc>
                  <a:txBody>
                    <a:bodyPr/>
                    <a:lstStyle/>
                    <a:p>
                      <a:r>
                        <a:rPr lang="en-US" sz="1800" dirty="0"/>
                        <a:t>Meaning</a:t>
                      </a:r>
                    </a:p>
                  </a:txBody>
                  <a:tcPr marL="93260" marR="93260" marT="46630" marB="46630"/>
                </a:tc>
                <a:extLst>
                  <a:ext uri="{0D108BD9-81ED-4DB2-BD59-A6C34878D82A}">
                    <a16:rowId xmlns:a16="http://schemas.microsoft.com/office/drawing/2014/main" val="10000"/>
                  </a:ext>
                </a:extLst>
              </a:tr>
              <a:tr h="378222">
                <a:tc>
                  <a:txBody>
                    <a:bodyPr/>
                    <a:lstStyle/>
                    <a:p>
                      <a:r>
                        <a:rPr lang="en-US" sz="1800" dirty="0">
                          <a:solidFill>
                            <a:srgbClr val="000000"/>
                          </a:solidFill>
                        </a:rPr>
                        <a:t>200</a:t>
                      </a:r>
                    </a:p>
                  </a:txBody>
                  <a:tcPr marL="93260" marR="93260" marT="46630" marB="46630"/>
                </a:tc>
                <a:tc>
                  <a:txBody>
                    <a:bodyPr/>
                    <a:lstStyle/>
                    <a:p>
                      <a:r>
                        <a:rPr lang="en-US" sz="1800" dirty="0">
                          <a:solidFill>
                            <a:srgbClr val="000000"/>
                          </a:solidFill>
                        </a:rPr>
                        <a:t>OK</a:t>
                      </a:r>
                    </a:p>
                  </a:txBody>
                  <a:tcPr marL="93260" marR="93260" marT="46630" marB="46630"/>
                </a:tc>
                <a:extLst>
                  <a:ext uri="{0D108BD9-81ED-4DB2-BD59-A6C34878D82A}">
                    <a16:rowId xmlns:a16="http://schemas.microsoft.com/office/drawing/2014/main" val="10001"/>
                  </a:ext>
                </a:extLst>
              </a:tr>
              <a:tr h="378222">
                <a:tc>
                  <a:txBody>
                    <a:bodyPr/>
                    <a:lstStyle/>
                    <a:p>
                      <a:r>
                        <a:rPr lang="en-US" sz="1800" dirty="0">
                          <a:solidFill>
                            <a:srgbClr val="000000"/>
                          </a:solidFill>
                        </a:rPr>
                        <a:t>201</a:t>
                      </a:r>
                    </a:p>
                  </a:txBody>
                  <a:tcPr marL="93260" marR="93260" marT="46630" marB="46630"/>
                </a:tc>
                <a:tc>
                  <a:txBody>
                    <a:bodyPr/>
                    <a:lstStyle/>
                    <a:p>
                      <a:r>
                        <a:rPr lang="en-US" sz="1800" dirty="0">
                          <a:solidFill>
                            <a:srgbClr val="000000"/>
                          </a:solidFill>
                        </a:rPr>
                        <a:t>Created</a:t>
                      </a:r>
                    </a:p>
                  </a:txBody>
                  <a:tcPr marL="93260" marR="93260" marT="46630" marB="46630"/>
                </a:tc>
                <a:extLst>
                  <a:ext uri="{0D108BD9-81ED-4DB2-BD59-A6C34878D82A}">
                    <a16:rowId xmlns:a16="http://schemas.microsoft.com/office/drawing/2014/main" val="10002"/>
                  </a:ext>
                </a:extLst>
              </a:tr>
              <a:tr h="378222">
                <a:tc>
                  <a:txBody>
                    <a:bodyPr/>
                    <a:lstStyle/>
                    <a:p>
                      <a:r>
                        <a:rPr lang="en-US" sz="1800" dirty="0">
                          <a:solidFill>
                            <a:srgbClr val="000000"/>
                          </a:solidFill>
                        </a:rPr>
                        <a:t>202</a:t>
                      </a:r>
                    </a:p>
                  </a:txBody>
                  <a:tcPr marL="93260" marR="93260" marT="46630" marB="46630"/>
                </a:tc>
                <a:tc>
                  <a:txBody>
                    <a:bodyPr/>
                    <a:lstStyle/>
                    <a:p>
                      <a:r>
                        <a:rPr lang="en-US" sz="1800" dirty="0">
                          <a:solidFill>
                            <a:srgbClr val="000000"/>
                          </a:solidFill>
                        </a:rPr>
                        <a:t>Accepted</a:t>
                      </a:r>
                    </a:p>
                  </a:txBody>
                  <a:tcPr marL="93260" marR="93260" marT="46630" marB="46630"/>
                </a:tc>
                <a:extLst>
                  <a:ext uri="{0D108BD9-81ED-4DB2-BD59-A6C34878D82A}">
                    <a16:rowId xmlns:a16="http://schemas.microsoft.com/office/drawing/2014/main" val="10003"/>
                  </a:ext>
                </a:extLst>
              </a:tr>
              <a:tr h="378222">
                <a:tc>
                  <a:txBody>
                    <a:bodyPr/>
                    <a:lstStyle/>
                    <a:p>
                      <a:r>
                        <a:rPr lang="en-US" sz="1800" dirty="0">
                          <a:solidFill>
                            <a:srgbClr val="000000"/>
                          </a:solidFill>
                        </a:rPr>
                        <a:t>204</a:t>
                      </a:r>
                    </a:p>
                  </a:txBody>
                  <a:tcPr marL="93260" marR="93260" marT="46630" marB="46630"/>
                </a:tc>
                <a:tc>
                  <a:txBody>
                    <a:bodyPr/>
                    <a:lstStyle/>
                    <a:p>
                      <a:r>
                        <a:rPr lang="en-US" sz="1800" dirty="0">
                          <a:solidFill>
                            <a:srgbClr val="000000"/>
                          </a:solidFill>
                        </a:rPr>
                        <a:t>No content</a:t>
                      </a:r>
                    </a:p>
                  </a:txBody>
                  <a:tcPr marL="93260" marR="93260" marT="46630" marB="46630"/>
                </a:tc>
                <a:extLst>
                  <a:ext uri="{0D108BD9-81ED-4DB2-BD59-A6C34878D82A}">
                    <a16:rowId xmlns:a16="http://schemas.microsoft.com/office/drawing/2014/main" val="10004"/>
                  </a:ext>
                </a:extLst>
              </a:tr>
              <a:tr h="378222">
                <a:tc>
                  <a:txBody>
                    <a:bodyPr/>
                    <a:lstStyle/>
                    <a:p>
                      <a:r>
                        <a:rPr lang="en-US" sz="1800" dirty="0">
                          <a:solidFill>
                            <a:srgbClr val="000000"/>
                          </a:solidFill>
                        </a:rPr>
                        <a:t>301</a:t>
                      </a:r>
                    </a:p>
                  </a:txBody>
                  <a:tcPr marL="93260" marR="93260" marT="46630" marB="46630"/>
                </a:tc>
                <a:tc>
                  <a:txBody>
                    <a:bodyPr/>
                    <a:lstStyle/>
                    <a:p>
                      <a:r>
                        <a:rPr lang="en-US" sz="1800" dirty="0">
                          <a:solidFill>
                            <a:srgbClr val="000000"/>
                          </a:solidFill>
                        </a:rPr>
                        <a:t>Moved permanently</a:t>
                      </a:r>
                    </a:p>
                  </a:txBody>
                  <a:tcPr marL="93260" marR="93260" marT="46630" marB="46630"/>
                </a:tc>
                <a:extLst>
                  <a:ext uri="{0D108BD9-81ED-4DB2-BD59-A6C34878D82A}">
                    <a16:rowId xmlns:a16="http://schemas.microsoft.com/office/drawing/2014/main" val="2211307780"/>
                  </a:ext>
                </a:extLst>
              </a:tr>
              <a:tr h="367580">
                <a:tc>
                  <a:txBody>
                    <a:bodyPr/>
                    <a:lstStyle/>
                    <a:p>
                      <a:r>
                        <a:rPr lang="en-US" sz="1800" dirty="0">
                          <a:solidFill>
                            <a:srgbClr val="000000"/>
                          </a:solidFill>
                        </a:rPr>
                        <a:t>302</a:t>
                      </a:r>
                    </a:p>
                  </a:txBody>
                  <a:tcPr marL="93260" marR="93260" marT="46630" marB="46630"/>
                </a:tc>
                <a:tc>
                  <a:txBody>
                    <a:bodyPr/>
                    <a:lstStyle/>
                    <a:p>
                      <a:r>
                        <a:rPr lang="en-US" sz="1800" dirty="0">
                          <a:solidFill>
                            <a:srgbClr val="000000"/>
                          </a:solidFill>
                        </a:rPr>
                        <a:t>Moved</a:t>
                      </a:r>
                      <a:r>
                        <a:rPr lang="en-US" sz="1800" baseline="0" dirty="0">
                          <a:solidFill>
                            <a:srgbClr val="000000"/>
                          </a:solidFill>
                        </a:rPr>
                        <a:t> temporarily </a:t>
                      </a:r>
                      <a:endParaRPr lang="en-US" sz="1800" dirty="0">
                        <a:solidFill>
                          <a:srgbClr val="000000"/>
                        </a:solidFill>
                      </a:endParaRPr>
                    </a:p>
                  </a:txBody>
                  <a:tcPr marL="93260" marR="93260" marT="46630" marB="46630"/>
                </a:tc>
                <a:extLst>
                  <a:ext uri="{0D108BD9-81ED-4DB2-BD59-A6C34878D82A}">
                    <a16:rowId xmlns:a16="http://schemas.microsoft.com/office/drawing/2014/main" val="1081913196"/>
                  </a:ext>
                </a:extLst>
              </a:tr>
              <a:tr h="367580">
                <a:tc>
                  <a:txBody>
                    <a:bodyPr/>
                    <a:lstStyle/>
                    <a:p>
                      <a:r>
                        <a:rPr lang="en-US" sz="1800" dirty="0">
                          <a:solidFill>
                            <a:srgbClr val="000000"/>
                          </a:solidFill>
                        </a:rPr>
                        <a:t>400</a:t>
                      </a:r>
                    </a:p>
                  </a:txBody>
                  <a:tcPr marL="93260" marR="93260" marT="46630" marB="46630"/>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solidFill>
                            <a:srgbClr val="000000"/>
                          </a:solidFill>
                        </a:rPr>
                        <a:t>Bad</a:t>
                      </a:r>
                      <a:r>
                        <a:rPr lang="en-US" sz="1800" baseline="0" dirty="0">
                          <a:solidFill>
                            <a:srgbClr val="000000"/>
                          </a:solidFill>
                        </a:rPr>
                        <a:t> request</a:t>
                      </a:r>
                      <a:endParaRPr lang="en-US" sz="1800" dirty="0">
                        <a:solidFill>
                          <a:srgbClr val="000000"/>
                        </a:solidFill>
                      </a:endParaRPr>
                    </a:p>
                  </a:txBody>
                  <a:tcPr marL="93260" marR="93260" marT="46630" marB="46630"/>
                </a:tc>
                <a:extLst>
                  <a:ext uri="{0D108BD9-81ED-4DB2-BD59-A6C34878D82A}">
                    <a16:rowId xmlns:a16="http://schemas.microsoft.com/office/drawing/2014/main" val="1305174022"/>
                  </a:ext>
                </a:extLst>
              </a:tr>
              <a:tr h="378222">
                <a:tc>
                  <a:txBody>
                    <a:bodyPr/>
                    <a:lstStyle/>
                    <a:p>
                      <a:r>
                        <a:rPr lang="en-US" sz="1800" dirty="0">
                          <a:solidFill>
                            <a:srgbClr val="000000"/>
                          </a:solidFill>
                        </a:rPr>
                        <a:t>401</a:t>
                      </a:r>
                    </a:p>
                  </a:txBody>
                  <a:tcPr marL="93260" marR="93260" marT="46630" marB="46630"/>
                </a:tc>
                <a:tc>
                  <a:txBody>
                    <a:bodyPr/>
                    <a:lstStyle/>
                    <a:p>
                      <a:r>
                        <a:rPr lang="en-US" sz="1800" dirty="0">
                          <a:solidFill>
                            <a:srgbClr val="000000"/>
                          </a:solidFill>
                        </a:rPr>
                        <a:t>Unauthorized</a:t>
                      </a:r>
                    </a:p>
                  </a:txBody>
                  <a:tcPr marL="93260" marR="93260" marT="46630" marB="46630"/>
                </a:tc>
                <a:extLst>
                  <a:ext uri="{0D108BD9-81ED-4DB2-BD59-A6C34878D82A}">
                    <a16:rowId xmlns:a16="http://schemas.microsoft.com/office/drawing/2014/main" val="3381371862"/>
                  </a:ext>
                </a:extLst>
              </a:tr>
              <a:tr h="378222">
                <a:tc>
                  <a:txBody>
                    <a:bodyPr/>
                    <a:lstStyle/>
                    <a:p>
                      <a:r>
                        <a:rPr lang="en-US" sz="1800" dirty="0">
                          <a:solidFill>
                            <a:srgbClr val="000000"/>
                          </a:solidFill>
                        </a:rPr>
                        <a:t>403</a:t>
                      </a:r>
                    </a:p>
                  </a:txBody>
                  <a:tcPr marL="93260" marR="93260" marT="46630" marB="46630"/>
                </a:tc>
                <a:tc>
                  <a:txBody>
                    <a:bodyPr/>
                    <a:lstStyle/>
                    <a:p>
                      <a:r>
                        <a:rPr lang="en-US" sz="1800" dirty="0">
                          <a:solidFill>
                            <a:srgbClr val="000000"/>
                          </a:solidFill>
                        </a:rPr>
                        <a:t>Forbidden </a:t>
                      </a:r>
                    </a:p>
                  </a:txBody>
                  <a:tcPr marL="93260" marR="93260" marT="46630" marB="46630"/>
                </a:tc>
                <a:extLst>
                  <a:ext uri="{0D108BD9-81ED-4DB2-BD59-A6C34878D82A}">
                    <a16:rowId xmlns:a16="http://schemas.microsoft.com/office/drawing/2014/main" val="2126310157"/>
                  </a:ext>
                </a:extLst>
              </a:tr>
              <a:tr h="378222">
                <a:tc>
                  <a:txBody>
                    <a:bodyPr/>
                    <a:lstStyle/>
                    <a:p>
                      <a:r>
                        <a:rPr lang="en-US" sz="1800" dirty="0">
                          <a:solidFill>
                            <a:srgbClr val="000000"/>
                          </a:solidFill>
                        </a:rPr>
                        <a:t>404</a:t>
                      </a:r>
                    </a:p>
                  </a:txBody>
                  <a:tcPr marL="93260" marR="93260" marT="46630" marB="46630"/>
                </a:tc>
                <a:tc>
                  <a:txBody>
                    <a:bodyPr/>
                    <a:lstStyle/>
                    <a:p>
                      <a:r>
                        <a:rPr lang="en-US" sz="1800" dirty="0">
                          <a:solidFill>
                            <a:srgbClr val="000000"/>
                          </a:solidFill>
                        </a:rPr>
                        <a:t>Not found</a:t>
                      </a:r>
                    </a:p>
                  </a:txBody>
                  <a:tcPr marL="93260" marR="93260" marT="46630" marB="46630"/>
                </a:tc>
                <a:extLst>
                  <a:ext uri="{0D108BD9-81ED-4DB2-BD59-A6C34878D82A}">
                    <a16:rowId xmlns:a16="http://schemas.microsoft.com/office/drawing/2014/main" val="2932328903"/>
                  </a:ext>
                </a:extLst>
              </a:tr>
              <a:tr h="378222">
                <a:tc>
                  <a:txBody>
                    <a:bodyPr/>
                    <a:lstStyle/>
                    <a:p>
                      <a:r>
                        <a:rPr lang="da-DK" sz="1800" dirty="0">
                          <a:solidFill>
                            <a:srgbClr val="000000"/>
                          </a:solidFill>
                        </a:rPr>
                        <a:t>409</a:t>
                      </a:r>
                      <a:endParaRPr lang="en-US" sz="1800" dirty="0">
                        <a:solidFill>
                          <a:srgbClr val="000000"/>
                        </a:solidFill>
                      </a:endParaRPr>
                    </a:p>
                  </a:txBody>
                  <a:tcPr marL="93260" marR="93260" marT="46630" marB="46630"/>
                </a:tc>
                <a:tc>
                  <a:txBody>
                    <a:bodyPr/>
                    <a:lstStyle/>
                    <a:p>
                      <a:r>
                        <a:rPr lang="da-DK" sz="1800" dirty="0" err="1">
                          <a:solidFill>
                            <a:srgbClr val="000000"/>
                          </a:solidFill>
                        </a:rPr>
                        <a:t>Conflict</a:t>
                      </a:r>
                      <a:endParaRPr lang="en-US" sz="1800" dirty="0">
                        <a:solidFill>
                          <a:srgbClr val="000000"/>
                        </a:solidFill>
                      </a:endParaRPr>
                    </a:p>
                  </a:txBody>
                  <a:tcPr marL="93260" marR="93260" marT="46630" marB="46630"/>
                </a:tc>
                <a:extLst>
                  <a:ext uri="{0D108BD9-81ED-4DB2-BD59-A6C34878D82A}">
                    <a16:rowId xmlns:a16="http://schemas.microsoft.com/office/drawing/2014/main" val="608479658"/>
                  </a:ext>
                </a:extLst>
              </a:tr>
              <a:tr h="378222">
                <a:tc>
                  <a:txBody>
                    <a:bodyPr/>
                    <a:lstStyle/>
                    <a:p>
                      <a:r>
                        <a:rPr lang="en-US" sz="1800" dirty="0">
                          <a:solidFill>
                            <a:srgbClr val="000000"/>
                          </a:solidFill>
                        </a:rPr>
                        <a:t>500</a:t>
                      </a:r>
                    </a:p>
                  </a:txBody>
                  <a:tcPr marL="93260" marR="93260" marT="46630" marB="46630"/>
                </a:tc>
                <a:tc>
                  <a:txBody>
                    <a:bodyPr/>
                    <a:lstStyle/>
                    <a:p>
                      <a:r>
                        <a:rPr lang="en-US" sz="1800" dirty="0">
                          <a:solidFill>
                            <a:srgbClr val="000000"/>
                          </a:solidFill>
                        </a:rPr>
                        <a:t>Internal server error </a:t>
                      </a:r>
                    </a:p>
                  </a:txBody>
                  <a:tcPr marL="93260" marR="93260" marT="46630" marB="46630"/>
                </a:tc>
                <a:extLst>
                  <a:ext uri="{0D108BD9-81ED-4DB2-BD59-A6C34878D82A}">
                    <a16:rowId xmlns:a16="http://schemas.microsoft.com/office/drawing/2014/main" val="651511236"/>
                  </a:ext>
                </a:extLst>
              </a:tr>
              <a:tr h="378222">
                <a:tc>
                  <a:txBody>
                    <a:bodyPr/>
                    <a:lstStyle/>
                    <a:p>
                      <a:r>
                        <a:rPr lang="en-US" sz="1800" dirty="0">
                          <a:solidFill>
                            <a:srgbClr val="000000"/>
                          </a:solidFill>
                        </a:rPr>
                        <a:t>501</a:t>
                      </a:r>
                    </a:p>
                  </a:txBody>
                  <a:tcPr marL="93260" marR="93260" marT="46630" marB="46630"/>
                </a:tc>
                <a:tc>
                  <a:txBody>
                    <a:bodyPr/>
                    <a:lstStyle/>
                    <a:p>
                      <a:r>
                        <a:rPr lang="en-US" sz="1800" dirty="0">
                          <a:solidFill>
                            <a:srgbClr val="000000"/>
                          </a:solidFill>
                        </a:rPr>
                        <a:t>Not implemented</a:t>
                      </a:r>
                    </a:p>
                  </a:txBody>
                  <a:tcPr marL="93260" marR="93260" marT="46630" marB="46630"/>
                </a:tc>
                <a:extLst>
                  <a:ext uri="{0D108BD9-81ED-4DB2-BD59-A6C34878D82A}">
                    <a16:rowId xmlns:a16="http://schemas.microsoft.com/office/drawing/2014/main" val="3028350807"/>
                  </a:ext>
                </a:extLst>
              </a:tr>
              <a:tr h="378222">
                <a:tc>
                  <a:txBody>
                    <a:bodyPr/>
                    <a:lstStyle/>
                    <a:p>
                      <a:r>
                        <a:rPr lang="en-US" sz="1800" dirty="0">
                          <a:solidFill>
                            <a:srgbClr val="000000"/>
                          </a:solidFill>
                        </a:rPr>
                        <a:t>503</a:t>
                      </a:r>
                    </a:p>
                  </a:txBody>
                  <a:tcPr marL="93260" marR="93260" marT="46630" marB="46630"/>
                </a:tc>
                <a:tc>
                  <a:txBody>
                    <a:bodyPr/>
                    <a:lstStyle/>
                    <a:p>
                      <a:r>
                        <a:rPr lang="en-US" sz="1800" dirty="0">
                          <a:solidFill>
                            <a:srgbClr val="000000"/>
                          </a:solidFill>
                        </a:rPr>
                        <a:t>Service</a:t>
                      </a:r>
                      <a:r>
                        <a:rPr lang="en-US" sz="1800" baseline="0" dirty="0">
                          <a:solidFill>
                            <a:srgbClr val="000000"/>
                          </a:solidFill>
                        </a:rPr>
                        <a:t> unavailable</a:t>
                      </a:r>
                      <a:endParaRPr lang="en-US" sz="1800" dirty="0">
                        <a:solidFill>
                          <a:srgbClr val="000000"/>
                        </a:solidFill>
                      </a:endParaRPr>
                    </a:p>
                  </a:txBody>
                  <a:tcPr marL="93260" marR="93260" marT="46630" marB="46630"/>
                </a:tc>
                <a:extLst>
                  <a:ext uri="{0D108BD9-81ED-4DB2-BD59-A6C34878D82A}">
                    <a16:rowId xmlns:a16="http://schemas.microsoft.com/office/drawing/2014/main" val="2530238134"/>
                  </a:ext>
                </a:extLst>
              </a:tr>
            </a:tbl>
          </a:graphicData>
        </a:graphic>
      </p:graphicFrame>
    </p:spTree>
    <p:extLst>
      <p:ext uri="{BB962C8B-B14F-4D97-AF65-F5344CB8AC3E}">
        <p14:creationId xmlns:p14="http://schemas.microsoft.com/office/powerpoint/2010/main" val="42332463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altLang="da-DK" dirty="0"/>
              <a:t>HTTP </a:t>
            </a:r>
            <a:r>
              <a:rPr lang="da-DK" altLang="da-DK" dirty="0" err="1"/>
              <a:t>headers</a:t>
            </a:r>
            <a:endParaRPr lang="da-DK" altLang="da-DK" dirty="0"/>
          </a:p>
        </p:txBody>
      </p:sp>
      <p:graphicFrame>
        <p:nvGraphicFramePr>
          <p:cNvPr id="3" name="Table 2"/>
          <p:cNvGraphicFramePr>
            <a:graphicFrameLocks noGrp="1"/>
          </p:cNvGraphicFramePr>
          <p:nvPr>
            <p:extLst>
              <p:ext uri="{D42A27DB-BD31-4B8C-83A1-F6EECF244321}">
                <p14:modId xmlns:p14="http://schemas.microsoft.com/office/powerpoint/2010/main" val="2472876208"/>
              </p:ext>
            </p:extLst>
          </p:nvPr>
        </p:nvGraphicFramePr>
        <p:xfrm>
          <a:off x="411185" y="1302726"/>
          <a:ext cx="8504193" cy="5289192"/>
        </p:xfrm>
        <a:graphic>
          <a:graphicData uri="http://schemas.openxmlformats.org/drawingml/2006/table">
            <a:tbl>
              <a:tblPr firstRow="1">
                <a:tableStyleId>{284E427A-3D55-4303-BF80-6455036E1DE7}</a:tableStyleId>
              </a:tblPr>
              <a:tblGrid>
                <a:gridCol w="2231295">
                  <a:extLst>
                    <a:ext uri="{9D8B030D-6E8A-4147-A177-3AD203B41FA5}">
                      <a16:colId xmlns:a16="http://schemas.microsoft.com/office/drawing/2014/main" val="3829694350"/>
                    </a:ext>
                  </a:extLst>
                </a:gridCol>
                <a:gridCol w="2477996">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Example</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875520">
                <a:tc>
                  <a:txBody>
                    <a:bodyPr/>
                    <a:lstStyle/>
                    <a:p>
                      <a:pPr algn="l" fontAlgn="base"/>
                      <a:r>
                        <a:rPr lang="da-DK" sz="1600" dirty="0">
                          <a:solidFill>
                            <a:srgbClr val="000000"/>
                          </a:solidFill>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solidFill>
                            <a:srgbClr val="000000"/>
                          </a:solidFill>
                          <a:effectLst/>
                        </a:rPr>
                        <a:t>text</a:t>
                      </a:r>
                      <a:r>
                        <a:rPr lang="da-DK" sz="1600" dirty="0">
                          <a:solidFill>
                            <a:srgbClr val="000000"/>
                          </a:solidFill>
                          <a:effectLst/>
                        </a:rPr>
                        <a:t>/</a:t>
                      </a:r>
                      <a:r>
                        <a:rPr lang="da-DK" sz="1600" dirty="0" err="1">
                          <a:solidFill>
                            <a:srgbClr val="000000"/>
                          </a:solidFill>
                          <a:effectLst/>
                        </a:rPr>
                        <a:t>plain</a:t>
                      </a:r>
                      <a:r>
                        <a:rPr lang="da-DK" sz="1600" dirty="0">
                          <a:solidFill>
                            <a:srgbClr val="000000"/>
                          </a:solidFill>
                          <a:effectLst/>
                        </a:rPr>
                        <a:t>, </a:t>
                      </a:r>
                      <a:r>
                        <a:rPr lang="da-DK" sz="1600" dirty="0" err="1">
                          <a:solidFill>
                            <a:srgbClr val="000000"/>
                          </a:solidFill>
                          <a:effectLst/>
                        </a:rPr>
                        <a:t>application</a:t>
                      </a:r>
                      <a:r>
                        <a:rPr lang="da-DK" sz="1600" dirty="0">
                          <a:solidFill>
                            <a:srgbClr val="000000"/>
                          </a:solidFill>
                          <a:effectLst/>
                        </a:rPr>
                        <a:t>/</a:t>
                      </a:r>
                      <a:r>
                        <a:rPr lang="da-DK" sz="1600" dirty="0" err="1">
                          <a:solidFill>
                            <a:srgbClr val="000000"/>
                          </a:solidFill>
                          <a:effectLst/>
                        </a:rPr>
                        <a:t>json</a:t>
                      </a:r>
                      <a:r>
                        <a:rPr lang="da-DK" sz="1600" dirty="0">
                          <a:solidFill>
                            <a:srgbClr val="000000"/>
                          </a:solidFill>
                          <a:effectLst/>
                        </a:rPr>
                        <a:t>,</a:t>
                      </a:r>
                      <a:r>
                        <a:rPr lang="da-DK" sz="1600" baseline="0" dirty="0">
                          <a:solidFill>
                            <a:srgbClr val="000000"/>
                          </a:solidFill>
                          <a:effectLst/>
                        </a:rPr>
                        <a:t> </a:t>
                      </a:r>
                      <a:r>
                        <a:rPr lang="da-DK" sz="1600" baseline="0" dirty="0" err="1">
                          <a:solidFill>
                            <a:srgbClr val="000000"/>
                          </a:solidFill>
                          <a:effectLst/>
                        </a:rPr>
                        <a:t>application</a:t>
                      </a:r>
                      <a:r>
                        <a:rPr lang="da-DK" sz="1600" baseline="0" dirty="0">
                          <a:solidFill>
                            <a:srgbClr val="000000"/>
                          </a:solidFill>
                          <a:effectLst/>
                        </a:rPr>
                        <a:t>/xml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875520">
                <a:tc>
                  <a:txBody>
                    <a:bodyPr/>
                    <a:lstStyle/>
                    <a:p>
                      <a:pPr algn="l" fontAlgn="base"/>
                      <a:r>
                        <a:rPr lang="da-DK" sz="1600" dirty="0">
                          <a:solidFill>
                            <a:srgbClr val="000000"/>
                          </a:solidFill>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The MIME type of the body of the request (POST and PUT)</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solidFill>
                            <a:srgbClr val="000000"/>
                          </a:solidFill>
                          <a:effectLst/>
                        </a:rPr>
                        <a:t>application</a:t>
                      </a:r>
                      <a:r>
                        <a:rPr lang="da-DK" sz="1600" dirty="0">
                          <a:solidFill>
                            <a:srgbClr val="000000"/>
                          </a:solidFill>
                          <a:effectLst/>
                        </a:rPr>
                        <a:t>/x-www-form-</a:t>
                      </a:r>
                      <a:r>
                        <a:rPr lang="da-DK" sz="1600" dirty="0" err="1">
                          <a:solidFill>
                            <a:srgbClr val="000000"/>
                          </a:solidFill>
                          <a:effectLst/>
                        </a:rPr>
                        <a:t>urlencoded</a:t>
                      </a:r>
                      <a:endParaRPr lang="da-DK" sz="1600" dirty="0">
                        <a:solidFill>
                          <a:srgbClr val="000000"/>
                        </a:solidFill>
                        <a:effectLst/>
                      </a:endParaRPr>
                    </a:p>
                    <a:p>
                      <a:pPr algn="l" fontAlgn="base"/>
                      <a:r>
                        <a:rPr lang="da-DK" sz="1600" dirty="0" err="1">
                          <a:solidFill>
                            <a:srgbClr val="000000"/>
                          </a:solidFill>
                          <a:effectLst/>
                        </a:rPr>
                        <a:t>application</a:t>
                      </a:r>
                      <a:r>
                        <a:rPr lang="da-DK" sz="1600" dirty="0">
                          <a:solidFill>
                            <a:srgbClr val="000000"/>
                          </a:solidFill>
                          <a:effectLst/>
                        </a:rPr>
                        <a:t>/</a:t>
                      </a:r>
                      <a:r>
                        <a:rPr lang="da-DK" sz="1600" dirty="0" err="1">
                          <a:solidFill>
                            <a:srgbClr val="000000"/>
                          </a:solidFill>
                          <a:effectLst/>
                        </a:rPr>
                        <a:t>json</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2518632">
                <a:tc>
                  <a:txBody>
                    <a:bodyPr/>
                    <a:lstStyle/>
                    <a:p>
                      <a:pPr algn="l" fontAlgn="base"/>
                      <a:r>
                        <a:rPr lang="da-DK" sz="1600" dirty="0" err="1">
                          <a:solidFill>
                            <a:srgbClr val="000000"/>
                          </a:solidFill>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err="1">
                          <a:solidFill>
                            <a:srgbClr val="000000"/>
                          </a:solidFill>
                          <a:effectLst/>
                        </a:rPr>
                        <a:t>OAuth</a:t>
                      </a:r>
                      <a:r>
                        <a:rPr lang="en-US" sz="1600" dirty="0">
                          <a:solidFill>
                            <a:srgbClr val="000000"/>
                          </a:solidFill>
                          <a:effectLst/>
                        </a:rPr>
                        <a:t> realm="http://sp.example.test/",</a:t>
                      </a:r>
                      <a:br>
                        <a:rPr lang="en-US" sz="1600" dirty="0">
                          <a:solidFill>
                            <a:srgbClr val="000000"/>
                          </a:solidFill>
                          <a:effectLst/>
                        </a:rPr>
                      </a:br>
                      <a:r>
                        <a:rPr lang="en-US" sz="1600" dirty="0" err="1">
                          <a:solidFill>
                            <a:srgbClr val="000000"/>
                          </a:solidFill>
                          <a:effectLst/>
                        </a:rPr>
                        <a:t>oauth_consumer_key</a:t>
                      </a:r>
                      <a:r>
                        <a:rPr lang="en-US" sz="1600" dirty="0">
                          <a:solidFill>
                            <a:srgbClr val="000000"/>
                          </a:solidFill>
                          <a:effectLst/>
                        </a:rPr>
                        <a:t>="0685bd9184jfhq22",</a:t>
                      </a:r>
                      <a:br>
                        <a:rPr lang="en-US" sz="1600" dirty="0">
                          <a:solidFill>
                            <a:srgbClr val="000000"/>
                          </a:solidFill>
                          <a:effectLst/>
                        </a:rPr>
                      </a:br>
                      <a:r>
                        <a:rPr lang="en-US" sz="1600" dirty="0">
                          <a:solidFill>
                            <a:srgbClr val="000000"/>
                          </a:solidFill>
                          <a:effectLst/>
                        </a:rPr>
                        <a:t>  </a:t>
                      </a:r>
                      <a:r>
                        <a:rPr lang="en-US" sz="1600" dirty="0" err="1">
                          <a:solidFill>
                            <a:srgbClr val="000000"/>
                          </a:solidFill>
                          <a:effectLst/>
                        </a:rPr>
                        <a:t>oauth_token</a:t>
                      </a:r>
                      <a:r>
                        <a:rPr lang="en-US" sz="1600" dirty="0">
                          <a:solidFill>
                            <a:srgbClr val="000000"/>
                          </a:solidFill>
                          <a:effectLst/>
                        </a:rPr>
                        <a:t>="ad180jjd733klru7",</a:t>
                      </a:r>
                      <a:br>
                        <a:rPr lang="en-US" sz="1600" dirty="0">
                          <a:solidFill>
                            <a:srgbClr val="000000"/>
                          </a:solidFill>
                          <a:effectLst/>
                        </a:rPr>
                      </a:br>
                      <a:r>
                        <a:rPr lang="en-US" sz="1600" dirty="0">
                          <a:solidFill>
                            <a:srgbClr val="000000"/>
                          </a:solidFill>
                          <a:effectLst/>
                        </a:rPr>
                        <a:t>  </a:t>
                      </a:r>
                      <a:r>
                        <a:rPr lang="en-US" sz="1600" dirty="0" err="1">
                          <a:solidFill>
                            <a:srgbClr val="000000"/>
                          </a:solidFill>
                          <a:effectLst/>
                        </a:rPr>
                        <a:t>oauth_signature_method</a:t>
                      </a:r>
                      <a:r>
                        <a:rPr lang="en-US" sz="1600" dirty="0">
                          <a:solidFill>
                            <a:srgbClr val="000000"/>
                          </a:solidFill>
                          <a:effectLst/>
                        </a:rPr>
                        <a:t>=</a:t>
                      </a:r>
                      <a:br>
                        <a:rPr lang="en-US" sz="1600" dirty="0">
                          <a:solidFill>
                            <a:srgbClr val="000000"/>
                          </a:solidFill>
                          <a:effectLst/>
                        </a:rPr>
                      </a:br>
                      <a:r>
                        <a:rPr lang="en-US" sz="1600" dirty="0">
                          <a:solidFill>
                            <a:srgbClr val="000000"/>
                          </a:solidFill>
                          <a:effectLst/>
                        </a:rPr>
                        <a:t>"HMAC-SHA1",</a:t>
                      </a:r>
                      <a:br>
                        <a:rPr lang="en-US" sz="1600" dirty="0">
                          <a:solidFill>
                            <a:srgbClr val="000000"/>
                          </a:solidFill>
                          <a:effectLst/>
                        </a:rPr>
                      </a:br>
                      <a:r>
                        <a:rPr lang="en-US" sz="1600" dirty="0" err="1">
                          <a:solidFill>
                            <a:srgbClr val="000000"/>
                          </a:solidFill>
                          <a:effectLst/>
                        </a:rPr>
                        <a:t>oauth_signature</a:t>
                      </a:r>
                      <a:r>
                        <a:rPr lang="en-US" sz="1600" dirty="0">
                          <a:solidFill>
                            <a:srgbClr val="000000"/>
                          </a:solidFill>
                          <a:effectLst/>
                        </a:rPr>
                        <a:t>="wOJIO9A2W5mFwDgiDvZb…</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r h="631680">
                <a:tc>
                  <a:txBody>
                    <a:bodyPr/>
                    <a:lstStyle/>
                    <a:p>
                      <a:pPr algn="l" fontAlgn="base"/>
                      <a:r>
                        <a:rPr lang="da-DK" sz="1600" dirty="0">
                          <a:solidFill>
                            <a:srgbClr val="000000"/>
                          </a:solidFill>
                          <a:effectLst/>
                        </a:rPr>
                        <a:t>WWW-</a:t>
                      </a:r>
                      <a:r>
                        <a:rPr lang="da-DK" sz="1600" dirty="0" err="1">
                          <a:solidFill>
                            <a:srgbClr val="000000"/>
                          </a:solidFill>
                          <a:effectLst/>
                        </a:rPr>
                        <a:t>Authenticate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Authentication scheme</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solidFill>
                            <a:srgbClr val="000000"/>
                          </a:solidFill>
                          <a:effectLst/>
                        </a:rPr>
                        <a:t>WWW-Authenticate: </a:t>
                      </a:r>
                      <a:r>
                        <a:rPr lang="en-US" sz="1600" dirty="0" err="1">
                          <a:solidFill>
                            <a:srgbClr val="000000"/>
                          </a:solidFill>
                          <a:effectLst/>
                        </a:rPr>
                        <a:t>OAuth</a:t>
                      </a:r>
                      <a:r>
                        <a:rPr lang="en-US" sz="1600" dirty="0">
                          <a:solidFill>
                            <a:srgbClr val="000000"/>
                          </a:solidFill>
                          <a:effectLst/>
                        </a:rPr>
                        <a:t> realm="http://sp.example.test/"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2974516469"/>
                  </a:ext>
                </a:extLst>
              </a:tr>
            </a:tbl>
          </a:graphicData>
        </a:graphic>
      </p:graphicFrame>
    </p:spTree>
    <p:extLst>
      <p:ext uri="{BB962C8B-B14F-4D97-AF65-F5344CB8AC3E}">
        <p14:creationId xmlns:p14="http://schemas.microsoft.com/office/powerpoint/2010/main" val="418338302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idx="4294967295"/>
          </p:nvPr>
        </p:nvSpPr>
        <p:spPr>
          <a:xfrm>
            <a:off x="273844" y="295275"/>
            <a:ext cx="8778875" cy="917575"/>
          </a:xfrm>
        </p:spPr>
        <p:txBody>
          <a:bodyPr/>
          <a:lstStyle/>
          <a:p>
            <a:r>
              <a:rPr lang="en-US" altLang="da-DK" dirty="0"/>
              <a:t>Why REST?</a:t>
            </a:r>
          </a:p>
        </p:txBody>
      </p:sp>
      <p:sp>
        <p:nvSpPr>
          <p:cNvPr id="7171" name="Content Placeholder 2"/>
          <p:cNvSpPr>
            <a:spLocks noGrp="1"/>
          </p:cNvSpPr>
          <p:nvPr>
            <p:ph idx="4294967295"/>
          </p:nvPr>
        </p:nvSpPr>
        <p:spPr>
          <a:xfrm>
            <a:off x="273844" y="1212850"/>
            <a:ext cx="8778875" cy="3619452"/>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p:txBody>
      </p:sp>
    </p:spTree>
    <p:extLst>
      <p:ext uri="{BB962C8B-B14F-4D97-AF65-F5344CB8AC3E}">
        <p14:creationId xmlns:p14="http://schemas.microsoft.com/office/powerpoint/2010/main" val="334988793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solidFill>
                  <a:schemeClr val="bg1"/>
                </a:solidFill>
              </a:rPr>
              <a:t>ASP.NET Core</a:t>
            </a:r>
          </a:p>
        </p:txBody>
      </p:sp>
      <p:sp>
        <p:nvSpPr>
          <p:cNvPr id="4" name="Rectangle 3"/>
          <p:cNvSpPr/>
          <p:nvPr/>
        </p:nvSpPr>
        <p:spPr>
          <a:xfrm>
            <a:off x="485407" y="2835543"/>
            <a:ext cx="8124853" cy="1200329"/>
          </a:xfrm>
          <a:prstGeom prst="rect">
            <a:avLst/>
          </a:prstGeom>
        </p:spPr>
        <p:txBody>
          <a:bodyPr wrap="none">
            <a:spAutoFit/>
          </a:bodyPr>
          <a:lstStyle/>
          <a:p>
            <a:r>
              <a:rPr lang="da-DK" sz="7200" dirty="0">
                <a:hlinkClick r:id="rId2"/>
              </a:rPr>
              <a:t>http://www.asp.net</a:t>
            </a:r>
            <a:r>
              <a:rPr lang="da-DK" sz="7200" dirty="0"/>
              <a:t> </a:t>
            </a:r>
          </a:p>
        </p:txBody>
      </p:sp>
    </p:spTree>
    <p:extLst>
      <p:ext uri="{BB962C8B-B14F-4D97-AF65-F5344CB8AC3E}">
        <p14:creationId xmlns:p14="http://schemas.microsoft.com/office/powerpoint/2010/main" val="233188696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407" y="2835543"/>
            <a:ext cx="2651688" cy="1200329"/>
          </a:xfrm>
          <a:prstGeom prst="rect">
            <a:avLst/>
          </a:prstGeom>
        </p:spPr>
        <p:txBody>
          <a:bodyPr wrap="none">
            <a:spAutoFit/>
          </a:bodyPr>
          <a:lstStyle/>
          <a:p>
            <a:r>
              <a:rPr lang="da-DK" sz="7200" dirty="0"/>
              <a:t>Demo</a:t>
            </a:r>
          </a:p>
        </p:txBody>
      </p:sp>
    </p:spTree>
    <p:extLst>
      <p:ext uri="{BB962C8B-B14F-4D97-AF65-F5344CB8AC3E}">
        <p14:creationId xmlns:p14="http://schemas.microsoft.com/office/powerpoint/2010/main" val="39781664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3393895"/>
            <a:ext cx="8778240" cy="3120854"/>
          </a:xfrm>
        </p:spPr>
        <p:txBody>
          <a:bodyPr/>
          <a:lstStyle/>
          <a:p>
            <a:pPr marL="0" indent="0">
              <a:buNone/>
            </a:pPr>
            <a:r>
              <a:rPr lang="da-DK" dirty="0">
                <a:solidFill>
                  <a:schemeClr val="bg1"/>
                </a:solidFill>
              </a:rPr>
              <a:t>XML (</a:t>
            </a:r>
            <a:r>
              <a:rPr lang="da-DK" dirty="0" err="1">
                <a:solidFill>
                  <a:schemeClr val="bg1"/>
                </a:solidFill>
              </a:rPr>
              <a:t>History</a:t>
            </a:r>
            <a:r>
              <a:rPr lang="da-DK" dirty="0">
                <a:solidFill>
                  <a:schemeClr val="bg1"/>
                </a:solidFill>
              </a:rPr>
              <a:t> </a:t>
            </a:r>
            <a:r>
              <a:rPr lang="da-DK" dirty="0" err="1">
                <a:solidFill>
                  <a:schemeClr val="bg1"/>
                </a:solidFill>
              </a:rPr>
              <a:t>lesson</a:t>
            </a:r>
            <a:r>
              <a:rPr lang="da-DK" dirty="0">
                <a:solidFill>
                  <a:schemeClr val="bg1"/>
                </a:solidFill>
              </a:rPr>
              <a:t>)</a:t>
            </a:r>
          </a:p>
          <a:p>
            <a:pPr marL="0" indent="0">
              <a:buNone/>
            </a:pPr>
            <a:r>
              <a:rPr lang="da-DK" dirty="0">
                <a:solidFill>
                  <a:schemeClr val="bg1"/>
                </a:solidFill>
              </a:rPr>
              <a:t>JSON</a:t>
            </a:r>
          </a:p>
          <a:p>
            <a:pPr marL="0" indent="0">
              <a:buNone/>
            </a:pPr>
            <a:r>
              <a:rPr lang="da-DK" dirty="0">
                <a:solidFill>
                  <a:schemeClr val="bg1"/>
                </a:solidFill>
              </a:rPr>
              <a:t>REST</a:t>
            </a:r>
          </a:p>
          <a:p>
            <a:pPr marL="0" indent="0">
              <a:buNone/>
            </a:pPr>
            <a:r>
              <a:rPr lang="da-DK" dirty="0">
                <a:solidFill>
                  <a:schemeClr val="bg1"/>
                </a:solidFill>
              </a:rPr>
              <a:t>ASP.NET Core</a:t>
            </a:r>
          </a:p>
          <a:p>
            <a:pPr marL="0" indent="0">
              <a:buNone/>
            </a:pPr>
            <a:r>
              <a:rPr lang="da-DK" dirty="0">
                <a:solidFill>
                  <a:schemeClr val="bg1"/>
                </a:solidFill>
              </a:rPr>
              <a:t>Web API with ASP.NET Core</a:t>
            </a:r>
          </a:p>
        </p:txBody>
      </p:sp>
      <p:sp>
        <p:nvSpPr>
          <p:cNvPr id="3" name="Title 2"/>
          <p:cNvSpPr>
            <a:spLocks noGrp="1"/>
          </p:cNvSpPr>
          <p:nvPr>
            <p:ph type="title"/>
          </p:nvPr>
        </p:nvSpPr>
        <p:spPr/>
        <p:txBody>
          <a:bodyPr/>
          <a:lstStyle/>
          <a:p>
            <a:r>
              <a:rPr lang="da-DK" dirty="0">
                <a:solidFill>
                  <a:schemeClr val="bg1"/>
                </a:solidFill>
              </a:rPr>
              <a:t>Agenda</a:t>
            </a:r>
          </a:p>
        </p:txBody>
      </p:sp>
      <p:sp>
        <p:nvSpPr>
          <p:cNvPr id="2" name="Rectangle 1">
            <a:extLst>
              <a:ext uri="{FF2B5EF4-FFF2-40B4-BE49-F238E27FC236}">
                <a16:creationId xmlns:a16="http://schemas.microsoft.com/office/drawing/2014/main" id="{9FB68FC6-7B05-40EA-8F18-EA7E7487A787}"/>
              </a:ext>
            </a:extLst>
          </p:cNvPr>
          <p:cNvSpPr/>
          <p:nvPr/>
        </p:nvSpPr>
        <p:spPr bwMode="auto">
          <a:xfrm>
            <a:off x="371083" y="1495820"/>
            <a:ext cx="8582807" cy="1452808"/>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4400" dirty="0">
                <a:gradFill>
                  <a:gsLst>
                    <a:gs pos="0">
                      <a:srgbClr val="FFFFFF"/>
                    </a:gs>
                    <a:gs pos="100000">
                      <a:srgbClr val="FFFFFF"/>
                    </a:gs>
                  </a:gsLst>
                  <a:lin ang="5400000" scaled="0"/>
                </a:gradFill>
                <a:ea typeface="Segoe UI" pitchFamily="34" charset="0"/>
                <a:cs typeface="Segoe UI" pitchFamily="34" charset="0"/>
              </a:rPr>
              <a:t>Interlude: Solution best practices and exercises for this week</a:t>
            </a:r>
          </a:p>
        </p:txBody>
      </p:sp>
    </p:spTree>
    <p:extLst>
      <p:ext uri="{BB962C8B-B14F-4D97-AF65-F5344CB8AC3E}">
        <p14:creationId xmlns:p14="http://schemas.microsoft.com/office/powerpoint/2010/main" val="3826015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D49DF-CDA4-462D-B73B-F8EAF6F399A5}"/>
              </a:ext>
            </a:extLst>
          </p:cNvPr>
          <p:cNvSpPr>
            <a:spLocks noGrp="1"/>
          </p:cNvSpPr>
          <p:nvPr>
            <p:ph type="body" sz="quarter" idx="10"/>
          </p:nvPr>
        </p:nvSpPr>
        <p:spPr>
          <a:xfrm>
            <a:off x="274209" y="1291972"/>
            <a:ext cx="8778240" cy="5131338"/>
          </a:xfrm>
        </p:spPr>
        <p:txBody>
          <a:bodyPr/>
          <a:lstStyle/>
          <a:p>
            <a:pPr marL="0" indent="0">
              <a:buNone/>
            </a:pPr>
            <a:r>
              <a:rPr lang="da-DK" dirty="0">
                <a:solidFill>
                  <a:schemeClr val="bg1"/>
                </a:solidFill>
              </a:rPr>
              <a:t>&lt;</a:t>
            </a:r>
            <a:r>
              <a:rPr lang="en-US" dirty="0">
                <a:solidFill>
                  <a:schemeClr val="bg1"/>
                </a:solidFill>
              </a:rPr>
              <a:t>company&gt;.&lt;product&gt;.Entities</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Entities.Tests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company&gt;.&lt;product&gt;.Models</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Models.Tests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company&gt;.&lt;product&gt;.Web</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Web.Tests</a:t>
            </a:r>
            <a:endParaRPr lang="en-US" dirty="0">
              <a:solidFill>
                <a:schemeClr val="bg1"/>
              </a:solidFill>
            </a:endParaRPr>
          </a:p>
          <a:p>
            <a:pPr marL="0" indent="0">
              <a:buNone/>
            </a:pPr>
            <a:r>
              <a:rPr lang="da-DK" dirty="0">
                <a:solidFill>
                  <a:schemeClr val="bg1"/>
                </a:solidFill>
              </a:rPr>
              <a:t>&lt;</a:t>
            </a:r>
            <a:r>
              <a:rPr lang="en-US" dirty="0">
                <a:solidFill>
                  <a:schemeClr val="bg1"/>
                </a:solidFill>
              </a:rPr>
              <a:t>company&gt;.&lt;product&gt;.App</a:t>
            </a:r>
          </a:p>
          <a:p>
            <a:pPr marL="0" indent="0">
              <a:buNone/>
            </a:pPr>
            <a:r>
              <a:rPr lang="da-DK" dirty="0">
                <a:solidFill>
                  <a:schemeClr val="bg1"/>
                </a:solidFill>
              </a:rPr>
              <a:t>&lt;</a:t>
            </a:r>
            <a:r>
              <a:rPr lang="en-US" dirty="0">
                <a:solidFill>
                  <a:schemeClr val="bg1"/>
                </a:solidFill>
              </a:rPr>
              <a:t>company&gt;.&lt;product&gt;.</a:t>
            </a:r>
            <a:r>
              <a:rPr lang="en-US" dirty="0" err="1">
                <a:solidFill>
                  <a:schemeClr val="bg1"/>
                </a:solidFill>
              </a:rPr>
              <a:t>App.Tests</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id="{B5FC4B26-EF10-4BA5-8B10-72DFBD955FAA}"/>
              </a:ext>
            </a:extLst>
          </p:cNvPr>
          <p:cNvSpPr>
            <a:spLocks noGrp="1"/>
          </p:cNvSpPr>
          <p:nvPr>
            <p:ph type="title"/>
          </p:nvPr>
        </p:nvSpPr>
        <p:spPr/>
        <p:txBody>
          <a:bodyPr/>
          <a:lstStyle/>
          <a:p>
            <a:r>
              <a:rPr lang="da-DK" dirty="0">
                <a:solidFill>
                  <a:schemeClr val="bg1"/>
                </a:solidFill>
              </a:rPr>
              <a:t>Solution Best Practices</a:t>
            </a:r>
            <a:endParaRPr lang="en-US" dirty="0">
              <a:solidFill>
                <a:schemeClr val="bg1"/>
              </a:solidFill>
            </a:endParaRPr>
          </a:p>
        </p:txBody>
      </p:sp>
    </p:spTree>
    <p:extLst>
      <p:ext uri="{BB962C8B-B14F-4D97-AF65-F5344CB8AC3E}">
        <p14:creationId xmlns:p14="http://schemas.microsoft.com/office/powerpoint/2010/main" val="39110206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2D9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9720-0193-471C-9AD9-93EAEBF7077E}"/>
              </a:ext>
            </a:extLst>
          </p:cNvPr>
          <p:cNvSpPr txBox="1">
            <a:spLocks/>
          </p:cNvSpPr>
          <p:nvPr/>
        </p:nvSpPr>
        <p:spPr>
          <a:xfrm>
            <a:off x="273844" y="295275"/>
            <a:ext cx="8778875" cy="917575"/>
          </a:xfrm>
          <a:prstGeom prst="rect">
            <a:avLst/>
          </a:prstGeom>
        </p:spPr>
        <p:txBody>
          <a:bodyPr vert="horz" wrap="square" lIns="146304" tIns="91440" rIns="146304" bIns="91440" rtlCol="0" anchor="t">
            <a:norm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This weeks exercises</a:t>
            </a:r>
          </a:p>
        </p:txBody>
      </p:sp>
    </p:spTree>
    <p:extLst>
      <p:ext uri="{BB962C8B-B14F-4D97-AF65-F5344CB8AC3E}">
        <p14:creationId xmlns:p14="http://schemas.microsoft.com/office/powerpoint/2010/main" val="32448106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normAutofit/>
          </a:bodyPr>
          <a:lstStyle/>
          <a:p>
            <a:r>
              <a:rPr lang="en-US" dirty="0"/>
              <a:t>What is XML?</a:t>
            </a:r>
          </a:p>
        </p:txBody>
      </p:sp>
      <p:sp>
        <p:nvSpPr>
          <p:cNvPr id="3" name="Content Placeholder 2"/>
          <p:cNvSpPr>
            <a:spLocks noGrp="1"/>
          </p:cNvSpPr>
          <p:nvPr>
            <p:ph idx="4294967295"/>
          </p:nvPr>
        </p:nvSpPr>
        <p:spPr>
          <a:xfrm>
            <a:off x="273844" y="1212850"/>
            <a:ext cx="8778875" cy="5010602"/>
          </a:xfrm>
        </p:spPr>
        <p:txBody>
          <a:bodyPr/>
          <a:lstStyle/>
          <a:p>
            <a:pPr marL="0" indent="0">
              <a:lnSpc>
                <a:spcPct val="150000"/>
              </a:lnSpc>
              <a:buNone/>
            </a:pPr>
            <a:r>
              <a:rPr lang="en-US" sz="3200" dirty="0" err="1"/>
              <a:t>eXtensible</a:t>
            </a:r>
            <a:r>
              <a:rPr lang="en-US" sz="3200" dirty="0"/>
              <a:t> Markup Language</a:t>
            </a:r>
          </a:p>
          <a:p>
            <a:pPr marL="0" indent="0">
              <a:lnSpc>
                <a:spcPct val="150000"/>
              </a:lnSpc>
              <a:buNone/>
            </a:pPr>
            <a:r>
              <a:rPr lang="en-US" sz="3200" dirty="0"/>
              <a:t>Markup language like HTML</a:t>
            </a:r>
          </a:p>
          <a:p>
            <a:pPr marL="0" indent="0">
              <a:lnSpc>
                <a:spcPct val="150000"/>
              </a:lnSpc>
              <a:buNone/>
            </a:pPr>
            <a:r>
              <a:rPr lang="en-US" sz="3200" dirty="0"/>
              <a:t>Designed to carry data, not to display data</a:t>
            </a:r>
          </a:p>
          <a:p>
            <a:pPr marL="0" indent="0">
              <a:lnSpc>
                <a:spcPct val="150000"/>
              </a:lnSpc>
              <a:buNone/>
            </a:pPr>
            <a:r>
              <a:rPr lang="en-US" sz="3200" dirty="0"/>
              <a:t>Tags are not predefined – You must define your own tags</a:t>
            </a:r>
          </a:p>
          <a:p>
            <a:pPr marL="0" indent="0">
              <a:lnSpc>
                <a:spcPct val="150000"/>
              </a:lnSpc>
              <a:buNone/>
            </a:pPr>
            <a:r>
              <a:rPr lang="en-US" sz="3200" dirty="0"/>
              <a:t>Designed to be self-descriptive</a:t>
            </a:r>
          </a:p>
        </p:txBody>
      </p:sp>
    </p:spTree>
    <p:extLst>
      <p:ext uri="{BB962C8B-B14F-4D97-AF65-F5344CB8AC3E}">
        <p14:creationId xmlns:p14="http://schemas.microsoft.com/office/powerpoint/2010/main" val="373161760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XML Does Not Do Anything</a:t>
            </a:r>
          </a:p>
        </p:txBody>
      </p:sp>
      <p:sp>
        <p:nvSpPr>
          <p:cNvPr id="3" name="Content Placeholder 2"/>
          <p:cNvSpPr>
            <a:spLocks noGrp="1"/>
          </p:cNvSpPr>
          <p:nvPr>
            <p:ph idx="4294967295"/>
          </p:nvPr>
        </p:nvSpPr>
        <p:spPr>
          <a:xfrm>
            <a:off x="274637" y="1220788"/>
            <a:ext cx="8777288" cy="1181862"/>
          </a:xfrm>
        </p:spPr>
        <p:txBody>
          <a:bodyPr/>
          <a:lstStyle/>
          <a:p>
            <a:pPr marL="0" indent="0">
              <a:buNone/>
            </a:pPr>
            <a:r>
              <a:rPr lang="en-US" dirty="0"/>
              <a:t>XML was created to structure, store, and transport information</a:t>
            </a:r>
          </a:p>
        </p:txBody>
      </p:sp>
      <p:sp>
        <p:nvSpPr>
          <p:cNvPr id="4" name="Rectangle 3"/>
          <p:cNvSpPr/>
          <p:nvPr/>
        </p:nvSpPr>
        <p:spPr>
          <a:xfrm>
            <a:off x="274241" y="3350379"/>
            <a:ext cx="8778081" cy="3108543"/>
          </a:xfrm>
          <a:prstGeom prst="rect">
            <a:avLst/>
          </a:prstGeom>
        </p:spPr>
        <p:txBody>
          <a:bodyPr wrap="square">
            <a:spAutoFit/>
          </a:bodyPr>
          <a:lstStyle/>
          <a:p>
            <a:r>
              <a:rPr lang="en-US" sz="2800" dirty="0">
                <a:latin typeface="Consolas" panose="020B0609020204030204" pitchFamily="49" charset="0"/>
                <a:cs typeface="Consolas" panose="020B0609020204030204" pitchFamily="49" charset="0"/>
              </a:rPr>
              <a:t>&lt;?xml version="1.0" encoding="UTF-8"?&gt; </a:t>
            </a:r>
          </a:p>
          <a:p>
            <a:r>
              <a:rPr lang="en-US" sz="2800" dirty="0">
                <a:latin typeface="Consolas" panose="020B0609020204030204" pitchFamily="49" charset="0"/>
                <a:cs typeface="Consolas" panose="020B0609020204030204" pitchFamily="49" charset="0"/>
              </a:rPr>
              <a:t>&lt;note id="1"&gt;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&lt;to&gt;Tom&lt;/to&gt;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&lt;from&gt;Kathleen&lt;/from&gt;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&lt;heading&gt;Reminder&lt;/heading&gt;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  &lt;body&gt;Don't forget small change!&lt;/body&gt;</a:t>
            </a:r>
            <a:br>
              <a:rPr lang="en-US" sz="2800" dirty="0">
                <a:latin typeface="Consolas" panose="020B0609020204030204" pitchFamily="49" charset="0"/>
                <a:cs typeface="Consolas" panose="020B0609020204030204" pitchFamily="49" charset="0"/>
              </a:rPr>
            </a:br>
            <a:r>
              <a:rPr lang="en-US" sz="2800" dirty="0">
                <a:latin typeface="Consolas" panose="020B0609020204030204" pitchFamily="49" charset="0"/>
                <a:cs typeface="Consolas" panose="020B0609020204030204" pitchFamily="49" charset="0"/>
              </a:rPr>
              <a:t>&lt;/note&gt;</a:t>
            </a:r>
          </a:p>
        </p:txBody>
      </p:sp>
    </p:spTree>
    <p:extLst>
      <p:ext uri="{BB962C8B-B14F-4D97-AF65-F5344CB8AC3E}">
        <p14:creationId xmlns:p14="http://schemas.microsoft.com/office/powerpoint/2010/main" val="678423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How Can XML be Used?</a:t>
            </a:r>
          </a:p>
        </p:txBody>
      </p:sp>
      <p:sp>
        <p:nvSpPr>
          <p:cNvPr id="3" name="Content Placeholder 2"/>
          <p:cNvSpPr>
            <a:spLocks noGrp="1"/>
          </p:cNvSpPr>
          <p:nvPr>
            <p:ph idx="4294967295"/>
          </p:nvPr>
        </p:nvSpPr>
        <p:spPr>
          <a:xfrm>
            <a:off x="274637" y="1220788"/>
            <a:ext cx="8777288" cy="5613845"/>
          </a:xfrm>
        </p:spPr>
        <p:txBody>
          <a:bodyPr/>
          <a:lstStyle/>
          <a:p>
            <a:pPr marL="0" indent="0">
              <a:lnSpc>
                <a:spcPct val="100000"/>
              </a:lnSpc>
              <a:buNone/>
            </a:pPr>
            <a:r>
              <a:rPr lang="da-DK" dirty="0"/>
              <a:t>Separates data from HTML</a:t>
            </a:r>
          </a:p>
          <a:p>
            <a:pPr marL="0" indent="0">
              <a:lnSpc>
                <a:spcPct val="100000"/>
              </a:lnSpc>
              <a:buNone/>
            </a:pPr>
            <a:r>
              <a:rPr lang="da-DK" dirty="0" err="1"/>
              <a:t>Simplifies</a:t>
            </a:r>
            <a:r>
              <a:rPr lang="da-DK" dirty="0"/>
              <a:t> data </a:t>
            </a:r>
            <a:r>
              <a:rPr lang="da-DK" dirty="0" err="1"/>
              <a:t>sharing</a:t>
            </a:r>
            <a:endParaRPr lang="da-DK" dirty="0"/>
          </a:p>
          <a:p>
            <a:pPr marL="0" indent="0">
              <a:lnSpc>
                <a:spcPct val="100000"/>
              </a:lnSpc>
              <a:buNone/>
            </a:pPr>
            <a:r>
              <a:rPr lang="da-DK" dirty="0" err="1"/>
              <a:t>Simplifies</a:t>
            </a:r>
            <a:r>
              <a:rPr lang="da-DK" dirty="0"/>
              <a:t> data transport</a:t>
            </a:r>
          </a:p>
          <a:p>
            <a:pPr marL="0" indent="0">
              <a:lnSpc>
                <a:spcPct val="100000"/>
              </a:lnSpc>
              <a:buNone/>
            </a:pPr>
            <a:r>
              <a:rPr lang="da-DK" dirty="0" err="1"/>
              <a:t>Simplifies</a:t>
            </a:r>
            <a:r>
              <a:rPr lang="da-DK" dirty="0"/>
              <a:t> platform </a:t>
            </a:r>
            <a:r>
              <a:rPr lang="da-DK" dirty="0" err="1"/>
              <a:t>changes</a:t>
            </a:r>
            <a:endParaRPr lang="da-DK" dirty="0"/>
          </a:p>
          <a:p>
            <a:pPr marL="0" indent="0">
              <a:lnSpc>
                <a:spcPct val="100000"/>
              </a:lnSpc>
              <a:buNone/>
            </a:pPr>
            <a:r>
              <a:rPr lang="en-US" dirty="0"/>
              <a:t>Used to create new (Internet) languages</a:t>
            </a:r>
          </a:p>
          <a:p>
            <a:pPr lvl="1">
              <a:lnSpc>
                <a:spcPct val="100000"/>
              </a:lnSpc>
            </a:pPr>
            <a:r>
              <a:rPr lang="da-DK" dirty="0"/>
              <a:t>XHTML </a:t>
            </a:r>
          </a:p>
          <a:p>
            <a:pPr lvl="1">
              <a:lnSpc>
                <a:spcPct val="100000"/>
              </a:lnSpc>
            </a:pPr>
            <a:r>
              <a:rPr lang="da-DK" dirty="0"/>
              <a:t>WSDL for </a:t>
            </a:r>
            <a:r>
              <a:rPr lang="da-DK" dirty="0" err="1"/>
              <a:t>describing</a:t>
            </a:r>
            <a:r>
              <a:rPr lang="da-DK" dirty="0"/>
              <a:t> web services</a:t>
            </a:r>
          </a:p>
          <a:p>
            <a:pPr lvl="1">
              <a:lnSpc>
                <a:spcPct val="100000"/>
              </a:lnSpc>
            </a:pPr>
            <a:r>
              <a:rPr lang="da-DK" dirty="0"/>
              <a:t>RSS and ATOM for news feeds</a:t>
            </a:r>
          </a:p>
          <a:p>
            <a:pPr lvl="1">
              <a:lnSpc>
                <a:spcPct val="100000"/>
              </a:lnSpc>
            </a:pPr>
            <a:r>
              <a:rPr lang="da-DK" dirty="0"/>
              <a:t>XAML</a:t>
            </a:r>
          </a:p>
          <a:p>
            <a:pPr lvl="1">
              <a:lnSpc>
                <a:spcPct val="100000"/>
              </a:lnSpc>
            </a:pPr>
            <a:r>
              <a:rPr lang="en-US" dirty="0" err="1"/>
              <a:t>JSONx</a:t>
            </a:r>
            <a:r>
              <a:rPr lang="en-US" dirty="0"/>
              <a:t> </a:t>
            </a:r>
            <a:r>
              <a:rPr lang="en-US" sz="1050" dirty="0">
                <a:hlinkClick r:id="rId2"/>
              </a:rPr>
              <a:t>https://www.ibm.com/support/knowledgecenter/en/SS9H2Y_7.2.0/com.ibm.dp.doc/json_jsonxconversionexample.html</a:t>
            </a:r>
            <a:r>
              <a:rPr lang="en-US" sz="1050" dirty="0"/>
              <a:t> </a:t>
            </a:r>
            <a:endParaRPr lang="en-US" dirty="0"/>
          </a:p>
        </p:txBody>
      </p:sp>
    </p:spTree>
    <p:extLst>
      <p:ext uri="{BB962C8B-B14F-4D97-AF65-F5344CB8AC3E}">
        <p14:creationId xmlns:p14="http://schemas.microsoft.com/office/powerpoint/2010/main" val="23477469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en-US" dirty="0"/>
              <a:t>What is JSON?</a:t>
            </a:r>
          </a:p>
        </p:txBody>
      </p:sp>
      <p:sp>
        <p:nvSpPr>
          <p:cNvPr id="3" name="Content Placeholder 2"/>
          <p:cNvSpPr>
            <a:spLocks noGrp="1"/>
          </p:cNvSpPr>
          <p:nvPr>
            <p:ph idx="4294967295"/>
          </p:nvPr>
        </p:nvSpPr>
        <p:spPr>
          <a:xfrm>
            <a:off x="274637" y="1220788"/>
            <a:ext cx="8777288" cy="4568815"/>
          </a:xfrm>
        </p:spPr>
        <p:txBody>
          <a:bodyPr/>
          <a:lstStyle/>
          <a:p>
            <a:pPr marL="0" indent="0">
              <a:lnSpc>
                <a:spcPct val="150000"/>
              </a:lnSpc>
              <a:buNone/>
            </a:pPr>
            <a:r>
              <a:rPr lang="en-US" dirty="0"/>
              <a:t>JavaScript Object Notation</a:t>
            </a:r>
          </a:p>
          <a:p>
            <a:pPr marL="0" indent="0">
              <a:lnSpc>
                <a:spcPct val="150000"/>
              </a:lnSpc>
              <a:buNone/>
            </a:pPr>
            <a:r>
              <a:rPr lang="en-US" dirty="0"/>
              <a:t>Lightweight text-data interchange format</a:t>
            </a:r>
          </a:p>
          <a:p>
            <a:pPr marL="0" indent="0">
              <a:lnSpc>
                <a:spcPct val="150000"/>
              </a:lnSpc>
              <a:buNone/>
            </a:pPr>
            <a:r>
              <a:rPr lang="en-US" dirty="0"/>
              <a:t>Language independent (uses JavaScript syntax)</a:t>
            </a:r>
          </a:p>
          <a:p>
            <a:pPr marL="0" indent="0">
              <a:lnSpc>
                <a:spcPct val="150000"/>
              </a:lnSpc>
              <a:buNone/>
            </a:pPr>
            <a:r>
              <a:rPr lang="en-US" dirty="0"/>
              <a:t>“Self-describing” and easy to understand</a:t>
            </a:r>
          </a:p>
        </p:txBody>
      </p:sp>
    </p:spTree>
    <p:extLst>
      <p:ext uri="{BB962C8B-B14F-4D97-AF65-F5344CB8AC3E}">
        <p14:creationId xmlns:p14="http://schemas.microsoft.com/office/powerpoint/2010/main" val="23784295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73844" y="295275"/>
            <a:ext cx="8778875" cy="917575"/>
          </a:xfrm>
        </p:spPr>
        <p:txBody>
          <a:bodyPr/>
          <a:lstStyle/>
          <a:p>
            <a:r>
              <a:rPr lang="da-DK" dirty="0"/>
              <a:t>JSON </a:t>
            </a:r>
            <a:r>
              <a:rPr lang="da-DK" dirty="0" err="1"/>
              <a:t>Syntax</a:t>
            </a:r>
            <a:endParaRPr lang="da-DK" dirty="0"/>
          </a:p>
        </p:txBody>
      </p:sp>
      <p:sp>
        <p:nvSpPr>
          <p:cNvPr id="3" name="Content Placeholder 2"/>
          <p:cNvSpPr>
            <a:spLocks noGrp="1"/>
          </p:cNvSpPr>
          <p:nvPr>
            <p:ph idx="4294967295"/>
          </p:nvPr>
        </p:nvSpPr>
        <p:spPr>
          <a:xfrm>
            <a:off x="273844" y="1212850"/>
            <a:ext cx="8778875" cy="4284250"/>
          </a:xfrm>
        </p:spPr>
        <p:txBody>
          <a:bodyPr/>
          <a:lstStyle/>
          <a:p>
            <a:pPr marL="0" indent="0">
              <a:buNone/>
            </a:pPr>
            <a:r>
              <a:rPr lang="en-US" sz="3200" dirty="0"/>
              <a:t>(subset of the JavaScript object notation syntax)</a:t>
            </a:r>
          </a:p>
          <a:p>
            <a:pPr marL="0" indent="0">
              <a:buNone/>
            </a:pPr>
            <a:endParaRPr lang="en-US" dirty="0"/>
          </a:p>
          <a:p>
            <a:pPr marL="0" indent="0">
              <a:buNone/>
            </a:pPr>
            <a:r>
              <a:rPr lang="en-US" dirty="0"/>
              <a:t>Data is in name/value pairs</a:t>
            </a:r>
          </a:p>
          <a:p>
            <a:pPr marL="0" indent="0">
              <a:buNone/>
            </a:pPr>
            <a:r>
              <a:rPr lang="en-US" dirty="0"/>
              <a:t>Data is separated by commas</a:t>
            </a:r>
          </a:p>
          <a:p>
            <a:pPr marL="0" indent="0">
              <a:buNone/>
            </a:pPr>
            <a:r>
              <a:rPr lang="en-US" dirty="0"/>
              <a:t>Curly braces hold objects</a:t>
            </a:r>
          </a:p>
          <a:p>
            <a:pPr marL="0" indent="0">
              <a:buNone/>
            </a:pPr>
            <a:r>
              <a:rPr lang="en-US" dirty="0"/>
              <a:t>Square brackets hold arrays</a:t>
            </a:r>
          </a:p>
          <a:p>
            <a:endParaRPr lang="en-US" dirty="0"/>
          </a:p>
        </p:txBody>
      </p:sp>
    </p:spTree>
    <p:extLst>
      <p:ext uri="{BB962C8B-B14F-4D97-AF65-F5344CB8AC3E}">
        <p14:creationId xmlns:p14="http://schemas.microsoft.com/office/powerpoint/2010/main" val="1643499024"/>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elements/1.1/"/>
    <ds:schemaRef ds:uri="2295e2e7-0eeb-498e-8716-217bb2ee6ee3"/>
    <ds:schemaRef ds:uri="http://schemas.microsoft.com/office/infopath/2007/PartnerControls"/>
    <ds:schemaRef ds:uri="8b529f77-48ab-4581-b468-93f09345b8aa"/>
    <ds:schemaRef ds:uri="http://www.w3.org/XML/1998/namespace"/>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19977</TotalTime>
  <Words>575</Words>
  <Application>Microsoft Office PowerPoint</Application>
  <PresentationFormat>Custom</PresentationFormat>
  <Paragraphs>156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courier new</vt:lpstr>
      <vt:lpstr>Segoe UI</vt:lpstr>
      <vt:lpstr>Segoe UI Light</vt:lpstr>
      <vt:lpstr>Wingdings</vt:lpstr>
      <vt:lpstr>MSVID_White_4x3_2012-08-18</vt:lpstr>
      <vt:lpstr>JSON and the REST ASP.NET Core</vt:lpstr>
      <vt:lpstr>Agenda</vt:lpstr>
      <vt:lpstr>Solution Best Practices</vt:lpstr>
      <vt:lpstr>PowerPoint Presentation</vt:lpstr>
      <vt:lpstr>What is XML?</vt:lpstr>
      <vt:lpstr>XML Does Not Do Anything</vt:lpstr>
      <vt:lpstr>How Can XML be Used?</vt:lpstr>
      <vt:lpstr>What is JSON?</vt:lpstr>
      <vt:lpstr>JSON Syntax</vt:lpstr>
      <vt:lpstr>JSON Name/Value Pairs</vt:lpstr>
      <vt:lpstr>JSON Data Types</vt:lpstr>
      <vt:lpstr>Examples</vt:lpstr>
      <vt:lpstr>REST</vt:lpstr>
      <vt:lpstr>REST</vt:lpstr>
      <vt:lpstr>PowerPoint Presentation</vt:lpstr>
      <vt:lpstr>PowerPoint Presentation</vt:lpstr>
      <vt:lpstr>Why REST?</vt:lpstr>
      <vt:lpstr>ASP.NET 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268</cp:revision>
  <dcterms:created xsi:type="dcterms:W3CDTF">2012-05-22T07:38:31Z</dcterms:created>
  <dcterms:modified xsi:type="dcterms:W3CDTF">2017-10-11T06:46:09Z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