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880" r:id="rId5"/>
    <p:sldId id="895" r:id="rId6"/>
    <p:sldId id="881" r:id="rId7"/>
    <p:sldId id="882" r:id="rId8"/>
    <p:sldId id="883" r:id="rId9"/>
    <p:sldId id="884" r:id="rId10"/>
    <p:sldId id="886" r:id="rId11"/>
    <p:sldId id="887" r:id="rId12"/>
    <p:sldId id="888" r:id="rId13"/>
    <p:sldId id="889" r:id="rId14"/>
    <p:sldId id="890" r:id="rId15"/>
    <p:sldId id="891" r:id="rId16"/>
    <p:sldId id="892" r:id="rId17"/>
    <p:sldId id="893" r:id="rId18"/>
    <p:sldId id="894" r:id="rId19"/>
    <p:sldId id="896" r:id="rId20"/>
    <p:sldId id="898" r:id="rId21"/>
    <p:sldId id="899"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881"/>
            <p14:sldId id="882"/>
            <p14:sldId id="883"/>
            <p14:sldId id="884"/>
            <p14:sldId id="886"/>
            <p14:sldId id="887"/>
            <p14:sldId id="888"/>
            <p14:sldId id="889"/>
            <p14:sldId id="890"/>
            <p14:sldId id="891"/>
            <p14:sldId id="892"/>
            <p14:sldId id="893"/>
            <p14:sldId id="894"/>
            <p14:sldId id="896"/>
            <p14:sldId id="898"/>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5C2D91"/>
    <a:srgbClr val="442359"/>
    <a:srgbClr val="007233"/>
    <a:srgbClr val="333333"/>
    <a:srgbClr val="000000"/>
    <a:srgbClr val="00188F"/>
    <a:srgbClr val="0072C6"/>
    <a:srgbClr val="FF8C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2" d="100"/>
          <a:sy n="92" d="100"/>
        </p:scale>
        <p:origin x="72" y="13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15</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www.asp.ne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720000"/>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employees</a:t>
            </a:r>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":"Jane"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gradFill>
                  <a:gsLst>
                    <a:gs pos="2917">
                      <a:schemeClr val="tx1"/>
                    </a:gs>
                    <a:gs pos="30000">
                      <a:schemeClr val="tx1"/>
                    </a:gs>
                  </a:gsLst>
                  <a:lin ang="5400000" scaled="0"/>
                </a:gradFill>
              </a:rPr>
              <a:t>REpresentational</a:t>
            </a:r>
            <a:r>
              <a:rPr lang="en-US" sz="4800" dirty="0">
                <a:gradFill>
                  <a:gsLst>
                    <a:gs pos="2917">
                      <a:schemeClr val="tx1"/>
                    </a:gs>
                    <a:gs pos="30000">
                      <a:schemeClr val="tx1"/>
                    </a:gs>
                  </a:gsLst>
                  <a:lin ang="5400000" scaled="0"/>
                </a:gradFill>
              </a:rPr>
              <a:t> State Transfer</a:t>
            </a:r>
          </a:p>
        </p:txBody>
      </p:sp>
    </p:spTree>
    <p:extLst>
      <p:ext uri="{BB962C8B-B14F-4D97-AF65-F5344CB8AC3E}">
        <p14:creationId xmlns:p14="http://schemas.microsoft.com/office/powerpoint/2010/main" val="29459181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21817055"/>
              </p:ext>
            </p:extLst>
          </p:nvPr>
        </p:nvGraphicFramePr>
        <p:xfrm>
          <a:off x="1554603" y="2551707"/>
          <a:ext cx="6217356" cy="1891110"/>
        </p:xfrm>
        <a:graphic>
          <a:graphicData uri="http://schemas.openxmlformats.org/drawingml/2006/table">
            <a:tbl>
              <a:tblPr firstRow="1" bandRow="1">
                <a:tableStyleId>{93296810-A885-4BE3-A3E7-6D5BEEA58F35}</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t>Create</a:t>
                      </a:r>
                    </a:p>
                  </a:txBody>
                  <a:tcPr marL="93260" marR="93260" marT="46630" marB="46630"/>
                </a:tc>
                <a:tc>
                  <a:txBody>
                    <a:bodyPr/>
                    <a:lstStyle/>
                    <a:p>
                      <a:r>
                        <a:rPr lang="en-US" sz="1800" dirty="0"/>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t>Retrieve</a:t>
                      </a:r>
                    </a:p>
                  </a:txBody>
                  <a:tcPr marL="93260" marR="93260" marT="46630" marB="46630"/>
                </a:tc>
                <a:tc>
                  <a:txBody>
                    <a:bodyPr/>
                    <a:lstStyle/>
                    <a:p>
                      <a:r>
                        <a:rPr lang="en-US" sz="1800" dirty="0"/>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t>Update</a:t>
                      </a:r>
                    </a:p>
                  </a:txBody>
                  <a:tcPr marL="93260" marR="93260" marT="46630" marB="46630"/>
                </a:tc>
                <a:tc>
                  <a:txBody>
                    <a:bodyPr/>
                    <a:lstStyle/>
                    <a:p>
                      <a:r>
                        <a:rPr lang="en-US" sz="1800" dirty="0"/>
                        <a:t>PUT (PATCH)</a:t>
                      </a:r>
                    </a:p>
                  </a:txBody>
                  <a:tcPr marL="93260" marR="93260" marT="46630" marB="46630"/>
                </a:tc>
                <a:extLst>
                  <a:ext uri="{0D108BD9-81ED-4DB2-BD59-A6C34878D82A}">
                    <a16:rowId xmlns:a16="http://schemas.microsoft.com/office/drawing/2014/main" val="10003"/>
                  </a:ext>
                </a:extLst>
              </a:tr>
              <a:tr h="378222">
                <a:tc>
                  <a:txBody>
                    <a:bodyPr/>
                    <a:lstStyle/>
                    <a:p>
                      <a:r>
                        <a:rPr lang="en-US" sz="1800" dirty="0"/>
                        <a:t>Delete</a:t>
                      </a:r>
                    </a:p>
                  </a:txBody>
                  <a:tcPr marL="93260" marR="93260" marT="46630" marB="46630"/>
                </a:tc>
                <a:tc>
                  <a:txBody>
                    <a:bodyPr/>
                    <a:lstStyle/>
                    <a:p>
                      <a:r>
                        <a:rPr lang="en-US" sz="1800" dirty="0"/>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4072901508"/>
              </p:ext>
            </p:extLst>
          </p:nvPr>
        </p:nvGraphicFramePr>
        <p:xfrm>
          <a:off x="1554603" y="1137020"/>
          <a:ext cx="6217356" cy="5652046"/>
        </p:xfrm>
        <a:graphic>
          <a:graphicData uri="http://schemas.openxmlformats.org/drawingml/2006/table">
            <a:tbl>
              <a:tblPr firstRow="1" bandRow="1">
                <a:tableStyleId>{93296810-A885-4BE3-A3E7-6D5BEEA58F35}</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p>
                  </a:txBody>
                  <a:tcPr marL="93260" marR="93260" marT="46630" marB="46630"/>
                </a:tc>
                <a:tc>
                  <a:txBody>
                    <a:bodyPr/>
                    <a:lstStyle/>
                    <a:p>
                      <a:r>
                        <a:rPr lang="en-US" sz="1800" dirty="0"/>
                        <a:t>Meaning</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t>200</a:t>
                      </a:r>
                    </a:p>
                  </a:txBody>
                  <a:tcPr marL="93260" marR="93260" marT="46630" marB="46630"/>
                </a:tc>
                <a:tc>
                  <a:txBody>
                    <a:bodyPr/>
                    <a:lstStyle/>
                    <a:p>
                      <a:r>
                        <a:rPr lang="en-US" sz="1800" dirty="0"/>
                        <a:t>OK</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t>201</a:t>
                      </a:r>
                    </a:p>
                  </a:txBody>
                  <a:tcPr marL="93260" marR="93260" marT="46630" marB="46630"/>
                </a:tc>
                <a:tc>
                  <a:txBody>
                    <a:bodyPr/>
                    <a:lstStyle/>
                    <a:p>
                      <a:r>
                        <a:rPr lang="en-US" sz="1800" dirty="0"/>
                        <a:t>Created</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t>202</a:t>
                      </a:r>
                    </a:p>
                  </a:txBody>
                  <a:tcPr marL="93260" marR="93260" marT="46630" marB="46630"/>
                </a:tc>
                <a:tc>
                  <a:txBody>
                    <a:bodyPr/>
                    <a:lstStyle/>
                    <a:p>
                      <a:r>
                        <a:rPr lang="en-US" sz="1800" dirty="0"/>
                        <a:t>Accepted</a:t>
                      </a:r>
                    </a:p>
                  </a:txBody>
                  <a:tcPr marL="93260" marR="93260" marT="46630" marB="46630"/>
                </a:tc>
                <a:extLst>
                  <a:ext uri="{0D108BD9-81ED-4DB2-BD59-A6C34878D82A}">
                    <a16:rowId xmlns:a16="http://schemas.microsoft.com/office/drawing/2014/main" val="10003"/>
                  </a:ext>
                </a:extLst>
              </a:tr>
              <a:tr h="378222">
                <a:tc>
                  <a:txBody>
                    <a:bodyPr/>
                    <a:lstStyle/>
                    <a:p>
                      <a:r>
                        <a:rPr lang="en-US" sz="1800" dirty="0"/>
                        <a:t>204</a:t>
                      </a:r>
                    </a:p>
                  </a:txBody>
                  <a:tcPr marL="93260" marR="93260" marT="46630" marB="46630"/>
                </a:tc>
                <a:tc>
                  <a:txBody>
                    <a:bodyPr/>
                    <a:lstStyle/>
                    <a:p>
                      <a:r>
                        <a:rPr lang="en-US" sz="1800" dirty="0"/>
                        <a:t>No content</a:t>
                      </a:r>
                    </a:p>
                  </a:txBody>
                  <a:tcPr marL="93260" marR="93260" marT="46630" marB="46630"/>
                </a:tc>
                <a:extLst>
                  <a:ext uri="{0D108BD9-81ED-4DB2-BD59-A6C34878D82A}">
                    <a16:rowId xmlns:a16="http://schemas.microsoft.com/office/drawing/2014/main" val="10004"/>
                  </a:ext>
                </a:extLst>
              </a:tr>
              <a:tr h="378222">
                <a:tc>
                  <a:txBody>
                    <a:bodyPr/>
                    <a:lstStyle/>
                    <a:p>
                      <a:r>
                        <a:rPr lang="en-US" sz="1800" dirty="0"/>
                        <a:t>301</a:t>
                      </a:r>
                    </a:p>
                  </a:txBody>
                  <a:tcPr marL="93260" marR="93260" marT="46630" marB="46630"/>
                </a:tc>
                <a:tc>
                  <a:txBody>
                    <a:bodyPr/>
                    <a:lstStyle/>
                    <a:p>
                      <a:r>
                        <a:rPr lang="en-US" sz="1800" dirty="0"/>
                        <a:t>Moved permanently</a:t>
                      </a: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t>302</a:t>
                      </a:r>
                    </a:p>
                  </a:txBody>
                  <a:tcPr marL="93260" marR="93260" marT="46630" marB="46630">
                    <a:lnB w="12700" cap="flat" cmpd="sng" algn="ctr">
                      <a:solidFill>
                        <a:schemeClr val="tx1"/>
                      </a:solidFill>
                      <a:prstDash val="solid"/>
                      <a:round/>
                      <a:headEnd type="none" w="med" len="med"/>
                      <a:tailEnd type="none" w="med" len="med"/>
                    </a:lnB>
                  </a:tcPr>
                </a:tc>
                <a:tc>
                  <a:txBody>
                    <a:bodyPr/>
                    <a:lstStyle/>
                    <a:p>
                      <a:r>
                        <a:rPr lang="en-US" sz="1800" dirty="0"/>
                        <a:t>Moved</a:t>
                      </a:r>
                      <a:r>
                        <a:rPr lang="en-US" sz="1800" baseline="0" dirty="0"/>
                        <a:t> temporarily </a:t>
                      </a:r>
                      <a:endParaRPr lang="en-US" sz="1800" dirty="0"/>
                    </a:p>
                  </a:txBody>
                  <a:tcPr marL="93260" marR="9326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913196"/>
                  </a:ext>
                </a:extLst>
              </a:tr>
              <a:tr h="367580">
                <a:tc>
                  <a:txBody>
                    <a:bodyPr/>
                    <a:lstStyle/>
                    <a:p>
                      <a:r>
                        <a:rPr lang="en-US" sz="1800" dirty="0"/>
                        <a:t>400</a:t>
                      </a:r>
                    </a:p>
                  </a:txBody>
                  <a:tcPr marL="93260" marR="93260" marT="46630" marB="46630">
                    <a:lnT w="12700" cap="flat" cmpd="sng" algn="ctr">
                      <a:solidFill>
                        <a:schemeClr val="tx1"/>
                      </a:solidFill>
                      <a:prstDash val="solid"/>
                      <a:round/>
                      <a:headEnd type="none" w="med" len="med"/>
                      <a:tailEnd type="none" w="med" len="med"/>
                    </a:lnT>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Bad</a:t>
                      </a:r>
                      <a:r>
                        <a:rPr lang="en-US" sz="1800" baseline="0" dirty="0"/>
                        <a:t> request</a:t>
                      </a:r>
                      <a:endParaRPr lang="en-US" sz="1800" dirty="0"/>
                    </a:p>
                  </a:txBody>
                  <a:tcPr marL="93260" marR="93260" marT="46630" marB="4663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174022"/>
                  </a:ext>
                </a:extLst>
              </a:tr>
              <a:tr h="378222">
                <a:tc>
                  <a:txBody>
                    <a:bodyPr/>
                    <a:lstStyle/>
                    <a:p>
                      <a:r>
                        <a:rPr lang="en-US" sz="1800" dirty="0"/>
                        <a:t>401</a:t>
                      </a:r>
                    </a:p>
                  </a:txBody>
                  <a:tcPr marL="93260" marR="93260" marT="46630" marB="46630"/>
                </a:tc>
                <a:tc>
                  <a:txBody>
                    <a:bodyPr/>
                    <a:lstStyle/>
                    <a:p>
                      <a:r>
                        <a:rPr lang="en-US" sz="1800" dirty="0"/>
                        <a:t>Unauthorized</a:t>
                      </a: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t>403</a:t>
                      </a:r>
                    </a:p>
                  </a:txBody>
                  <a:tcPr marL="93260" marR="93260" marT="46630" marB="46630"/>
                </a:tc>
                <a:tc>
                  <a:txBody>
                    <a:bodyPr/>
                    <a:lstStyle/>
                    <a:p>
                      <a:r>
                        <a:rPr lang="en-US" sz="1800" dirty="0"/>
                        <a:t>Forbidden </a:t>
                      </a: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t>404</a:t>
                      </a:r>
                    </a:p>
                  </a:txBody>
                  <a:tcPr marL="93260" marR="93260" marT="46630" marB="46630"/>
                </a:tc>
                <a:tc>
                  <a:txBody>
                    <a:bodyPr/>
                    <a:lstStyle/>
                    <a:p>
                      <a:r>
                        <a:rPr lang="en-US" sz="1800" dirty="0"/>
                        <a:t>Not found</a:t>
                      </a: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t>409</a:t>
                      </a:r>
                      <a:endParaRPr lang="en-US" sz="1800" dirty="0"/>
                    </a:p>
                  </a:txBody>
                  <a:tcPr marL="93260" marR="93260" marT="46630" marB="46630"/>
                </a:tc>
                <a:tc>
                  <a:txBody>
                    <a:bodyPr/>
                    <a:lstStyle/>
                    <a:p>
                      <a:r>
                        <a:rPr lang="da-DK" sz="1800" dirty="0" err="1"/>
                        <a:t>Conflict</a:t>
                      </a:r>
                      <a:endParaRPr lang="en-US" sz="1800" dirty="0"/>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t>500</a:t>
                      </a:r>
                    </a:p>
                  </a:txBody>
                  <a:tcPr marL="93260" marR="93260" marT="46630" marB="46630"/>
                </a:tc>
                <a:tc>
                  <a:txBody>
                    <a:bodyPr/>
                    <a:lstStyle/>
                    <a:p>
                      <a:r>
                        <a:rPr lang="en-US" sz="1800" dirty="0"/>
                        <a:t>Internal server error </a:t>
                      </a: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t>501</a:t>
                      </a:r>
                    </a:p>
                  </a:txBody>
                  <a:tcPr marL="93260" marR="93260" marT="46630" marB="46630"/>
                </a:tc>
                <a:tc>
                  <a:txBody>
                    <a:bodyPr/>
                    <a:lstStyle/>
                    <a:p>
                      <a:r>
                        <a:rPr lang="en-US" sz="1800" dirty="0"/>
                        <a:t>Not implemented</a:t>
                      </a: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t>503</a:t>
                      </a:r>
                    </a:p>
                  </a:txBody>
                  <a:tcPr marL="93260" marR="93260" marT="46630" marB="46630"/>
                </a:tc>
                <a:tc>
                  <a:txBody>
                    <a:bodyPr/>
                    <a:lstStyle/>
                    <a:p>
                      <a:r>
                        <a:rPr lang="en-US" sz="1800" dirty="0"/>
                        <a:t>Service</a:t>
                      </a:r>
                      <a:r>
                        <a:rPr lang="en-US" sz="1800" baseline="0" dirty="0"/>
                        <a:t> unavailable</a:t>
                      </a:r>
                      <a:endParaRPr lang="en-US" sz="1800" dirty="0"/>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1748865112"/>
              </p:ext>
            </p:extLst>
          </p:nvPr>
        </p:nvGraphicFramePr>
        <p:xfrm>
          <a:off x="411185" y="1302726"/>
          <a:ext cx="8504193" cy="5289192"/>
        </p:xfrm>
        <a:graphic>
          <a:graphicData uri="http://schemas.openxmlformats.org/drawingml/2006/table">
            <a:tbl>
              <a:tblPr firstRow="1">
                <a:tableStyleId>{E269D01E-BC32-4049-B463-5C60D7B0CCD2}</a:tableStyleId>
              </a:tblPr>
              <a:tblGrid>
                <a:gridCol w="2231295">
                  <a:extLst>
                    <a:ext uri="{9D8B030D-6E8A-4147-A177-3AD203B41FA5}">
                      <a16:colId xmlns:a16="http://schemas.microsoft.com/office/drawing/2014/main" val="3829694350"/>
                    </a:ext>
                  </a:extLst>
                </a:gridCol>
                <a:gridCol w="2477996">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latin typeface="+mn-l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latin typeface="+mn-l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latin typeface="+mn-lt"/>
                        </a:rPr>
                        <a:t>Example</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875520">
                <a:tc>
                  <a:txBody>
                    <a:bodyPr/>
                    <a:lstStyle/>
                    <a:p>
                      <a:pPr algn="l" fontAlgn="base"/>
                      <a:r>
                        <a:rPr lang="da-DK" sz="1600" dirty="0">
                          <a:effectLst/>
                          <a:latin typeface="+mn-lt"/>
                        </a:rPr>
                        <a:t>Accept</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Content-Types that are acceptable for the response</a:t>
                      </a:r>
                      <a:endParaRPr lang="en-US" sz="1600" b="0" dirty="0">
                        <a:effectLst/>
                        <a:latin typeface="+mn-lt"/>
                      </a:endParaRPr>
                    </a:p>
                  </a:txBody>
                  <a:tcPr marL="72000" marR="72000" marT="72000" marB="72000" anchor="ctr"/>
                </a:tc>
                <a:tc>
                  <a:txBody>
                    <a:bodyPr/>
                    <a:lstStyle/>
                    <a:p>
                      <a:pPr algn="l" fontAlgn="base"/>
                      <a:r>
                        <a:rPr lang="da-DK" sz="1600" dirty="0" err="1">
                          <a:effectLst/>
                          <a:latin typeface="+mn-lt"/>
                        </a:rPr>
                        <a:t>text</a:t>
                      </a:r>
                      <a:r>
                        <a:rPr lang="da-DK" sz="1600" dirty="0">
                          <a:effectLst/>
                          <a:latin typeface="+mn-lt"/>
                        </a:rPr>
                        <a:t>/</a:t>
                      </a:r>
                      <a:r>
                        <a:rPr lang="da-DK" sz="1600" dirty="0" err="1">
                          <a:effectLst/>
                          <a:latin typeface="+mn-lt"/>
                        </a:rPr>
                        <a:t>plain</a:t>
                      </a:r>
                      <a:r>
                        <a:rPr lang="da-DK" sz="1600" dirty="0">
                          <a:effectLst/>
                          <a:latin typeface="+mn-lt"/>
                        </a:rPr>
                        <a:t>, </a:t>
                      </a:r>
                      <a:r>
                        <a:rPr lang="da-DK" sz="1600" dirty="0" err="1">
                          <a:effectLst/>
                          <a:latin typeface="+mn-lt"/>
                        </a:rPr>
                        <a:t>application</a:t>
                      </a:r>
                      <a:r>
                        <a:rPr lang="da-DK" sz="1600" dirty="0">
                          <a:effectLst/>
                          <a:latin typeface="+mn-lt"/>
                        </a:rPr>
                        <a:t>/</a:t>
                      </a:r>
                      <a:r>
                        <a:rPr lang="da-DK" sz="1600" dirty="0" err="1">
                          <a:effectLst/>
                          <a:latin typeface="+mn-lt"/>
                        </a:rPr>
                        <a:t>json</a:t>
                      </a:r>
                      <a:r>
                        <a:rPr lang="da-DK" sz="1600" dirty="0">
                          <a:effectLst/>
                          <a:latin typeface="+mn-lt"/>
                        </a:rPr>
                        <a:t>,</a:t>
                      </a:r>
                      <a:r>
                        <a:rPr lang="da-DK" sz="1600" baseline="0" dirty="0">
                          <a:effectLst/>
                          <a:latin typeface="+mn-lt"/>
                        </a:rPr>
                        <a:t> </a:t>
                      </a:r>
                      <a:r>
                        <a:rPr lang="da-DK" sz="1600" baseline="0" dirty="0" err="1">
                          <a:effectLst/>
                          <a:latin typeface="+mn-lt"/>
                        </a:rPr>
                        <a:t>application</a:t>
                      </a:r>
                      <a:r>
                        <a:rPr lang="da-DK" sz="1600" baseline="0" dirty="0">
                          <a:effectLst/>
                          <a:latin typeface="+mn-lt"/>
                        </a:rPr>
                        <a:t>/xml</a:t>
                      </a:r>
                      <a:endParaRPr lang="da-DK" sz="1600" b="0" dirty="0">
                        <a:effectLst/>
                        <a:latin typeface="+mn-lt"/>
                      </a:endParaRPr>
                    </a:p>
                  </a:txBody>
                  <a:tcPr marL="72000" marR="72000" marT="72000" marB="72000" anchor="ctr"/>
                </a:tc>
                <a:extLst>
                  <a:ext uri="{0D108BD9-81ED-4DB2-BD59-A6C34878D82A}">
                    <a16:rowId xmlns:a16="http://schemas.microsoft.com/office/drawing/2014/main" val="4265508800"/>
                  </a:ext>
                </a:extLst>
              </a:tr>
              <a:tr h="875520">
                <a:tc>
                  <a:txBody>
                    <a:bodyPr/>
                    <a:lstStyle/>
                    <a:p>
                      <a:pPr algn="l" fontAlgn="base"/>
                      <a:r>
                        <a:rPr lang="da-DK" sz="1600" dirty="0">
                          <a:effectLst/>
                          <a:latin typeface="+mn-lt"/>
                        </a:rPr>
                        <a:t>Content-Type</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The MIME type of the body of the request (POST and PUT)</a:t>
                      </a:r>
                      <a:endParaRPr lang="en-US" sz="1600" b="0" dirty="0">
                        <a:effectLst/>
                        <a:latin typeface="+mn-lt"/>
                      </a:endParaRPr>
                    </a:p>
                  </a:txBody>
                  <a:tcPr marL="72000" marR="72000" marT="72000" marB="72000" anchor="ctr"/>
                </a:tc>
                <a:tc>
                  <a:txBody>
                    <a:bodyPr/>
                    <a:lstStyle/>
                    <a:p>
                      <a:pPr algn="l" fontAlgn="base"/>
                      <a:r>
                        <a:rPr lang="da-DK" sz="1600" dirty="0" err="1">
                          <a:effectLst/>
                          <a:latin typeface="+mn-lt"/>
                        </a:rPr>
                        <a:t>application</a:t>
                      </a:r>
                      <a:r>
                        <a:rPr lang="da-DK" sz="1600" dirty="0">
                          <a:effectLst/>
                          <a:latin typeface="+mn-lt"/>
                        </a:rPr>
                        <a:t>/x-www-form-</a:t>
                      </a:r>
                      <a:r>
                        <a:rPr lang="da-DK" sz="1600" dirty="0" err="1">
                          <a:effectLst/>
                          <a:latin typeface="+mn-lt"/>
                        </a:rPr>
                        <a:t>urlencoded</a:t>
                      </a:r>
                      <a:endParaRPr lang="da-DK" sz="1600" dirty="0">
                        <a:effectLst/>
                        <a:latin typeface="+mn-lt"/>
                      </a:endParaRPr>
                    </a:p>
                    <a:p>
                      <a:pPr algn="l" fontAlgn="base"/>
                      <a:r>
                        <a:rPr lang="da-DK" sz="1600" b="0" dirty="0" err="1">
                          <a:effectLst/>
                          <a:latin typeface="+mn-lt"/>
                        </a:rPr>
                        <a:t>application</a:t>
                      </a:r>
                      <a:r>
                        <a:rPr lang="da-DK" sz="1600" b="0" dirty="0">
                          <a:effectLst/>
                          <a:latin typeface="+mn-lt"/>
                        </a:rPr>
                        <a:t>/</a:t>
                      </a:r>
                      <a:r>
                        <a:rPr lang="da-DK" sz="1600" b="0" dirty="0" err="1">
                          <a:effectLst/>
                          <a:latin typeface="+mn-lt"/>
                        </a:rPr>
                        <a:t>json</a:t>
                      </a:r>
                      <a:endParaRPr lang="da-DK" sz="1600" b="0" dirty="0">
                        <a:effectLst/>
                        <a:latin typeface="+mn-lt"/>
                      </a:endParaRPr>
                    </a:p>
                  </a:txBody>
                  <a:tcPr marL="72000" marR="72000" marT="72000" marB="72000" anchor="ctr"/>
                </a:tc>
                <a:extLst>
                  <a:ext uri="{0D108BD9-81ED-4DB2-BD59-A6C34878D82A}">
                    <a16:rowId xmlns:a16="http://schemas.microsoft.com/office/drawing/2014/main" val="3334777227"/>
                  </a:ext>
                </a:extLst>
              </a:tr>
              <a:tr h="2518632">
                <a:tc>
                  <a:txBody>
                    <a:bodyPr/>
                    <a:lstStyle/>
                    <a:p>
                      <a:pPr algn="l" fontAlgn="base"/>
                      <a:r>
                        <a:rPr lang="da-DK" sz="1600" dirty="0" err="1">
                          <a:effectLst/>
                          <a:latin typeface="+mn-lt"/>
                        </a:rPr>
                        <a:t>Authorization</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Authentication credentials for HTTP authentication</a:t>
                      </a:r>
                      <a:endParaRPr lang="en-US" sz="1600" b="0" dirty="0">
                        <a:effectLst/>
                        <a:latin typeface="+mn-lt"/>
                      </a:endParaRPr>
                    </a:p>
                  </a:txBody>
                  <a:tcPr marL="72000" marR="72000" marT="72000" marB="72000" anchor="ctr"/>
                </a:tc>
                <a:tc>
                  <a:txBody>
                    <a:bodyPr/>
                    <a:lstStyle/>
                    <a:p>
                      <a:pPr algn="l" fontAlgn="base"/>
                      <a:r>
                        <a:rPr lang="en-US" sz="1600" b="0" dirty="0" err="1">
                          <a:effectLst/>
                          <a:latin typeface="+mn-lt"/>
                        </a:rPr>
                        <a:t>OAuth</a:t>
                      </a:r>
                      <a:r>
                        <a:rPr lang="en-US" sz="1600" dirty="0">
                          <a:effectLst/>
                          <a:latin typeface="+mn-lt"/>
                        </a:rPr>
                        <a:t> realm="http://sp.example.test/",</a:t>
                      </a:r>
                      <a:br>
                        <a:rPr lang="en-US" sz="1600" dirty="0">
                          <a:effectLst/>
                          <a:latin typeface="+mn-lt"/>
                        </a:rPr>
                      </a:br>
                      <a:r>
                        <a:rPr lang="en-US" sz="1600" dirty="0" err="1">
                          <a:effectLst/>
                          <a:latin typeface="+mn-lt"/>
                        </a:rPr>
                        <a:t>oauth_consumer_key</a:t>
                      </a:r>
                      <a:r>
                        <a:rPr lang="en-US" sz="1600" dirty="0">
                          <a:effectLst/>
                          <a:latin typeface="+mn-lt"/>
                        </a:rPr>
                        <a:t>="0685bd9184jfhq22",</a:t>
                      </a:r>
                      <a:br>
                        <a:rPr lang="en-US" sz="1600" dirty="0">
                          <a:effectLst/>
                          <a:latin typeface="+mn-lt"/>
                        </a:rPr>
                      </a:br>
                      <a:r>
                        <a:rPr lang="en-US" sz="1600" dirty="0">
                          <a:effectLst/>
                          <a:latin typeface="+mn-lt"/>
                        </a:rPr>
                        <a:t>  </a:t>
                      </a:r>
                      <a:r>
                        <a:rPr lang="en-US" sz="1600" dirty="0" err="1">
                          <a:effectLst/>
                          <a:latin typeface="+mn-lt"/>
                        </a:rPr>
                        <a:t>oauth_token</a:t>
                      </a:r>
                      <a:r>
                        <a:rPr lang="en-US" sz="1600" dirty="0">
                          <a:effectLst/>
                          <a:latin typeface="+mn-lt"/>
                        </a:rPr>
                        <a:t>="ad180jjd733klru7",</a:t>
                      </a:r>
                      <a:br>
                        <a:rPr lang="en-US" sz="1600" dirty="0">
                          <a:effectLst/>
                          <a:latin typeface="+mn-lt"/>
                        </a:rPr>
                      </a:br>
                      <a:r>
                        <a:rPr lang="en-US" sz="1600" dirty="0">
                          <a:effectLst/>
                          <a:latin typeface="+mn-lt"/>
                        </a:rPr>
                        <a:t>  </a:t>
                      </a:r>
                      <a:r>
                        <a:rPr lang="en-US" sz="1600" dirty="0" err="1">
                          <a:effectLst/>
                          <a:latin typeface="+mn-lt"/>
                        </a:rPr>
                        <a:t>oauth_signature_method</a:t>
                      </a:r>
                      <a:r>
                        <a:rPr lang="en-US" sz="1600" dirty="0">
                          <a:effectLst/>
                          <a:latin typeface="+mn-lt"/>
                        </a:rPr>
                        <a:t>=</a:t>
                      </a:r>
                      <a:br>
                        <a:rPr lang="en-US" sz="1600" dirty="0">
                          <a:effectLst/>
                          <a:latin typeface="+mn-lt"/>
                        </a:rPr>
                      </a:br>
                      <a:r>
                        <a:rPr lang="en-US" sz="1600" dirty="0">
                          <a:effectLst/>
                          <a:latin typeface="+mn-lt"/>
                        </a:rPr>
                        <a:t>"HMAC-SHA1",</a:t>
                      </a:r>
                      <a:br>
                        <a:rPr lang="en-US" sz="1600" dirty="0">
                          <a:effectLst/>
                          <a:latin typeface="+mn-lt"/>
                        </a:rPr>
                      </a:br>
                      <a:r>
                        <a:rPr lang="en-US" sz="1600" dirty="0" err="1">
                          <a:effectLst/>
                          <a:latin typeface="+mn-lt"/>
                        </a:rPr>
                        <a:t>oauth_signature</a:t>
                      </a:r>
                      <a:r>
                        <a:rPr lang="en-US" sz="1600" dirty="0">
                          <a:effectLst/>
                          <a:latin typeface="+mn-lt"/>
                        </a:rPr>
                        <a:t>="wOJIO9A2W5mFwDgiDvZb…</a:t>
                      </a:r>
                      <a:endParaRPr lang="en-US" sz="1600" b="0" dirty="0">
                        <a:effectLst/>
                        <a:latin typeface="+mn-lt"/>
                      </a:endParaRPr>
                    </a:p>
                  </a:txBody>
                  <a:tcPr marL="72000" marR="72000" marT="72000" marB="72000" anchor="ctr"/>
                </a:tc>
                <a:extLst>
                  <a:ext uri="{0D108BD9-81ED-4DB2-BD59-A6C34878D82A}">
                    <a16:rowId xmlns:a16="http://schemas.microsoft.com/office/drawing/2014/main" val="645420641"/>
                  </a:ext>
                </a:extLst>
              </a:tr>
              <a:tr h="631680">
                <a:tc>
                  <a:txBody>
                    <a:bodyPr/>
                    <a:lstStyle/>
                    <a:p>
                      <a:pPr algn="l" fontAlgn="base"/>
                      <a:r>
                        <a:rPr lang="da-DK" sz="1600" dirty="0">
                          <a:effectLst/>
                          <a:latin typeface="+mn-lt"/>
                        </a:rPr>
                        <a:t>WWW-</a:t>
                      </a:r>
                      <a:r>
                        <a:rPr lang="da-DK" sz="1600" dirty="0" err="1">
                          <a:effectLst/>
                          <a:latin typeface="+mn-lt"/>
                        </a:rPr>
                        <a:t>Authenticate</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Authentication scheme</a:t>
                      </a:r>
                      <a:endParaRPr lang="en-US" sz="1600" b="0" dirty="0">
                        <a:effectLst/>
                        <a:latin typeface="+mn-lt"/>
                      </a:endParaRPr>
                    </a:p>
                  </a:txBody>
                  <a:tcPr marL="72000" marR="72000" marT="72000" marB="72000" anchor="ctr"/>
                </a:tc>
                <a:tc>
                  <a:txBody>
                    <a:bodyPr/>
                    <a:lstStyle/>
                    <a:p>
                      <a:pPr algn="l" fontAlgn="base"/>
                      <a:r>
                        <a:rPr lang="en-US" sz="1600" dirty="0">
                          <a:effectLst/>
                          <a:latin typeface="+mn-lt"/>
                        </a:rPr>
                        <a:t>WWW-Authenticate: </a:t>
                      </a:r>
                      <a:r>
                        <a:rPr lang="en-US" sz="1600" dirty="0" err="1">
                          <a:effectLst/>
                          <a:latin typeface="+mn-lt"/>
                        </a:rPr>
                        <a:t>OAuth</a:t>
                      </a:r>
                      <a:r>
                        <a:rPr lang="en-US" sz="1600" dirty="0">
                          <a:effectLst/>
                          <a:latin typeface="+mn-lt"/>
                        </a:rPr>
                        <a:t> realm="http://sp.example.test/"</a:t>
                      </a:r>
                      <a:endParaRPr lang="en-US" sz="1600" b="0" dirty="0">
                        <a:effectLst/>
                        <a:latin typeface="+mn-lt"/>
                      </a:endParaRPr>
                    </a:p>
                  </a:txBody>
                  <a:tcPr marL="72000" marR="72000" marT="72000" marB="72000" anchor="ctr"/>
                </a:tc>
                <a:extLst>
                  <a:ext uri="{0D108BD9-81ED-4DB2-BD59-A6C34878D82A}">
                    <a16:rowId xmlns:a16="http://schemas.microsoft.com/office/drawing/2014/main" val="2974516469"/>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8124853" cy="1200329"/>
          </a:xfrm>
          <a:prstGeom prst="rect">
            <a:avLst/>
          </a:prstGeom>
        </p:spPr>
        <p:txBody>
          <a:bodyPr wrap="none">
            <a:spAutoFit/>
          </a:bodyPr>
          <a:lstStyle/>
          <a:p>
            <a:r>
              <a:rPr lang="da-DK" sz="7200" dirty="0">
                <a:hlinkClick r:id="rId2"/>
              </a:rPr>
              <a:t>http://www.asp.net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2D9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031" y="1173162"/>
            <a:ext cx="8572500" cy="4648200"/>
          </a:xfrm>
          <a:prstGeom prst="rect">
            <a:avLst/>
          </a:prstGeom>
        </p:spPr>
      </p:pic>
    </p:spTree>
    <p:extLst>
      <p:ext uri="{BB962C8B-B14F-4D97-AF65-F5344CB8AC3E}">
        <p14:creationId xmlns:p14="http://schemas.microsoft.com/office/powerpoint/2010/main" val="29545008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3120854"/>
          </a:xfrm>
        </p:spPr>
        <p:txBody>
          <a:bodyPr/>
          <a:lstStyle/>
          <a:p>
            <a:pPr marL="0" indent="0">
              <a:buNone/>
            </a:pPr>
            <a:r>
              <a:rPr lang="da-DK" dirty="0">
                <a:solidFill>
                  <a:schemeClr val="bg1"/>
                </a:solidFill>
              </a:rPr>
              <a:t>XML (</a:t>
            </a:r>
            <a:r>
              <a:rPr lang="da-DK" dirty="0" err="1">
                <a:solidFill>
                  <a:schemeClr val="bg1"/>
                </a:solidFill>
              </a:rPr>
              <a:t>History</a:t>
            </a:r>
            <a:r>
              <a:rPr lang="da-DK" dirty="0">
                <a:solidFill>
                  <a:schemeClr val="bg1"/>
                </a:solidFill>
              </a:rPr>
              <a:t> </a:t>
            </a:r>
            <a:r>
              <a:rPr lang="da-DK" dirty="0" err="1">
                <a:solidFill>
                  <a:schemeClr val="bg1"/>
                </a:solidFill>
              </a:rPr>
              <a:t>lesson</a:t>
            </a:r>
            <a:r>
              <a:rPr lang="da-DK" dirty="0">
                <a:solidFill>
                  <a:schemeClr val="bg1"/>
                </a:solidFill>
              </a:rPr>
              <a:t>)</a:t>
            </a:r>
          </a:p>
          <a:p>
            <a:pPr marL="0" indent="0">
              <a:buNone/>
            </a:pPr>
            <a:r>
              <a:rPr lang="da-DK" dirty="0">
                <a:solidFill>
                  <a:schemeClr val="bg1"/>
                </a:solidFill>
              </a:rPr>
              <a:t>JSON</a:t>
            </a:r>
          </a:p>
          <a:p>
            <a:pPr marL="0" indent="0">
              <a:buNone/>
            </a:pPr>
            <a:r>
              <a:rPr lang="da-DK" dirty="0">
                <a:solidFill>
                  <a:schemeClr val="bg1"/>
                </a:solidFill>
              </a:rPr>
              <a:t>REST</a:t>
            </a:r>
          </a:p>
          <a:p>
            <a:pPr marL="0" indent="0">
              <a:buNone/>
            </a:pPr>
            <a:r>
              <a:rPr lang="da-DK" dirty="0">
                <a:solidFill>
                  <a:schemeClr val="bg1"/>
                </a:solidFill>
              </a:rPr>
              <a:t>ASP.NET Core</a:t>
            </a:r>
          </a:p>
          <a:p>
            <a:pPr marL="0" indent="0">
              <a:buNone/>
            </a:pPr>
            <a:r>
              <a:rPr lang="da-DK" dirty="0">
                <a:solidFill>
                  <a:schemeClr val="bg1"/>
                </a:solidFill>
              </a:rPr>
              <a:t>REST with ASP.NET Core</a:t>
            </a:r>
          </a:p>
        </p:txBody>
      </p:sp>
      <p:sp>
        <p:nvSpPr>
          <p:cNvPr id="3" name="Title 2"/>
          <p:cNvSpPr>
            <a:spLocks noGrp="1"/>
          </p:cNvSpPr>
          <p:nvPr>
            <p:ph type="title"/>
          </p:nvPr>
        </p:nvSpPr>
        <p:spPr/>
        <p:txBody>
          <a:bodyPr/>
          <a:lstStyle/>
          <a:p>
            <a:r>
              <a:rPr lang="da-DK" dirty="0">
                <a:solidFill>
                  <a:schemeClr val="bg1"/>
                </a:solidFill>
              </a:rPr>
              <a:t>Agenda</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170646"/>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a:t>
            </a:r>
            <a:r>
              <a:rPr lang="da-DK" dirty="0" err="1"/>
              <a:t>news</a:t>
            </a:r>
            <a:r>
              <a:rPr lang="da-DK" dirty="0"/>
              <a:t> </a:t>
            </a:r>
            <a:r>
              <a:rPr lang="da-DK" dirty="0" err="1"/>
              <a:t>feeds</a:t>
            </a:r>
            <a:endParaRPr lang="da-DK" dirty="0"/>
          </a:p>
          <a:p>
            <a:pPr lvl="1">
              <a:lnSpc>
                <a:spcPct val="100000"/>
              </a:lnSpc>
            </a:pP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4046741" cy="478376"/>
          </a:xfrm>
          <a:prstGeom prst="rect">
            <a:avLst/>
          </a:prstGeom>
        </p:spPr>
        <p:txBody>
          <a:bodyPr wrap="none">
            <a:spAutoFit/>
          </a:bodyPr>
          <a:lstStyle/>
          <a:p>
            <a:r>
              <a:rPr lang="da-DK" sz="2448" b="1" dirty="0">
                <a:solidFill>
                  <a:schemeClr val="tx1">
                    <a:lumMod val="95000"/>
                  </a:schemeClr>
                </a:solidFill>
                <a:latin typeface="courier new"/>
              </a:rPr>
              <a:t>"</a:t>
            </a:r>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19946</TotalTime>
  <Words>492</Words>
  <Application>Microsoft Office PowerPoint</Application>
  <PresentationFormat>Custom</PresentationFormat>
  <Paragraphs>140</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What is XML?</vt:lpstr>
      <vt:lpstr>XML Does Not DO Anything</vt:lpstr>
      <vt:lpstr>How Can XML be Used?</vt:lpstr>
      <vt:lpstr>What is JSON?</vt:lpstr>
      <vt:lpstr>JSON Syntax</vt:lpstr>
      <vt:lpstr>JSON Name/Value Pairs</vt:lpstr>
      <vt:lpstr>JSON Data Types</vt:lpstr>
      <vt:lpstr>Examples</vt:lpstr>
      <vt:lpstr>REST</vt:lpstr>
      <vt:lpstr>REST</vt:lpstr>
      <vt:lpstr>PowerPoint Presentation</vt:lpstr>
      <vt:lpstr>PowerPoint Presentation</vt:lpstr>
      <vt:lpstr>Why REST?</vt:lpstr>
      <vt:lpstr>ASP.NET Core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252</cp:revision>
  <dcterms:created xsi:type="dcterms:W3CDTF">2012-05-22T07:38:31Z</dcterms:created>
  <dcterms:modified xsi:type="dcterms:W3CDTF">2017-09-27T06:47:38Z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