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0071100" cy="7556500"/>
  <p:notesSz cx="6858000" cy="9144000"/>
  <p:defaultTextStyle>
    <a:lvl1pPr defTabSz="457200">
      <a:lnSpc>
        <a:spcPct val="93000"/>
      </a:lnSpc>
      <a:defRPr>
        <a:latin typeface="+mj-lt"/>
        <a:ea typeface="+mj-ea"/>
        <a:cs typeface="+mj-cs"/>
        <a:sym typeface="Helvetica"/>
      </a:defRPr>
    </a:lvl1pPr>
    <a:lvl2pPr defTabSz="457200">
      <a:lnSpc>
        <a:spcPct val="93000"/>
      </a:lnSpc>
      <a:defRPr>
        <a:latin typeface="+mj-lt"/>
        <a:ea typeface="+mj-ea"/>
        <a:cs typeface="+mj-cs"/>
        <a:sym typeface="Helvetica"/>
      </a:defRPr>
    </a:lvl2pPr>
    <a:lvl3pPr defTabSz="457200">
      <a:lnSpc>
        <a:spcPct val="93000"/>
      </a:lnSpc>
      <a:defRPr>
        <a:latin typeface="+mj-lt"/>
        <a:ea typeface="+mj-ea"/>
        <a:cs typeface="+mj-cs"/>
        <a:sym typeface="Helvetica"/>
      </a:defRPr>
    </a:lvl3pPr>
    <a:lvl4pPr defTabSz="457200">
      <a:lnSpc>
        <a:spcPct val="93000"/>
      </a:lnSpc>
      <a:defRPr>
        <a:latin typeface="+mj-lt"/>
        <a:ea typeface="+mj-ea"/>
        <a:cs typeface="+mj-cs"/>
        <a:sym typeface="Helvetica"/>
      </a:defRPr>
    </a:lvl4pPr>
    <a:lvl5pPr defTabSz="457200">
      <a:lnSpc>
        <a:spcPct val="93000"/>
      </a:lnSpc>
      <a:defRPr>
        <a:latin typeface="+mj-lt"/>
        <a:ea typeface="+mj-ea"/>
        <a:cs typeface="+mj-cs"/>
        <a:sym typeface="Helvetica"/>
      </a:defRPr>
    </a:lvl5pPr>
    <a:lvl6pPr defTabSz="457200">
      <a:lnSpc>
        <a:spcPct val="93000"/>
      </a:lnSpc>
      <a:defRPr>
        <a:latin typeface="+mj-lt"/>
        <a:ea typeface="+mj-ea"/>
        <a:cs typeface="+mj-cs"/>
        <a:sym typeface="Helvetica"/>
      </a:defRPr>
    </a:lvl6pPr>
    <a:lvl7pPr defTabSz="457200">
      <a:lnSpc>
        <a:spcPct val="93000"/>
      </a:lnSpc>
      <a:defRPr>
        <a:latin typeface="+mj-lt"/>
        <a:ea typeface="+mj-ea"/>
        <a:cs typeface="+mj-cs"/>
        <a:sym typeface="Helvetica"/>
      </a:defRPr>
    </a:lvl7pPr>
    <a:lvl8pPr defTabSz="457200">
      <a:lnSpc>
        <a:spcPct val="93000"/>
      </a:lnSpc>
      <a:defRPr>
        <a:latin typeface="+mj-lt"/>
        <a:ea typeface="+mj-ea"/>
        <a:cs typeface="+mj-cs"/>
        <a:sym typeface="Helvetica"/>
      </a:defRPr>
    </a:lvl8pPr>
    <a:lvl9pPr defTabSz="457200">
      <a:lnSpc>
        <a:spcPct val="93000"/>
      </a:lnSpc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lvl1pPr>
          </a:lstStyle>
          <a:p>
            <a:pPr lvl="0">
              <a:defRPr i="0" sz="1800"/>
            </a:pPr>
            <a:r>
              <a:rPr i="1" sz="32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754062" y="2032000"/>
            <a:ext cx="8561390" cy="2249491"/>
          </a:xfrm>
          <a:prstGeom prst="rect">
            <a:avLst/>
          </a:prstGeom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lvl1pPr>
          </a:lstStyle>
          <a:p>
            <a:pPr lvl="0">
              <a:defRPr i="0" sz="1800"/>
            </a:pPr>
            <a:r>
              <a:rPr i="1" sz="32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509712" y="4281487"/>
            <a:ext cx="7050090" cy="32750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7227885" y="6886575"/>
            <a:ext cx="2346352" cy="279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/>
          </a:lstStyle>
          <a:p>
            <a:pPr lvl="0"/>
            <a:fld id="{86CB4B4D-7CA3-9044-876B-883B54F8677D}" type="slidenum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03237" y="93658"/>
            <a:ext cx="9069390" cy="1674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lvl1pPr>
          </a:lstStyle>
          <a:p>
            <a:pPr lvl="0">
              <a:defRPr i="0" sz="1800"/>
            </a:pPr>
            <a:r>
              <a:rPr i="1" sz="32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03237" y="1768475"/>
            <a:ext cx="9069390" cy="578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spd="med" advClick="1"/>
  <p:txStyles>
    <p:titleStyle>
      <a:lvl1pPr algn="ctr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</a:tabLst>
        <a:defRPr i="1" sz="3200">
          <a:latin typeface="Arial"/>
          <a:ea typeface="Arial"/>
          <a:cs typeface="Arial"/>
          <a:sym typeface="Arial"/>
        </a:defRPr>
      </a:lvl1pPr>
      <a:lvl2pPr algn="ctr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</a:tabLst>
        <a:defRPr i="1" sz="3200">
          <a:latin typeface="Arial"/>
          <a:ea typeface="Arial"/>
          <a:cs typeface="Arial"/>
          <a:sym typeface="Arial"/>
        </a:defRPr>
      </a:lvl2pPr>
      <a:lvl3pPr algn="ctr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</a:tabLst>
        <a:defRPr i="1" sz="3200">
          <a:latin typeface="Arial"/>
          <a:ea typeface="Arial"/>
          <a:cs typeface="Arial"/>
          <a:sym typeface="Arial"/>
        </a:defRPr>
      </a:lvl3pPr>
      <a:lvl4pPr algn="ctr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</a:tabLst>
        <a:defRPr i="1" sz="3200">
          <a:latin typeface="Arial"/>
          <a:ea typeface="Arial"/>
          <a:cs typeface="Arial"/>
          <a:sym typeface="Arial"/>
        </a:defRPr>
      </a:lvl4pPr>
      <a:lvl5pPr algn="ctr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</a:tabLst>
        <a:defRPr i="1" sz="3200">
          <a:latin typeface="Arial"/>
          <a:ea typeface="Arial"/>
          <a:cs typeface="Arial"/>
          <a:sym typeface="Arial"/>
        </a:defRPr>
      </a:lvl5pPr>
      <a:lvl6pPr algn="ctr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</a:tabLst>
        <a:defRPr i="1" sz="3200">
          <a:latin typeface="Arial"/>
          <a:ea typeface="Arial"/>
          <a:cs typeface="Arial"/>
          <a:sym typeface="Arial"/>
        </a:defRPr>
      </a:lvl6pPr>
      <a:lvl7pPr algn="ctr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</a:tabLst>
        <a:defRPr i="1" sz="3200">
          <a:latin typeface="Arial"/>
          <a:ea typeface="Arial"/>
          <a:cs typeface="Arial"/>
          <a:sym typeface="Arial"/>
        </a:defRPr>
      </a:lvl7pPr>
      <a:lvl8pPr algn="ctr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</a:tabLst>
        <a:defRPr i="1" sz="3200">
          <a:latin typeface="Arial"/>
          <a:ea typeface="Arial"/>
          <a:cs typeface="Arial"/>
          <a:sym typeface="Arial"/>
        </a:defRPr>
      </a:lvl8pPr>
      <a:lvl9pPr algn="ctr" defTabSz="457200">
        <a:lnSpc>
          <a:spcPct val="93000"/>
        </a:lnSpc>
        <a:tabLst>
          <a:tab pos="457200" algn="l"/>
          <a:tab pos="914400" algn="l"/>
          <a:tab pos="1371600" algn="l"/>
          <a:tab pos="1828800" algn="l"/>
          <a:tab pos="2286000" algn="l"/>
          <a:tab pos="2743200" algn="l"/>
          <a:tab pos="3200400" algn="l"/>
          <a:tab pos="3657600" algn="l"/>
          <a:tab pos="4114800" algn="l"/>
          <a:tab pos="4572000" algn="l"/>
          <a:tab pos="5029200" algn="l"/>
          <a:tab pos="5486400" algn="l"/>
          <a:tab pos="5943600" algn="l"/>
          <a:tab pos="6400800" algn="l"/>
          <a:tab pos="6858000" algn="l"/>
          <a:tab pos="7315200" algn="l"/>
          <a:tab pos="7772400" algn="l"/>
          <a:tab pos="8229600" algn="l"/>
          <a:tab pos="8686800" algn="l"/>
        </a:tabLst>
        <a:defRPr i="1" sz="3200">
          <a:latin typeface="Arial"/>
          <a:ea typeface="Arial"/>
          <a:cs typeface="Arial"/>
          <a:sym typeface="Arial"/>
        </a:defRPr>
      </a:lvl9pPr>
    </p:titleStyle>
    <p:bodyStyle>
      <a:lvl1pPr defTabSz="457200">
        <a:defRPr sz="1200">
          <a:latin typeface="+mj-lt"/>
          <a:ea typeface="+mj-ea"/>
          <a:cs typeface="+mj-cs"/>
          <a:sym typeface="Helvetica"/>
        </a:defRPr>
      </a:lvl1pPr>
      <a:lvl2pPr defTabSz="457200">
        <a:defRPr sz="1200">
          <a:latin typeface="+mj-lt"/>
          <a:ea typeface="+mj-ea"/>
          <a:cs typeface="+mj-cs"/>
          <a:sym typeface="Helvetica"/>
        </a:defRPr>
      </a:lvl2pPr>
      <a:lvl3pPr defTabSz="457200">
        <a:defRPr sz="1200">
          <a:latin typeface="+mj-lt"/>
          <a:ea typeface="+mj-ea"/>
          <a:cs typeface="+mj-cs"/>
          <a:sym typeface="Helvetica"/>
        </a:defRPr>
      </a:lvl3pPr>
      <a:lvl4pPr defTabSz="457200">
        <a:defRPr sz="1200">
          <a:latin typeface="+mj-lt"/>
          <a:ea typeface="+mj-ea"/>
          <a:cs typeface="+mj-cs"/>
          <a:sym typeface="Helvetica"/>
        </a:defRPr>
      </a:lvl4pPr>
      <a:lvl5pPr defTabSz="457200">
        <a:defRPr sz="1200">
          <a:latin typeface="+mj-lt"/>
          <a:ea typeface="+mj-ea"/>
          <a:cs typeface="+mj-cs"/>
          <a:sym typeface="Helvetica"/>
        </a:defRPr>
      </a:lvl5pPr>
      <a:lvl6pPr defTabSz="457200">
        <a:defRPr sz="1200">
          <a:latin typeface="+mj-lt"/>
          <a:ea typeface="+mj-ea"/>
          <a:cs typeface="+mj-cs"/>
          <a:sym typeface="Helvetica"/>
        </a:defRPr>
      </a:lvl6pPr>
      <a:lvl7pPr defTabSz="457200">
        <a:defRPr sz="1200">
          <a:latin typeface="+mj-lt"/>
          <a:ea typeface="+mj-ea"/>
          <a:cs typeface="+mj-cs"/>
          <a:sym typeface="Helvetica"/>
        </a:defRPr>
      </a:lvl7pPr>
      <a:lvl8pPr defTabSz="457200">
        <a:defRPr sz="1200">
          <a:latin typeface="+mj-lt"/>
          <a:ea typeface="+mj-ea"/>
          <a:cs typeface="+mj-cs"/>
          <a:sym typeface="Helvetica"/>
        </a:defRPr>
      </a:lvl8pPr>
      <a:lvl9pPr defTabSz="457200">
        <a:defRPr sz="1200">
          <a:latin typeface="+mj-lt"/>
          <a:ea typeface="+mj-ea"/>
          <a:cs typeface="+mj-cs"/>
          <a:sym typeface="Helvetica"/>
        </a:defRPr>
      </a:lvl9pPr>
    </p:bodyStyle>
    <p:otherStyle>
      <a:lvl1pPr algn="r" defTabSz="457200">
        <a:lnSpc>
          <a:spcPct val="93000"/>
        </a:lnSpc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algn="r" defTabSz="457200">
        <a:lnSpc>
          <a:spcPct val="93000"/>
        </a:lnSpc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algn="r" defTabSz="457200">
        <a:lnSpc>
          <a:spcPct val="93000"/>
        </a:lnSpc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algn="r" defTabSz="457200">
        <a:lnSpc>
          <a:spcPct val="93000"/>
        </a:lnSpc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algn="r" defTabSz="457200">
        <a:lnSpc>
          <a:spcPct val="93000"/>
        </a:lnSpc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 defTabSz="457200">
        <a:lnSpc>
          <a:spcPct val="93000"/>
        </a:lnSpc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 defTabSz="457200">
        <a:lnSpc>
          <a:spcPct val="93000"/>
        </a:lnSpc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 defTabSz="457200">
        <a:lnSpc>
          <a:spcPct val="93000"/>
        </a:lnSpc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 defTabSz="457200">
        <a:lnSpc>
          <a:spcPct val="93000"/>
        </a:lnSpc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690562" y="2333625"/>
            <a:ext cx="9070976" cy="12620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29768">
              <a:tabLst>
                <a:tab pos="419100" algn="l"/>
                <a:tab pos="850900" algn="l"/>
                <a:tab pos="1282700" algn="l"/>
                <a:tab pos="1714500" algn="l"/>
                <a:tab pos="2146300" algn="l"/>
                <a:tab pos="2578100" algn="l"/>
                <a:tab pos="2997200" algn="l"/>
                <a:tab pos="3429000" algn="l"/>
                <a:tab pos="3860800" algn="l"/>
                <a:tab pos="4292600" algn="l"/>
                <a:tab pos="4724400" algn="l"/>
                <a:tab pos="5156200" algn="l"/>
                <a:tab pos="5575300" algn="l"/>
                <a:tab pos="6007100" algn="l"/>
                <a:tab pos="6438900" algn="l"/>
                <a:tab pos="6870700" algn="l"/>
                <a:tab pos="7302500" algn="l"/>
                <a:tab pos="7734300" algn="l"/>
                <a:tab pos="8153400" algn="l"/>
              </a:tabLst>
              <a:defRPr i="0" sz="3000"/>
            </a:lvl1pPr>
          </a:lstStyle>
          <a:p>
            <a:pPr lvl="0">
              <a:defRPr sz="1800"/>
            </a:pPr>
            <a:r>
              <a:rPr sz="3000"/>
              <a:t>Group meeting 17/01/25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500062" y="3886646"/>
            <a:ext cx="9070976" cy="137753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lvl="0" algn="ct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1800"/>
            </a:pPr>
            <a:r>
              <a:rPr sz="2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Roman Sasik</a:t>
            </a:r>
            <a:endParaRPr sz="2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1800"/>
            </a:pPr>
            <a:r>
              <a:rPr sz="2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Center for Computational Biology and Bioinformatics</a:t>
            </a:r>
            <a:endParaRPr sz="2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1800"/>
            </a:pPr>
            <a:r>
              <a:rPr sz="2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UCSD</a:t>
            </a:r>
          </a:p>
        </p:txBody>
      </p:sp>
      <p:pic>
        <p:nvPicPr>
          <p:cNvPr id="18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" y="522287"/>
            <a:ext cx="3636453" cy="1262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085224" y="612004"/>
            <a:ext cx="8230852" cy="406401"/>
          </a:xfrm>
          <a:prstGeom prst="rect">
            <a:avLst/>
          </a:prstGeom>
          <a:solidFill>
            <a:srgbClr val="FFFFFF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433FF"/>
                </a:solidFill>
              </a:rPr>
              <a:t>Boxplot</a:t>
            </a:r>
          </a:p>
        </p:txBody>
      </p:sp>
      <p:pic>
        <p:nvPicPr>
          <p:cNvPr id="21" name="box_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010" y="992520"/>
            <a:ext cx="8185080" cy="6018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ox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010" y="991525"/>
            <a:ext cx="8185080" cy="602043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/>
        </p:nvSpPr>
        <p:spPr>
          <a:xfrm>
            <a:off x="1085224" y="612004"/>
            <a:ext cx="8230852" cy="406401"/>
          </a:xfrm>
          <a:prstGeom prst="rect">
            <a:avLst/>
          </a:prstGeom>
          <a:solidFill>
            <a:srgbClr val="FFFFFF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433FF"/>
                </a:solidFill>
              </a:rPr>
              <a:t>Boxplot with data points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ox_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010" y="984155"/>
            <a:ext cx="8185080" cy="603517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/>
        </p:nvSpPr>
        <p:spPr>
          <a:xfrm>
            <a:off x="1085224" y="612004"/>
            <a:ext cx="8230852" cy="406401"/>
          </a:xfrm>
          <a:prstGeom prst="rect">
            <a:avLst/>
          </a:prstGeom>
          <a:solidFill>
            <a:srgbClr val="FFFFFF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433FF"/>
                </a:solidFill>
              </a:rPr>
              <a:t>Boxplot with jitter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ox_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010" y="1001188"/>
            <a:ext cx="8185080" cy="6001104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1085224" y="612004"/>
            <a:ext cx="8230852" cy="406401"/>
          </a:xfrm>
          <a:prstGeom prst="rect">
            <a:avLst/>
          </a:prstGeom>
          <a:solidFill>
            <a:srgbClr val="FFFFFF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433FF"/>
                </a:solidFill>
              </a:rPr>
              <a:t>Boxplot with variable jitter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creen Shot 2017-01-25 at 1.48.1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959" y="1309389"/>
            <a:ext cx="59436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LUSC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68682"/>
            <a:ext cx="10071100" cy="4219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LUAD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29588"/>
            <a:ext cx="10071100" cy="4097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