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9" r:id="rId11"/>
    <p:sldId id="267" r:id="rId12"/>
    <p:sldId id="268" r:id="rId13"/>
    <p:sldId id="270" r:id="rId14"/>
    <p:sldId id="271" r:id="rId15"/>
    <p:sldId id="281" r:id="rId16"/>
    <p:sldId id="282" r:id="rId17"/>
    <p:sldId id="272" r:id="rId18"/>
    <p:sldId id="273" r:id="rId19"/>
    <p:sldId id="280" r:id="rId20"/>
    <p:sldId id="274" r:id="rId21"/>
    <p:sldId id="275" r:id="rId22"/>
    <p:sldId id="279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3" r:id="rId31"/>
    <p:sldId id="290" r:id="rId32"/>
    <p:sldId id="291" r:id="rId33"/>
    <p:sldId id="292" r:id="rId34"/>
    <p:sldId id="294" r:id="rId35"/>
    <p:sldId id="296" r:id="rId36"/>
    <p:sldId id="295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DCF20-7607-41EB-A914-9CED291395C1}" type="datetimeFigureOut">
              <a:rPr lang="pt-BR" smtClean="0"/>
              <a:t>16/03/2015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6DEE-1F25-4674-871E-6D9D38206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19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6DEE-1F25-4674-871E-6D9D38206AF6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07AC-38DF-447D-90A9-9834C5D37384}" type="datetimeFigureOut">
              <a:rPr lang="pt-BR" smtClean="0"/>
              <a:pPr/>
              <a:t>16/03/2015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3AAC-AF3A-43F7-8A5B-93F3C085F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07AC-38DF-447D-90A9-9834C5D37384}" type="datetimeFigureOut">
              <a:rPr lang="pt-BR" smtClean="0"/>
              <a:pPr/>
              <a:t>16/03/2015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3AAC-AF3A-43F7-8A5B-93F3C085F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07AC-38DF-447D-90A9-9834C5D37384}" type="datetimeFigureOut">
              <a:rPr lang="pt-BR" smtClean="0"/>
              <a:pPr/>
              <a:t>16/03/2015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3AAC-AF3A-43F7-8A5B-93F3C085F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07AC-38DF-447D-90A9-9834C5D37384}" type="datetimeFigureOut">
              <a:rPr lang="pt-BR" smtClean="0"/>
              <a:pPr/>
              <a:t>16/03/2015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3AAC-AF3A-43F7-8A5B-93F3C085F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07AC-38DF-447D-90A9-9834C5D37384}" type="datetimeFigureOut">
              <a:rPr lang="pt-BR" smtClean="0"/>
              <a:pPr/>
              <a:t>16/03/2015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3AAC-AF3A-43F7-8A5B-93F3C085F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07AC-38DF-447D-90A9-9834C5D37384}" type="datetimeFigureOut">
              <a:rPr lang="pt-BR" smtClean="0"/>
              <a:pPr/>
              <a:t>16/03/2015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3AAC-AF3A-43F7-8A5B-93F3C085F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07AC-38DF-447D-90A9-9834C5D37384}" type="datetimeFigureOut">
              <a:rPr lang="pt-BR" smtClean="0"/>
              <a:pPr/>
              <a:t>16/03/2015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3AAC-AF3A-43F7-8A5B-93F3C085F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07AC-38DF-447D-90A9-9834C5D37384}" type="datetimeFigureOut">
              <a:rPr lang="pt-BR" smtClean="0"/>
              <a:pPr/>
              <a:t>16/03/2015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3AAC-AF3A-43F7-8A5B-93F3C085F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07AC-38DF-447D-90A9-9834C5D37384}" type="datetimeFigureOut">
              <a:rPr lang="pt-BR" smtClean="0"/>
              <a:pPr/>
              <a:t>16/03/2015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3AAC-AF3A-43F7-8A5B-93F3C085F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07AC-38DF-447D-90A9-9834C5D37384}" type="datetimeFigureOut">
              <a:rPr lang="pt-BR" smtClean="0"/>
              <a:pPr/>
              <a:t>16/03/2015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3AAC-AF3A-43F7-8A5B-93F3C085F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07AC-38DF-447D-90A9-9834C5D37384}" type="datetimeFigureOut">
              <a:rPr lang="pt-BR" smtClean="0"/>
              <a:pPr/>
              <a:t>16/03/2015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3AAC-AF3A-43F7-8A5B-93F3C085F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07AC-38DF-447D-90A9-9834C5D37384}" type="datetimeFigureOut">
              <a:rPr lang="pt-BR" smtClean="0"/>
              <a:pPr/>
              <a:t>16/03/2015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13AAC-AF3A-43F7-8A5B-93F3C085F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1714488"/>
            <a:ext cx="8572560" cy="3714776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Linguagem e Lógica de Programação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latin typeface="Arial" pitchFamily="34" charset="0"/>
                <a:cs typeface="Arial" pitchFamily="34" charset="0"/>
              </a:rPr>
              <a:t>Curso Técnico em Informática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sz="4000" dirty="0" smtClean="0">
                <a:latin typeface="Arial" pitchFamily="34" charset="0"/>
                <a:cs typeface="Arial" pitchFamily="34" charset="0"/>
              </a:rPr>
              <a:t>Professor: </a:t>
            </a:r>
            <a:r>
              <a:rPr lang="pt-BR" sz="4000" b="1" i="1" u="sng" dirty="0" smtClean="0">
                <a:latin typeface="Arial" pitchFamily="34" charset="0"/>
                <a:cs typeface="Arial" pitchFamily="34" charset="0"/>
              </a:rPr>
              <a:t>Antônio Carlos Nicolodi</a:t>
            </a:r>
            <a:endParaRPr lang="pt-BR" b="1" i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F:\drive_c\INFORMATICA\FOTOS\images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14290"/>
            <a:ext cx="1900741" cy="1423721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628" y="274638"/>
            <a:ext cx="3686172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BR" sz="3600" dirty="0" smtClean="0"/>
              <a:t>As etapas </a:t>
            </a:r>
            <a:br>
              <a:rPr lang="pt-BR" sz="3600" dirty="0" smtClean="0"/>
            </a:br>
            <a:r>
              <a:rPr lang="pt-BR" sz="3600" dirty="0" smtClean="0"/>
              <a:t>da execução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pt-BR" dirty="0" smtClean="0"/>
              <a:t>Os códigos fontes tem que serem transformados em um Pseudocódigo (</a:t>
            </a:r>
            <a:r>
              <a:rPr lang="pt-BR" dirty="0" err="1" smtClean="0"/>
              <a:t>Pcode</a:t>
            </a:r>
            <a:r>
              <a:rPr lang="pt-BR" dirty="0" smtClean="0"/>
              <a:t>);</a:t>
            </a:r>
          </a:p>
          <a:p>
            <a:pPr marL="514350" indent="-514350">
              <a:buAutoNum type="arabicParenR"/>
            </a:pPr>
            <a:r>
              <a:rPr lang="pt-BR" dirty="0" smtClean="0"/>
              <a:t>O </a:t>
            </a:r>
            <a:r>
              <a:rPr lang="pt-BR" dirty="0" err="1" smtClean="0"/>
              <a:t>Pcode</a:t>
            </a:r>
            <a:r>
              <a:rPr lang="pt-BR" dirty="0" smtClean="0"/>
              <a:t> deve ser juntado (ligado) com as rotinas internas ou bibliotecas e transformar este </a:t>
            </a:r>
            <a:r>
              <a:rPr lang="pt-BR" dirty="0" err="1" smtClean="0"/>
              <a:t>pcode</a:t>
            </a:r>
            <a:r>
              <a:rPr lang="pt-BR" dirty="0" smtClean="0"/>
              <a:t> em um programa executável para o sistema operacional poder interpretá-las .</a:t>
            </a:r>
          </a:p>
          <a:p>
            <a:pPr marL="514350" indent="-514350">
              <a:buAutoNum type="arabicParenR"/>
            </a:pPr>
            <a:r>
              <a:rPr lang="pt-BR" dirty="0" smtClean="0"/>
              <a:t>Por último o sistema operacional executa o programa e transfere o controle dos recursos  e dispositivos da máquina para esse programa.</a:t>
            </a:r>
            <a:endParaRPr lang="pt-BR" dirty="0"/>
          </a:p>
        </p:txBody>
      </p:sp>
      <p:pic>
        <p:nvPicPr>
          <p:cNvPr id="26627" name="Picture 3" descr="F:\drive_c\INFORMATICA\FOTOS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5339966"/>
            <a:ext cx="1928826" cy="14466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11" descr="F:\drive_c\INFORMATICA\FOTOS\images (1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0649" y="3500438"/>
            <a:ext cx="3840507" cy="321471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TRANSFORMADORES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Existe 03 tipos de TRANSFORMADORES:</a:t>
            </a:r>
          </a:p>
          <a:p>
            <a:pPr marL="0" indent="0">
              <a:buNone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TRADUTORES (MONTADORES)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COMPILADORES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INTERPRETADORES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176" y="785794"/>
            <a:ext cx="754382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DE ALGUMAS </a:t>
            </a:r>
            <a:br>
              <a:rPr lang="pt-BR" dirty="0" smtClean="0"/>
            </a:br>
            <a:r>
              <a:rPr lang="pt-BR" dirty="0" smtClean="0"/>
              <a:t>LINGUAGENS DE PROGRAMAÇÃO</a:t>
            </a:r>
            <a:endParaRPr lang="pt-BR" dirty="0"/>
          </a:p>
        </p:txBody>
      </p:sp>
      <p:pic>
        <p:nvPicPr>
          <p:cNvPr id="25602" name="Picture 2" descr="F:\drive_c\INFORMATICA\FOTOS\images (15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712871"/>
            <a:ext cx="3143240" cy="2002277"/>
          </a:xfrm>
          <a:prstGeom prst="rect">
            <a:avLst/>
          </a:prstGeom>
          <a:noFill/>
        </p:spPr>
      </p:pic>
      <p:pic>
        <p:nvPicPr>
          <p:cNvPr id="25603" name="Picture 3" descr="F:\drive_c\INFORMATICA\FOTOS\images (4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071678"/>
            <a:ext cx="1333500" cy="1333500"/>
          </a:xfrm>
          <a:prstGeom prst="rect">
            <a:avLst/>
          </a:prstGeom>
          <a:noFill/>
        </p:spPr>
      </p:pic>
      <p:pic>
        <p:nvPicPr>
          <p:cNvPr id="25604" name="Picture 4" descr="F:\drive_c\INFORMATICA\FOTOS\images (5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2143116"/>
            <a:ext cx="1362765" cy="2047871"/>
          </a:xfrm>
          <a:prstGeom prst="rect">
            <a:avLst/>
          </a:prstGeom>
          <a:noFill/>
        </p:spPr>
      </p:pic>
      <p:pic>
        <p:nvPicPr>
          <p:cNvPr id="25605" name="Picture 5" descr="F:\drive_c\INFORMATICA\FOTOS\images (6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4714884"/>
            <a:ext cx="2098215" cy="1571636"/>
          </a:xfrm>
          <a:prstGeom prst="rect">
            <a:avLst/>
          </a:prstGeom>
          <a:noFill/>
        </p:spPr>
      </p:pic>
      <p:pic>
        <p:nvPicPr>
          <p:cNvPr id="25606" name="Picture 6" descr="F:\drive_c\INFORMATICA\FOTOS\images (7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70" y="4762500"/>
            <a:ext cx="1368153" cy="1881210"/>
          </a:xfrm>
          <a:prstGeom prst="rect">
            <a:avLst/>
          </a:prstGeom>
          <a:noFill/>
        </p:spPr>
      </p:pic>
      <p:pic>
        <p:nvPicPr>
          <p:cNvPr id="25607" name="Picture 7" descr="F:\drive_c\INFORMATICA\FOTOS\images (8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4929198"/>
            <a:ext cx="1371600" cy="1609725"/>
          </a:xfrm>
          <a:prstGeom prst="rect">
            <a:avLst/>
          </a:prstGeom>
          <a:noFill/>
        </p:spPr>
      </p:pic>
      <p:pic>
        <p:nvPicPr>
          <p:cNvPr id="25608" name="Picture 8" descr="F:\drive_c\INFORMATICA\FOTOS\images (9)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57423" y="3556796"/>
            <a:ext cx="2571768" cy="972340"/>
          </a:xfrm>
          <a:prstGeom prst="rect">
            <a:avLst/>
          </a:prstGeom>
          <a:noFill/>
        </p:spPr>
      </p:pic>
      <p:pic>
        <p:nvPicPr>
          <p:cNvPr id="25609" name="Picture 9" descr="F:\drive_c\INFORMATICA\FOTOS\images (10)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15140" y="2143116"/>
            <a:ext cx="2124075" cy="2152650"/>
          </a:xfrm>
          <a:prstGeom prst="rect">
            <a:avLst/>
          </a:prstGeom>
          <a:noFill/>
        </p:spPr>
      </p:pic>
      <p:pic>
        <p:nvPicPr>
          <p:cNvPr id="25611" name="Picture 11" descr="F:\drive_c\INFORMATICA\FOTOS\images (12)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8596" y="2071678"/>
            <a:ext cx="178117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0232" y="857232"/>
            <a:ext cx="6686568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 smtClean="0"/>
              <a:t>COMO ESCREVER UM PROGRAMA DE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Para escrevermos programas de computador,</a:t>
            </a:r>
          </a:p>
          <a:p>
            <a:pPr>
              <a:buNone/>
            </a:pPr>
            <a:r>
              <a:rPr lang="pt-BR" dirty="0" smtClean="0"/>
              <a:t>primeiro precisamos das seguintes etapas:</a:t>
            </a:r>
          </a:p>
          <a:p>
            <a:pPr marL="514350" indent="-514350">
              <a:buAutoNum type="arabicParenR"/>
            </a:pPr>
            <a:r>
              <a:rPr lang="pt-BR" sz="2800" dirty="0" smtClean="0"/>
              <a:t>Descrever o problema; </a:t>
            </a:r>
          </a:p>
          <a:p>
            <a:pPr marL="514350" indent="-514350">
              <a:buAutoNum type="arabicParenR"/>
            </a:pPr>
            <a:r>
              <a:rPr lang="pt-BR" sz="2800" dirty="0" smtClean="0"/>
              <a:t>Confeccionar as um Algoritmo;</a:t>
            </a:r>
          </a:p>
          <a:p>
            <a:pPr marL="514350" indent="-514350">
              <a:buAutoNum type="arabicParenR"/>
            </a:pPr>
            <a:r>
              <a:rPr lang="pt-BR" sz="2800" dirty="0" smtClean="0"/>
              <a:t>A partir do Algoritmo, montar ou escrever o programa em pseudocódigo;</a:t>
            </a:r>
          </a:p>
          <a:p>
            <a:pPr marL="514350" indent="-514350">
              <a:buAutoNum type="arabicParenR"/>
            </a:pPr>
            <a:r>
              <a:rPr lang="pt-BR" sz="2800" dirty="0" smtClean="0"/>
              <a:t>Montar o código fonte com as rotinas e as sub-rotinas;</a:t>
            </a:r>
          </a:p>
          <a:p>
            <a:pPr marL="533400" indent="-533400">
              <a:buAutoNum type="arabicParenR"/>
            </a:pPr>
            <a:r>
              <a:rPr lang="pt-BR" sz="2800" dirty="0" smtClean="0"/>
              <a:t>Transformar código fonte em um programa executável;</a:t>
            </a:r>
          </a:p>
          <a:p>
            <a:pPr marL="533400" indent="-533400">
              <a:buAutoNum type="arabicParenR"/>
            </a:pPr>
            <a:r>
              <a:rPr lang="pt-BR" sz="2800" dirty="0" smtClean="0"/>
              <a:t>Executar o programa, testar e corrigir os erros.</a:t>
            </a:r>
          </a:p>
          <a:p>
            <a:pPr marL="533400" indent="-533400">
              <a:buAutoNum type="arabicParenR"/>
            </a:pPr>
            <a:endParaRPr lang="pt-BR" sz="2800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5972188" cy="1143000"/>
          </a:xfrm>
        </p:spPr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É a descrição de um problema: </a:t>
            </a:r>
            <a:r>
              <a:rPr lang="pt-BR" dirty="0" err="1" smtClean="0"/>
              <a:t>passo-a-passo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Os Algoritmos, podem ser 03  tipos:</a:t>
            </a:r>
          </a:p>
          <a:p>
            <a:pPr marL="514350" indent="-514350">
              <a:buAutoNum type="arabicParenR"/>
            </a:pPr>
            <a:r>
              <a:rPr lang="pt-BR" dirty="0" smtClean="0"/>
              <a:t>Em </a:t>
            </a:r>
            <a:r>
              <a:rPr lang="pt-BR" dirty="0" err="1" smtClean="0"/>
              <a:t>pseudolinguagem</a:t>
            </a:r>
            <a:r>
              <a:rPr lang="pt-BR" dirty="0" smtClean="0"/>
              <a:t> ou </a:t>
            </a:r>
            <a:r>
              <a:rPr lang="pt-BR" dirty="0" err="1" smtClean="0"/>
              <a:t>Portugol</a:t>
            </a:r>
            <a:r>
              <a:rPr lang="pt-BR" dirty="0" smtClean="0"/>
              <a:t> ;</a:t>
            </a:r>
          </a:p>
          <a:p>
            <a:pPr marL="514350" indent="-514350">
              <a:buAutoNum type="arabicParenR"/>
            </a:pPr>
            <a:r>
              <a:rPr lang="pt-BR" dirty="0" smtClean="0"/>
              <a:t>Por representação Gráfico usando um fluxograma;</a:t>
            </a:r>
          </a:p>
          <a:p>
            <a:pPr marL="514350" indent="-514350">
              <a:buAutoNum type="arabicParenR"/>
            </a:pPr>
            <a:r>
              <a:rPr lang="pt-BR" dirty="0" smtClean="0"/>
              <a:t>Por representação Gráfico usando um Diagrama.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Problema: Efetuar a soma de dois valores (x , y) e efetuar a formula           M = ( x + y ) / 2:</a:t>
            </a:r>
          </a:p>
          <a:p>
            <a:pPr marL="0" indent="0">
              <a:buNone/>
            </a:pPr>
            <a:r>
              <a:rPr lang="pt-BR" dirty="0" smtClean="0"/>
              <a:t>1º Passo: Inicio;</a:t>
            </a:r>
          </a:p>
          <a:p>
            <a:pPr marL="0" indent="0">
              <a:buNone/>
            </a:pPr>
            <a:r>
              <a:rPr lang="pt-BR" dirty="0" smtClean="0"/>
              <a:t>2º Passo: Inserir o primeiro valor, em x;</a:t>
            </a:r>
          </a:p>
          <a:p>
            <a:pPr marL="0" indent="0">
              <a:buNone/>
            </a:pPr>
            <a:r>
              <a:rPr lang="pt-BR" dirty="0" smtClean="0"/>
              <a:t>3º Passo: Inserir o segundo valor, em y;</a:t>
            </a:r>
          </a:p>
          <a:p>
            <a:pPr marL="0" indent="0">
              <a:buNone/>
            </a:pPr>
            <a:r>
              <a:rPr lang="pt-BR" dirty="0" smtClean="0"/>
              <a:t>4º Passo: Efetuar a Soma dos valores e dividir por 2 conforme a formula: M = ( x + y ) / 2;</a:t>
            </a:r>
          </a:p>
          <a:p>
            <a:pPr marL="0" indent="0">
              <a:buNone/>
            </a:pPr>
            <a:r>
              <a:rPr lang="pt-BR" dirty="0" smtClean="0"/>
              <a:t>5º Passo: Apresentar o resultado;</a:t>
            </a:r>
          </a:p>
          <a:p>
            <a:pPr marL="0" indent="0">
              <a:buNone/>
            </a:pPr>
            <a:r>
              <a:rPr lang="pt-BR" dirty="0" smtClean="0"/>
              <a:t>6º Passo: Fim;</a:t>
            </a:r>
          </a:p>
        </p:txBody>
      </p:sp>
    </p:spTree>
    <p:extLst>
      <p:ext uri="{BB962C8B-B14F-4D97-AF65-F5344CB8AC3E}">
        <p14:creationId xmlns:p14="http://schemas.microsoft.com/office/powerpoint/2010/main" val="8459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7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Algoritmo em </a:t>
            </a:r>
            <a:r>
              <a:rPr lang="pt-BR" dirty="0" err="1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Usa palavras da língua portuguesa na formatação dos códigos fontes do programa:</a:t>
            </a:r>
            <a:endParaRPr lang="pt-BR" dirty="0"/>
          </a:p>
        </p:txBody>
      </p:sp>
      <p:sp>
        <p:nvSpPr>
          <p:cNvPr id="27650" name="AutoShape 2" descr="data:image/jpeg;base64,/9j/4AAQSkZJRgABAQAAAQABAAD/2wCEAAkGBxIQEhMUEhITFREVFxcYGRQVGRsYGBgYFRwYIBsWGiAbHiggHx0nHhgYITMhJiorLy4uFyAzODMsNyovLisBCgoKDg0OGxAQGywlICU0LDQ0NCwtNiwsLjQ3LDAsLDQvLCwsLCwsLCwsLCwsLC8sLDQsLCwsLCwsLCwsLCwsLP/AABEIAQYAwAMBIgACEQEDEQH/xAAbAAEAAwEBAQEAAAAAAAAAAAAABAUGAwIBB//EAEUQAAIBAwIDAwYKBgoDAQAAAAECAwAEERIhBRMxIkFRBhQjMlJhFjNUYnGRkpPS0xVCU2NygQc1Q1V0lKGxsrMkgtFz/8QAGgEBAAMBAQEAAAAAAAAAAAAAAAECAwQFBv/EAC0RAAIBAgUCBQMFAQAAAAAAAAABAgMRBBIUIVExQRMiMmGRBVLRM0KBofAj/9oADAMBAAIRAxEAPwD9xqhvPKuFJGjRJp3Q4fkpqVW9ksSF1DvAJI76ubpiEcjqFJ/0r84tbkxWFsELCWVYwGVdTanGqSTGDk41vuDk/TUNm1Kmp3uaj4Wj5Hd/YT8dPhaPkd39hPx1nZr1pOH3DMSJUhmVzgqdaI3axsVzswHdqFcrnjBjuG3LKxljCjXoDQxvJ3qFz2GBwcjVjJxtF2baeHLNP8LR8ju/sJ+OnwtHyO7+wn46zs3FrlFkZo4fRQidsM3Q68oNuvYbtfRtXZeLvzCGEXL5skQwx1gxoz6mGMAdk7e8HvxS7J08OWXnwtHyO7+wn46fC0fI7v7CfjrNweUDNqGlNWISpOtFxOxUE61BI2zkdfdXFeMyRI2eWX13BIHMcYhIG2lTgbjJPqk43pdkaeHLNV8LR8ju/sJ+OnwtHyO7+wn46q7u/fTb8tVzOwXtk4UGOSTO3U9jGPfVLxXjLBVkJKtCJGkjjZ8NypCrZwuApMTAFjvqI260uyXh4LuzXfC0fI7v7CfjqXwrykhuJDFiSKbGoRzKUZlGMsh6MBkZ0k4yM1m04qxmVSqctpZIRhjrDRozFiOmDpO3vU99fePPo83ceut1bhT4cyRUb61dh/OlyssPFRbT6G8pSlWOQUpSgFKUoBSlKAUpSgFKUoDjefFv/C3+xrFeTkYNrakgahDHg43GVXOD3ZwPqrcypqBHiCPrr8/srk2SrbXCSq0Q0LII3dJUTZZAyKQCRjKnBBz1G9VkdOGkk3ct2gQhgVXD+sMDDZGO147bb91VXHYI41MqQoZneNOYI0Z/SMEJ36nSzDfxx0rt+noPak+6l/BXG54tbSAAtLgMjbRS9Y2Vh+p0yoqp2OUWuqO1xfwLGzuMoRLG2UzkQCXWpHeBok26b++otvPbIzvym55YetEBKwmLFQNsley3U7aDnpUKZbR9YM1zobnHl8t9Km4DiQr6LP67EZJxnbbapN5d2sjl+ZOshEeGWOTKmMyEEZjIz6Vwcggg9KmxXOuUds2sYZRAgEmheUsIDOXDNpYdDsGOD0wa5SXVlpUebq0aIJfiBpiV2ZSxBHZIKNkdRpPhXGW8tHOOfOJk0NqVG5ilVdQxBiI7QZxuMHfHSvqyWYSRNc+JIhExMcpOkGUls8v1iZXJP0bUGZcotvPIuYkZQggkISmF1KpyEPcdOr6RnG1dZ+GwSY1wxNjVjUinGs5bGR3kknxzVAnmYnE+ufWHaQDlNjU6sp35WsjDHALEDbGBtVt+noPak+6l/BUWJU492iaLSMOZBGnNIwZNI1keBbGcVXeUvqQ/4q0/7466fp6D2pPupfwV8gzfyxJHHJyI5ElkmdGjXMRDJGmsAsxYLuAQADvnFSk7las45HubulKVc80UpSgFKUoBSlKAUpSgFKUoBSlKAUpSgFKVA45xZLOEzSK5RSoPLUu3bIUbDfGSKAr7D+srv/D2v/K5q/rDL5QiG6urmS0vVgMEI1GBtuSZy5PgAHXetnZ3AljSQBgHUMAwwwDDIyO4+6gO1KUoBSlKAUpSgFKUoBSlKAUpSgFKUoBSlKAUpSgFKUoBXC+tEmjeKRQ0cilWU96sMEV3rPXvlGXdobJBPKpw8hJEER7w7j1nH7Nd+mdOc1WU4wV5OyBSQXElyY+GS5aSFs3TkbSW8WDEc9CZsx5HzZRjat5WQTgNxGxuI7tmvGCiQyL6GRVJIj5Y9RRqbBU6hnctVpwnyiWRxDOht7rHxTnIfHUwvgCRfowR3gVjRxVOq7RZLi0XdKUroIFKUoBSlKAUpSgFKUoBSlKAUpSgFKUoBSlKAVB4txeG1UNK+MnCqAWd29lFHaY+4Cqm68oXnJisFWRgSGuW+IjI2OMbyuN+yu227L35++t3t7jmI0s9xGgeaZlVyysw9AvdEmhXbSmN9JOe/lrYuFN5Vu/91LKNy6eC5vt59Vtanpbo2JZB++dfVHzEP0selXNpapEipGipGowqKAFAHcAKq+NXioLeUMugGR8kkKVEEzZJAO22dgaqeF8WmB5CENIZEOuXWcLMkznKly23JJA1AYYAaR08WrOpW80n+DRWRr6icT4bFcoY5kDr17wVI6MpG6sDuGBBB6VQvx+5jj5kiwkarmMKmrOu2Wc68k+q3Ibs4yNQ7RrqOOygOrGAv6Aq8YZ0PP14QKDlmGjPrKCGU7dKyVOSd0Tc7pdXVh8Zru7QZ7YGbmIfOUD0qjxUa/c25rQ2F7HOgkidXjboynI+j3H3ViL7yjkltJCpgQiG6LM5IU8h3jOnB7OSuSSTpyBg9a4XepLtWtHSGV5BG+FbRK3L1+lGoK7YA3A1AH1uq16uHxkl5avz+TNx4P0avjMAMkgDxNUXDPKMNIILpPN7o+qpOY5dusL4AboeycMMbjGCZ3HbXnQsmnWGZMqehXWuoHPdjNenGSkrooSri6SMEu6qFAJJOMAnAJ+k7V7hlV1DKQysAQRuCD0IrK39hc65sLIVKWyCRXYMyo9wSew6uSA6AjUuc5z1FebC3u9VsXFxrVIVJ14jGguJuYushiwxgnUd1wetSDX0pWR47xmeSd7e2cRJFp5s2kM5d11COMN2RhSrFiD6wGO8VlJRV2VnNQWaRrqV+eTedorM3E7kKoLElLfYKMk/E+FRkvrhioXid0SX0EcqBSp0M41BoQQCEPdWWogc+rp+/wAH6ZSvz/lXn95XP2Lf8qnLvP7yufsW/wCVTUwGspH6BSvz/lXn95XP2Lf8qnKvP7yufsW/5VNTAaykfoFKwKLeqcjiM5I6B44Cv8wsakj6CK0nkvxdrlHEoUTwvy5NOdJOAyuud8MrA47jkb4q8KsZ7I0p14VHaJJ47xuGyjDzMRqZURVGWeRzhUUDqSf5eOKpWsbi+3vPRW56WcbbsP37j1v4FwvcS4rSXtpHMjRyorxsMMjAEEe8Gs69hc2O8Gu5tR/YM2Z4x+6dvjB8xzkdzdBWGLjWcP8Ak/ydEbdy6hiVFCqoVVGAoGAAO4AV9EYGSAMt1267Y38dgB/KovC+KRXKa4n1AHDAgqyN3o6nDKw8CAalSSBQSxAUbkk4AHia+daadmbEHid5FbpHqTOW0RooUb6W2GohR2Q3UgYFQLLilqHjSCHd0WQaEVQoYuoJyQc5Dg6QdOSTgHNduKyQTrD21KmRisyMpCFI5CWyQVOwZSDtvS74dAuhpJmCwaGId1C9liUdsjI7QPQgHGDkDFaK1t7kEWbiCTWatJbSoJkfsLytS8xTqcMW0ZOtsb6jk7HepEF5ZvFhI1MbyIugRjDtKFZX043Gkhs+APhXGbh9qUhBucAFlibmR7hsAxrkYONIGR2hjrTzO1gmt0U5lCJAE1jIRUfTIV6khQy6vnGrbW7kEmxmtrgmLkAcvtBHRMAOT2gASASc5Bw3iKsfMotevlpzPb0jVt78Zqn4Ta21treGRpdIWIhCJCoUnSmmMdctuTv4narmyulmQOhJU56gggqSCCDuCCCCPdWc+u3QlHm/sY7hDHKiuh6qw7x0I8CPEVULJc8PHV7uzHccG5iH0kgSoB3Ht4HVzU3i3Go7cqh1STuCUgjAaV8d4GRgeLEhR3mo0XAZbvtX5Xl5yLOMkx47uc23NPivqZ7mxmu7AQr3vDaPv0KysSbfy04fIqut3CVYAjLYOD7juPoNcOK+V9kIJil3DrEblcOM6gpxj35rQrCoGAqgDuAFR+J2fMhlRQup43UZ6ZZSBn6690yM9wu9v4IIpJQLyFo0YsgWO4XKqSSpISTqT2dJ26MTVFwLiUd1LezQtqje52JBU7RQggggEEEEfyrQ8P8AJZ3iiW/m5yoiL5vHlLfsjHaHrS/+507eqKp7SIJc36KoUC4XCgYABggxgDoK58T6Dkxv6R64xFzIJYwQGkjeNdRwNTqQB9ZqJLwrLahK0j6+28hXIURTKqgIqjYy5xjPaO/Spt+pPLwCcSodvDfes1Yz3B16A8ZkMBLaBqUtMgfPoVXOhmyMvjrnvriinY82Kdtidc2cxRjKkQVY4V06iwfluS4bs7KQR49+agrwp54Ry44lQvcEL2dtbDQVMkbDTsxJCg9MHHW2gSdXOZpHVZ0QKUQBo2VCSSFB2LncYHY376reGcSna3D65pSbeNmJjVCsjFfU7GCMFidmwFBAOcGyv2LJu21i44TwzlPLIyqZZCnbG7ELFChBJGfWjJ+qoXDuHSecCfMZjYyNqTThkk3j6JqO2kklyM9B0xxtr6cr6R5UUSyDmImtiAiMg3iXK5Zxq0D1AM95jWl5cRx2aKJNo7NWVlIyHCK+wiY5AyTlk0kUsxaW5r6keRnx99/HD/1io9SPIvea+9zxD+fLU4+oj66vhvWa4L9T+DV0pSvQPWKbi/k8kz86NmgugABPGBkgdEkU7SJ80+JwQd6z3HuJSrby295GiSyIyRygFraZm2C+Ksf2bHfOAWrdVyubdJFZJFV0YYKsAQR4EGuethoVd315JTsZW58n5JkkDtGhlL5EYJADQPEDvjJ7QPdsMd2a531hPqa5kERdeQRHGskgPKM2c4UsfjywwpwVGxxvKk4XcWW9oTPbDObV27aD9w7d37tzjphlxgz+FcWiuQTG3aU6XRgVeNuul1O6nevGr0qtF+boappmVi8n7ma0Kry4jKt0CpVo9PPmkdGIxqIw47BK4Pv2q5l4LIZ1YcjlidptRUmTLRNHpHd3jtZ9XbHfV/VZxTjSQsI1Vprlh2YI93PzmzsifOYgfSdqwU5zdorrcmyRW8P4TLAJXmliGYBHq1EAadXbJwuhe16o9XfevtndTXKrHYKIrZQF86deyQNsW6HGvYHtnC9CNe+Jlv5PyXDCS/YPggraoTyEI722Blb3t2RgEKDvWjAx06V61DAfuq/HYzcuCu4PwSG1DaAWkfd5nOqSQ+LN/sBgDuAqypSvSSsUFKUoBWf475ONNJz4JRDPpCtqXXHIq5wHUEHIycMCDg99aClQ0mrMiUVJWZi/g/xH9vZfcy/m19/QHEf29l91L+bWzpWfgw4MdNS+0xn6A4j+3svuZfza8Q+TfEEVVWaxCqAoAhlwABgD43wrbUp4MOBpqXBjP0BxH9vZfdS/m0/QHEf29l91L+bWzpTwYcDTUvtMYPJ3iB2NzaKPaWGQsPoDS4+utHwLhCWkXLVmcklnkc5eR26u2Nv5DAAAAwBVhSrRhGPRF4UoQ9KFKUq5oKUpQCqjjHAI7hhIC0VyowtxHs4G/ZbudNz2GyP571b0qGk1ZgxcMvEJppLNmhiMSI73ceWZ1l1heXGwxG/YbOouBgYBztpOD8IgtFKxLhmOXdiWkkb2pGbtMfeTVfYf1ld/4e1/5XNRJbTTeFkidmZmLM8IIUcsjXHMMbE6V5ZLHc7Ab1nTo06foViW2zV0rIWtlcu6a5LlUMyIVU6VWHzNScYG3pxjV1ySNq0PAzIba3M2ecYo9erY69I1ZHjnNakE6lKUApSlAKUpQClKUApSlAKUpQClKUApSlAKUpQCqryovpre2kmgRHeMBir6sFAe2eyCchcnAG+MVa18IzQGEvJr+259/wD+C6vDEoVWl7WgvoCdncuZQAPorbWZcxoZQokKjWF3UNjcAnqM99YrhNi/ngsWK+aWJ84jww1MJNQhiZR0WL0nX2YvCt3QClKUApSlAKUpQClKUApSlAKUpQClKUApSlAKUpQClKo+K+USo5ht084ugN41OEjz0Mz4IjG+cbsR0BqJSUVdgtb28jgRpJXWONRlncgKB7yazr311fbQa7W175mXE8g/dow9Gp6anGrrhRs1e7XgjO6zXjieZTlFxiGE/u0Oe0OnMbLH3dKuq8jE/Ub+Wl8/g0UOSjbyUttCqitHIhJWdGImDHGWLnLOTgZDZBwMg19j45NZ9m+AaLuvEGEx+/X+zPzhlP4elXdCM9elcdDGVKT63XuWcUyVG4YAqQQRkEbgg94r1WVPCJbQl7AqEyS1pISIWz15ZGeS2d9gVJzld81a8G49FckphorhRl7eUaZF9/gy/PUlT417lDEwrLy9eDJpotaUrxNKqKzMQqqCSxOAANySfDFdBB7pUKz4pFNnQWyCAQyOhGQSCQyghSAcN0OOtSw48RQHqlKUApXzNM0B9pXzNM0B9pXzNM0B9pXzNfaAVG4jfxW6GSZ1RB3t4noB3knuA3NQPKni0lpBzIoGmbIBx6sYPWV8ZbQvU6QT/vVbwbhscxS6lmW7lIyko+JQH9gmSq941bsehPdXNicTGhG7JSuHnur/ANXXaWh7+lzKPcP7FSPHtnP6mN7Xh3D4rdBHCgRBk4HeT1Yk7knvJ3NSaV4NfEzrPzfBskkUv6XkOXEa+biYw51dvIk5ZfGMY5m2M5xv7q98U4sYJkGiR0MUjsI1B06GjyxyR0DHYZJ7ga6/oSLXqy+nXzOVq9HzM5148dXax01b4zvTinCkmZXZpQQrR+jYrlJSuoED+Eb9QM4IqicLg6rxSM5xqIEiR5x+tIqMpHuxIv8ArVJwDyidkTnrI2oWw5oVQitPFFgHBBy0jHoCBqGcDFWrcDj5msNIBrR9AYhC6KFViP4VAx02BxneuVv5NwoU0mTSvK9HrOgmAKIyR4jSp95AznAqU6dhud7HjCSvoCSLkMyOwAWRUYKxXBJ2JHrAZzkZG9e+K8IiuQusEOhykiErJG3tIw3H0dD0IIrlDw6G2Jl1PpVXwGYlY1chmCjwJA8egA22qbaXaSrqRsjJHQggjqCDuD7jVb2eaAKmPi89l2bwGW36C7jXdf8A90Xp3ekQafEKN60DMs0RKFHV1OCe0jBh346qa51l+LwLw0NcW0qwhjvbPkwzO3cirlklY53jByScq3d6uF+oXajU+SkocE224NcbZCJGGBWLmvKFPKmVmVnUEAmRBp6AIT34pb+TCxFWWOFSnmxDDbHJPpCDjbK7Z7++vsHlPcMqk8KvwSASM2+3u3nB+sD6Kj8Z8opjbzg8MvhmKQZPm2B2TucT5xXrGZrgaynlfdyPLFao7RoyNJKyHS5VSAsYYbrkkkkb4XG2ar4If0faW8sN4IlaOL/x7hmlikcqvZjyTIrE9yZGSeya4HiMlzcxSS28lu5t29G5BPxg7Q78H5wB8QKzrNqDaMcRJxpto8/oK39gn3l3J/mS29VkaWuWEkEkIVghaSRcayqsE7MzEkqwOwx760lVlxaqjcxn2Nwj4053eNYFXr7RDZ7v9a85TfJ5Eaku7ZxSwsmcoNJcDJXmNkAYz+t7x9dcxbWBXXqTRnGrmNjOM49bw3rq/BCxYNIOVqmYKFw4a4DhstncDmPgYH6vhXOeCSQLEbgCRHwSiPGCBGDpOiQN0IbIbHdirZnyy2d/cz0lhZMwQaS5UMFEjElTnDet0ODv7jXr9HWevl9nmexrbPTPTV4b1I4RwzkAAtqIjjjzggnl6t9yTvq7z3dTXn9GtzdWteXzObp0drVp041Z6d/TPvqMz5ZGd39TPv6Ct/YP23/FVl5KXTw3JtS7vC8TSxcwlmjMbIrx6j2mU61YZyRht8YA+Vz4X/WUH+Guf+dvWlCcs6VzbC1JeIlc29Z6+8nSjtNZOIJmOXjIzBMe8uoxpb564Pjq6VoaV3ShGatJXR6xneHccDvyZ0NvdYzynOQ4H60T+rIv0bjIyFqD5Y8LaZHbkxzKIJVCSEjSzAYcbHfYjI38K0nFOFw3SGOZA69R1BU9zKwwysO5gQRVDJ51Yevru7Qf2gGbmIfOUD0qj2l7WB0Y5NeTWwEqbz0t/buaKV+p5jsp9YAROUZklLliGCiNRjTp66l8ehqt4V5LSxLgnL6rYsxZMSGGdJGkISJSWIVjlixycZ761djexzoskTq8bdGU5BrvXneJJbF7GYs/JKEGDmQQsogkWUEA65GMRViCO1gCXBPTVt1rjb+T0wMBdY2kQWubgsS6cgLzI12yQ+lt8jPNbPTfW0qPGkLFFwuxnSWHWkYjijmTUHJLF3jKnGkYGlDnfr49aseEWpihRWHbwC5LayZCO0S2BqOc74H0DpXzinFYrZQZWwWOEQAs7t7KKN2PuFV8fDbm+3utVvbHpbI3pXH7919X+BD9LHoNqNCpX6LbkhtI9T8aeZ2isUE0gOHmbIt4j36mHrsPYTfPUr1qbwjyeSJ+dK5nusEc5wOyG6pEo2jXpsNzgZJ61a2tskSKkaKkajCqoCqAO4AbCute3h8LTorbryZOTYrje24ljeMnAdWUkd2oEZ/1rtSukgpuCeTNvaaWUNJMqhOfMdcmlRgAHoo+aoA91VHlN2b6Eno8Dqp7iyOpK/Tg5x4A+FbCoXF+FQ3cfLmTUuQQQSrKw6MrKQyt7wapOOaLRnVhng4mZqu8obdpICqKztrhOlWCsQksbNgkjB0qT17qvvgZH8qvfvQf91zT4GJ8qvfvR+CuRYWSd7o4Fgpp3ujK2qTxMriKVo8zARF1LKHMRQsWfBGUk6EkCQDxqHHw6YLCZIpXIKFwkihsi2RCSdYz2wR1671tvgYnyq9+9H4KfAxPlV796PwVbTz9i2kqcr+zIPaXHo8rIzBIgHEgCoysS5cZGrIxvg5welaKpvwMT5Ve/ej8FPgYnyq9+9H4Kh4ab7oq8FUfdEKufBhq4kmNxFbS6z7JleHQD7zocj+E1Y/AyP5Ve/ej8NW3BuDQ2ilYVI1HU7sS7u3tMzEkn/buxV6WHcZXbNaGElCeZssKUpXUdwpSlAUPEfJ3ttPaP5vcMctgZimP75Nsnp2wQw8SNjxseOekEF0nm9yfVVjmOXbcwvgB+hOnZgOoxvWkqNxHh8VwhjmRXQ/qt4joR3gg7gjcVy4jCQrbvZ8llJo8VQtxmS6JjsFV8Ehrp88iMjqFx8aw37KnAxuw6GFbcEMt1NaTXE0tnDHDIsTHBbmmUaJXHakReXsCd9Xa1Vf8P41btBDJGNELoWUEBAiqmohh+rha5KH01J3qO5Zz4PvB+AR27GVi01yww08m749le5E+auB3nJ3q3qos/KCJoxJIyRAuUGZFbJAydwfp/lucVb16iSSsjMUpSpApSlAKUpQClKUApSlAKUpQClKUApSlAKUpQClKqvKmKdraXzZ2SdRqUrpy2k5KdoEZYZAJ6Eg0BEsP6yu/8Pa/8rmkfk2VjiRZ2Uxwcksq41NyxGswGeywH052HcKzl7ZMkHntvxC8ee5SKOJWEA1uS3KRhyMgAuxbbIAbPSt7ZxMkaK7l3CgM5ABYgbtgbDJ3xQGbj8k5FVwLkFpC+pmR5OzLHGjgF5S2fRKQSxxuMEdNSi4AHhX2lAKUpQClKUApSlAKUpQClKUApSlAKUpQCvMjhQSxAUDJJOAAO816rH/0jtqWzgPxU9yFkXudEjkfQfcWRcjvxjvqJOyuVlLKmyW/l1ZfqtNIvc8UE0iH3hlQqR9Brz8O7T2br/K3H5dZyxm1MzNMQ4kkUQggDCFgq6cZ3UBs+/wqJHxqZkypt2dhAVxqwgmlVCr9rJIBJB2yR0FcmolwcGsnfZI13w7tPZuv8rcfl0+Hdp7N1/lbj8us3BeXAbtmEqJeUdKuCcqCHGXIXqBp3+moNnx6d4kbNs0kiW7DRq0pz5UQq3aJPrEg7eqdtqaifCGrqcIlcP4rbx3rSMbg2cZaW3h81uMpPPnmt8X0Ha0+HPfwFaj4d2ns3X+VuPy6y7cXdZ1iJjYa0jbClTqdQ2VJkPjnSFbb9avcPEZvMWuG5RlMBmVVDBAeXqCtliTv3jGx/mWolwhrKnCNL8O7T2br/K3H5dPh3aezdf5W4/LrM3HEJ425bGHWXjUSaWCKJFkPaUvknMZUdoZLr06Vzh445CgqnMlHoSM6XYOUduuSo7Mmx9V/501E+ENXU4RsLTyzs5GC63jLEBedFJCGY9FBkUAn3ZrQ1+Ww8QFzK1vII3hkWXs6cHEbKpBy5LDtddK4I762H9H1w0nD7cuxZlDpqJySIndFJJ6nCjJ762pVXPqjpoVnUumjRUpStjoFKUoBSlKAUpSgFKUoBSlKAVjv6QvjOG/4o/8ARNWxrNeXXDZZo4ZYVLyW0wm5Y2Mi6XR0XO2rDlh4lcbZzVZq8WilRNwaRXcpdWrSur2sDP19ai8Q9GgKBVLSwg4A31SoDnbrgnfrXBfKK0/WnSNu9JTy3U+DK+CD7q8T8csXADXVvgMrfGr1Rgw7/FRXl5ZX6HiZZJ7pnKLjih5Q6k6e0qqq6iNSp0Dk6ssnrBT2um1feH30UYWIW8yKjRwszLHhXIQR6yrHUTqTdc41DOKiQy8NQgi7i2GlQZlwo1o+AM+1Gu/XapbcVsDqzdQduRJD6VfXj5ek9enok29x8atb2LNezOtvxWJzq5MitoMisypl0QgEqQx6Fl9bHUHpvSDjUbp2Y3Y6jHyl5bHIUMRkPoxpIPrd+Ou1VdpJw9Ywr3kLHl6DmcEAMQWCZOwLAH/1A6CuyXPDxnF4movr189dWrSE23wBpAGMYpl9mHFcMkR8ZTlwmZGPNVSSwQDtHADKWBJB7lBxV3oG2w26bdPo8KzGvhuFHncYCqifHjdYySoY5ydye/fO+atfhFZ/K7f7xP8A7UOPCIlF9kyxjhUHIVQT1IABP86n/wBG39XQ/wAU/wD3S1nX8oITtA3nMx9WKD0jMe7OnZR4sxAA3NbDyR4W1pZwwuQZFBL46a5GLsB4gMxAPgK6sLFq7Z24GEldtFxSlK6z0BSlKAUpSgFKUoBSlKAUpSgFKUoDw8St1UH6QDXnzZPYX6hSlAPNk9hfqFPNk9hfqFKUA82T2F+oU82T2F+oUpQDzZPYX6hTzZPYX6hSlAe0jC9AB9AxXqlKAUpSgFKUoBSlKAUpSgFKUoBSlKA//9k="/>
          <p:cNvSpPr>
            <a:spLocks noChangeAspect="1" noChangeArrowheads="1"/>
          </p:cNvSpPr>
          <p:nvPr/>
        </p:nvSpPr>
        <p:spPr bwMode="auto">
          <a:xfrm>
            <a:off x="155575" y="-1554163"/>
            <a:ext cx="2381250" cy="3248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7653" name="Picture 5" descr="F:\drive_c\INFORMATICA\FOTOS\algoritm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714620"/>
            <a:ext cx="5786478" cy="3873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Algoritmo por 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Utiliza símbolos gráficos para representar as instruções (etapas).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0" y="2357430"/>
            <a:ext cx="3500462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http://upload.wikimedia.org/wikipedia/commons/thumb/4/46/LampFlowchart_pt.svg/250px-LampFlowchart_pt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500306"/>
            <a:ext cx="2381250" cy="3248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latin typeface="Arial Black" pitchFamily="34" charset="0"/>
              </a:rPr>
              <a:t>Lógica</a:t>
            </a:r>
            <a:endParaRPr lang="pt-BR" sz="6000" dirty="0"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2000240"/>
            <a:ext cx="8472518" cy="1143008"/>
          </a:xfrm>
        </p:spPr>
        <p:txBody>
          <a:bodyPr/>
          <a:lstStyle/>
          <a:p>
            <a:pPr marL="0" indent="0" algn="just">
              <a:buNone/>
            </a:pPr>
            <a:r>
              <a:rPr lang="pt-BR" b="1" dirty="0" smtClean="0"/>
              <a:t>É uma forma ordenada de se pensar ou de formatar uma seqüência de idéias.</a:t>
            </a:r>
            <a:endParaRPr lang="pt-BR" b="1" dirty="0"/>
          </a:p>
        </p:txBody>
      </p:sp>
      <p:pic>
        <p:nvPicPr>
          <p:cNvPr id="9217" name="Picture 1" descr="F:\drive_c\INFORMATICA\GIFSANIMADOS\cbxa%20(20)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2714620"/>
            <a:ext cx="1526987" cy="1285884"/>
          </a:xfrm>
          <a:prstGeom prst="rect">
            <a:avLst/>
          </a:prstGeom>
          <a:noFill/>
        </p:spPr>
      </p:pic>
      <p:pic>
        <p:nvPicPr>
          <p:cNvPr id="9218" name="Picture 2" descr="F:\drive_c\INFORMATICA\GIFSANIMADOS\cbx-diversos%20(41)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85728"/>
            <a:ext cx="2085986" cy="1570097"/>
          </a:xfrm>
          <a:prstGeom prst="rect">
            <a:avLst/>
          </a:prstGeom>
          <a:noFill/>
        </p:spPr>
      </p:pic>
      <p:pic>
        <p:nvPicPr>
          <p:cNvPr id="9219" name="Picture 3" descr="F:\drive_c\INFORMATICA\GIFSANIMADOS\GifsAnimados119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3339323"/>
            <a:ext cx="2076452" cy="32472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Algoritmo por Diagramação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É igual ao FLUXOGRAMA GRÁFICO, mas é em forma de quadrados (diagrama de </a:t>
            </a:r>
            <a:r>
              <a:rPr lang="pt-BR" dirty="0" err="1" smtClean="0"/>
              <a:t>Chapin</a:t>
            </a:r>
            <a:r>
              <a:rPr lang="pt-BR" dirty="0" smtClean="0"/>
              <a:t>):</a:t>
            </a:r>
            <a:endParaRPr lang="pt-BR" dirty="0"/>
          </a:p>
        </p:txBody>
      </p:sp>
      <p:pic>
        <p:nvPicPr>
          <p:cNvPr id="33794" name="Picture 2" descr="http://arquivo.devmedia.com.br/artigos/Gabriel_Giaretta/Diagramas-Chapin-Fluxogramas/Diagramas-Chapin-Fluxogramas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857496"/>
            <a:ext cx="4643470" cy="39249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Código em Pascal (</a:t>
            </a:r>
            <a:r>
              <a:rPr lang="pt-BR" dirty="0" err="1" smtClean="0"/>
              <a:t>zim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34818" name="Picture 2" descr="http://www.fabioaraujo.com.br/blog/wp-content/uploads/2012/05/pascalzi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215370" cy="50211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São símbolos utilizados geralmente em fórmulas e em outros comandos e funções como os comparadores para desvios e outros controles em geral. E se dividem em 03 (</a:t>
            </a:r>
            <a:r>
              <a:rPr lang="pt-BR" dirty="0" err="1" smtClean="0"/>
              <a:t>tres</a:t>
            </a:r>
            <a:r>
              <a:rPr lang="pt-BR" dirty="0" smtClean="0"/>
              <a:t>) grandes grupos:</a:t>
            </a:r>
          </a:p>
          <a:p>
            <a:pPr marL="514350" indent="-514350">
              <a:buAutoNum type="arabicParenR"/>
            </a:pPr>
            <a:r>
              <a:rPr lang="pt-BR" dirty="0" smtClean="0"/>
              <a:t>Operadores relacionais;</a:t>
            </a:r>
          </a:p>
          <a:p>
            <a:pPr marL="514350" indent="-514350">
              <a:buAutoNum type="arabicParenR"/>
            </a:pPr>
            <a:r>
              <a:rPr lang="pt-BR" dirty="0" smtClean="0"/>
              <a:t>Operadores Lógicos;</a:t>
            </a:r>
          </a:p>
          <a:p>
            <a:pPr marL="514350" indent="-514350">
              <a:buAutoNum type="arabicParenR"/>
            </a:pPr>
            <a:r>
              <a:rPr lang="pt-BR" dirty="0" smtClean="0"/>
              <a:t>Operadores Numéricos.</a:t>
            </a:r>
          </a:p>
        </p:txBody>
      </p:sp>
    </p:spTree>
    <p:extLst>
      <p:ext uri="{BB962C8B-B14F-4D97-AF65-F5344CB8AC3E}">
        <p14:creationId xmlns:p14="http://schemas.microsoft.com/office/powerpoint/2010/main" val="11501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São geralmente usados em comparações:</a:t>
            </a:r>
          </a:p>
          <a:p>
            <a:pPr marL="0" indent="0">
              <a:buNone/>
            </a:pPr>
            <a:r>
              <a:rPr lang="pt-BR" dirty="0" smtClean="0"/>
              <a:t>1) &gt; Maior que;</a:t>
            </a:r>
          </a:p>
          <a:p>
            <a:pPr marL="0" indent="0">
              <a:buNone/>
            </a:pPr>
            <a:r>
              <a:rPr lang="pt-BR" dirty="0" smtClean="0"/>
              <a:t>2) &lt; Menor que;</a:t>
            </a:r>
          </a:p>
          <a:p>
            <a:pPr marL="0" indent="0">
              <a:buNone/>
            </a:pPr>
            <a:r>
              <a:rPr lang="pt-BR" dirty="0" smtClean="0"/>
              <a:t>3) = Igual à;</a:t>
            </a:r>
          </a:p>
          <a:p>
            <a:pPr marL="0" indent="0">
              <a:buNone/>
            </a:pPr>
            <a:r>
              <a:rPr lang="pt-BR" dirty="0" smtClean="0"/>
              <a:t>4) &lt;&gt; ou # diferente de;</a:t>
            </a:r>
          </a:p>
          <a:p>
            <a:pPr marL="0" indent="0">
              <a:buNone/>
            </a:pPr>
            <a:r>
              <a:rPr lang="pt-BR" dirty="0" smtClean="0"/>
              <a:t>5) &gt;= Maior ou igual à;</a:t>
            </a:r>
          </a:p>
          <a:p>
            <a:pPr marL="0" indent="0">
              <a:buNone/>
            </a:pPr>
            <a:r>
              <a:rPr lang="pt-BR" dirty="0" smtClean="0"/>
              <a:t>6) &lt;= Menor ou igual à.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3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Operadores usados nas comparações lógicas:</a:t>
            </a:r>
          </a:p>
          <a:p>
            <a:pPr marL="0" indent="0">
              <a:buNone/>
            </a:pPr>
            <a:r>
              <a:rPr lang="pt-BR" dirty="0" smtClean="0"/>
              <a:t>1) E (</a:t>
            </a:r>
            <a:r>
              <a:rPr lang="pt-BR" dirty="0" err="1" smtClean="0"/>
              <a:t>and</a:t>
            </a:r>
            <a:r>
              <a:rPr lang="pt-BR" dirty="0" smtClean="0"/>
              <a:t>) ;</a:t>
            </a:r>
          </a:p>
          <a:p>
            <a:pPr marL="0" indent="0">
              <a:buNone/>
            </a:pPr>
            <a:r>
              <a:rPr lang="pt-BR" dirty="0" smtClean="0"/>
              <a:t>2) OU (</a:t>
            </a:r>
            <a:r>
              <a:rPr lang="pt-BR" dirty="0" err="1" smtClean="0"/>
              <a:t>or</a:t>
            </a:r>
            <a:r>
              <a:rPr lang="pt-BR" dirty="0" smtClean="0"/>
              <a:t>) ;</a:t>
            </a:r>
          </a:p>
          <a:p>
            <a:pPr marL="0" indent="0">
              <a:buNone/>
            </a:pPr>
            <a:r>
              <a:rPr lang="pt-BR" dirty="0" smtClean="0"/>
              <a:t>3) Não (</a:t>
            </a:r>
            <a:r>
              <a:rPr lang="pt-BR" dirty="0" err="1" smtClean="0"/>
              <a:t>Not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8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Matemáticos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Operadores em geral usados em operações matemáticas:</a:t>
            </a:r>
          </a:p>
          <a:p>
            <a:pPr marL="514350" indent="-514350">
              <a:buAutoNum type="arabicParenR"/>
            </a:pPr>
            <a:r>
              <a:rPr lang="pt-BR" dirty="0" smtClean="0"/>
              <a:t>+ mais (soma);</a:t>
            </a:r>
          </a:p>
          <a:p>
            <a:pPr marL="514350" indent="-514350">
              <a:buAutoNum type="arabicParenR"/>
            </a:pPr>
            <a:r>
              <a:rPr lang="pt-BR" dirty="0" smtClean="0"/>
              <a:t>- menos (subtração);</a:t>
            </a:r>
          </a:p>
          <a:p>
            <a:pPr marL="514350" indent="-514350">
              <a:buAutoNum type="arabicParenR"/>
            </a:pPr>
            <a:r>
              <a:rPr lang="pt-BR" dirty="0" smtClean="0"/>
              <a:t>/ barra invertida (divisão);</a:t>
            </a:r>
          </a:p>
          <a:p>
            <a:pPr marL="514350" indent="-514350">
              <a:buAutoNum type="arabicParenR"/>
            </a:pPr>
            <a:r>
              <a:rPr lang="pt-BR" dirty="0" smtClean="0"/>
              <a:t>* asterisco (multiplicação);</a:t>
            </a:r>
          </a:p>
          <a:p>
            <a:pPr marL="514350" indent="-514350">
              <a:buAutoNum type="arabicParenR"/>
            </a:pPr>
            <a:r>
              <a:rPr lang="pt-BR" dirty="0" smtClean="0"/>
              <a:t>( ) </a:t>
            </a:r>
            <a:r>
              <a:rPr lang="pt-BR" dirty="0" err="1" smtClean="0"/>
              <a:t>parenteses</a:t>
            </a:r>
            <a:r>
              <a:rPr lang="pt-BR" dirty="0" smtClean="0"/>
              <a:t> 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604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pt-BR" dirty="0" smtClean="0"/>
              <a:t>Toda formula sempre será lida da esquerda para a direita;</a:t>
            </a:r>
          </a:p>
          <a:p>
            <a:pPr marL="514350" indent="-514350">
              <a:buAutoNum type="arabicParenR"/>
            </a:pPr>
            <a:r>
              <a:rPr lang="pt-BR" dirty="0" smtClean="0"/>
              <a:t>Todo o fluxo de dados ou sequencia sempre será de cima para abaixo e da esquerda para a direita no sentido horário.</a:t>
            </a:r>
          </a:p>
          <a:p>
            <a:pPr marL="514350" indent="-514350">
              <a:buAutoNum type="arabicParenR"/>
            </a:pPr>
            <a:r>
              <a:rPr lang="pt-BR" dirty="0" smtClean="0"/>
              <a:t>As regras das operações matemáticas são as mesmas para as formulas na lógica.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5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São identificadores que representam endereços de memória e que são usados para guardar dados temporários na memória do computador, para que possam ser manipulados pelos programas. Podem ser dos seguintes tipos:</a:t>
            </a:r>
          </a:p>
          <a:p>
            <a:pPr marL="0" indent="0">
              <a:buNone/>
            </a:pPr>
            <a:r>
              <a:rPr lang="pt-BR" dirty="0" smtClean="0"/>
              <a:t>TEXTOS (STRING)</a:t>
            </a:r>
          </a:p>
          <a:p>
            <a:pPr marL="0" indent="0">
              <a:buNone/>
            </a:pPr>
            <a:r>
              <a:rPr lang="pt-BR" dirty="0" smtClean="0"/>
              <a:t>LÓGICOS</a:t>
            </a:r>
          </a:p>
          <a:p>
            <a:pPr marL="0" indent="0">
              <a:buNone/>
            </a:pPr>
            <a:r>
              <a:rPr lang="pt-BR" dirty="0" smtClean="0"/>
              <a:t>NUMÉRICOS </a:t>
            </a:r>
          </a:p>
          <a:p>
            <a:pPr>
              <a:buFontTx/>
              <a:buChar char="-"/>
            </a:pPr>
            <a:r>
              <a:rPr lang="pt-BR" dirty="0" smtClean="0"/>
              <a:t>INTEIROS;</a:t>
            </a:r>
          </a:p>
          <a:p>
            <a:pPr>
              <a:buFontTx/>
              <a:buChar char="-"/>
            </a:pPr>
            <a:r>
              <a:rPr lang="pt-BR" dirty="0" smtClean="0"/>
              <a:t>REAIS.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1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São as informações guardadas dentro das variáveis .</a:t>
            </a:r>
            <a:r>
              <a:rPr lang="pt-BR" dirty="0"/>
              <a:t> Podem ser dos seguintes tipos:</a:t>
            </a:r>
          </a:p>
          <a:p>
            <a:pPr marL="0" indent="0">
              <a:buNone/>
            </a:pPr>
            <a:r>
              <a:rPr lang="pt-BR" dirty="0"/>
              <a:t>TEXTOS (STRING</a:t>
            </a:r>
            <a:r>
              <a:rPr lang="pt-BR" dirty="0" smtClean="0"/>
              <a:t>)   “SEMPRE ENTRE ASPAS”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LÓGICOS     ( TRUE/verdadeiro  ou FALSE/falso)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NUMÉRICOS </a:t>
            </a:r>
          </a:p>
          <a:p>
            <a:pPr>
              <a:buFontTx/>
              <a:buChar char="-"/>
            </a:pPr>
            <a:r>
              <a:rPr lang="pt-BR" dirty="0" smtClean="0"/>
              <a:t>INTEIROS com sinal o sem;</a:t>
            </a:r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REAIS com virgula e/ou ponto decimal.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9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A nomenclatura das variáveis seguem algumas regras simples, independente do tipo (</a:t>
            </a:r>
            <a:r>
              <a:rPr lang="pt-BR" dirty="0" err="1" smtClean="0"/>
              <a:t>string,inteira,real,lógica,etc</a:t>
            </a:r>
            <a:r>
              <a:rPr lang="pt-BR" dirty="0" smtClean="0"/>
              <a:t>):</a:t>
            </a:r>
          </a:p>
          <a:p>
            <a:pPr marL="514350" indent="-514350">
              <a:buAutoNum type="arabicParenR"/>
            </a:pPr>
            <a:r>
              <a:rPr lang="pt-BR" dirty="0" smtClean="0"/>
              <a:t>Pode ter um nome simples: formado por somente um letra. </a:t>
            </a:r>
            <a:r>
              <a:rPr lang="pt-BR" dirty="0" err="1" smtClean="0"/>
              <a:t>Ex</a:t>
            </a:r>
            <a:r>
              <a:rPr lang="pt-BR" dirty="0" smtClean="0"/>
              <a:t>: X, Y, I, A, B, etc...</a:t>
            </a:r>
          </a:p>
          <a:p>
            <a:pPr marL="514350" indent="-514350">
              <a:buAutoNum type="arabicParenR"/>
            </a:pPr>
            <a:r>
              <a:rPr lang="pt-BR" dirty="0" smtClean="0"/>
              <a:t>Pode ter um nome composto por várias letras (um texto). </a:t>
            </a:r>
            <a:r>
              <a:rPr lang="pt-BR" dirty="0" err="1" smtClean="0"/>
              <a:t>Ex</a:t>
            </a:r>
            <a:r>
              <a:rPr lang="pt-BR" dirty="0" smtClean="0"/>
              <a:t>: Numero, Calculo, Media, Soma, etc.</a:t>
            </a:r>
          </a:p>
          <a:p>
            <a:pPr marL="514350" indent="-514350">
              <a:buAutoNum type="arabicParenR"/>
            </a:pPr>
            <a:r>
              <a:rPr lang="pt-BR" dirty="0" smtClean="0"/>
              <a:t>Pode ter um nome composto por letras e ter números no seu nome, desde que sempre comecem com letras.. </a:t>
            </a:r>
            <a:r>
              <a:rPr lang="pt-BR" dirty="0" err="1" smtClean="0"/>
              <a:t>Ex</a:t>
            </a:r>
            <a:r>
              <a:rPr lang="pt-BR" dirty="0" smtClean="0"/>
              <a:t>: Numero1, Nota03, Salario05.</a:t>
            </a:r>
          </a:p>
          <a:p>
            <a:pPr marL="514350" indent="-514350">
              <a:buAutoNum type="arabicParenR"/>
            </a:pPr>
            <a:r>
              <a:rPr lang="pt-BR" dirty="0" smtClean="0"/>
              <a:t>Podem ser compostos por vários nomes (chamada de NOTAÇÃO HUNGARA), Mas, não pode ser colocado espaços entre (dentro dos nomes), no caso de ser um nome composto, DEVE-SE usar o </a:t>
            </a:r>
            <a:r>
              <a:rPr lang="pt-BR" dirty="0" err="1" smtClean="0"/>
              <a:t>underline</a:t>
            </a:r>
            <a:r>
              <a:rPr lang="pt-BR" dirty="0" smtClean="0"/>
              <a:t> “_” para  separar os nomes. </a:t>
            </a:r>
            <a:r>
              <a:rPr lang="pt-BR" dirty="0" err="1" smtClean="0"/>
              <a:t>Ex</a:t>
            </a:r>
            <a:r>
              <a:rPr lang="pt-BR" dirty="0" smtClean="0"/>
              <a:t>:  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SALARIO_FAMILIA, NOTA_FISCAL, NOME_DO_ALUNO, </a:t>
            </a:r>
            <a:r>
              <a:rPr lang="pt-BR" dirty="0" err="1" smtClean="0"/>
              <a:t>etc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5) Não devem ser colocados caracteres de controle e outros caracteres especiais em geral. </a:t>
            </a:r>
          </a:p>
          <a:p>
            <a:pPr marL="0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: ! , / , ? , $ , # , ç , Ç , ñ , ã , ó 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61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27860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Forma ordenada de colocar as instruções   [comandos e/ou funções] dentro dos programas, para que estes executem as tarefas de maneira correta e para evitar </a:t>
            </a:r>
            <a:r>
              <a:rPr lang="pt-BR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ERROS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 nos processos. </a:t>
            </a:r>
          </a:p>
          <a:p>
            <a:pPr marL="0" indent="0" algn="just">
              <a:buNone/>
            </a:pPr>
            <a:endParaRPr lang="pt-BR" sz="2800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2800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2800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                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Por isso devemos dividir os processos passo a passo e seguir as etapas uma após a outra.</a:t>
            </a:r>
          </a:p>
          <a:p>
            <a:pPr marL="0" indent="0" algn="just">
              <a:buNone/>
            </a:pP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micro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3357562"/>
            <a:ext cx="1571636" cy="212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comp1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643446"/>
            <a:ext cx="1714512" cy="122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Variáveis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			</a:t>
            </a:r>
            <a:r>
              <a:rPr lang="pt-BR" sz="4800" dirty="0" smtClean="0">
                <a:solidFill>
                  <a:schemeClr val="tx2"/>
                </a:solidFill>
              </a:rPr>
              <a:t>X</a:t>
            </a:r>
            <a:r>
              <a:rPr lang="pt-BR" sz="4800" dirty="0" smtClean="0"/>
              <a:t> = </a:t>
            </a:r>
            <a:r>
              <a:rPr lang="pt-BR" sz="4800" dirty="0" smtClean="0">
                <a:solidFill>
                  <a:schemeClr val="tx2"/>
                </a:solidFill>
              </a:rPr>
              <a:t>5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chemeClr val="tx2"/>
                </a:solidFill>
              </a:rPr>
              <a:t>X</a:t>
            </a:r>
            <a:r>
              <a:rPr lang="pt-BR" dirty="0" smtClean="0"/>
              <a:t> é uma variável e </a:t>
            </a:r>
            <a:r>
              <a:rPr lang="pt-BR" b="1" dirty="0" smtClean="0">
                <a:solidFill>
                  <a:schemeClr val="tx2"/>
                </a:solidFill>
              </a:rPr>
              <a:t>5</a:t>
            </a:r>
            <a:r>
              <a:rPr lang="pt-BR" dirty="0" smtClean="0">
                <a:solidFill>
                  <a:schemeClr val="tx2"/>
                </a:solidFill>
              </a:rPr>
              <a:t> </a:t>
            </a:r>
            <a:r>
              <a:rPr lang="pt-BR" dirty="0" smtClean="0"/>
              <a:t>é uma constante literal.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Uma variável é como uma pasta, caixa aonde colocamos um valor, um dado, para podermos manipular depois. Em cálculos, fórmulas e expressões numéricas em geral.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23" y="3088196"/>
            <a:ext cx="615428" cy="656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39907"/>
            <a:ext cx="1224136" cy="12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/ 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Um processo é um conjunto de instruções que seguem as etapas Passo a Passo.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Processamento SEQUENCIAL;</a:t>
            </a:r>
          </a:p>
          <a:p>
            <a:pPr marL="0" indent="0">
              <a:buNone/>
            </a:pPr>
            <a:r>
              <a:rPr lang="pt-BR" dirty="0" smtClean="0"/>
              <a:t>Processamento ROTATIVO (LOOP):</a:t>
            </a:r>
          </a:p>
          <a:p>
            <a:pPr marL="514350" indent="-514350">
              <a:buAutoNum type="arabicParenR"/>
            </a:pPr>
            <a:r>
              <a:rPr lang="pt-BR" dirty="0" smtClean="0"/>
              <a:t>FINITO</a:t>
            </a:r>
          </a:p>
          <a:p>
            <a:pPr marL="514350" indent="-514350">
              <a:buAutoNum type="arabicParenR"/>
            </a:pPr>
            <a:r>
              <a:rPr lang="pt-BR" dirty="0" smtClean="0"/>
              <a:t>INFINITO CONTROLADO</a:t>
            </a:r>
          </a:p>
          <a:p>
            <a:pPr marL="514350" indent="-514350">
              <a:buAutoNum type="arabicParenR"/>
            </a:pPr>
            <a:r>
              <a:rPr lang="pt-BR" dirty="0" smtClean="0"/>
              <a:t>INFINITO DESCONTROLADO (</a:t>
            </a:r>
            <a:r>
              <a:rPr lang="pt-BR" b="1" dirty="0" smtClean="0">
                <a:solidFill>
                  <a:srgbClr val="FF0000"/>
                </a:solidFill>
              </a:rPr>
              <a:t>ERRO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683568" y="2636912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203848" y="2636912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PROCESSAMENTO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960693" y="2649488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8" name="Conector de seta reta 7"/>
          <p:cNvCxnSpPr>
            <a:stCxn id="4" idx="3"/>
          </p:cNvCxnSpPr>
          <p:nvPr/>
        </p:nvCxnSpPr>
        <p:spPr>
          <a:xfrm>
            <a:off x="2339752" y="292494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6228184" y="2924944"/>
            <a:ext cx="732509" cy="12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58" y="3610839"/>
            <a:ext cx="1895529" cy="183438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04" y="188640"/>
            <a:ext cx="162635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DESVIOS/CONDICIOAIS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DESVIOS CONDICIONAIS SIMPLES;</a:t>
            </a:r>
          </a:p>
          <a:p>
            <a:pPr marL="0" indent="0">
              <a:buNone/>
            </a:pPr>
            <a:r>
              <a:rPr lang="pt-BR" dirty="0" smtClean="0"/>
              <a:t>DESVIOS CONDICIONAIS COMPOSTOS;</a:t>
            </a:r>
          </a:p>
          <a:p>
            <a:pPr marL="0" indent="0">
              <a:buNone/>
            </a:pPr>
            <a:r>
              <a:rPr lang="pt-BR" dirty="0" smtClean="0"/>
              <a:t>DESVIOS CONDICIONAIS COMPOSTOS E MULTIPLOS:</a:t>
            </a:r>
          </a:p>
          <a:p>
            <a:pPr marL="514350" indent="-514350">
              <a:buAutoNum type="alphaUcParenR"/>
            </a:pPr>
            <a:r>
              <a:rPr lang="pt-BR" dirty="0" smtClean="0"/>
              <a:t>COMPARAÇÕES ENTRE DOIS VALORES, ENTIDADES, COM OPERADORES RELACIONAIS E/OU LÓGICOS.</a:t>
            </a:r>
          </a:p>
          <a:p>
            <a:pPr marL="514350" indent="-514350">
              <a:buAutoNum type="alphaUcParenR"/>
            </a:pPr>
            <a:r>
              <a:rPr lang="pt-BR" dirty="0" smtClean="0"/>
              <a:t>O RESULTADO DA COMPARAÇOES SEMPRE SERÁ UM LÓGICA.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04" y="908720"/>
            <a:ext cx="1905000" cy="1905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52" y="4005064"/>
            <a:ext cx="1190625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1409"/>
            <a:ext cx="7154771" cy="5564822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149080"/>
            <a:ext cx="1828800" cy="2495550"/>
          </a:xfrm>
        </p:spPr>
      </p:pic>
    </p:spTree>
    <p:extLst>
      <p:ext uri="{BB962C8B-B14F-4D97-AF65-F5344CB8AC3E}">
        <p14:creationId xmlns:p14="http://schemas.microsoft.com/office/powerpoint/2010/main" val="39435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Processo/Programa descritivo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1º Passo: Inicio;</a:t>
            </a:r>
          </a:p>
          <a:p>
            <a:pPr marL="0" indent="0">
              <a:buNone/>
            </a:pPr>
            <a:r>
              <a:rPr lang="pt-BR" dirty="0" smtClean="0"/>
              <a:t>2º Passo: Entrar com a nota N1;</a:t>
            </a:r>
          </a:p>
          <a:p>
            <a:pPr marL="0" indent="0">
              <a:buNone/>
            </a:pPr>
            <a:r>
              <a:rPr lang="pt-BR" dirty="0" smtClean="0"/>
              <a:t>3º </a:t>
            </a:r>
            <a:r>
              <a:rPr lang="pt-BR" dirty="0"/>
              <a:t>Passo: Entrar com a nota </a:t>
            </a:r>
            <a:r>
              <a:rPr lang="pt-BR" dirty="0" smtClean="0"/>
              <a:t>N2;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4º Passo: Calcular a média conforme a formula: MEDIA = (N1 + N2) / 2;</a:t>
            </a:r>
          </a:p>
          <a:p>
            <a:pPr marL="0" indent="0">
              <a:buNone/>
            </a:pPr>
            <a:r>
              <a:rPr lang="pt-BR" dirty="0" smtClean="0"/>
              <a:t>5º Passo: Verificar se a MEDIA for maior ou igual a 8, ir para o 8º Passo;</a:t>
            </a:r>
          </a:p>
          <a:p>
            <a:pPr marL="0" indent="0">
              <a:buNone/>
            </a:pPr>
            <a:r>
              <a:rPr lang="pt-BR" dirty="0" smtClean="0"/>
              <a:t>6º Passo: Mostrar na tela “aluno reprovado”;</a:t>
            </a:r>
          </a:p>
          <a:p>
            <a:pPr marL="0" indent="0">
              <a:buNone/>
            </a:pPr>
            <a:r>
              <a:rPr lang="pt-BR" dirty="0" smtClean="0"/>
              <a:t>7º Passo: Ir para o 9º Passo:</a:t>
            </a:r>
          </a:p>
          <a:p>
            <a:pPr marL="0" indent="0">
              <a:buNone/>
            </a:pPr>
            <a:r>
              <a:rPr lang="pt-BR" dirty="0" smtClean="0"/>
              <a:t>8º Passo: Mostrar na tela “aluno Aprovado”;</a:t>
            </a:r>
          </a:p>
          <a:p>
            <a:pPr marL="0" indent="0">
              <a:buNone/>
            </a:pPr>
            <a:r>
              <a:rPr lang="pt-BR" dirty="0" smtClean="0"/>
              <a:t>9º Passo: 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42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arenR"/>
            </a:pPr>
            <a:r>
              <a:rPr lang="pt-BR" dirty="0" smtClean="0"/>
              <a:t>CALCULE O IMC E VERIFIQUE SE É OBESO OU NORMAL.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FORMULA IMC = PESO / (ALTURA * ALTURA)</a:t>
            </a:r>
          </a:p>
          <a:p>
            <a:pPr marL="0" indent="0">
              <a:buNone/>
            </a:pPr>
            <a:r>
              <a:rPr lang="pt-BR" dirty="0" smtClean="0"/>
              <a:t>B) CALCULAR O VOLUME DE UM CUBO. </a:t>
            </a:r>
          </a:p>
          <a:p>
            <a:pPr marL="0" indent="0">
              <a:buNone/>
            </a:pPr>
            <a:r>
              <a:rPr lang="pt-BR" dirty="0" smtClean="0"/>
              <a:t>FORMULA V = L * L * 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738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ATÉ 30 – OBESO</a:t>
            </a:r>
          </a:p>
          <a:p>
            <a:pPr marL="0" indent="0">
              <a:buNone/>
            </a:pPr>
            <a:r>
              <a:rPr lang="pt-BR" dirty="0" smtClean="0"/>
              <a:t>ABAIXO - NORMAL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71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Forma de se expressar entre duas ou mais espécies, seres ou entidades, com o objetivo único de comunicação.</a:t>
            </a:r>
            <a:endParaRPr lang="pt-BR" dirty="0"/>
          </a:p>
        </p:txBody>
      </p:sp>
      <p:pic>
        <p:nvPicPr>
          <p:cNvPr id="6149" name="Picture 5" descr="F:\drive_c\INFORMATICA\GIFSANIMADOS\32vc1n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428604"/>
            <a:ext cx="1828800" cy="1352550"/>
          </a:xfrm>
          <a:prstGeom prst="rect">
            <a:avLst/>
          </a:prstGeom>
          <a:noFill/>
        </p:spPr>
      </p:pic>
      <p:pic>
        <p:nvPicPr>
          <p:cNvPr id="6150" name="Picture 6" descr="F:\drive_c\INFORMATICA\GIFSANIMADOS\profematem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4429108"/>
            <a:ext cx="3068074" cy="2428892"/>
          </a:xfrm>
          <a:prstGeom prst="rect">
            <a:avLst/>
          </a:prstGeom>
          <a:noFill/>
        </p:spPr>
      </p:pic>
      <p:pic>
        <p:nvPicPr>
          <p:cNvPr id="6151" name="Picture 7" descr="F:\drive_c\INFORMATICA\GIFSANIMADOS\dfg897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2643182"/>
            <a:ext cx="1917487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u="sng" dirty="0" smtClean="0"/>
              <a:t>Linguagem de programação</a:t>
            </a:r>
            <a:endParaRPr lang="pt-BR" b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30003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smtClean="0"/>
              <a:t>É uma lista (relação) ou um conjunto de instruções (comandos, funções e operadores em geral) e a sua sintaxe ou seja as regas de como utilizá-los para criar os programas de computador.</a:t>
            </a:r>
            <a:endParaRPr lang="pt-BR" b="1" dirty="0"/>
          </a:p>
        </p:txBody>
      </p:sp>
      <p:pic>
        <p:nvPicPr>
          <p:cNvPr id="4" name="Picture 4" descr="F:\drive_c\INFORMATICA\GIFSANIMADOS\cbooks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357694"/>
            <a:ext cx="2714625" cy="177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Programa de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005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smtClean="0">
                <a:solidFill>
                  <a:schemeClr val="tx2"/>
                </a:solidFill>
              </a:rPr>
              <a:t>São um conjunto de ordens {instruções, comandos e  funções} que passamos ao computador para que ele execute algumas tarefas. Seguindo as regras de uma linguagem de programação e de uma certa lógica que definirá a seqüência correta dessas ordens para os seus usuários.</a:t>
            </a:r>
            <a:endParaRPr lang="pt-BR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programas</a:t>
            </a:r>
            <a:endParaRPr lang="pt-BR" dirty="0"/>
          </a:p>
        </p:txBody>
      </p:sp>
      <p:pic>
        <p:nvPicPr>
          <p:cNvPr id="23554" name="Picture 2" descr="F:\drive_c\INFORMATICA\GIFSANIMADOS\zyborg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214290"/>
            <a:ext cx="1257300" cy="2286000"/>
          </a:xfrm>
          <a:prstGeom prst="rect">
            <a:avLst/>
          </a:prstGeom>
          <a:noFill/>
        </p:spPr>
      </p:pic>
      <p:pic>
        <p:nvPicPr>
          <p:cNvPr id="5" name="Espaço Reservado para Conteúdo 4" descr="cadastros2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643050"/>
            <a:ext cx="312780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 descr="F:\drive_c\INFORMATICA\GIFSANIMADOS\imagesCA0TL0J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2571744"/>
            <a:ext cx="3036116" cy="2428892"/>
          </a:xfrm>
          <a:prstGeom prst="rect">
            <a:avLst/>
          </a:prstGeom>
          <a:noFill/>
        </p:spPr>
      </p:pic>
      <p:pic>
        <p:nvPicPr>
          <p:cNvPr id="7" name="Imagem 6" descr="cadastros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4071942"/>
            <a:ext cx="2500330" cy="242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latin typeface="Arial Black" pitchFamily="34" charset="0"/>
              </a:rPr>
              <a:t>CÓDIGO FONTE</a:t>
            </a:r>
            <a:endParaRPr lang="pt-BR" b="1" dirty="0"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8291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Um programa de computador é na verdade um texto escrito numa linguagem de programação e sua sintaxe de instruções, seguindo a lógica necessária para a execução das tarefas.</a:t>
            </a:r>
          </a:p>
          <a:p>
            <a:pPr marL="0" indent="0" algn="r">
              <a:buNone/>
            </a:pPr>
            <a:r>
              <a:rPr lang="pt-BR" sz="2400" b="1" dirty="0" smtClean="0"/>
              <a:t>Esse texto é conhecido como </a:t>
            </a:r>
            <a:r>
              <a:rPr lang="pt-BR" sz="2400" b="1" u="sng" dirty="0" smtClean="0"/>
              <a:t>CÓDIGO FONTE</a:t>
            </a:r>
            <a:r>
              <a:rPr lang="pt-BR" sz="2400" dirty="0" smtClean="0"/>
              <a:t>.</a:t>
            </a:r>
          </a:p>
          <a:p>
            <a:pPr marL="0" indent="0" algn="r">
              <a:buNone/>
            </a:pPr>
            <a:endParaRPr lang="pt-BR" sz="2400" dirty="0" smtClean="0"/>
          </a:p>
          <a:p>
            <a:pPr marL="0" indent="0" algn="r">
              <a:buNone/>
            </a:pPr>
            <a:endParaRPr lang="pt-BR" sz="2400" dirty="0" smtClean="0"/>
          </a:p>
          <a:p>
            <a:pPr marL="0" indent="0" algn="r">
              <a:buNone/>
            </a:pPr>
            <a:endParaRPr lang="pt-BR" sz="2400" dirty="0" smtClean="0"/>
          </a:p>
          <a:p>
            <a:pPr marL="0" indent="0" algn="r">
              <a:buNone/>
            </a:pPr>
            <a:endParaRPr lang="pt-BR" sz="2400" dirty="0" smtClean="0"/>
          </a:p>
          <a:p>
            <a:pPr marL="0" indent="0" algn="r">
              <a:buNone/>
            </a:pPr>
            <a:endParaRPr lang="pt-BR" sz="2400" dirty="0" smtClean="0"/>
          </a:p>
          <a:p>
            <a:pPr marL="0" indent="0" algn="r">
              <a:buNone/>
            </a:pPr>
            <a:endParaRPr lang="pt-BR" sz="2400" dirty="0" smtClean="0"/>
          </a:p>
          <a:p>
            <a:pPr marL="0" indent="0" algn="r">
              <a:buNone/>
            </a:pPr>
            <a:endParaRPr lang="pt-BR" sz="2400" dirty="0" smtClean="0"/>
          </a:p>
          <a:p>
            <a:pPr marL="0" indent="0" algn="r">
              <a:buNone/>
            </a:pPr>
            <a:endParaRPr lang="pt-BR" sz="2400" dirty="0" smtClean="0"/>
          </a:p>
          <a:p>
            <a:pPr marL="0" indent="0" algn="r">
              <a:buNone/>
            </a:pPr>
            <a:endParaRPr lang="pt-BR" sz="2400" dirty="0" smtClean="0"/>
          </a:p>
          <a:p>
            <a:pPr marL="0" indent="0" algn="r">
              <a:buNone/>
            </a:pP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E para se escrever um código fonte com um programa de computador utilizamos um </a:t>
            </a:r>
            <a:r>
              <a:rPr lang="pt-BR" sz="2400" b="1" u="sng" dirty="0" smtClean="0">
                <a:latin typeface="Arial" pitchFamily="34" charset="0"/>
                <a:cs typeface="Arial" pitchFamily="34" charset="0"/>
              </a:rPr>
              <a:t>EDITOR DE TEXTO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como por exemplo o </a:t>
            </a:r>
            <a:r>
              <a:rPr lang="pt-BR" sz="2400" u="sng" dirty="0" smtClean="0">
                <a:latin typeface="Arial" pitchFamily="34" charset="0"/>
                <a:cs typeface="Arial" pitchFamily="34" charset="0"/>
              </a:rPr>
              <a:t>Bloco de Notas</a:t>
            </a:r>
            <a:endParaRPr lang="pt-BR" u="sng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4578" name="Picture 2" descr="https://encrypted-tbn0.gstatic.com/images?q=tbn:ANd9GcTJUX1BXrOgnLO31Fq-mj-hA7e2kf-OLSAcpL1_QAegxSeSgMR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636" y="2714620"/>
            <a:ext cx="2459976" cy="2786082"/>
          </a:xfrm>
          <a:prstGeom prst="rect">
            <a:avLst/>
          </a:prstGeom>
          <a:noFill/>
        </p:spPr>
      </p:pic>
      <p:pic>
        <p:nvPicPr>
          <p:cNvPr id="24580" name="Picture 4" descr="http://www.agenciamestre.com/wp-content/uploads/2008/08/view-formatted-sourc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000372"/>
            <a:ext cx="3429024" cy="2286016"/>
          </a:xfrm>
          <a:prstGeom prst="rect">
            <a:avLst/>
          </a:prstGeom>
          <a:noFill/>
        </p:spPr>
      </p:pic>
      <p:pic>
        <p:nvPicPr>
          <p:cNvPr id="24582" name="Picture 6" descr="http://upload.wikimedia.org/wikipedia/commons/thumb/1/1f/Primoc.png/300px-Primo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3000372"/>
            <a:ext cx="2573310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F:\drive_c\INFORMATICA\FOTOS\images (13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285992"/>
            <a:ext cx="5449391" cy="428628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0242" y="428604"/>
            <a:ext cx="7043758" cy="1143000"/>
          </a:xfrm>
        </p:spPr>
        <p:txBody>
          <a:bodyPr>
            <a:normAutofit fontScale="90000"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PORÉM, TEMOS UM PROBLEMA!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Quando formos escrever programas de computador.</a:t>
            </a:r>
            <a:endParaRPr lang="pt-BR" sz="32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4643438" y="2000241"/>
          <a:ext cx="4286280" cy="347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CorelDRAW" r:id="rId5" imgW="6201720" imgH="6500880" progId="CorelDRAW.Graphic.10">
                  <p:embed/>
                </p:oleObj>
              </mc:Choice>
              <mc:Fallback>
                <p:oleObj name="CorelDRAW" r:id="rId5" imgW="6201720" imgH="6500880" progId="CorelDRAW.Graphic.10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000241"/>
                        <a:ext cx="4286280" cy="34741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1305</Words>
  <Application>Microsoft Office PowerPoint</Application>
  <PresentationFormat>Apresentação na tela (4:3)</PresentationFormat>
  <Paragraphs>168</Paragraphs>
  <Slides>36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8" baseType="lpstr">
      <vt:lpstr>Tema do Office</vt:lpstr>
      <vt:lpstr>CorelDRAW</vt:lpstr>
      <vt:lpstr>Linguagem e Lógica de Programação  Curso Técnico em Informática Professor: Antônio Carlos Nicolodi</vt:lpstr>
      <vt:lpstr>Lógica</vt:lpstr>
      <vt:lpstr>Lógica de Programação</vt:lpstr>
      <vt:lpstr>Linguagem</vt:lpstr>
      <vt:lpstr>Linguagem de programação</vt:lpstr>
      <vt:lpstr>Programa de Computador</vt:lpstr>
      <vt:lpstr>Exemplo de programas</vt:lpstr>
      <vt:lpstr>CÓDIGO FONTE</vt:lpstr>
      <vt:lpstr>PORÉM, TEMOS UM PROBLEMA! Quando formos escrever programas de computador.</vt:lpstr>
      <vt:lpstr>As etapas  da execução</vt:lpstr>
      <vt:lpstr>TRANSFORMADORES</vt:lpstr>
      <vt:lpstr>EXEMPLO DE ALGUMAS  LINGUAGENS DE PROGRAMAÇÃO</vt:lpstr>
      <vt:lpstr>COMO ESCREVER UM PROGRAMA DE COMPUTADOR</vt:lpstr>
      <vt:lpstr>ALGORITMO</vt:lpstr>
      <vt:lpstr>Passo a Passo</vt:lpstr>
      <vt:lpstr>Apresentação do PowerPoint</vt:lpstr>
      <vt:lpstr>Algoritmo em Portugol</vt:lpstr>
      <vt:lpstr>Algoritmo por Fluxograma</vt:lpstr>
      <vt:lpstr>Apresentação do PowerPoint</vt:lpstr>
      <vt:lpstr>Algoritmo por Diagramação</vt:lpstr>
      <vt:lpstr>Código em Pascal (zim)</vt:lpstr>
      <vt:lpstr>Operadores</vt:lpstr>
      <vt:lpstr>Operadores Relacionais</vt:lpstr>
      <vt:lpstr>Operadores Lógicos</vt:lpstr>
      <vt:lpstr>Operadores Matemáticos</vt:lpstr>
      <vt:lpstr>Regras simples</vt:lpstr>
      <vt:lpstr>Variáveis</vt:lpstr>
      <vt:lpstr>Dados</vt:lpstr>
      <vt:lpstr>Apresentação do PowerPoint</vt:lpstr>
      <vt:lpstr>Variáveis</vt:lpstr>
      <vt:lpstr>Processos / Programas</vt:lpstr>
      <vt:lpstr>DESVIOS/CONDICIOAIS</vt:lpstr>
      <vt:lpstr>Apresentação do PowerPoint</vt:lpstr>
      <vt:lpstr>Processo/Programa descritivo</vt:lpstr>
      <vt:lpstr>EXERCÍCIO </vt:lpstr>
      <vt:lpstr>IMC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User</cp:lastModifiedBy>
  <cp:revision>49</cp:revision>
  <dcterms:created xsi:type="dcterms:W3CDTF">2015-02-22T00:18:57Z</dcterms:created>
  <dcterms:modified xsi:type="dcterms:W3CDTF">2015-03-16T19:55:36Z</dcterms:modified>
</cp:coreProperties>
</file>