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366ee2d4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366ee2d4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46e9ad70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46e9ad7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46e9ad707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46e9ad70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e4a9163679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e4a916367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35755cf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35755cf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e366ee2d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e366ee2d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plan to go into further detail about everything mentioned to fill up a little more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366ee2d4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366ee2d4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366ee2d4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366ee2d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much more I could go on about in this subject. I want to see how much everyone else fills up their slides, as he mentioned too much time could result in a negative grade as well as too little time so we need to be right around the 10 minute mark with our presentation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366ee2d4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366ee2d4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457f15c4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457f15c4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457f15c4c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457f15c4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457f15c4c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457f15c4c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Cougars Communications</a:t>
            </a:r>
            <a:endParaRPr/>
          </a:p>
        </p:txBody>
      </p:sp>
      <p:sp>
        <p:nvSpPr>
          <p:cNvPr id="60" name="Google Shape;60;p13"/>
          <p:cNvSpPr txBox="1">
            <a:spLocks noGrp="1"/>
          </p:cNvSpPr>
          <p:nvPr>
            <p:ph type="subTitle" idx="1"/>
          </p:nvPr>
        </p:nvSpPr>
        <p:spPr>
          <a:xfrm>
            <a:off x="671250" y="3174874"/>
            <a:ext cx="7801500" cy="1308300"/>
          </a:xfrm>
          <a:prstGeom prst="rect">
            <a:avLst/>
          </a:prstGeom>
        </p:spPr>
        <p:txBody>
          <a:bodyPr spcFirstLastPara="1" wrap="square" lIns="91425" tIns="91425" rIns="91425" bIns="91425" anchor="t" anchorCtr="0">
            <a:normAutofit/>
          </a:bodyPr>
          <a:lstStyle/>
          <a:p>
            <a:pPr marL="914400" lvl="0" indent="457200" algn="l" rtl="0">
              <a:spcBef>
                <a:spcPts val="0"/>
              </a:spcBef>
              <a:spcAft>
                <a:spcPts val="0"/>
              </a:spcAft>
              <a:buNone/>
            </a:pPr>
            <a:r>
              <a:rPr lang="en" sz="1600"/>
              <a:t>Amanda Kagley 	Jeffrey Saylor 	Alexander Brinkley	</a:t>
            </a:r>
            <a:endParaRPr sz="1600"/>
          </a:p>
          <a:p>
            <a:pPr marL="914400" lvl="0" indent="457200" algn="l" rtl="0">
              <a:spcBef>
                <a:spcPts val="0"/>
              </a:spcBef>
              <a:spcAft>
                <a:spcPts val="0"/>
              </a:spcAft>
              <a:buNone/>
            </a:pPr>
            <a:endParaRPr sz="1600"/>
          </a:p>
          <a:p>
            <a:pPr marL="914400" lvl="0" indent="457200" algn="l" rtl="0">
              <a:spcBef>
                <a:spcPts val="0"/>
              </a:spcBef>
              <a:spcAft>
                <a:spcPts val="0"/>
              </a:spcAft>
              <a:buNone/>
            </a:pPr>
            <a:r>
              <a:rPr lang="en" sz="1600"/>
              <a:t>Mitchell Jones 		Ollie Peel 		Manoela Toro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Planned  Future Work</a:t>
            </a:r>
            <a:endParaRPr/>
          </a:p>
        </p:txBody>
      </p:sp>
      <p:sp>
        <p:nvSpPr>
          <p:cNvPr id="129" name="Google Shape;12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lt2"/>
                </a:solidFill>
              </a:rPr>
              <a:t>Cougars Communications has plenty of exciting projects planned after the completion of our chatting website made for students at St. Charles Community College.</a:t>
            </a:r>
            <a:endParaRPr sz="1800">
              <a:solidFill>
                <a:schemeClr val="lt2"/>
              </a:solidFill>
            </a:endParaRPr>
          </a:p>
          <a:p>
            <a:pPr marL="0" lvl="0" indent="0" algn="l" rtl="0">
              <a:spcBef>
                <a:spcPts val="1200"/>
              </a:spcBef>
              <a:spcAft>
                <a:spcPts val="1200"/>
              </a:spcAft>
              <a:buNone/>
            </a:pPr>
            <a:r>
              <a:rPr lang="en" sz="1800">
                <a:solidFill>
                  <a:schemeClr val="lt2"/>
                </a:solidFill>
              </a:rPr>
              <a:t>Time will be spent maintaining and updating our SCC student chatting website to enhance our users’ experiences, but that’s not all.</a:t>
            </a:r>
            <a:endParaRPr sz="1800">
              <a:solidFill>
                <a:schemeClr val="lt2"/>
              </a:solidFill>
            </a:endParaRPr>
          </a:p>
        </p:txBody>
      </p:sp>
      <p:sp>
        <p:nvSpPr>
          <p:cNvPr id="130" name="Google Shape;130;p22"/>
          <p:cNvSpPr txBox="1">
            <a:spLocks noGrp="1"/>
          </p:cNvSpPr>
          <p:nvPr>
            <p:ph type="body" idx="2"/>
          </p:nvPr>
        </p:nvSpPr>
        <p:spPr>
          <a:xfrm>
            <a:off x="4832400" y="445025"/>
            <a:ext cx="3999900" cy="24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lt2"/>
                </a:solidFill>
              </a:rPr>
              <a:t>Some future projects include:</a:t>
            </a:r>
            <a:endParaRPr sz="1800">
              <a:solidFill>
                <a:schemeClr val="lt2"/>
              </a:solidFill>
            </a:endParaRPr>
          </a:p>
          <a:p>
            <a:pPr marL="457200" lvl="0" indent="-342900" algn="l" rtl="0">
              <a:spcBef>
                <a:spcPts val="1200"/>
              </a:spcBef>
              <a:spcAft>
                <a:spcPts val="0"/>
              </a:spcAft>
              <a:buClr>
                <a:schemeClr val="lt2"/>
              </a:buClr>
              <a:buSzPts val="1800"/>
              <a:buChar char="●"/>
            </a:pPr>
            <a:r>
              <a:rPr lang="en" sz="1800">
                <a:solidFill>
                  <a:schemeClr val="lt2"/>
                </a:solidFill>
              </a:rPr>
              <a:t>A chatting website aimed at teachers and staff of SCC</a:t>
            </a:r>
            <a:endParaRPr sz="1800">
              <a:solidFill>
                <a:schemeClr val="lt2"/>
              </a:solidFill>
            </a:endParaRPr>
          </a:p>
          <a:p>
            <a:pPr marL="457200" lvl="0" indent="-342900" algn="l" rtl="0">
              <a:spcBef>
                <a:spcPts val="0"/>
              </a:spcBef>
              <a:spcAft>
                <a:spcPts val="0"/>
              </a:spcAft>
              <a:buClr>
                <a:schemeClr val="lt2"/>
              </a:buClr>
              <a:buSzPts val="1800"/>
              <a:buChar char="●"/>
            </a:pPr>
            <a:r>
              <a:rPr lang="en" sz="1800">
                <a:solidFill>
                  <a:schemeClr val="lt2"/>
                </a:solidFill>
              </a:rPr>
              <a:t>Mobile apps for our current SCC student chat project and our future SCC teacher and staff chat website</a:t>
            </a:r>
            <a:endParaRPr sz="1800">
              <a:solidFill>
                <a:schemeClr val="lt2"/>
              </a:solidFill>
            </a:endParaRPr>
          </a:p>
        </p:txBody>
      </p:sp>
      <p:pic>
        <p:nvPicPr>
          <p:cNvPr id="131" name="Google Shape;131;p22"/>
          <p:cNvPicPr preferRelativeResize="0"/>
          <p:nvPr/>
        </p:nvPicPr>
        <p:blipFill rotWithShape="1">
          <a:blip r:embed="rId3">
            <a:alphaModFix/>
          </a:blip>
          <a:srcRect t="22093" b="15601"/>
          <a:stretch/>
        </p:blipFill>
        <p:spPr>
          <a:xfrm>
            <a:off x="4832400" y="2695705"/>
            <a:ext cx="3999900" cy="14359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381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Statement of Work </a:t>
            </a:r>
            <a:endParaRPr/>
          </a:p>
        </p:txBody>
      </p:sp>
      <p:sp>
        <p:nvSpPr>
          <p:cNvPr id="137" name="Google Shape;137;p23"/>
          <p:cNvSpPr txBox="1">
            <a:spLocks noGrp="1"/>
          </p:cNvSpPr>
          <p:nvPr>
            <p:ph type="body" idx="1"/>
          </p:nvPr>
        </p:nvSpPr>
        <p:spPr>
          <a:xfrm>
            <a:off x="311700" y="10816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Scope:</a:t>
            </a:r>
            <a:r>
              <a:rPr lang="en"/>
              <a:t> Design, develop, test, and lunch a chat app for SCC students.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38" name="Google Shape;138;p23"/>
          <p:cNvSpPr txBox="1"/>
          <p:nvPr/>
        </p:nvSpPr>
        <p:spPr>
          <a:xfrm>
            <a:off x="609250" y="1699200"/>
            <a:ext cx="2983200" cy="17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3"/>
                </a:solidFill>
                <a:latin typeface="Average"/>
                <a:ea typeface="Average"/>
                <a:cs typeface="Average"/>
                <a:sym typeface="Average"/>
              </a:rPr>
              <a:t>Technologies:</a:t>
            </a:r>
            <a:endParaRPr sz="1800" b="1">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a:p>
            <a:pPr marL="457200" lvl="0" indent="-342900" algn="l" rtl="0">
              <a:lnSpc>
                <a:spcPct val="150000"/>
              </a:lnSpc>
              <a:spcBef>
                <a:spcPts val="0"/>
              </a:spcBef>
              <a:spcAft>
                <a:spcPts val="0"/>
              </a:spcAft>
              <a:buClr>
                <a:schemeClr val="accent3"/>
              </a:buClr>
              <a:buSzPts val="1800"/>
              <a:buFont typeface="Average"/>
              <a:buChar char="●"/>
            </a:pPr>
            <a:r>
              <a:rPr lang="en" sz="1800" b="1">
                <a:solidFill>
                  <a:schemeClr val="accent3"/>
                </a:solidFill>
                <a:latin typeface="Average"/>
                <a:ea typeface="Average"/>
                <a:cs typeface="Average"/>
                <a:sym typeface="Average"/>
              </a:rPr>
              <a:t>Backend:</a:t>
            </a:r>
            <a:r>
              <a:rPr lang="en" sz="1800">
                <a:solidFill>
                  <a:schemeClr val="accent3"/>
                </a:solidFill>
                <a:latin typeface="Average"/>
                <a:ea typeface="Average"/>
                <a:cs typeface="Average"/>
                <a:sym typeface="Average"/>
              </a:rPr>
              <a:t> Node.js, Express.js</a:t>
            </a:r>
            <a:endParaRPr sz="1800">
              <a:solidFill>
                <a:schemeClr val="accent3"/>
              </a:solidFill>
              <a:latin typeface="Average"/>
              <a:ea typeface="Average"/>
              <a:cs typeface="Average"/>
              <a:sym typeface="Average"/>
            </a:endParaRPr>
          </a:p>
          <a:p>
            <a:pPr marL="457200" lvl="0" indent="-342900" algn="l" rtl="0">
              <a:lnSpc>
                <a:spcPct val="150000"/>
              </a:lnSpc>
              <a:spcBef>
                <a:spcPts val="0"/>
              </a:spcBef>
              <a:spcAft>
                <a:spcPts val="0"/>
              </a:spcAft>
              <a:buClr>
                <a:schemeClr val="accent3"/>
              </a:buClr>
              <a:buSzPts val="1800"/>
              <a:buFont typeface="Average"/>
              <a:buChar char="●"/>
            </a:pPr>
            <a:r>
              <a:rPr lang="en" sz="1800" b="1">
                <a:solidFill>
                  <a:schemeClr val="accent3"/>
                </a:solidFill>
                <a:latin typeface="Average"/>
                <a:ea typeface="Average"/>
                <a:cs typeface="Average"/>
                <a:sym typeface="Average"/>
              </a:rPr>
              <a:t>Frontend:</a:t>
            </a:r>
            <a:r>
              <a:rPr lang="en" sz="1800">
                <a:solidFill>
                  <a:schemeClr val="accent3"/>
                </a:solidFill>
                <a:latin typeface="Average"/>
                <a:ea typeface="Average"/>
                <a:cs typeface="Average"/>
                <a:sym typeface="Average"/>
              </a:rPr>
              <a:t> React</a:t>
            </a:r>
            <a:endParaRPr sz="1800">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
        <p:nvSpPr>
          <p:cNvPr id="139" name="Google Shape;139;p23"/>
          <p:cNvSpPr txBox="1"/>
          <p:nvPr/>
        </p:nvSpPr>
        <p:spPr>
          <a:xfrm>
            <a:off x="4522400" y="1654350"/>
            <a:ext cx="3513900" cy="18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3"/>
                </a:solidFill>
                <a:latin typeface="Average"/>
                <a:ea typeface="Average"/>
                <a:cs typeface="Average"/>
                <a:sym typeface="Average"/>
              </a:rPr>
              <a:t>Core Features:</a:t>
            </a:r>
            <a:endParaRPr sz="1800" b="1">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a:p>
            <a:pPr marL="457200" lvl="0" indent="-342900" algn="l" rtl="0">
              <a:lnSpc>
                <a:spcPct val="15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Real time messaging (individual/group)</a:t>
            </a:r>
            <a:endParaRPr sz="1800">
              <a:solidFill>
                <a:schemeClr val="accent3"/>
              </a:solidFill>
              <a:latin typeface="Average"/>
              <a:ea typeface="Average"/>
              <a:cs typeface="Average"/>
              <a:sym typeface="Average"/>
            </a:endParaRPr>
          </a:p>
          <a:p>
            <a:pPr marL="457200" lvl="0" indent="-342900" algn="l" rtl="0">
              <a:lnSpc>
                <a:spcPct val="15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Secure use authentication</a:t>
            </a:r>
            <a:endParaRPr sz="1800">
              <a:solidFill>
                <a:schemeClr val="accent3"/>
              </a:solidFill>
              <a:latin typeface="Average"/>
              <a:ea typeface="Average"/>
              <a:cs typeface="Average"/>
              <a:sym typeface="Average"/>
            </a:endParaRPr>
          </a:p>
          <a:p>
            <a:pPr marL="457200" lvl="0" indent="-342900" algn="l" rtl="0">
              <a:lnSpc>
                <a:spcPct val="15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User profile management</a:t>
            </a:r>
            <a:endParaRPr sz="1800">
              <a:solidFill>
                <a:schemeClr val="accent3"/>
              </a:solidFill>
              <a:latin typeface="Average"/>
              <a:ea typeface="Average"/>
              <a:cs typeface="Average"/>
              <a:sym typeface="Average"/>
            </a:endParaRPr>
          </a:p>
        </p:txBody>
      </p:sp>
      <p:pic>
        <p:nvPicPr>
          <p:cNvPr id="140" name="Google Shape;140;p23"/>
          <p:cNvPicPr preferRelativeResize="0"/>
          <p:nvPr/>
        </p:nvPicPr>
        <p:blipFill>
          <a:blip r:embed="rId3">
            <a:alphaModFix/>
          </a:blip>
          <a:stretch>
            <a:fillRect/>
          </a:stretch>
        </p:blipFill>
        <p:spPr>
          <a:xfrm>
            <a:off x="609250" y="3684675"/>
            <a:ext cx="1581324" cy="813350"/>
          </a:xfrm>
          <a:prstGeom prst="rect">
            <a:avLst/>
          </a:prstGeom>
          <a:noFill/>
          <a:ln>
            <a:noFill/>
          </a:ln>
          <a:effectLst>
            <a:outerShdw blurRad="57150" dist="38100" algn="bl" rotWithShape="0">
              <a:schemeClr val="accent6">
                <a:alpha val="41000"/>
              </a:schemeClr>
            </a:outerShdw>
          </a:effectLst>
        </p:spPr>
      </p:pic>
      <p:pic>
        <p:nvPicPr>
          <p:cNvPr id="141" name="Google Shape;141;p23"/>
          <p:cNvPicPr preferRelativeResize="0"/>
          <p:nvPr/>
        </p:nvPicPr>
        <p:blipFill>
          <a:blip r:embed="rId4">
            <a:alphaModFix/>
          </a:blip>
          <a:stretch>
            <a:fillRect/>
          </a:stretch>
        </p:blipFill>
        <p:spPr>
          <a:xfrm>
            <a:off x="2482648" y="3684675"/>
            <a:ext cx="939786" cy="813350"/>
          </a:xfrm>
          <a:prstGeom prst="rect">
            <a:avLst/>
          </a:prstGeom>
          <a:noFill/>
          <a:ln>
            <a:noFill/>
          </a:ln>
          <a:effectLst>
            <a:outerShdw blurRad="57150" dist="38100" algn="bl" rotWithShape="0">
              <a:schemeClr val="accent6">
                <a:alpha val="41000"/>
              </a:schemeClr>
            </a:outerShdw>
          </a:effectLst>
        </p:spPr>
      </p:pic>
      <p:pic>
        <p:nvPicPr>
          <p:cNvPr id="142" name="Google Shape;142;p23"/>
          <p:cNvPicPr preferRelativeResize="0"/>
          <p:nvPr/>
        </p:nvPicPr>
        <p:blipFill>
          <a:blip r:embed="rId5">
            <a:alphaModFix/>
          </a:blip>
          <a:stretch>
            <a:fillRect/>
          </a:stretch>
        </p:blipFill>
        <p:spPr>
          <a:xfrm>
            <a:off x="8143000" y="4326675"/>
            <a:ext cx="884100" cy="683000"/>
          </a:xfrm>
          <a:prstGeom prst="rect">
            <a:avLst/>
          </a:prstGeom>
          <a:noFill/>
          <a:ln>
            <a:noFill/>
          </a:ln>
          <a:effectLst>
            <a:outerShdw blurRad="71438" dist="19050" dir="3000000" algn="bl" rotWithShape="0">
              <a:srgbClr val="FFFFFF">
                <a:alpha val="64999"/>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Statement of Work </a:t>
            </a:r>
            <a:endParaRPr/>
          </a:p>
          <a:p>
            <a:pPr marL="0" lvl="0" indent="0" algn="l" rtl="0">
              <a:spcBef>
                <a:spcPts val="0"/>
              </a:spcBef>
              <a:spcAft>
                <a:spcPts val="0"/>
              </a:spcAft>
              <a:buNone/>
            </a:pPr>
            <a:endParaRPr/>
          </a:p>
        </p:txBody>
      </p:sp>
      <p:sp>
        <p:nvSpPr>
          <p:cNvPr id="148" name="Google Shape;148;p24"/>
          <p:cNvSpPr txBox="1">
            <a:spLocks noGrp="1"/>
          </p:cNvSpPr>
          <p:nvPr>
            <p:ph type="body" idx="1"/>
          </p:nvPr>
        </p:nvSpPr>
        <p:spPr>
          <a:xfrm>
            <a:off x="311700" y="1152475"/>
            <a:ext cx="3827700" cy="35796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en" sz="1900" b="1"/>
              <a:t>Work Requirements:</a:t>
            </a:r>
            <a:endParaRPr sz="1900" b="1"/>
          </a:p>
          <a:p>
            <a:pPr marL="457200" lvl="0" indent="-334327" algn="l" rtl="0">
              <a:lnSpc>
                <a:spcPct val="150000"/>
              </a:lnSpc>
              <a:spcBef>
                <a:spcPts val="1200"/>
              </a:spcBef>
              <a:spcAft>
                <a:spcPts val="0"/>
              </a:spcAft>
              <a:buSzPct val="100000"/>
              <a:buChar char="●"/>
            </a:pPr>
            <a:r>
              <a:rPr lang="en" b="1"/>
              <a:t>Backend:</a:t>
            </a:r>
            <a:endParaRPr b="1"/>
          </a:p>
          <a:p>
            <a:pPr marL="914400" lvl="1" indent="-310832" algn="l" rtl="0">
              <a:lnSpc>
                <a:spcPct val="150000"/>
              </a:lnSpc>
              <a:spcBef>
                <a:spcPts val="0"/>
              </a:spcBef>
              <a:spcAft>
                <a:spcPts val="0"/>
              </a:spcAft>
              <a:buSzPct val="100000"/>
              <a:buChar char="○"/>
            </a:pPr>
            <a:r>
              <a:rPr lang="en"/>
              <a:t>Setup Node.js server</a:t>
            </a:r>
            <a:endParaRPr/>
          </a:p>
          <a:p>
            <a:pPr marL="914400" lvl="1" indent="-310832" algn="l" rtl="0">
              <a:lnSpc>
                <a:spcPct val="150000"/>
              </a:lnSpc>
              <a:spcBef>
                <a:spcPts val="0"/>
              </a:spcBef>
              <a:spcAft>
                <a:spcPts val="0"/>
              </a:spcAft>
              <a:buSzPct val="100000"/>
              <a:buChar char="○"/>
            </a:pPr>
            <a:r>
              <a:rPr lang="en"/>
              <a:t>Configure Express.js</a:t>
            </a:r>
            <a:endParaRPr/>
          </a:p>
          <a:p>
            <a:pPr marL="457200" lvl="0" indent="-334327" algn="l" rtl="0">
              <a:lnSpc>
                <a:spcPct val="150000"/>
              </a:lnSpc>
              <a:spcBef>
                <a:spcPts val="0"/>
              </a:spcBef>
              <a:spcAft>
                <a:spcPts val="0"/>
              </a:spcAft>
              <a:buSzPct val="100000"/>
              <a:buChar char="●"/>
            </a:pPr>
            <a:r>
              <a:rPr lang="en" b="1"/>
              <a:t>Frontend:</a:t>
            </a:r>
            <a:endParaRPr b="1"/>
          </a:p>
          <a:p>
            <a:pPr marL="914400" lvl="1" indent="-310832" algn="l" rtl="0">
              <a:lnSpc>
                <a:spcPct val="150000"/>
              </a:lnSpc>
              <a:spcBef>
                <a:spcPts val="0"/>
              </a:spcBef>
              <a:spcAft>
                <a:spcPts val="0"/>
              </a:spcAft>
              <a:buSzPct val="100000"/>
              <a:buChar char="○"/>
            </a:pPr>
            <a:r>
              <a:rPr lang="en"/>
              <a:t>Develop frontend components using React</a:t>
            </a:r>
            <a:endParaRPr/>
          </a:p>
          <a:p>
            <a:pPr marL="914400" lvl="1" indent="-310832" algn="l" rtl="0">
              <a:lnSpc>
                <a:spcPct val="150000"/>
              </a:lnSpc>
              <a:spcBef>
                <a:spcPts val="0"/>
              </a:spcBef>
              <a:spcAft>
                <a:spcPts val="0"/>
              </a:spcAft>
              <a:buSzPct val="100000"/>
              <a:buChar char="○"/>
            </a:pPr>
            <a:r>
              <a:rPr lang="en"/>
              <a:t>Ensure responsiveness</a:t>
            </a:r>
            <a:endParaRPr/>
          </a:p>
          <a:p>
            <a:pPr marL="457200" lvl="0" indent="-334327" algn="l" rtl="0">
              <a:lnSpc>
                <a:spcPct val="150000"/>
              </a:lnSpc>
              <a:spcBef>
                <a:spcPts val="0"/>
              </a:spcBef>
              <a:spcAft>
                <a:spcPts val="0"/>
              </a:spcAft>
              <a:buSzPct val="100000"/>
              <a:buChar char="●"/>
            </a:pPr>
            <a:r>
              <a:rPr lang="en" b="1"/>
              <a:t>Integration:</a:t>
            </a:r>
            <a:endParaRPr b="1"/>
          </a:p>
          <a:p>
            <a:pPr marL="914400" lvl="1" indent="-310832" algn="l" rtl="0">
              <a:lnSpc>
                <a:spcPct val="150000"/>
              </a:lnSpc>
              <a:spcBef>
                <a:spcPts val="0"/>
              </a:spcBef>
              <a:spcAft>
                <a:spcPts val="0"/>
              </a:spcAft>
              <a:buSzPct val="100000"/>
              <a:buChar char="○"/>
            </a:pPr>
            <a:r>
              <a:rPr lang="en"/>
              <a:t>Integrate preexisting chat components</a:t>
            </a:r>
            <a:endParaRPr/>
          </a:p>
        </p:txBody>
      </p:sp>
      <p:sp>
        <p:nvSpPr>
          <p:cNvPr id="149" name="Google Shape;149;p24"/>
          <p:cNvSpPr txBox="1"/>
          <p:nvPr/>
        </p:nvSpPr>
        <p:spPr>
          <a:xfrm>
            <a:off x="4872800" y="1379825"/>
            <a:ext cx="3202800" cy="30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
        <p:nvSpPr>
          <p:cNvPr id="150" name="Google Shape;150;p24"/>
          <p:cNvSpPr txBox="1">
            <a:spLocks noGrp="1"/>
          </p:cNvSpPr>
          <p:nvPr>
            <p:ph type="body" idx="1"/>
          </p:nvPr>
        </p:nvSpPr>
        <p:spPr>
          <a:xfrm>
            <a:off x="4560350" y="1152475"/>
            <a:ext cx="3827700" cy="3579600"/>
          </a:xfrm>
          <a:prstGeom prst="rect">
            <a:avLst/>
          </a:prstGeom>
        </p:spPr>
        <p:txBody>
          <a:bodyPr spcFirstLastPara="1" wrap="square" lIns="91425" tIns="91425" rIns="91425" bIns="91425" anchor="t" anchorCtr="0">
            <a:normAutofit fontScale="85000" lnSpcReduction="10000"/>
          </a:bodyPr>
          <a:lstStyle/>
          <a:p>
            <a:pPr marL="0" lvl="0" indent="0" algn="l" rtl="0">
              <a:lnSpc>
                <a:spcPct val="150000"/>
              </a:lnSpc>
              <a:spcBef>
                <a:spcPts val="0"/>
              </a:spcBef>
              <a:spcAft>
                <a:spcPts val="0"/>
              </a:spcAft>
              <a:buNone/>
            </a:pPr>
            <a:r>
              <a:rPr lang="en" sz="2152" b="1"/>
              <a:t>Acceptance Criteria:</a:t>
            </a:r>
            <a:endParaRPr sz="2152" b="1"/>
          </a:p>
          <a:p>
            <a:pPr marL="457200" lvl="0" indent="-325755" algn="l" rtl="0">
              <a:lnSpc>
                <a:spcPct val="150000"/>
              </a:lnSpc>
              <a:spcBef>
                <a:spcPts val="1200"/>
              </a:spcBef>
              <a:spcAft>
                <a:spcPts val="0"/>
              </a:spcAft>
              <a:buSzPct val="100000"/>
              <a:buChar char="●"/>
            </a:pPr>
            <a:r>
              <a:rPr lang="en"/>
              <a:t>Functional real-time messaging</a:t>
            </a:r>
            <a:endParaRPr/>
          </a:p>
          <a:p>
            <a:pPr marL="457200" lvl="0" indent="-325755" algn="l" rtl="0">
              <a:lnSpc>
                <a:spcPct val="150000"/>
              </a:lnSpc>
              <a:spcBef>
                <a:spcPts val="0"/>
              </a:spcBef>
              <a:spcAft>
                <a:spcPts val="0"/>
              </a:spcAft>
              <a:buSzPct val="100000"/>
              <a:buChar char="●"/>
            </a:pPr>
            <a:r>
              <a:rPr lang="en"/>
              <a:t>Minimal bugs post testing</a:t>
            </a:r>
            <a:endParaRPr/>
          </a:p>
          <a:p>
            <a:pPr marL="457200" lvl="0" indent="-325755" algn="l" rtl="0">
              <a:lnSpc>
                <a:spcPct val="150000"/>
              </a:lnSpc>
              <a:spcBef>
                <a:spcPts val="0"/>
              </a:spcBef>
              <a:spcAft>
                <a:spcPts val="0"/>
              </a:spcAft>
              <a:buSzPct val="100000"/>
              <a:buChar char="●"/>
            </a:pPr>
            <a:r>
              <a:rPr lang="en"/>
              <a:t>Successful launch a positive feedback</a:t>
            </a:r>
            <a:endParaRPr/>
          </a:p>
          <a:p>
            <a:pPr marL="0" lvl="0" indent="0" algn="l" rtl="0">
              <a:lnSpc>
                <a:spcPct val="150000"/>
              </a:lnSpc>
              <a:spcBef>
                <a:spcPts val="1200"/>
              </a:spcBef>
              <a:spcAft>
                <a:spcPts val="0"/>
              </a:spcAft>
              <a:buNone/>
            </a:pPr>
            <a:r>
              <a:rPr lang="en" b="1"/>
              <a:t>Other requirements:</a:t>
            </a:r>
            <a:endParaRPr b="1"/>
          </a:p>
          <a:p>
            <a:pPr marL="457200" lvl="0" indent="-325755" algn="l" rtl="0">
              <a:lnSpc>
                <a:spcPct val="150000"/>
              </a:lnSpc>
              <a:spcBef>
                <a:spcPts val="1200"/>
              </a:spcBef>
              <a:spcAft>
                <a:spcPts val="0"/>
              </a:spcAft>
              <a:buSzPct val="100000"/>
              <a:buChar char="●"/>
            </a:pPr>
            <a:r>
              <a:rPr lang="en"/>
              <a:t>Use preexisting chat components for efficiency</a:t>
            </a:r>
            <a:endParaRPr/>
          </a:p>
          <a:p>
            <a:pPr marL="457200" lvl="0" indent="-325755" algn="l" rtl="0">
              <a:lnSpc>
                <a:spcPct val="150000"/>
              </a:lnSpc>
              <a:spcBef>
                <a:spcPts val="0"/>
              </a:spcBef>
              <a:spcAft>
                <a:spcPts val="0"/>
              </a:spcAft>
              <a:buSzPct val="100000"/>
              <a:buChar char="●"/>
            </a:pPr>
            <a:r>
              <a:rPr lang="en"/>
              <a:t>Ensure smooth integration of all technologies</a:t>
            </a:r>
            <a:endParaRPr/>
          </a:p>
        </p:txBody>
      </p:sp>
      <p:pic>
        <p:nvPicPr>
          <p:cNvPr id="151" name="Google Shape;151;p24"/>
          <p:cNvPicPr preferRelativeResize="0"/>
          <p:nvPr/>
        </p:nvPicPr>
        <p:blipFill>
          <a:blip r:embed="rId3">
            <a:alphaModFix/>
          </a:blip>
          <a:stretch>
            <a:fillRect/>
          </a:stretch>
        </p:blipFill>
        <p:spPr>
          <a:xfrm>
            <a:off x="8143000" y="4326675"/>
            <a:ext cx="884100" cy="683000"/>
          </a:xfrm>
          <a:prstGeom prst="rect">
            <a:avLst/>
          </a:prstGeom>
          <a:noFill/>
          <a:ln>
            <a:noFill/>
          </a:ln>
          <a:effectLst>
            <a:outerShdw blurRad="71438" dist="19050" dir="3000000" algn="bl" rotWithShape="0">
              <a:srgbClr val="FFFFFF">
                <a:alpha val="64999"/>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Statement of Work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57" name="Google Shape;157;p25"/>
          <p:cNvPicPr preferRelativeResize="0"/>
          <p:nvPr/>
        </p:nvPicPr>
        <p:blipFill>
          <a:blip r:embed="rId3">
            <a:alphaModFix/>
          </a:blip>
          <a:stretch>
            <a:fillRect/>
          </a:stretch>
        </p:blipFill>
        <p:spPr>
          <a:xfrm>
            <a:off x="533950" y="1679250"/>
            <a:ext cx="8172450" cy="2305050"/>
          </a:xfrm>
          <a:prstGeom prst="rect">
            <a:avLst/>
          </a:prstGeom>
          <a:noFill/>
          <a:ln>
            <a:noFill/>
          </a:ln>
        </p:spPr>
      </p:pic>
      <p:pic>
        <p:nvPicPr>
          <p:cNvPr id="158" name="Google Shape;158;p25"/>
          <p:cNvPicPr preferRelativeResize="0"/>
          <p:nvPr/>
        </p:nvPicPr>
        <p:blipFill>
          <a:blip r:embed="rId4">
            <a:alphaModFix/>
          </a:blip>
          <a:stretch>
            <a:fillRect/>
          </a:stretch>
        </p:blipFill>
        <p:spPr>
          <a:xfrm>
            <a:off x="8143000" y="4326675"/>
            <a:ext cx="884100" cy="683000"/>
          </a:xfrm>
          <a:prstGeom prst="rect">
            <a:avLst/>
          </a:prstGeom>
          <a:noFill/>
          <a:ln>
            <a:noFill/>
          </a:ln>
          <a:effectLst>
            <a:outerShdw blurRad="71438" dist="19050" dir="3000000" algn="bl" rotWithShape="0">
              <a:srgbClr val="FFFFFF">
                <a:alpha val="64999"/>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Origin of Cougars Communications</a:t>
            </a:r>
            <a:endParaRPr/>
          </a:p>
        </p:txBody>
      </p:sp>
      <p:pic>
        <p:nvPicPr>
          <p:cNvPr id="66" name="Google Shape;66;p14"/>
          <p:cNvPicPr preferRelativeResize="0"/>
          <p:nvPr/>
        </p:nvPicPr>
        <p:blipFill rotWithShape="1">
          <a:blip r:embed="rId3">
            <a:alphaModFix/>
          </a:blip>
          <a:srcRect l="18687" r="18347"/>
          <a:stretch/>
        </p:blipFill>
        <p:spPr>
          <a:xfrm>
            <a:off x="5491462" y="2909262"/>
            <a:ext cx="2747001" cy="1791075"/>
          </a:xfrm>
          <a:prstGeom prst="rect">
            <a:avLst/>
          </a:prstGeom>
          <a:noFill/>
          <a:ln>
            <a:noFill/>
          </a:ln>
        </p:spPr>
      </p:pic>
      <p:pic>
        <p:nvPicPr>
          <p:cNvPr id="67" name="Google Shape;67;p14"/>
          <p:cNvPicPr preferRelativeResize="0"/>
          <p:nvPr/>
        </p:nvPicPr>
        <p:blipFill rotWithShape="1">
          <a:blip r:embed="rId4">
            <a:alphaModFix/>
          </a:blip>
          <a:srcRect l="6171" r="6171"/>
          <a:stretch/>
        </p:blipFill>
        <p:spPr>
          <a:xfrm>
            <a:off x="5491450" y="1322775"/>
            <a:ext cx="2747025" cy="1457325"/>
          </a:xfrm>
          <a:prstGeom prst="rect">
            <a:avLst/>
          </a:prstGeom>
          <a:noFill/>
          <a:ln>
            <a:noFill/>
          </a:ln>
        </p:spPr>
      </p:pic>
      <p:sp>
        <p:nvSpPr>
          <p:cNvPr id="68" name="Google Shape;68;p14"/>
          <p:cNvSpPr txBox="1">
            <a:spLocks noGrp="1"/>
          </p:cNvSpPr>
          <p:nvPr>
            <p:ph type="body" idx="1"/>
          </p:nvPr>
        </p:nvSpPr>
        <p:spPr>
          <a:xfrm>
            <a:off x="311700" y="1152475"/>
            <a:ext cx="4917300" cy="1209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During our first team meeting, we had to decide between making a game, or some sort of web application. We ultimately decided on the website, as it fits our overall programming experience better.</a:t>
            </a:r>
            <a:endParaRPr/>
          </a:p>
        </p:txBody>
      </p:sp>
      <p:sp>
        <p:nvSpPr>
          <p:cNvPr id="69" name="Google Shape;69;p14"/>
          <p:cNvSpPr txBox="1"/>
          <p:nvPr/>
        </p:nvSpPr>
        <p:spPr>
          <a:xfrm>
            <a:off x="472075" y="2740850"/>
            <a:ext cx="4356600" cy="17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chemeClr val="accent3"/>
                </a:solidFill>
                <a:latin typeface="Average"/>
                <a:ea typeface="Average"/>
                <a:cs typeface="Average"/>
                <a:sym typeface="Average"/>
              </a:rPr>
              <a:t>Our Experience</a:t>
            </a:r>
            <a:endParaRPr sz="1650">
              <a:solidFill>
                <a:schemeClr val="accent3"/>
              </a:solidFill>
              <a:latin typeface="Average"/>
              <a:ea typeface="Average"/>
              <a:cs typeface="Average"/>
              <a:sym typeface="Average"/>
            </a:endParaRPr>
          </a:p>
          <a:p>
            <a:pPr marL="457200" lvl="0" indent="-333375" algn="l" rtl="0">
              <a:spcBef>
                <a:spcPts val="0"/>
              </a:spcBef>
              <a:spcAft>
                <a:spcPts val="0"/>
              </a:spcAft>
              <a:buClr>
                <a:schemeClr val="accent3"/>
              </a:buClr>
              <a:buSzPts val="1650"/>
              <a:buFont typeface="Average"/>
              <a:buChar char="●"/>
            </a:pPr>
            <a:r>
              <a:rPr lang="en" sz="1650">
                <a:solidFill>
                  <a:schemeClr val="accent3"/>
                </a:solidFill>
                <a:latin typeface="Average"/>
                <a:ea typeface="Average"/>
                <a:cs typeface="Average"/>
                <a:sym typeface="Average"/>
              </a:rPr>
              <a:t>Python</a:t>
            </a:r>
            <a:endParaRPr sz="1650">
              <a:solidFill>
                <a:schemeClr val="accent3"/>
              </a:solidFill>
              <a:latin typeface="Average"/>
              <a:ea typeface="Average"/>
              <a:cs typeface="Average"/>
              <a:sym typeface="Average"/>
            </a:endParaRPr>
          </a:p>
          <a:p>
            <a:pPr marL="457200" lvl="0" indent="-333375" algn="l" rtl="0">
              <a:spcBef>
                <a:spcPts val="0"/>
              </a:spcBef>
              <a:spcAft>
                <a:spcPts val="0"/>
              </a:spcAft>
              <a:buClr>
                <a:schemeClr val="accent3"/>
              </a:buClr>
              <a:buSzPts val="1650"/>
              <a:buFont typeface="Average"/>
              <a:buChar char="●"/>
            </a:pPr>
            <a:r>
              <a:rPr lang="en" sz="1650">
                <a:solidFill>
                  <a:schemeClr val="accent3"/>
                </a:solidFill>
                <a:latin typeface="Average"/>
                <a:ea typeface="Average"/>
                <a:cs typeface="Average"/>
                <a:sym typeface="Average"/>
              </a:rPr>
              <a:t>Java</a:t>
            </a:r>
            <a:endParaRPr sz="1650">
              <a:solidFill>
                <a:schemeClr val="accent3"/>
              </a:solidFill>
              <a:latin typeface="Average"/>
              <a:ea typeface="Average"/>
              <a:cs typeface="Average"/>
              <a:sym typeface="Average"/>
            </a:endParaRPr>
          </a:p>
          <a:p>
            <a:pPr marL="457200" lvl="0" indent="-333375" algn="l" rtl="0">
              <a:spcBef>
                <a:spcPts val="0"/>
              </a:spcBef>
              <a:spcAft>
                <a:spcPts val="0"/>
              </a:spcAft>
              <a:buClr>
                <a:schemeClr val="accent3"/>
              </a:buClr>
              <a:buSzPts val="1650"/>
              <a:buFont typeface="Average"/>
              <a:buChar char="●"/>
            </a:pPr>
            <a:r>
              <a:rPr lang="en" sz="1650">
                <a:solidFill>
                  <a:schemeClr val="accent3"/>
                </a:solidFill>
                <a:latin typeface="Average"/>
                <a:ea typeface="Average"/>
                <a:cs typeface="Average"/>
                <a:sym typeface="Average"/>
              </a:rPr>
              <a:t>HTML</a:t>
            </a:r>
            <a:endParaRPr sz="1650">
              <a:solidFill>
                <a:schemeClr val="accent3"/>
              </a:solidFill>
              <a:latin typeface="Average"/>
              <a:ea typeface="Average"/>
              <a:cs typeface="Average"/>
              <a:sym typeface="Average"/>
            </a:endParaRPr>
          </a:p>
          <a:p>
            <a:pPr marL="457200" lvl="0" indent="-333375" algn="l" rtl="0">
              <a:spcBef>
                <a:spcPts val="0"/>
              </a:spcBef>
              <a:spcAft>
                <a:spcPts val="0"/>
              </a:spcAft>
              <a:buClr>
                <a:schemeClr val="accent3"/>
              </a:buClr>
              <a:buSzPts val="1650"/>
              <a:buFont typeface="Average"/>
              <a:buChar char="●"/>
            </a:pPr>
            <a:r>
              <a:rPr lang="en" sz="1650">
                <a:solidFill>
                  <a:schemeClr val="accent3"/>
                </a:solidFill>
                <a:latin typeface="Average"/>
                <a:ea typeface="Average"/>
                <a:cs typeface="Average"/>
                <a:sym typeface="Average"/>
              </a:rPr>
              <a:t>SQL</a:t>
            </a:r>
            <a:endParaRPr sz="1650">
              <a:solidFill>
                <a:schemeClr val="accent3"/>
              </a:solidFill>
              <a:latin typeface="Average"/>
              <a:ea typeface="Average"/>
              <a:cs typeface="Average"/>
              <a:sym typeface="Average"/>
            </a:endParaRPr>
          </a:p>
          <a:p>
            <a:pPr marL="457200" lvl="0" indent="-333375" algn="l" rtl="0">
              <a:spcBef>
                <a:spcPts val="0"/>
              </a:spcBef>
              <a:spcAft>
                <a:spcPts val="0"/>
              </a:spcAft>
              <a:buClr>
                <a:schemeClr val="accent3"/>
              </a:buClr>
              <a:buSzPts val="1650"/>
              <a:buFont typeface="Average"/>
              <a:buChar char="●"/>
            </a:pPr>
            <a:r>
              <a:rPr lang="en" sz="1650">
                <a:solidFill>
                  <a:schemeClr val="accent3"/>
                </a:solidFill>
                <a:latin typeface="Average"/>
                <a:ea typeface="Average"/>
                <a:cs typeface="Average"/>
                <a:sym typeface="Average"/>
              </a:rPr>
              <a:t>C++</a:t>
            </a:r>
            <a:endParaRPr sz="1650">
              <a:solidFill>
                <a:schemeClr val="accent3"/>
              </a:solidFill>
              <a:latin typeface="Average"/>
              <a:ea typeface="Average"/>
              <a:cs typeface="Average"/>
              <a:sym typeface="Average"/>
            </a:endParaRPr>
          </a:p>
          <a:p>
            <a:pPr marL="457200" lvl="0" indent="0" algn="l" rtl="0">
              <a:spcBef>
                <a:spcPts val="0"/>
              </a:spcBef>
              <a:spcAft>
                <a:spcPts val="0"/>
              </a:spcAft>
              <a:buNone/>
            </a:pPr>
            <a:endParaRPr sz="1650">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Idea</a:t>
            </a:r>
            <a:endParaRPr/>
          </a:p>
        </p:txBody>
      </p:sp>
      <p:sp>
        <p:nvSpPr>
          <p:cNvPr id="75" name="Google Shape;75;p15"/>
          <p:cNvSpPr txBox="1"/>
          <p:nvPr/>
        </p:nvSpPr>
        <p:spPr>
          <a:xfrm>
            <a:off x="311700" y="1190200"/>
            <a:ext cx="4926000" cy="12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chemeClr val="accent3"/>
                </a:solidFill>
                <a:latin typeface="Average"/>
                <a:ea typeface="Average"/>
                <a:cs typeface="Average"/>
                <a:sym typeface="Average"/>
              </a:rPr>
              <a:t>We started sharing our ideas until we landed on a chat application. The original use of Facebook was brought up, and we like the idea of a chat service for students only.</a:t>
            </a:r>
            <a:endParaRPr sz="1650">
              <a:solidFill>
                <a:schemeClr val="accent3"/>
              </a:solidFill>
              <a:latin typeface="Average"/>
              <a:ea typeface="Average"/>
              <a:cs typeface="Average"/>
              <a:sym typeface="Average"/>
            </a:endParaRPr>
          </a:p>
          <a:p>
            <a:pPr marL="0" lvl="0" indent="0" algn="l" rtl="0">
              <a:spcBef>
                <a:spcPts val="0"/>
              </a:spcBef>
              <a:spcAft>
                <a:spcPts val="0"/>
              </a:spcAft>
              <a:buNone/>
            </a:pPr>
            <a:endParaRPr sz="1650">
              <a:solidFill>
                <a:schemeClr val="accent3"/>
              </a:solidFill>
              <a:latin typeface="Average"/>
              <a:ea typeface="Average"/>
              <a:cs typeface="Average"/>
              <a:sym typeface="Average"/>
            </a:endParaRPr>
          </a:p>
          <a:p>
            <a:pPr marL="0" lvl="0" indent="0" algn="l" rtl="0">
              <a:spcBef>
                <a:spcPts val="0"/>
              </a:spcBef>
              <a:spcAft>
                <a:spcPts val="0"/>
              </a:spcAft>
              <a:buNone/>
            </a:pPr>
            <a:endParaRPr sz="1650">
              <a:solidFill>
                <a:schemeClr val="accent3"/>
              </a:solidFill>
              <a:latin typeface="Average"/>
              <a:ea typeface="Average"/>
              <a:cs typeface="Average"/>
              <a:sym typeface="Average"/>
            </a:endParaRPr>
          </a:p>
        </p:txBody>
      </p:sp>
      <p:sp>
        <p:nvSpPr>
          <p:cNvPr id="76" name="Google Shape;76;p15"/>
          <p:cNvSpPr txBox="1"/>
          <p:nvPr/>
        </p:nvSpPr>
        <p:spPr>
          <a:xfrm>
            <a:off x="316050" y="2578400"/>
            <a:ext cx="4917300" cy="16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chemeClr val="accent3"/>
                </a:solidFill>
                <a:latin typeface="Average"/>
                <a:ea typeface="Average"/>
                <a:cs typeface="Average"/>
                <a:sym typeface="Average"/>
              </a:rPr>
              <a:t>We came up with the idea of making a modern version of this, specifically for students at St. Charles Community College. We hope to allow students to sign up with their  SCC email, on our website to chat with other students.</a:t>
            </a:r>
            <a:endParaRPr sz="1650">
              <a:solidFill>
                <a:schemeClr val="accent3"/>
              </a:solidFill>
              <a:latin typeface="Average"/>
              <a:ea typeface="Average"/>
              <a:cs typeface="Average"/>
              <a:sym typeface="Average"/>
            </a:endParaRPr>
          </a:p>
        </p:txBody>
      </p:sp>
      <p:pic>
        <p:nvPicPr>
          <p:cNvPr id="77" name="Google Shape;77;p15"/>
          <p:cNvPicPr preferRelativeResize="0"/>
          <p:nvPr/>
        </p:nvPicPr>
        <p:blipFill>
          <a:blip r:embed="rId3">
            <a:alphaModFix/>
          </a:blip>
          <a:stretch>
            <a:fillRect/>
          </a:stretch>
        </p:blipFill>
        <p:spPr>
          <a:xfrm>
            <a:off x="6790675" y="1075662"/>
            <a:ext cx="1363225" cy="1363225"/>
          </a:xfrm>
          <a:prstGeom prst="rect">
            <a:avLst/>
          </a:prstGeom>
          <a:noFill/>
          <a:ln>
            <a:noFill/>
          </a:ln>
        </p:spPr>
      </p:pic>
      <p:pic>
        <p:nvPicPr>
          <p:cNvPr id="78" name="Google Shape;78;p15"/>
          <p:cNvPicPr preferRelativeResize="0"/>
          <p:nvPr/>
        </p:nvPicPr>
        <p:blipFill>
          <a:blip r:embed="rId4">
            <a:alphaModFix/>
          </a:blip>
          <a:stretch>
            <a:fillRect/>
          </a:stretch>
        </p:blipFill>
        <p:spPr>
          <a:xfrm>
            <a:off x="6491600" y="2804852"/>
            <a:ext cx="1961375" cy="151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89239"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Project Proposal</a:t>
            </a:r>
            <a:endParaRPr/>
          </a:p>
        </p:txBody>
      </p:sp>
      <p:sp>
        <p:nvSpPr>
          <p:cNvPr id="84" name="Google Shape;84;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Name:</a:t>
            </a:r>
            <a:endParaRPr/>
          </a:p>
          <a:p>
            <a:pPr marL="914400" lvl="0" indent="-334327" algn="l" rtl="0">
              <a:spcBef>
                <a:spcPts val="1200"/>
              </a:spcBef>
              <a:spcAft>
                <a:spcPts val="0"/>
              </a:spcAft>
              <a:buSzPct val="100000"/>
              <a:buChar char="●"/>
            </a:pPr>
            <a:r>
              <a:rPr lang="en"/>
              <a:t>Cougar Communications</a:t>
            </a:r>
            <a:endParaRPr/>
          </a:p>
          <a:p>
            <a:pPr marL="0" lvl="0" indent="0" algn="l" rtl="0">
              <a:spcBef>
                <a:spcPts val="1200"/>
              </a:spcBef>
              <a:spcAft>
                <a:spcPts val="0"/>
              </a:spcAft>
              <a:buNone/>
            </a:pPr>
            <a:r>
              <a:rPr lang="en"/>
              <a:t>Purpose of Project:</a:t>
            </a:r>
            <a:endParaRPr/>
          </a:p>
          <a:p>
            <a:pPr marL="914400" lvl="0" indent="-334327" algn="l" rtl="0">
              <a:spcBef>
                <a:spcPts val="1200"/>
              </a:spcBef>
              <a:spcAft>
                <a:spcPts val="0"/>
              </a:spcAft>
              <a:buSzPct val="100000"/>
              <a:buChar char="●"/>
            </a:pPr>
            <a:r>
              <a:rPr lang="en"/>
              <a:t>For students of SCC to be able communicate with each other in a safe environment.  The goal is to bring students from all studies together to learn from each other, or get advice on how to start out in a new study you may be struggling with.</a:t>
            </a:r>
            <a:endParaRPr/>
          </a:p>
        </p:txBody>
      </p:sp>
      <p:sp>
        <p:nvSpPr>
          <p:cNvPr id="85" name="Google Shape;85;p16"/>
          <p:cNvSpPr txBox="1">
            <a:spLocks noGrp="1"/>
          </p:cNvSpPr>
          <p:nvPr>
            <p:ph type="body" idx="1"/>
          </p:nvPr>
        </p:nvSpPr>
        <p:spPr>
          <a:xfrm>
            <a:off x="4697925" y="1293650"/>
            <a:ext cx="42603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Additional Features:</a:t>
            </a:r>
            <a:endParaRPr/>
          </a:p>
          <a:p>
            <a:pPr marL="914400" lvl="0" indent="-342900" algn="l" rtl="0">
              <a:spcBef>
                <a:spcPts val="1200"/>
              </a:spcBef>
              <a:spcAft>
                <a:spcPts val="0"/>
              </a:spcAft>
              <a:buSzPts val="1800"/>
              <a:buChar char="●"/>
            </a:pPr>
            <a:r>
              <a:rPr lang="en"/>
              <a:t>Customizable User Profiles</a:t>
            </a:r>
            <a:endParaRPr/>
          </a:p>
          <a:p>
            <a:pPr marL="914400" lvl="0" indent="-342900" algn="l" rtl="0">
              <a:spcBef>
                <a:spcPts val="0"/>
              </a:spcBef>
              <a:spcAft>
                <a:spcPts val="0"/>
              </a:spcAft>
              <a:buSzPts val="1800"/>
              <a:buChar char="●"/>
            </a:pPr>
            <a:r>
              <a:rPr lang="en"/>
              <a:t>Log In Using Student Account</a:t>
            </a:r>
            <a:endParaRPr/>
          </a:p>
          <a:p>
            <a:pPr marL="914400" lvl="0" indent="-342900" algn="l" rtl="0">
              <a:spcBef>
                <a:spcPts val="0"/>
              </a:spcBef>
              <a:spcAft>
                <a:spcPts val="0"/>
              </a:spcAft>
              <a:buSzPts val="1800"/>
              <a:buChar char="●"/>
            </a:pPr>
            <a:r>
              <a:rPr lang="en"/>
              <a:t>Group Chats</a:t>
            </a:r>
            <a:endParaRPr/>
          </a:p>
          <a:p>
            <a:pPr marL="914400" lvl="0" indent="-342900" algn="l" rtl="0">
              <a:spcBef>
                <a:spcPts val="0"/>
              </a:spcBef>
              <a:spcAft>
                <a:spcPts val="0"/>
              </a:spcAft>
              <a:buSzPts val="1800"/>
              <a:buChar char="●"/>
            </a:pPr>
            <a:r>
              <a:rPr lang="en"/>
              <a:t>Ability To Search For A Student</a:t>
            </a:r>
            <a:endParaRPr/>
          </a:p>
          <a:p>
            <a:pPr marL="914400" lvl="0" indent="-342900" algn="l" rtl="0">
              <a:spcBef>
                <a:spcPts val="0"/>
              </a:spcBef>
              <a:spcAft>
                <a:spcPts val="0"/>
              </a:spcAft>
              <a:buSzPts val="1800"/>
              <a:buChar char="●"/>
            </a:pPr>
            <a:r>
              <a:rPr lang="en"/>
              <a:t>AI Chatbot</a:t>
            </a:r>
            <a:endParaRPr/>
          </a:p>
          <a:p>
            <a:pPr marL="914400" lvl="0" indent="-342900" algn="l" rtl="0">
              <a:spcBef>
                <a:spcPts val="0"/>
              </a:spcBef>
              <a:spcAft>
                <a:spcPts val="0"/>
              </a:spcAft>
              <a:buSzPts val="1800"/>
              <a:buChar char="●"/>
            </a:pPr>
            <a:r>
              <a:rPr lang="en"/>
              <a:t>Block/Report Feature</a:t>
            </a:r>
            <a:endParaRPr/>
          </a:p>
          <a:p>
            <a:pPr marL="914400" lvl="0" indent="-342900" algn="l" rtl="0">
              <a:spcBef>
                <a:spcPts val="0"/>
              </a:spcBef>
              <a:spcAft>
                <a:spcPts val="0"/>
              </a:spcAft>
              <a:buSzPts val="1800"/>
              <a:buChar char="●"/>
            </a:pPr>
            <a:r>
              <a:rPr lang="en"/>
              <a:t>No Staff Members Allowed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6" name="Google Shape;86;p16"/>
          <p:cNvPicPr preferRelativeResize="0"/>
          <p:nvPr/>
        </p:nvPicPr>
        <p:blipFill>
          <a:blip r:embed="rId3">
            <a:alphaModFix/>
          </a:blip>
          <a:stretch>
            <a:fillRect/>
          </a:stretch>
        </p:blipFill>
        <p:spPr>
          <a:xfrm>
            <a:off x="5864487" y="3399300"/>
            <a:ext cx="1927175" cy="192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System components </a:t>
            </a:r>
            <a:endParaRPr/>
          </a:p>
        </p:txBody>
      </p:sp>
      <p:sp>
        <p:nvSpPr>
          <p:cNvPr id="92" name="Google Shape;9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Decomposing our data into modules is a very important step in the development of our project. </a:t>
            </a:r>
            <a:endParaRPr/>
          </a:p>
          <a:p>
            <a:pPr marL="0" lvl="0" indent="0" algn="l" rtl="0">
              <a:spcBef>
                <a:spcPts val="1200"/>
              </a:spcBef>
              <a:spcAft>
                <a:spcPts val="0"/>
              </a:spcAft>
              <a:buNone/>
            </a:pPr>
            <a:r>
              <a:rPr lang="en"/>
              <a:t>It starts by figuring out the similarities and the boundaries of each module. </a:t>
            </a:r>
            <a:endParaRPr/>
          </a:p>
          <a:p>
            <a:pPr marL="0" lvl="0" indent="0" algn="l" rtl="0">
              <a:spcBef>
                <a:spcPts val="1200"/>
              </a:spcBef>
              <a:spcAft>
                <a:spcPts val="0"/>
              </a:spcAft>
              <a:buNone/>
            </a:pPr>
            <a:r>
              <a:rPr lang="en"/>
              <a:t>Each module should have a defined and specific functionality. </a:t>
            </a:r>
            <a:endParaRPr/>
          </a:p>
          <a:p>
            <a:pPr marL="0" lvl="0" indent="0" algn="l" rtl="0">
              <a:spcBef>
                <a:spcPts val="1200"/>
              </a:spcBef>
              <a:spcAft>
                <a:spcPts val="0"/>
              </a:spcAft>
              <a:buNone/>
            </a:pPr>
            <a:r>
              <a:rPr lang="en"/>
              <a:t>The modules should have scalability. We have to consider how the system might need to be scaled in the future, and make sure that the existing modules can be easily modified or extended without affecting the other parts of the system. </a:t>
            </a:r>
            <a:endParaRPr/>
          </a:p>
          <a:p>
            <a:pPr marL="0" lvl="0" indent="0" algn="l" rtl="0">
              <a:spcBef>
                <a:spcPts val="1200"/>
              </a:spcBef>
              <a:spcAft>
                <a:spcPts val="0"/>
              </a:spcAft>
              <a:buNone/>
            </a:pPr>
            <a:r>
              <a:rPr lang="en"/>
              <a:t>Some examples of modules that I foresee would be: </a:t>
            </a:r>
            <a:endParaRPr/>
          </a:p>
          <a:p>
            <a:pPr marL="457200" lvl="0" indent="-317182" algn="l" rtl="0">
              <a:spcBef>
                <a:spcPts val="1200"/>
              </a:spcBef>
              <a:spcAft>
                <a:spcPts val="0"/>
              </a:spcAft>
              <a:buSzPct val="100000"/>
              <a:buChar char="●"/>
            </a:pPr>
            <a:r>
              <a:rPr lang="en"/>
              <a:t>User management </a:t>
            </a:r>
            <a:endParaRPr/>
          </a:p>
          <a:p>
            <a:pPr marL="457200" lvl="0" indent="-317182" algn="l" rtl="0">
              <a:spcBef>
                <a:spcPts val="0"/>
              </a:spcBef>
              <a:spcAft>
                <a:spcPts val="0"/>
              </a:spcAft>
              <a:buSzPct val="100000"/>
              <a:buChar char="●"/>
            </a:pPr>
            <a:r>
              <a:rPr lang="en"/>
              <a:t>User Authentication </a:t>
            </a:r>
            <a:endParaRPr/>
          </a:p>
          <a:p>
            <a:pPr marL="457200" lvl="0" indent="-317182" algn="l" rtl="0">
              <a:spcBef>
                <a:spcPts val="0"/>
              </a:spcBef>
              <a:spcAft>
                <a:spcPts val="0"/>
              </a:spcAft>
              <a:buSzPct val="100000"/>
              <a:buChar char="●"/>
            </a:pPr>
            <a:r>
              <a:rPr lang="en"/>
              <a:t>Notifications </a:t>
            </a:r>
            <a:endParaRPr/>
          </a:p>
          <a:p>
            <a:pPr marL="457200" lvl="0" indent="-317182" algn="l" rtl="0">
              <a:spcBef>
                <a:spcPts val="0"/>
              </a:spcBef>
              <a:spcAft>
                <a:spcPts val="0"/>
              </a:spcAft>
              <a:buSzPct val="100000"/>
              <a:buChar char="●"/>
            </a:pPr>
            <a:r>
              <a:rPr lang="en"/>
              <a:t>Analytics</a:t>
            </a:r>
            <a:endParaRPr/>
          </a:p>
          <a:p>
            <a:pPr marL="457200" lvl="0" indent="-317182" algn="l" rtl="0">
              <a:spcBef>
                <a:spcPts val="0"/>
              </a:spcBef>
              <a:spcAft>
                <a:spcPts val="0"/>
              </a:spcAft>
              <a:buSzPct val="100000"/>
              <a:buChar char="●"/>
            </a:pPr>
            <a:r>
              <a:rPr lang="en"/>
              <a:t>Encryption and Security </a:t>
            </a:r>
            <a:endParaRPr/>
          </a:p>
        </p:txBody>
      </p:sp>
      <p:pic>
        <p:nvPicPr>
          <p:cNvPr id="93" name="Google Shape;93;p17"/>
          <p:cNvPicPr preferRelativeResize="0"/>
          <p:nvPr/>
        </p:nvPicPr>
        <p:blipFill>
          <a:blip r:embed="rId3">
            <a:alphaModFix/>
          </a:blip>
          <a:stretch>
            <a:fillRect/>
          </a:stretch>
        </p:blipFill>
        <p:spPr>
          <a:xfrm>
            <a:off x="5718000" y="3214400"/>
            <a:ext cx="3426001" cy="19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Cutting-edge Technology: Overview</a:t>
            </a:r>
            <a:endParaRPr/>
          </a:p>
        </p:txBody>
      </p:sp>
      <p:sp>
        <p:nvSpPr>
          <p:cNvPr id="99" name="Google Shape;99;p18"/>
          <p:cNvSpPr txBox="1">
            <a:spLocks noGrp="1"/>
          </p:cNvSpPr>
          <p:nvPr>
            <p:ph type="body" idx="1"/>
          </p:nvPr>
        </p:nvSpPr>
        <p:spPr>
          <a:xfrm>
            <a:off x="171300" y="1122900"/>
            <a:ext cx="87780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a:solidFill>
                  <a:schemeClr val="dk1"/>
                </a:solidFill>
              </a:rPr>
              <a:t>For Cougar Communications, a lot of cutting-edge technology used today will be implemented </a:t>
            </a:r>
            <a:endParaRPr sz="1600">
              <a:solidFill>
                <a:schemeClr val="dk1"/>
              </a:solidFill>
            </a:endParaRPr>
          </a:p>
          <a:p>
            <a:pPr marL="457200" lvl="0" indent="0" algn="l" rtl="0">
              <a:spcBef>
                <a:spcPts val="1200"/>
              </a:spcBef>
              <a:spcAft>
                <a:spcPts val="0"/>
              </a:spcAft>
              <a:buNone/>
            </a:pPr>
            <a:r>
              <a:rPr lang="en" sz="1600">
                <a:solidFill>
                  <a:schemeClr val="dk1"/>
                </a:solidFill>
              </a:rPr>
              <a:t>This includes Libraries, Code Editors, Frameworks, Runtime Environments, and AI</a:t>
            </a:r>
            <a:endParaRPr sz="1600">
              <a:solidFill>
                <a:schemeClr val="dk1"/>
              </a:solidFill>
            </a:endParaRPr>
          </a:p>
          <a:p>
            <a:pPr marL="0" lvl="0" indent="457200" algn="l" rtl="0">
              <a:spcBef>
                <a:spcPts val="1200"/>
              </a:spcBef>
              <a:spcAft>
                <a:spcPts val="0"/>
              </a:spcAft>
              <a:buNone/>
            </a:pPr>
            <a:r>
              <a:rPr lang="en" sz="1600">
                <a:solidFill>
                  <a:schemeClr val="dk1"/>
                </a:solidFill>
              </a:rPr>
              <a:t>For example:</a:t>
            </a:r>
            <a:endParaRPr sz="1600">
              <a:solidFill>
                <a:schemeClr val="dk1"/>
              </a:solidFill>
            </a:endParaRPr>
          </a:p>
          <a:p>
            <a:pPr marL="914400" lvl="1" indent="-330200" algn="l" rtl="0">
              <a:spcBef>
                <a:spcPts val="1200"/>
              </a:spcBef>
              <a:spcAft>
                <a:spcPts val="0"/>
              </a:spcAft>
              <a:buClr>
                <a:schemeClr val="dk1"/>
              </a:buClr>
              <a:buSzPts val="1600"/>
              <a:buChar char="○"/>
            </a:pPr>
            <a:r>
              <a:rPr lang="en" sz="1600">
                <a:solidFill>
                  <a:schemeClr val="dk1"/>
                </a:solidFill>
              </a:rPr>
              <a:t>Visual Studio Code</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Node.js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Express.js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Azure AI (API)</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React</a:t>
            </a:r>
            <a:endParaRPr sz="1600">
              <a:solidFill>
                <a:schemeClr val="dk1"/>
              </a:solidFill>
            </a:endParaRPr>
          </a:p>
          <a:p>
            <a:pPr marL="0" lvl="0" indent="0" algn="l" rtl="0">
              <a:spcBef>
                <a:spcPts val="1200"/>
              </a:spcBef>
              <a:spcAft>
                <a:spcPts val="1200"/>
              </a:spcAft>
              <a:buNone/>
            </a:pPr>
            <a:endParaRPr sz="1600">
              <a:solidFill>
                <a:schemeClr val="dk1"/>
              </a:solidFill>
            </a:endParaRPr>
          </a:p>
        </p:txBody>
      </p:sp>
      <p:pic>
        <p:nvPicPr>
          <p:cNvPr id="100" name="Google Shape;100;p18"/>
          <p:cNvPicPr preferRelativeResize="0"/>
          <p:nvPr/>
        </p:nvPicPr>
        <p:blipFill>
          <a:blip r:embed="rId3">
            <a:alphaModFix/>
          </a:blip>
          <a:stretch>
            <a:fillRect/>
          </a:stretch>
        </p:blipFill>
        <p:spPr>
          <a:xfrm>
            <a:off x="3990625" y="2057700"/>
            <a:ext cx="4776452" cy="268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Cutting-edge Technology: </a:t>
            </a:r>
            <a:r>
              <a:rPr lang="en">
                <a:solidFill>
                  <a:srgbClr val="007ACC"/>
                </a:solidFill>
              </a:rPr>
              <a:t>Code Editor</a:t>
            </a:r>
            <a:endParaRPr>
              <a:solidFill>
                <a:srgbClr val="007ACC"/>
              </a:solidFill>
            </a:endParaRPr>
          </a:p>
        </p:txBody>
      </p:sp>
      <p:sp>
        <p:nvSpPr>
          <p:cNvPr id="106" name="Google Shape;106;p19"/>
          <p:cNvSpPr txBox="1"/>
          <p:nvPr/>
        </p:nvSpPr>
        <p:spPr>
          <a:xfrm>
            <a:off x="311700" y="1167625"/>
            <a:ext cx="5032800" cy="3665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solidFill>
                  <a:schemeClr val="dk1"/>
                </a:solidFill>
                <a:latin typeface="Average"/>
                <a:ea typeface="Average"/>
                <a:cs typeface="Average"/>
                <a:sym typeface="Average"/>
              </a:rPr>
              <a:t>Visual Studio Code will be our program of choice for writing the code needed for this project as it supports Node.js by default</a:t>
            </a:r>
            <a:endParaRPr sz="1800">
              <a:solidFill>
                <a:schemeClr val="dk1"/>
              </a:solidFill>
              <a:latin typeface="Average"/>
              <a:ea typeface="Average"/>
              <a:cs typeface="Average"/>
              <a:sym typeface="Average"/>
            </a:endParaRPr>
          </a:p>
          <a:p>
            <a:pPr marL="457200" lvl="0" indent="0" algn="l" rtl="0">
              <a:spcBef>
                <a:spcPts val="0"/>
              </a:spcBef>
              <a:spcAft>
                <a:spcPts val="0"/>
              </a:spcAft>
              <a:buNone/>
            </a:pPr>
            <a:endParaRPr sz="1800">
              <a:solidFill>
                <a:schemeClr val="dk1"/>
              </a:solidFill>
              <a:latin typeface="Average"/>
              <a:ea typeface="Average"/>
              <a:cs typeface="Average"/>
              <a:sym typeface="Average"/>
            </a:endParaRPr>
          </a:p>
          <a:p>
            <a:pPr marL="457200" lvl="0" indent="0" algn="l" rtl="0">
              <a:spcBef>
                <a:spcPts val="0"/>
              </a:spcBef>
              <a:spcAft>
                <a:spcPts val="0"/>
              </a:spcAft>
              <a:buNone/>
            </a:pPr>
            <a:r>
              <a:rPr lang="en" sz="1800">
                <a:solidFill>
                  <a:schemeClr val="dk1"/>
                </a:solidFill>
                <a:latin typeface="Average"/>
                <a:ea typeface="Average"/>
                <a:cs typeface="Average"/>
                <a:sym typeface="Average"/>
              </a:rPr>
              <a:t>VS Code is…</a:t>
            </a:r>
            <a:endParaRPr sz="1800">
              <a:solidFill>
                <a:schemeClr val="dk1"/>
              </a:solidFill>
              <a:latin typeface="Average"/>
              <a:ea typeface="Average"/>
              <a:cs typeface="Average"/>
              <a:sym typeface="Average"/>
            </a:endParaRPr>
          </a:p>
          <a:p>
            <a:pPr marL="9144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Free</a:t>
            </a:r>
            <a:endParaRPr sz="1800">
              <a:solidFill>
                <a:schemeClr val="dk1"/>
              </a:solidFill>
              <a:latin typeface="Average"/>
              <a:ea typeface="Average"/>
              <a:cs typeface="Average"/>
              <a:sym typeface="Average"/>
            </a:endParaRPr>
          </a:p>
          <a:p>
            <a:pPr marL="9144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Open-source</a:t>
            </a:r>
            <a:endParaRPr sz="1800">
              <a:solidFill>
                <a:schemeClr val="dk1"/>
              </a:solidFill>
              <a:latin typeface="Average"/>
              <a:ea typeface="Average"/>
              <a:cs typeface="Average"/>
              <a:sym typeface="Average"/>
            </a:endParaRPr>
          </a:p>
          <a:p>
            <a:pPr marL="9144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Used countless times by the industry</a:t>
            </a:r>
            <a:endParaRPr sz="1800">
              <a:solidFill>
                <a:schemeClr val="dk1"/>
              </a:solidFill>
              <a:latin typeface="Average"/>
              <a:ea typeface="Average"/>
              <a:cs typeface="Average"/>
              <a:sym typeface="Average"/>
            </a:endParaRPr>
          </a:p>
          <a:p>
            <a:pPr marL="9144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Functional on multiple platforms (Windows, Linux, etc)</a:t>
            </a:r>
            <a:endParaRPr sz="1800">
              <a:solidFill>
                <a:schemeClr val="dk1"/>
              </a:solidFill>
              <a:latin typeface="Average"/>
              <a:ea typeface="Average"/>
              <a:cs typeface="Average"/>
              <a:sym typeface="Average"/>
            </a:endParaRPr>
          </a:p>
        </p:txBody>
      </p:sp>
      <p:pic>
        <p:nvPicPr>
          <p:cNvPr id="107" name="Google Shape;107;p19"/>
          <p:cNvPicPr preferRelativeResize="0"/>
          <p:nvPr/>
        </p:nvPicPr>
        <p:blipFill>
          <a:blip r:embed="rId3">
            <a:alphaModFix/>
          </a:blip>
          <a:stretch>
            <a:fillRect/>
          </a:stretch>
        </p:blipFill>
        <p:spPr>
          <a:xfrm>
            <a:off x="5074475" y="1593788"/>
            <a:ext cx="3911850" cy="195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5239600" y="3047888"/>
            <a:ext cx="3335398" cy="1460425"/>
          </a:xfrm>
          <a:prstGeom prst="rect">
            <a:avLst/>
          </a:prstGeom>
          <a:noFill/>
          <a:ln>
            <a:noFill/>
          </a:ln>
        </p:spPr>
      </p:pic>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Cutting-edge Technology: </a:t>
            </a:r>
            <a:r>
              <a:rPr lang="en">
                <a:solidFill>
                  <a:srgbClr val="007ACC"/>
                </a:solidFill>
              </a:rPr>
              <a:t>Libraries</a:t>
            </a:r>
            <a:r>
              <a:rPr lang="en"/>
              <a:t>, </a:t>
            </a:r>
            <a:r>
              <a:rPr lang="en">
                <a:solidFill>
                  <a:srgbClr val="F3DF1D"/>
                </a:solidFill>
              </a:rPr>
              <a:t>Frameworks</a:t>
            </a:r>
            <a:r>
              <a:rPr lang="en"/>
              <a:t>,</a:t>
            </a:r>
            <a:r>
              <a:rPr lang="en">
                <a:solidFill>
                  <a:srgbClr val="F3DF1D"/>
                </a:solidFill>
              </a:rPr>
              <a:t> </a:t>
            </a:r>
            <a:r>
              <a:rPr lang="en">
                <a:solidFill>
                  <a:srgbClr val="23B45D"/>
                </a:solidFill>
              </a:rPr>
              <a:t>Environments</a:t>
            </a:r>
            <a:endParaRPr>
              <a:solidFill>
                <a:srgbClr val="23B45D"/>
              </a:solidFill>
            </a:endParaRPr>
          </a:p>
        </p:txBody>
      </p:sp>
      <p:sp>
        <p:nvSpPr>
          <p:cNvPr id="114" name="Google Shape;114;p20"/>
          <p:cNvSpPr txBox="1"/>
          <p:nvPr/>
        </p:nvSpPr>
        <p:spPr>
          <a:xfrm>
            <a:off x="495125" y="1234150"/>
            <a:ext cx="3998100" cy="31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dk1"/>
                </a:solidFill>
                <a:latin typeface="Average"/>
                <a:ea typeface="Average"/>
                <a:cs typeface="Average"/>
                <a:sym typeface="Average"/>
              </a:rPr>
              <a:t>Front-end</a:t>
            </a:r>
            <a:r>
              <a:rPr lang="en" sz="1800">
                <a:solidFill>
                  <a:schemeClr val="dk1"/>
                </a:solidFill>
                <a:latin typeface="Average"/>
                <a:ea typeface="Average"/>
                <a:cs typeface="Average"/>
                <a:sym typeface="Average"/>
              </a:rPr>
              <a:t>: The React library will be used for the front-end of the project. It can be used to develop web pages using JavaScript.</a:t>
            </a: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en" sz="1800" u="sng">
                <a:solidFill>
                  <a:schemeClr val="dk1"/>
                </a:solidFill>
                <a:latin typeface="Average"/>
                <a:ea typeface="Average"/>
                <a:cs typeface="Average"/>
                <a:sym typeface="Average"/>
              </a:rPr>
              <a:t>Back-end</a:t>
            </a:r>
            <a:r>
              <a:rPr lang="en" sz="1800">
                <a:solidFill>
                  <a:schemeClr val="dk1"/>
                </a:solidFill>
                <a:latin typeface="Average"/>
                <a:ea typeface="Average"/>
                <a:cs typeface="Average"/>
                <a:sym typeface="Average"/>
              </a:rPr>
              <a:t>: The Express.js framework and Node.js runtime environment will be used for the back-end of the project. Node can be used for server-side coding and Express for APIs.</a:t>
            </a:r>
            <a:endParaRPr sz="1800">
              <a:solidFill>
                <a:schemeClr val="dk1"/>
              </a:solidFill>
              <a:latin typeface="Average"/>
              <a:ea typeface="Average"/>
              <a:cs typeface="Average"/>
              <a:sym typeface="Average"/>
            </a:endParaRPr>
          </a:p>
        </p:txBody>
      </p:sp>
      <p:pic>
        <p:nvPicPr>
          <p:cNvPr id="115" name="Google Shape;115;p20"/>
          <p:cNvPicPr preferRelativeResize="0"/>
          <p:nvPr/>
        </p:nvPicPr>
        <p:blipFill>
          <a:blip r:embed="rId4">
            <a:alphaModFix/>
          </a:blip>
          <a:stretch>
            <a:fillRect/>
          </a:stretch>
        </p:blipFill>
        <p:spPr>
          <a:xfrm>
            <a:off x="4860298" y="1115675"/>
            <a:ext cx="2042426" cy="2042426"/>
          </a:xfrm>
          <a:prstGeom prst="rect">
            <a:avLst/>
          </a:prstGeom>
          <a:noFill/>
          <a:ln>
            <a:noFill/>
          </a:ln>
        </p:spPr>
      </p:pic>
      <p:pic>
        <p:nvPicPr>
          <p:cNvPr id="116" name="Google Shape;116;p20"/>
          <p:cNvPicPr preferRelativeResize="0"/>
          <p:nvPr/>
        </p:nvPicPr>
        <p:blipFill>
          <a:blip r:embed="rId5">
            <a:alphaModFix/>
          </a:blip>
          <a:stretch>
            <a:fillRect/>
          </a:stretch>
        </p:blipFill>
        <p:spPr>
          <a:xfrm>
            <a:off x="7262300" y="1513300"/>
            <a:ext cx="1371825" cy="1247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Cutting-edge Technology: </a:t>
            </a:r>
            <a:r>
              <a:rPr lang="en">
                <a:solidFill>
                  <a:srgbClr val="0089E0"/>
                </a:solidFill>
              </a:rPr>
              <a:t>AI</a:t>
            </a:r>
            <a:endParaRPr>
              <a:solidFill>
                <a:srgbClr val="0089E0"/>
              </a:solidFill>
            </a:endParaRPr>
          </a:p>
        </p:txBody>
      </p:sp>
      <p:sp>
        <p:nvSpPr>
          <p:cNvPr id="122" name="Google Shape;122;p21"/>
          <p:cNvSpPr txBox="1"/>
          <p:nvPr/>
        </p:nvSpPr>
        <p:spPr>
          <a:xfrm>
            <a:off x="391675" y="1396725"/>
            <a:ext cx="4360200" cy="30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Average"/>
                <a:ea typeface="Average"/>
                <a:cs typeface="Average"/>
                <a:sym typeface="Average"/>
              </a:rPr>
              <a:t>If our project implements an AI chatbot, it will be developed using Azure AI.</a:t>
            </a: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en" sz="1800">
                <a:solidFill>
                  <a:schemeClr val="dk1"/>
                </a:solidFill>
                <a:latin typeface="Average"/>
                <a:ea typeface="Average"/>
                <a:cs typeface="Average"/>
                <a:sym typeface="Average"/>
              </a:rPr>
              <a:t>This is a free for one year cloud-based service offered by Microsoft that can understand and analyze text.</a:t>
            </a: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en" sz="1800">
                <a:solidFill>
                  <a:schemeClr val="dk1"/>
                </a:solidFill>
                <a:latin typeface="Average"/>
                <a:ea typeface="Average"/>
                <a:cs typeface="Average"/>
                <a:sym typeface="Average"/>
              </a:rPr>
              <a:t>For example, text that a user feeds into a textbox that the AI can use to output a response.</a:t>
            </a:r>
            <a:endParaRPr sz="1800">
              <a:solidFill>
                <a:schemeClr val="dk1"/>
              </a:solidFill>
              <a:latin typeface="Average"/>
              <a:ea typeface="Average"/>
              <a:cs typeface="Average"/>
              <a:sym typeface="Average"/>
            </a:endParaRPr>
          </a:p>
        </p:txBody>
      </p:sp>
      <p:pic>
        <p:nvPicPr>
          <p:cNvPr id="123" name="Google Shape;123;p21"/>
          <p:cNvPicPr preferRelativeResize="0"/>
          <p:nvPr/>
        </p:nvPicPr>
        <p:blipFill>
          <a:blip r:embed="rId3">
            <a:alphaModFix/>
          </a:blip>
          <a:stretch>
            <a:fillRect/>
          </a:stretch>
        </p:blipFill>
        <p:spPr>
          <a:xfrm>
            <a:off x="4929200" y="1597201"/>
            <a:ext cx="3855476" cy="26437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Oswald</vt:lpstr>
      <vt:lpstr>Average</vt:lpstr>
      <vt:lpstr>Arial</vt:lpstr>
      <vt:lpstr>Slate</vt:lpstr>
      <vt:lpstr>Cougars Communications</vt:lpstr>
      <vt:lpstr>The Origin of Cougars Communications</vt:lpstr>
      <vt:lpstr>Project Idea</vt:lpstr>
      <vt:lpstr>Project Proposal</vt:lpstr>
      <vt:lpstr>System components </vt:lpstr>
      <vt:lpstr>Cutting-edge Technology: Overview</vt:lpstr>
      <vt:lpstr>Cutting-edge Technology: Code Editor</vt:lpstr>
      <vt:lpstr>Cutting-edge Technology: Libraries, Frameworks, Environments</vt:lpstr>
      <vt:lpstr>Cutting-edge Technology: AI</vt:lpstr>
      <vt:lpstr>Planned  Future Work</vt:lpstr>
      <vt:lpstr>Statement of Work </vt:lpstr>
      <vt:lpstr>Statement of Work  </vt:lpstr>
      <vt:lpstr>Statement of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amanda kagley</dc:creator>
  <cp:lastModifiedBy>Amanda Kagley</cp:lastModifiedBy>
  <cp:revision>1</cp:revision>
  <dcterms:modified xsi:type="dcterms:W3CDTF">2024-06-10T20:40:38Z</dcterms:modified>
</cp:coreProperties>
</file>