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7cdf761d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7cdf761d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7cdf761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7cdf761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7cdf761d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7cdf761d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7cdf761d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7cdf761d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77acfe8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77acfe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77acfe8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77acfe8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7cdf761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7cdf761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77acfe8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77acfe8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77acfe82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77acfe82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77acfe82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77acfe82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77acfe82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77acfe82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77acfe82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77acfe82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Phase 2 - System Development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Cougars Communications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12" y="-12"/>
            <a:ext cx="2143125" cy="2143125"/>
          </a:xfrm>
          <a:prstGeom prst="rect">
            <a:avLst/>
          </a:prstGeom>
          <a:noFill/>
          <a:ln>
            <a:noFill/>
          </a:ln>
        </p:spPr>
      </p:pic>
      <p:sp>
        <p:nvSpPr>
          <p:cNvPr id="138" name="Google Shape;138;p22"/>
          <p:cNvSpPr txBox="1"/>
          <p:nvPr/>
        </p:nvSpPr>
        <p:spPr>
          <a:xfrm>
            <a:off x="2235675" y="153425"/>
            <a:ext cx="3579900" cy="9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our database we have </a:t>
            </a:r>
            <a:r>
              <a:rPr lang="en">
                <a:solidFill>
                  <a:schemeClr val="dk1"/>
                </a:solidFill>
              </a:rPr>
              <a:t>setup</a:t>
            </a:r>
            <a:r>
              <a:rPr lang="en">
                <a:solidFill>
                  <a:schemeClr val="dk1"/>
                </a:solidFill>
              </a:rPr>
              <a:t> SQLite3. This engine is a self-contained, </a:t>
            </a:r>
            <a:r>
              <a:rPr lang="en">
                <a:solidFill>
                  <a:schemeClr val="dk1"/>
                </a:solidFill>
              </a:rPr>
              <a:t>lightweight</a:t>
            </a:r>
            <a:r>
              <a:rPr lang="en">
                <a:solidFill>
                  <a:schemeClr val="dk1"/>
                </a:solidFill>
              </a:rPr>
              <a:t> and disc-based so it does not require its own server to run queries and manage a database file.</a:t>
            </a:r>
            <a:endParaRPr>
              <a:solidFill>
                <a:schemeClr val="dk1"/>
              </a:solidFill>
            </a:endParaRPr>
          </a:p>
        </p:txBody>
      </p:sp>
      <p:pic>
        <p:nvPicPr>
          <p:cNvPr id="139" name="Google Shape;139;p22"/>
          <p:cNvPicPr preferRelativeResize="0"/>
          <p:nvPr/>
        </p:nvPicPr>
        <p:blipFill>
          <a:blip r:embed="rId4">
            <a:alphaModFix/>
          </a:blip>
          <a:stretch>
            <a:fillRect/>
          </a:stretch>
        </p:blipFill>
        <p:spPr>
          <a:xfrm>
            <a:off x="152400" y="2295513"/>
            <a:ext cx="8839198" cy="2463272"/>
          </a:xfrm>
          <a:prstGeom prst="rect">
            <a:avLst/>
          </a:prstGeom>
          <a:noFill/>
          <a:ln>
            <a:noFill/>
          </a:ln>
        </p:spPr>
      </p:pic>
      <p:sp>
        <p:nvSpPr>
          <p:cNvPr id="140" name="Google Shape;140;p22"/>
          <p:cNvSpPr txBox="1"/>
          <p:nvPr/>
        </p:nvSpPr>
        <p:spPr>
          <a:xfrm>
            <a:off x="4427500" y="1373550"/>
            <a:ext cx="40185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The </a:t>
            </a:r>
            <a:r>
              <a:rPr lang="en" sz="1300">
                <a:solidFill>
                  <a:schemeClr val="dk1"/>
                </a:solidFill>
              </a:rPr>
              <a:t>information</a:t>
            </a:r>
            <a:r>
              <a:rPr lang="en" sz="1300">
                <a:solidFill>
                  <a:schemeClr val="dk1"/>
                </a:solidFill>
              </a:rPr>
              <a:t> pictured here is data from our testing of the database running in our code.</a:t>
            </a:r>
            <a:endParaRPr sz="1300">
              <a:solidFill>
                <a:schemeClr val="dk1"/>
              </a:solidFill>
            </a:endParaRPr>
          </a:p>
        </p:txBody>
      </p:sp>
      <p:cxnSp>
        <p:nvCxnSpPr>
          <p:cNvPr id="141" name="Google Shape;141;p22"/>
          <p:cNvCxnSpPr/>
          <p:nvPr/>
        </p:nvCxnSpPr>
        <p:spPr>
          <a:xfrm flipH="1">
            <a:off x="3981700" y="1804600"/>
            <a:ext cx="321600" cy="6138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42650" y="0"/>
            <a:ext cx="3761450" cy="3493350"/>
          </a:xfrm>
          <a:prstGeom prst="rect">
            <a:avLst/>
          </a:prstGeom>
          <a:noFill/>
          <a:ln>
            <a:noFill/>
          </a:ln>
        </p:spPr>
      </p:pic>
      <p:pic>
        <p:nvPicPr>
          <p:cNvPr id="147" name="Google Shape;147;p23"/>
          <p:cNvPicPr preferRelativeResize="0"/>
          <p:nvPr/>
        </p:nvPicPr>
        <p:blipFill>
          <a:blip r:embed="rId4">
            <a:alphaModFix/>
          </a:blip>
          <a:stretch>
            <a:fillRect/>
          </a:stretch>
        </p:blipFill>
        <p:spPr>
          <a:xfrm>
            <a:off x="5968075" y="0"/>
            <a:ext cx="3175917" cy="4838701"/>
          </a:xfrm>
          <a:prstGeom prst="rect">
            <a:avLst/>
          </a:prstGeom>
          <a:noFill/>
          <a:ln>
            <a:noFill/>
          </a:ln>
        </p:spPr>
      </p:pic>
      <p:sp>
        <p:nvSpPr>
          <p:cNvPr id="148" name="Google Shape;148;p23"/>
          <p:cNvSpPr txBox="1"/>
          <p:nvPr/>
        </p:nvSpPr>
        <p:spPr>
          <a:xfrm>
            <a:off x="3769950" y="102275"/>
            <a:ext cx="2023800" cy="41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These examples are real code from our </a:t>
            </a:r>
            <a:r>
              <a:rPr lang="en" sz="1100">
                <a:solidFill>
                  <a:schemeClr val="dk1"/>
                </a:solidFill>
              </a:rPr>
              <a:t>backend</a:t>
            </a:r>
            <a:r>
              <a:rPr lang="en" sz="1100">
                <a:solidFill>
                  <a:schemeClr val="dk1"/>
                </a:solidFill>
              </a:rPr>
              <a:t> showing that we have begin to set up a functional database using the SQLite3.</a:t>
            </a:r>
            <a:endParaRPr sz="1100">
              <a:solidFill>
                <a:schemeClr val="dk1"/>
              </a:solidFill>
            </a:endParaRPr>
          </a:p>
        </p:txBody>
      </p:sp>
      <p:cxnSp>
        <p:nvCxnSpPr>
          <p:cNvPr id="149" name="Google Shape;149;p23"/>
          <p:cNvCxnSpPr/>
          <p:nvPr/>
        </p:nvCxnSpPr>
        <p:spPr>
          <a:xfrm rot="10800000">
            <a:off x="3003075" y="657625"/>
            <a:ext cx="803400" cy="336000"/>
          </a:xfrm>
          <a:prstGeom prst="straightConnector1">
            <a:avLst/>
          </a:prstGeom>
          <a:noFill/>
          <a:ln cap="flat" cmpd="sng" w="9525">
            <a:solidFill>
              <a:schemeClr val="accent6"/>
            </a:solidFill>
            <a:prstDash val="solid"/>
            <a:round/>
            <a:headEnd len="med" w="med" type="none"/>
            <a:tailEnd len="med" w="med" type="triangle"/>
          </a:ln>
        </p:spPr>
      </p:cxnSp>
      <p:cxnSp>
        <p:nvCxnSpPr>
          <p:cNvPr id="150" name="Google Shape;150;p23"/>
          <p:cNvCxnSpPr/>
          <p:nvPr/>
        </p:nvCxnSpPr>
        <p:spPr>
          <a:xfrm flipH="1" rot="10800000">
            <a:off x="5428450" y="971800"/>
            <a:ext cx="525900" cy="3579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4294967295" type="title"/>
          </p:nvPr>
        </p:nvSpPr>
        <p:spPr>
          <a:xfrm>
            <a:off x="311700" y="445025"/>
            <a:ext cx="2742300" cy="237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 and Milestones</a:t>
            </a:r>
            <a:endParaRPr/>
          </a:p>
        </p:txBody>
      </p:sp>
      <p:pic>
        <p:nvPicPr>
          <p:cNvPr id="156" name="Google Shape;156;p24"/>
          <p:cNvPicPr preferRelativeResize="0"/>
          <p:nvPr/>
        </p:nvPicPr>
        <p:blipFill>
          <a:blip r:embed="rId3">
            <a:alphaModFix/>
          </a:blip>
          <a:stretch>
            <a:fillRect/>
          </a:stretch>
        </p:blipFill>
        <p:spPr>
          <a:xfrm>
            <a:off x="3153125" y="0"/>
            <a:ext cx="599087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Projections and Work Goals</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With being new to react there was a lot we had to learn. Now having more knowledge and resources, we plan to </a:t>
            </a:r>
            <a:r>
              <a:rPr lang="en" sz="1400">
                <a:solidFill>
                  <a:schemeClr val="dk1"/>
                </a:solidFill>
              </a:rPr>
              <a:t>restructure our code to ensure better and more accurate functionality. </a:t>
            </a:r>
            <a:r>
              <a:rPr lang="en" sz="1400">
                <a:solidFill>
                  <a:schemeClr val="dk1"/>
                </a:solidFill>
              </a:rPr>
              <a:t> </a:t>
            </a:r>
            <a:endParaRPr sz="1400">
              <a:solidFill>
                <a:schemeClr val="dk1"/>
              </a:solidFill>
            </a:endParaRPr>
          </a:p>
        </p:txBody>
      </p:sp>
      <p:sp>
        <p:nvSpPr>
          <p:cNvPr id="163" name="Google Shape;163;p25"/>
          <p:cNvSpPr txBox="1"/>
          <p:nvPr/>
        </p:nvSpPr>
        <p:spPr>
          <a:xfrm>
            <a:off x="65750" y="1936125"/>
            <a:ext cx="3996600" cy="29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Goals for the future :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Reformat structure of coding in the react app.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Make the front end functional by looping in the back end with API.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Add more information to the UI and design more appealing features.</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Continue our research on React and the most effective way to use it.</a:t>
            </a:r>
            <a:endParaRPr sz="1800">
              <a:solidFill>
                <a:schemeClr val="lt2"/>
              </a:solidFill>
            </a:endParaRPr>
          </a:p>
        </p:txBody>
      </p:sp>
      <p:sp>
        <p:nvSpPr>
          <p:cNvPr id="164" name="Google Shape;164;p25"/>
          <p:cNvSpPr txBox="1"/>
          <p:nvPr/>
        </p:nvSpPr>
        <p:spPr>
          <a:xfrm>
            <a:off x="4544400" y="1943425"/>
            <a:ext cx="1227300" cy="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
        <p:nvSpPr>
          <p:cNvPr id="165" name="Google Shape;165;p25"/>
          <p:cNvSpPr txBox="1"/>
          <p:nvPr/>
        </p:nvSpPr>
        <p:spPr>
          <a:xfrm>
            <a:off x="4515175" y="1943425"/>
            <a:ext cx="4361700" cy="29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Future Projections:</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Have the code reformatted by 06/28/24 at the latest.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Have the database, server, and API fully functional by 06/30/24.</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Have a better and functional UI by 07/05/24</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Have a better </a:t>
            </a:r>
            <a:r>
              <a:rPr lang="en" sz="1800">
                <a:solidFill>
                  <a:schemeClr val="lt2"/>
                </a:solidFill>
              </a:rPr>
              <a:t>understanding</a:t>
            </a:r>
            <a:r>
              <a:rPr lang="en" sz="1800">
                <a:solidFill>
                  <a:schemeClr val="lt2"/>
                </a:solidFill>
              </a:rPr>
              <a:t> on React and how it can assist us in the process of our creation - Ongoing research.</a:t>
            </a: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Google Shape;63;p14"/>
          <p:cNvSpPr txBox="1"/>
          <p:nvPr/>
        </p:nvSpPr>
        <p:spPr>
          <a:xfrm>
            <a:off x="43825" y="29225"/>
            <a:ext cx="1899600" cy="13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highlight>
                  <a:srgbClr val="CC0000"/>
                </a:highlight>
                <a:latin typeface="Nunito"/>
                <a:ea typeface="Nunito"/>
                <a:cs typeface="Nunito"/>
                <a:sym typeface="Nunito"/>
              </a:rPr>
              <a:t>In this phase of the project we have began coding and designing the outline and idea of what our front end should look like. </a:t>
            </a:r>
            <a:endParaRPr sz="1300">
              <a:solidFill>
                <a:schemeClr val="lt1"/>
              </a:solidFill>
              <a:highlight>
                <a:srgbClr val="CC0000"/>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0" y="48438"/>
            <a:ext cx="9144001" cy="4936925"/>
          </a:xfrm>
          <a:prstGeom prst="rect">
            <a:avLst/>
          </a:prstGeom>
          <a:noFill/>
          <a:ln>
            <a:noFill/>
          </a:ln>
        </p:spPr>
      </p:pic>
      <p:sp>
        <p:nvSpPr>
          <p:cNvPr id="71" name="Google Shape;71;p15"/>
          <p:cNvSpPr txBox="1"/>
          <p:nvPr/>
        </p:nvSpPr>
        <p:spPr>
          <a:xfrm>
            <a:off x="43825" y="1366250"/>
            <a:ext cx="2052900" cy="23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So far we were able to come up with a dark theme that </a:t>
            </a:r>
            <a:r>
              <a:rPr lang="en" sz="1300">
                <a:solidFill>
                  <a:schemeClr val="lt1"/>
                </a:solidFill>
                <a:latin typeface="Nunito"/>
                <a:ea typeface="Nunito"/>
                <a:cs typeface="Nunito"/>
                <a:sym typeface="Nunito"/>
              </a:rPr>
              <a:t>incorporated</a:t>
            </a:r>
            <a:r>
              <a:rPr lang="en" sz="1300">
                <a:solidFill>
                  <a:schemeClr val="lt1"/>
                </a:solidFill>
                <a:latin typeface="Nunito"/>
                <a:ea typeface="Nunito"/>
                <a:cs typeface="Nunito"/>
                <a:sym typeface="Nunito"/>
              </a:rPr>
              <a:t> the school colors of </a:t>
            </a:r>
            <a:endParaRPr sz="1300">
              <a:solidFill>
                <a:schemeClr val="lt1"/>
              </a:solidFill>
              <a:latin typeface="Nunito"/>
              <a:ea typeface="Nunito"/>
              <a:cs typeface="Nunito"/>
              <a:sym typeface="Nunito"/>
            </a:endParaRPr>
          </a:p>
        </p:txBody>
      </p:sp>
      <p:sp>
        <p:nvSpPr>
          <p:cNvPr id="72" name="Google Shape;72;p15"/>
          <p:cNvSpPr txBox="1"/>
          <p:nvPr/>
        </p:nvSpPr>
        <p:spPr>
          <a:xfrm>
            <a:off x="884050" y="87675"/>
            <a:ext cx="24768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We have added a basic AI for now along with the API to run the chatbot feature</a:t>
            </a:r>
            <a:r>
              <a:rPr lang="en" sz="1300">
                <a:solidFill>
                  <a:schemeClr val="lt1"/>
                </a:solidFill>
                <a:latin typeface="Nunito"/>
                <a:ea typeface="Nunito"/>
                <a:cs typeface="Nunito"/>
                <a:sym typeface="Nunito"/>
              </a:rPr>
              <a:t> </a:t>
            </a:r>
            <a:endParaRPr sz="1300">
              <a:solidFill>
                <a:schemeClr val="lt1"/>
              </a:solidFill>
              <a:latin typeface="Nunito"/>
              <a:ea typeface="Nunito"/>
              <a:cs typeface="Nunito"/>
              <a:sym typeface="Nunito"/>
            </a:endParaRPr>
          </a:p>
        </p:txBody>
      </p:sp>
      <p:cxnSp>
        <p:nvCxnSpPr>
          <p:cNvPr id="73" name="Google Shape;73;p15"/>
          <p:cNvCxnSpPr/>
          <p:nvPr/>
        </p:nvCxnSpPr>
        <p:spPr>
          <a:xfrm flipH="1">
            <a:off x="1804525" y="869425"/>
            <a:ext cx="138900" cy="102300"/>
          </a:xfrm>
          <a:prstGeom prst="straightConnector1">
            <a:avLst/>
          </a:prstGeom>
          <a:noFill/>
          <a:ln cap="flat" cmpd="sng" w="9525">
            <a:solidFill>
              <a:srgbClr val="FFFF00"/>
            </a:solidFill>
            <a:prstDash val="solid"/>
            <a:round/>
            <a:headEnd len="med" w="med" type="none"/>
            <a:tailEnd len="med" w="med" type="triangle"/>
          </a:ln>
        </p:spPr>
      </p:cxnSp>
      <p:sp>
        <p:nvSpPr>
          <p:cNvPr id="74" name="Google Shape;74;p15"/>
          <p:cNvSpPr txBox="1"/>
          <p:nvPr/>
        </p:nvSpPr>
        <p:spPr>
          <a:xfrm>
            <a:off x="6560875" y="2747100"/>
            <a:ext cx="2330700" cy="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We have an AI generated image on our homepage to show the diversity and connectivity we aim to achieve for the students at SCC.</a:t>
            </a:r>
            <a:endParaRPr sz="1300">
              <a:solidFill>
                <a:schemeClr val="dk1"/>
              </a:solidFill>
              <a:latin typeface="Nunito"/>
              <a:ea typeface="Nunito"/>
              <a:cs typeface="Nunito"/>
              <a:sym typeface="Nunito"/>
            </a:endParaRPr>
          </a:p>
        </p:txBody>
      </p:sp>
      <p:cxnSp>
        <p:nvCxnSpPr>
          <p:cNvPr id="75" name="Google Shape;75;p15"/>
          <p:cNvCxnSpPr/>
          <p:nvPr/>
        </p:nvCxnSpPr>
        <p:spPr>
          <a:xfrm flipH="1">
            <a:off x="6597575" y="4084125"/>
            <a:ext cx="321300" cy="189900"/>
          </a:xfrm>
          <a:prstGeom prst="straightConnector1">
            <a:avLst/>
          </a:prstGeom>
          <a:noFill/>
          <a:ln cap="flat" cmpd="sng" w="9525">
            <a:solidFill>
              <a:srgbClr val="FFFF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0" y="0"/>
            <a:ext cx="9144001" cy="4936925"/>
          </a:xfrm>
          <a:prstGeom prst="rect">
            <a:avLst/>
          </a:prstGeom>
          <a:noFill/>
          <a:ln>
            <a:noFill/>
          </a:ln>
        </p:spPr>
      </p:pic>
      <p:sp>
        <p:nvSpPr>
          <p:cNvPr id="83" name="Google Shape;83;p16"/>
          <p:cNvSpPr txBox="1"/>
          <p:nvPr/>
        </p:nvSpPr>
        <p:spPr>
          <a:xfrm>
            <a:off x="979025" y="204575"/>
            <a:ext cx="3930600" cy="8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The logo for Saint Charles Community College was picked as the logo and also serves as a return(home)button.</a:t>
            </a:r>
            <a:endParaRPr sz="1300">
              <a:solidFill>
                <a:schemeClr val="dk1"/>
              </a:solidFill>
              <a:latin typeface="Nunito"/>
              <a:ea typeface="Nunito"/>
              <a:cs typeface="Nunito"/>
              <a:sym typeface="Nunito"/>
            </a:endParaRPr>
          </a:p>
        </p:txBody>
      </p:sp>
      <p:cxnSp>
        <p:nvCxnSpPr>
          <p:cNvPr id="84" name="Google Shape;84;p16"/>
          <p:cNvCxnSpPr/>
          <p:nvPr/>
        </p:nvCxnSpPr>
        <p:spPr>
          <a:xfrm flipH="1">
            <a:off x="766975" y="657000"/>
            <a:ext cx="299700" cy="102300"/>
          </a:xfrm>
          <a:prstGeom prst="straightConnector1">
            <a:avLst/>
          </a:prstGeom>
          <a:noFill/>
          <a:ln cap="flat" cmpd="sng" w="9525">
            <a:solidFill>
              <a:srgbClr val="FFFF00"/>
            </a:solidFill>
            <a:prstDash val="solid"/>
            <a:round/>
            <a:headEnd len="med" w="med" type="none"/>
            <a:tailEnd len="med" w="med" type="triangle"/>
          </a:ln>
        </p:spPr>
      </p:cxnSp>
      <p:sp>
        <p:nvSpPr>
          <p:cNvPr id="85" name="Google Shape;85;p16"/>
          <p:cNvSpPr txBox="1"/>
          <p:nvPr/>
        </p:nvSpPr>
        <p:spPr>
          <a:xfrm>
            <a:off x="7079625" y="927875"/>
            <a:ext cx="1870200" cy="22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We have added buttons as navigation to our </a:t>
            </a:r>
            <a:r>
              <a:rPr lang="en" sz="1300">
                <a:solidFill>
                  <a:schemeClr val="dk1"/>
                </a:solidFill>
                <a:latin typeface="Nunito"/>
                <a:ea typeface="Nunito"/>
                <a:cs typeface="Nunito"/>
                <a:sym typeface="Nunito"/>
              </a:rPr>
              <a:t>separate</a:t>
            </a:r>
            <a:r>
              <a:rPr lang="en" sz="1300">
                <a:solidFill>
                  <a:schemeClr val="dk1"/>
                </a:solidFill>
                <a:latin typeface="Nunito"/>
                <a:ea typeface="Nunito"/>
                <a:cs typeface="Nunito"/>
                <a:sym typeface="Nunito"/>
              </a:rPr>
              <a:t> pages .In the future I plan to Change these pages and move the About US and Contact information to the footer of each page.</a:t>
            </a:r>
            <a:endParaRPr sz="1300">
              <a:solidFill>
                <a:schemeClr val="dk1"/>
              </a:solidFill>
              <a:latin typeface="Nunito"/>
              <a:ea typeface="Nunito"/>
              <a:cs typeface="Nunito"/>
              <a:sym typeface="Nunito"/>
            </a:endParaRPr>
          </a:p>
        </p:txBody>
      </p:sp>
      <p:cxnSp>
        <p:nvCxnSpPr>
          <p:cNvPr id="86" name="Google Shape;86;p16"/>
          <p:cNvCxnSpPr/>
          <p:nvPr/>
        </p:nvCxnSpPr>
        <p:spPr>
          <a:xfrm flipH="1" rot="10800000">
            <a:off x="7108850" y="694175"/>
            <a:ext cx="336000" cy="233700"/>
          </a:xfrm>
          <a:prstGeom prst="straightConnector1">
            <a:avLst/>
          </a:prstGeom>
          <a:noFill/>
          <a:ln cap="flat" cmpd="sng" w="9525">
            <a:solidFill>
              <a:srgbClr val="FFFF00"/>
            </a:solidFill>
            <a:prstDash val="solid"/>
            <a:round/>
            <a:headEnd len="med" w="med" type="none"/>
            <a:tailEnd len="med" w="med" type="triangle"/>
          </a:ln>
        </p:spPr>
      </p:cxnSp>
      <p:sp>
        <p:nvSpPr>
          <p:cNvPr id="87" name="Google Shape;87;p16"/>
          <p:cNvSpPr txBox="1"/>
          <p:nvPr/>
        </p:nvSpPr>
        <p:spPr>
          <a:xfrm>
            <a:off x="263025" y="1768075"/>
            <a:ext cx="2367000" cy="14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There is a simple welcome message for now which will later be changed to a more informational welcome paragraph.</a:t>
            </a:r>
            <a:endParaRPr sz="1500">
              <a:solidFill>
                <a:schemeClr val="dk1"/>
              </a:solidFill>
            </a:endParaRPr>
          </a:p>
        </p:txBody>
      </p:sp>
      <p:cxnSp>
        <p:nvCxnSpPr>
          <p:cNvPr id="88" name="Google Shape;88;p16"/>
          <p:cNvCxnSpPr/>
          <p:nvPr/>
        </p:nvCxnSpPr>
        <p:spPr>
          <a:xfrm flipH="1" rot="10800000">
            <a:off x="2031100" y="1768225"/>
            <a:ext cx="570000" cy="175200"/>
          </a:xfrm>
          <a:prstGeom prst="straightConnector1">
            <a:avLst/>
          </a:prstGeom>
          <a:noFill/>
          <a:ln cap="flat" cmpd="sng" w="9525">
            <a:solidFill>
              <a:srgbClr val="FFFF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7"/>
          <p:cNvPicPr preferRelativeResize="0"/>
          <p:nvPr/>
        </p:nvPicPr>
        <p:blipFill>
          <a:blip r:embed="rId3">
            <a:alphaModFix/>
          </a:blip>
          <a:stretch>
            <a:fillRect/>
          </a:stretch>
        </p:blipFill>
        <p:spPr>
          <a:xfrm>
            <a:off x="0" y="0"/>
            <a:ext cx="9143999" cy="4627051"/>
          </a:xfrm>
          <a:prstGeom prst="rect">
            <a:avLst/>
          </a:prstGeom>
          <a:noFill/>
          <a:ln>
            <a:noFill/>
          </a:ln>
        </p:spPr>
      </p:pic>
      <p:sp>
        <p:nvSpPr>
          <p:cNvPr id="96" name="Google Shape;96;p17"/>
          <p:cNvSpPr txBox="1"/>
          <p:nvPr/>
        </p:nvSpPr>
        <p:spPr>
          <a:xfrm>
            <a:off x="5435750" y="365300"/>
            <a:ext cx="1695000" cy="1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When pressing the login/sign up button you will be directed to this page which currently is functional in live preview mode. </a:t>
            </a:r>
            <a:endParaRPr sz="1300">
              <a:solidFill>
                <a:schemeClr val="dk1"/>
              </a:solidFill>
            </a:endParaRPr>
          </a:p>
        </p:txBody>
      </p:sp>
      <p:cxnSp>
        <p:nvCxnSpPr>
          <p:cNvPr id="97" name="Google Shape;97;p17"/>
          <p:cNvCxnSpPr/>
          <p:nvPr/>
        </p:nvCxnSpPr>
        <p:spPr>
          <a:xfrm flipH="1" rot="10800000">
            <a:off x="7218425" y="767050"/>
            <a:ext cx="226500" cy="263100"/>
          </a:xfrm>
          <a:prstGeom prst="straightConnector1">
            <a:avLst/>
          </a:prstGeom>
          <a:noFill/>
          <a:ln cap="flat" cmpd="sng" w="9525">
            <a:solidFill>
              <a:srgbClr val="FFFF00"/>
            </a:solidFill>
            <a:prstDash val="solid"/>
            <a:round/>
            <a:headEnd len="med" w="med" type="none"/>
            <a:tailEnd len="med" w="med" type="triangle"/>
          </a:ln>
        </p:spPr>
      </p:cxnSp>
      <p:sp>
        <p:nvSpPr>
          <p:cNvPr id="98" name="Google Shape;98;p17"/>
          <p:cNvSpPr txBox="1"/>
          <p:nvPr/>
        </p:nvSpPr>
        <p:spPr>
          <a:xfrm>
            <a:off x="94975" y="2769025"/>
            <a:ext cx="3601800" cy="13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validation rules are set up for this page. This feature may be </a:t>
            </a:r>
            <a:r>
              <a:rPr lang="en">
                <a:solidFill>
                  <a:schemeClr val="dk1"/>
                </a:solidFill>
              </a:rPr>
              <a:t>moving</a:t>
            </a:r>
            <a:r>
              <a:rPr lang="en">
                <a:solidFill>
                  <a:schemeClr val="dk1"/>
                </a:solidFill>
              </a:rPr>
              <a:t> to the homepage in a login form in the future. Upon successful sign up or sign in, the user will be prompted to choose their profile picture and short bio. </a:t>
            </a:r>
            <a:endParaRPr>
              <a:solidFill>
                <a:schemeClr val="dk1"/>
              </a:solidFill>
            </a:endParaRPr>
          </a:p>
        </p:txBody>
      </p:sp>
      <p:cxnSp>
        <p:nvCxnSpPr>
          <p:cNvPr id="99" name="Google Shape;99;p17"/>
          <p:cNvCxnSpPr/>
          <p:nvPr/>
        </p:nvCxnSpPr>
        <p:spPr>
          <a:xfrm flipH="1" rot="10800000">
            <a:off x="3674975" y="2790775"/>
            <a:ext cx="51300" cy="4020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8"/>
          <p:cNvPicPr preferRelativeResize="0"/>
          <p:nvPr/>
        </p:nvPicPr>
        <p:blipFill rotWithShape="1">
          <a:blip r:embed="rId3">
            <a:alphaModFix/>
          </a:blip>
          <a:srcRect b="4039" l="0" r="0" t="0"/>
          <a:stretch/>
        </p:blipFill>
        <p:spPr>
          <a:xfrm>
            <a:off x="0" y="147650"/>
            <a:ext cx="9144002" cy="4652475"/>
          </a:xfrm>
          <a:prstGeom prst="rect">
            <a:avLst/>
          </a:prstGeom>
          <a:noFill/>
          <a:ln>
            <a:noFill/>
          </a:ln>
        </p:spPr>
      </p:pic>
      <p:sp>
        <p:nvSpPr>
          <p:cNvPr id="107" name="Google Shape;107;p18"/>
          <p:cNvSpPr txBox="1"/>
          <p:nvPr/>
        </p:nvSpPr>
        <p:spPr>
          <a:xfrm>
            <a:off x="584500" y="2944350"/>
            <a:ext cx="5406600" cy="13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added a short description about why we have decided to create the website and what the goal of the website is. This page is not complete yet and will be updated in the next phase of the project. </a:t>
            </a:r>
            <a:endParaRPr>
              <a:solidFill>
                <a:schemeClr val="dk1"/>
              </a:solidFill>
            </a:endParaRPr>
          </a:p>
        </p:txBody>
      </p:sp>
      <p:cxnSp>
        <p:nvCxnSpPr>
          <p:cNvPr id="108" name="Google Shape;108;p18"/>
          <p:cNvCxnSpPr/>
          <p:nvPr/>
        </p:nvCxnSpPr>
        <p:spPr>
          <a:xfrm flipH="1" rot="10800000">
            <a:off x="1534275" y="2454750"/>
            <a:ext cx="686700" cy="3435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9"/>
          <p:cNvPicPr preferRelativeResize="0"/>
          <p:nvPr/>
        </p:nvPicPr>
        <p:blipFill>
          <a:blip r:embed="rId3">
            <a:alphaModFix/>
          </a:blip>
          <a:stretch>
            <a:fillRect/>
          </a:stretch>
        </p:blipFill>
        <p:spPr>
          <a:xfrm>
            <a:off x="0" y="1"/>
            <a:ext cx="9144000" cy="4742899"/>
          </a:xfrm>
          <a:prstGeom prst="rect">
            <a:avLst/>
          </a:prstGeom>
          <a:noFill/>
          <a:ln>
            <a:noFill/>
          </a:ln>
        </p:spPr>
      </p:pic>
      <p:sp>
        <p:nvSpPr>
          <p:cNvPr id="116" name="Google Shape;116;p19"/>
          <p:cNvSpPr txBox="1"/>
          <p:nvPr/>
        </p:nvSpPr>
        <p:spPr>
          <a:xfrm>
            <a:off x="80375" y="1578125"/>
            <a:ext cx="3404700" cy="16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We have created this page of contact so that if anyone has questions or </a:t>
            </a:r>
            <a:r>
              <a:rPr lang="en" sz="1300">
                <a:solidFill>
                  <a:schemeClr val="dk1"/>
                </a:solidFill>
              </a:rPr>
              <a:t>recommendations</a:t>
            </a:r>
            <a:r>
              <a:rPr lang="en" sz="1300">
                <a:solidFill>
                  <a:schemeClr val="dk1"/>
                </a:solidFill>
              </a:rPr>
              <a:t> for the site they can contact any of the members of the creators. This information also shows the students that we are fellow students who are driven to make a positive difference. </a:t>
            </a:r>
            <a:endParaRPr sz="1300">
              <a:solidFill>
                <a:schemeClr val="dk1"/>
              </a:solidFill>
            </a:endParaRPr>
          </a:p>
        </p:txBody>
      </p:sp>
      <p:cxnSp>
        <p:nvCxnSpPr>
          <p:cNvPr id="117" name="Google Shape;117;p19"/>
          <p:cNvCxnSpPr/>
          <p:nvPr/>
        </p:nvCxnSpPr>
        <p:spPr>
          <a:xfrm flipH="1" rot="10800000">
            <a:off x="2717875" y="1505175"/>
            <a:ext cx="730500" cy="1533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0"/>
          <p:cNvPicPr preferRelativeResize="0"/>
          <p:nvPr/>
        </p:nvPicPr>
        <p:blipFill>
          <a:blip r:embed="rId3">
            <a:alphaModFix/>
          </a:blip>
          <a:stretch>
            <a:fillRect/>
          </a:stretch>
        </p:blipFill>
        <p:spPr>
          <a:xfrm>
            <a:off x="0" y="-29225"/>
            <a:ext cx="6665976" cy="5751576"/>
          </a:xfrm>
          <a:prstGeom prst="rect">
            <a:avLst/>
          </a:prstGeom>
          <a:noFill/>
          <a:ln>
            <a:noFill/>
          </a:ln>
        </p:spPr>
      </p:pic>
      <p:sp>
        <p:nvSpPr>
          <p:cNvPr id="123" name="Google Shape;123;p20"/>
          <p:cNvSpPr txBox="1"/>
          <p:nvPr/>
        </p:nvSpPr>
        <p:spPr>
          <a:xfrm>
            <a:off x="6831200" y="664850"/>
            <a:ext cx="2243100" cy="16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 rough and high overview of the system </a:t>
            </a:r>
            <a:r>
              <a:rPr lang="en">
                <a:solidFill>
                  <a:schemeClr val="dk1"/>
                </a:solidFill>
              </a:rPr>
              <a:t>architecture</a:t>
            </a:r>
            <a:r>
              <a:rPr lang="en">
                <a:solidFill>
                  <a:schemeClr val="dk1"/>
                </a:solidFill>
              </a:rPr>
              <a:t> of the front end development. </a:t>
            </a:r>
            <a:endParaRPr>
              <a:solidFill>
                <a:schemeClr val="dk1"/>
              </a:solidFill>
            </a:endParaRPr>
          </a:p>
        </p:txBody>
      </p:sp>
      <p:cxnSp>
        <p:nvCxnSpPr>
          <p:cNvPr id="124" name="Google Shape;124;p20"/>
          <p:cNvCxnSpPr/>
          <p:nvPr/>
        </p:nvCxnSpPr>
        <p:spPr>
          <a:xfrm flipH="1">
            <a:off x="6685000" y="1841150"/>
            <a:ext cx="738000" cy="3216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Technology !</a:t>
            </a:r>
            <a:endParaRPr/>
          </a:p>
        </p:txBody>
      </p:sp>
      <p:sp>
        <p:nvSpPr>
          <p:cNvPr id="130" name="Google Shape;130;p21"/>
          <p:cNvSpPr txBox="1"/>
          <p:nvPr>
            <p:ph idx="1" type="body"/>
          </p:nvPr>
        </p:nvSpPr>
        <p:spPr>
          <a:xfrm>
            <a:off x="311700" y="1884975"/>
            <a:ext cx="4159500" cy="26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Below </a:t>
            </a:r>
            <a:r>
              <a:rPr lang="en" sz="1400">
                <a:solidFill>
                  <a:schemeClr val="dk1"/>
                </a:solidFill>
              </a:rPr>
              <a:t>you will find a list of different technology that we have added to our code to assist in the making of our application on the front-end:</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Vite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React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npm.js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Gemini API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DialogFlow API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Dialog AI ChatBot </a:t>
            </a:r>
            <a:endParaRPr sz="1400">
              <a:solidFill>
                <a:schemeClr val="dk1"/>
              </a:solidFill>
            </a:endParaRPr>
          </a:p>
        </p:txBody>
      </p:sp>
      <p:pic>
        <p:nvPicPr>
          <p:cNvPr id="131" name="Google Shape;131;p21"/>
          <p:cNvPicPr preferRelativeResize="0"/>
          <p:nvPr/>
        </p:nvPicPr>
        <p:blipFill>
          <a:blip r:embed="rId3">
            <a:alphaModFix/>
          </a:blip>
          <a:stretch>
            <a:fillRect/>
          </a:stretch>
        </p:blipFill>
        <p:spPr>
          <a:xfrm>
            <a:off x="-12" y="-12"/>
            <a:ext cx="2619375" cy="1743075"/>
          </a:xfrm>
          <a:prstGeom prst="rect">
            <a:avLst/>
          </a:prstGeom>
          <a:noFill/>
          <a:ln>
            <a:noFill/>
          </a:ln>
        </p:spPr>
      </p:pic>
      <p:pic>
        <p:nvPicPr>
          <p:cNvPr id="132" name="Google Shape;132;p21"/>
          <p:cNvPicPr preferRelativeResize="0"/>
          <p:nvPr/>
        </p:nvPicPr>
        <p:blipFill>
          <a:blip r:embed="rId4">
            <a:alphaModFix/>
          </a:blip>
          <a:stretch>
            <a:fillRect/>
          </a:stretch>
        </p:blipFill>
        <p:spPr>
          <a:xfrm>
            <a:off x="4703975" y="2228350"/>
            <a:ext cx="3625000" cy="224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