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c23b9dd9f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c23b9dd9f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c4b91d6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c4b91d6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c23b9dd9f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c23b9dd9f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c23b9dd9f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c23b9dd9f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71b6488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71b6488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c4b91d6f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c4b91d6f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c23b9dd9f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c23b9dd9f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4b91d6f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c4b91d6f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c4b91d6f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c4b91d6f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c23b9dd9f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c23b9dd9f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c23b9dd9f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c23b9dd9f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c4ef68d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c4ef68d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c23b9dd9f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c23b9dd9f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c23b9dd9f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c23b9dd9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300"/>
              <a:t>Cougars Communications </a:t>
            </a:r>
            <a:br>
              <a:rPr lang="en" sz="3300"/>
            </a:br>
            <a:r>
              <a:rPr lang="en" sz="3300"/>
              <a:t>Phase 3 - Presentation</a:t>
            </a:r>
            <a:endParaRPr sz="3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CPT-200 System. Anly. Design-Capstone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Server Side (Backend)</a:t>
            </a:r>
            <a:endParaRPr/>
          </a:p>
        </p:txBody>
      </p:sp>
      <p:sp>
        <p:nvSpPr>
          <p:cNvPr id="209" name="Google Shape;209;p22"/>
          <p:cNvSpPr txBox="1"/>
          <p:nvPr>
            <p:ph idx="1" type="body"/>
          </p:nvPr>
        </p:nvSpPr>
        <p:spPr>
          <a:xfrm>
            <a:off x="1297500" y="964350"/>
            <a:ext cx="5205900" cy="34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05"/>
              <a:buNone/>
            </a:pPr>
            <a:r>
              <a:rPr b="1" lang="en" sz="1515"/>
              <a:t>Using Postman for Testing:</a:t>
            </a:r>
            <a:endParaRPr b="1" sz="1515"/>
          </a:p>
        </p:txBody>
      </p:sp>
      <p:pic>
        <p:nvPicPr>
          <p:cNvPr id="210" name="Google Shape;210;p22"/>
          <p:cNvPicPr preferRelativeResize="0"/>
          <p:nvPr/>
        </p:nvPicPr>
        <p:blipFill>
          <a:blip r:embed="rId3">
            <a:alphaModFix/>
          </a:blip>
          <a:stretch>
            <a:fillRect/>
          </a:stretch>
        </p:blipFill>
        <p:spPr>
          <a:xfrm>
            <a:off x="760513" y="1412100"/>
            <a:ext cx="7622973"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Server Side (Backend)</a:t>
            </a:r>
            <a:endParaRPr/>
          </a:p>
        </p:txBody>
      </p:sp>
      <p:sp>
        <p:nvSpPr>
          <p:cNvPr id="216" name="Google Shape;216;p23"/>
          <p:cNvSpPr txBox="1"/>
          <p:nvPr>
            <p:ph idx="1" type="body"/>
          </p:nvPr>
        </p:nvSpPr>
        <p:spPr>
          <a:xfrm>
            <a:off x="1416675" y="858400"/>
            <a:ext cx="5205900" cy="34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05"/>
              <a:buNone/>
            </a:pPr>
            <a:r>
              <a:rPr b="1" lang="en" sz="1515"/>
              <a:t>Using Postman for Testing:</a:t>
            </a:r>
            <a:endParaRPr b="1" sz="1515"/>
          </a:p>
        </p:txBody>
      </p:sp>
      <p:pic>
        <p:nvPicPr>
          <p:cNvPr id="217" name="Google Shape;217;p23"/>
          <p:cNvPicPr preferRelativeResize="0"/>
          <p:nvPr/>
        </p:nvPicPr>
        <p:blipFill>
          <a:blip r:embed="rId3">
            <a:alphaModFix/>
          </a:blip>
          <a:stretch>
            <a:fillRect/>
          </a:stretch>
        </p:blipFill>
        <p:spPr>
          <a:xfrm>
            <a:off x="1342738" y="1383200"/>
            <a:ext cx="6458515" cy="353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1297500" y="196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Entity Relationship Diagrams (ERD)</a:t>
            </a:r>
            <a:endParaRPr b="1"/>
          </a:p>
        </p:txBody>
      </p:sp>
      <p:pic>
        <p:nvPicPr>
          <p:cNvPr id="223" name="Google Shape;223;p24"/>
          <p:cNvPicPr preferRelativeResize="0"/>
          <p:nvPr/>
        </p:nvPicPr>
        <p:blipFill>
          <a:blip r:embed="rId3">
            <a:alphaModFix/>
          </a:blip>
          <a:stretch>
            <a:fillRect/>
          </a:stretch>
        </p:blipFill>
        <p:spPr>
          <a:xfrm>
            <a:off x="1568962" y="798700"/>
            <a:ext cx="6495975" cy="423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262250" y="326475"/>
            <a:ext cx="6619500" cy="58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Level 0 Data Flow Diagram (DFD)</a:t>
            </a:r>
            <a:endParaRPr b="1"/>
          </a:p>
        </p:txBody>
      </p:sp>
      <p:pic>
        <p:nvPicPr>
          <p:cNvPr id="229" name="Google Shape;229;p25"/>
          <p:cNvPicPr preferRelativeResize="0"/>
          <p:nvPr/>
        </p:nvPicPr>
        <p:blipFill>
          <a:blip r:embed="rId3">
            <a:alphaModFix/>
          </a:blip>
          <a:stretch>
            <a:fillRect/>
          </a:stretch>
        </p:blipFill>
        <p:spPr>
          <a:xfrm>
            <a:off x="685800" y="1515213"/>
            <a:ext cx="7772400"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665900" y="132100"/>
            <a:ext cx="5812200" cy="66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Level 1 Data Flow Diagram (DFD)</a:t>
            </a:r>
            <a:endParaRPr b="1"/>
          </a:p>
        </p:txBody>
      </p:sp>
      <p:pic>
        <p:nvPicPr>
          <p:cNvPr id="235" name="Google Shape;235;p26"/>
          <p:cNvPicPr preferRelativeResize="0"/>
          <p:nvPr/>
        </p:nvPicPr>
        <p:blipFill>
          <a:blip r:embed="rId3">
            <a:alphaModFix/>
          </a:blip>
          <a:stretch>
            <a:fillRect/>
          </a:stretch>
        </p:blipFill>
        <p:spPr>
          <a:xfrm>
            <a:off x="2379925" y="689550"/>
            <a:ext cx="4384150" cy="4168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64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r>
              <a:rPr lang="en"/>
              <a:t> we plan to make in the </a:t>
            </a:r>
            <a:r>
              <a:rPr lang="en"/>
              <a:t>future</a:t>
            </a:r>
            <a:r>
              <a:rPr lang="en"/>
              <a:t> !</a:t>
            </a:r>
            <a:endParaRPr/>
          </a:p>
        </p:txBody>
      </p:sp>
      <p:sp>
        <p:nvSpPr>
          <p:cNvPr id="241" name="Google Shape;241;p27"/>
          <p:cNvSpPr txBox="1"/>
          <p:nvPr>
            <p:ph idx="1" type="body"/>
          </p:nvPr>
        </p:nvSpPr>
        <p:spPr>
          <a:xfrm>
            <a:off x="1297500" y="1567550"/>
            <a:ext cx="3005700" cy="2911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Goals </a:t>
            </a:r>
            <a:endParaRPr/>
          </a:p>
          <a:p>
            <a:pPr indent="-304958" lvl="0" marL="457200" rtl="0" algn="ctr">
              <a:spcBef>
                <a:spcPts val="1200"/>
              </a:spcBef>
              <a:spcAft>
                <a:spcPts val="0"/>
              </a:spcAft>
              <a:buClr>
                <a:srgbClr val="FF0000"/>
              </a:buClr>
              <a:buSzPct val="100000"/>
              <a:buChar char="●"/>
            </a:pPr>
            <a:r>
              <a:rPr lang="en">
                <a:solidFill>
                  <a:srgbClr val="FF0000"/>
                </a:solidFill>
              </a:rPr>
              <a:t>Add friends to chat with and creating new chats </a:t>
            </a:r>
            <a:endParaRPr>
              <a:solidFill>
                <a:srgbClr val="FF0000"/>
              </a:solidFill>
            </a:endParaRPr>
          </a:p>
          <a:p>
            <a:pPr indent="-304958" lvl="0" marL="457200" rtl="0" algn="ctr">
              <a:spcBef>
                <a:spcPts val="0"/>
              </a:spcBef>
              <a:spcAft>
                <a:spcPts val="0"/>
              </a:spcAft>
              <a:buClr>
                <a:srgbClr val="FF00FF"/>
              </a:buClr>
              <a:buSzPct val="100000"/>
              <a:buChar char="●"/>
            </a:pPr>
            <a:r>
              <a:rPr lang="en">
                <a:solidFill>
                  <a:srgbClr val="FF00FF"/>
                </a:solidFill>
              </a:rPr>
              <a:t>Make profile picture links to users profile page </a:t>
            </a:r>
            <a:endParaRPr>
              <a:solidFill>
                <a:srgbClr val="FF00FF"/>
              </a:solidFill>
            </a:endParaRPr>
          </a:p>
          <a:p>
            <a:pPr indent="-304958" lvl="0" marL="457200" rtl="0" algn="ctr">
              <a:spcBef>
                <a:spcPts val="0"/>
              </a:spcBef>
              <a:spcAft>
                <a:spcPts val="0"/>
              </a:spcAft>
              <a:buClr>
                <a:srgbClr val="00FF00"/>
              </a:buClr>
              <a:buSzPct val="100000"/>
              <a:buChar char="●"/>
            </a:pPr>
            <a:r>
              <a:rPr lang="en">
                <a:solidFill>
                  <a:srgbClr val="00FF00"/>
                </a:solidFill>
              </a:rPr>
              <a:t>Continue testing of group chatting functions </a:t>
            </a:r>
            <a:endParaRPr>
              <a:solidFill>
                <a:srgbClr val="00FF00"/>
              </a:solidFill>
            </a:endParaRPr>
          </a:p>
          <a:p>
            <a:pPr indent="-304958" lvl="0" marL="457200" rtl="0" algn="ctr">
              <a:spcBef>
                <a:spcPts val="0"/>
              </a:spcBef>
              <a:spcAft>
                <a:spcPts val="0"/>
              </a:spcAft>
              <a:buClr>
                <a:srgbClr val="FFFF00"/>
              </a:buClr>
              <a:buSzPct val="100000"/>
              <a:buChar char="●"/>
            </a:pPr>
            <a:r>
              <a:rPr lang="en">
                <a:solidFill>
                  <a:srgbClr val="FFFF00"/>
                </a:solidFill>
              </a:rPr>
              <a:t>Implementing the AI into the top of the friends bar </a:t>
            </a:r>
            <a:endParaRPr>
              <a:solidFill>
                <a:srgbClr val="FFFF00"/>
              </a:solidFill>
            </a:endParaRPr>
          </a:p>
          <a:p>
            <a:pPr indent="-304958" lvl="0" marL="457200" rtl="0" algn="ctr">
              <a:spcBef>
                <a:spcPts val="0"/>
              </a:spcBef>
              <a:spcAft>
                <a:spcPts val="0"/>
              </a:spcAft>
              <a:buClr>
                <a:srgbClr val="FF9900"/>
              </a:buClr>
              <a:buSzPct val="100000"/>
              <a:buChar char="●"/>
            </a:pPr>
            <a:r>
              <a:rPr lang="en">
                <a:solidFill>
                  <a:srgbClr val="FF9900"/>
                </a:solidFill>
              </a:rPr>
              <a:t>Fine tuning CSS for best UI experience </a:t>
            </a:r>
            <a:endParaRPr>
              <a:solidFill>
                <a:srgbClr val="FF9900"/>
              </a:solidFill>
            </a:endParaRPr>
          </a:p>
          <a:p>
            <a:pPr indent="-304958" lvl="0" marL="457200" rtl="0" algn="ctr">
              <a:spcBef>
                <a:spcPts val="0"/>
              </a:spcBef>
              <a:spcAft>
                <a:spcPts val="0"/>
              </a:spcAft>
              <a:buClr>
                <a:schemeClr val="lt2"/>
              </a:buClr>
              <a:buSzPct val="100000"/>
              <a:buChar char="●"/>
            </a:pPr>
            <a:r>
              <a:rPr lang="en">
                <a:solidFill>
                  <a:schemeClr val="lt2"/>
                </a:solidFill>
              </a:rPr>
              <a:t>Chat messages should </a:t>
            </a:r>
            <a:r>
              <a:rPr lang="en">
                <a:solidFill>
                  <a:schemeClr val="lt2"/>
                </a:solidFill>
              </a:rPr>
              <a:t>instant push the page to the bottom of the screen </a:t>
            </a:r>
            <a:endParaRPr>
              <a:solidFill>
                <a:schemeClr val="lt2"/>
              </a:solidFill>
            </a:endParaRPr>
          </a:p>
        </p:txBody>
      </p:sp>
      <p:sp>
        <p:nvSpPr>
          <p:cNvPr id="242" name="Google Shape;242;p27"/>
          <p:cNvSpPr txBox="1"/>
          <p:nvPr>
            <p:ph idx="1" type="body"/>
          </p:nvPr>
        </p:nvSpPr>
        <p:spPr>
          <a:xfrm>
            <a:off x="4572000" y="1632350"/>
            <a:ext cx="30057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Deadlines </a:t>
            </a:r>
            <a:endParaRPr/>
          </a:p>
          <a:p>
            <a:pPr indent="-311150" lvl="0" marL="457200" rtl="0" algn="ctr">
              <a:spcBef>
                <a:spcPts val="1200"/>
              </a:spcBef>
              <a:spcAft>
                <a:spcPts val="0"/>
              </a:spcAft>
              <a:buClr>
                <a:srgbClr val="FF0000"/>
              </a:buClr>
              <a:buSzPts val="1300"/>
              <a:buChar char="●"/>
            </a:pPr>
            <a:r>
              <a:rPr lang="en">
                <a:solidFill>
                  <a:srgbClr val="FF0000"/>
                </a:solidFill>
              </a:rPr>
              <a:t>EOD 07/17/24</a:t>
            </a:r>
            <a:endParaRPr>
              <a:solidFill>
                <a:srgbClr val="FF0000"/>
              </a:solidFill>
            </a:endParaRPr>
          </a:p>
          <a:p>
            <a:pPr indent="-311150" lvl="0" marL="457200" rtl="0" algn="ctr">
              <a:spcBef>
                <a:spcPts val="0"/>
              </a:spcBef>
              <a:spcAft>
                <a:spcPts val="0"/>
              </a:spcAft>
              <a:buClr>
                <a:srgbClr val="FF00FF"/>
              </a:buClr>
              <a:buSzPts val="1300"/>
              <a:buChar char="●"/>
            </a:pPr>
            <a:r>
              <a:rPr lang="en">
                <a:solidFill>
                  <a:srgbClr val="FF00FF"/>
                </a:solidFill>
              </a:rPr>
              <a:t>EOD 07/18/24</a:t>
            </a:r>
            <a:endParaRPr>
              <a:solidFill>
                <a:srgbClr val="FF00FF"/>
              </a:solidFill>
            </a:endParaRPr>
          </a:p>
          <a:p>
            <a:pPr indent="-311150" lvl="0" marL="457200" rtl="0" algn="ctr">
              <a:spcBef>
                <a:spcPts val="0"/>
              </a:spcBef>
              <a:spcAft>
                <a:spcPts val="0"/>
              </a:spcAft>
              <a:buClr>
                <a:srgbClr val="00FF00"/>
              </a:buClr>
              <a:buSzPts val="1300"/>
              <a:buChar char="●"/>
            </a:pPr>
            <a:r>
              <a:rPr lang="en">
                <a:solidFill>
                  <a:srgbClr val="00FF00"/>
                </a:solidFill>
              </a:rPr>
              <a:t>Continue until project due date </a:t>
            </a:r>
            <a:endParaRPr>
              <a:solidFill>
                <a:srgbClr val="00FF00"/>
              </a:solidFill>
            </a:endParaRPr>
          </a:p>
          <a:p>
            <a:pPr indent="-311150" lvl="0" marL="457200" rtl="0" algn="ctr">
              <a:spcBef>
                <a:spcPts val="0"/>
              </a:spcBef>
              <a:spcAft>
                <a:spcPts val="0"/>
              </a:spcAft>
              <a:buClr>
                <a:srgbClr val="FFFF00"/>
              </a:buClr>
              <a:buSzPts val="1300"/>
              <a:buChar char="●"/>
            </a:pPr>
            <a:r>
              <a:rPr lang="en">
                <a:solidFill>
                  <a:srgbClr val="FFFF00"/>
                </a:solidFill>
              </a:rPr>
              <a:t>EOD 07/21/24</a:t>
            </a:r>
            <a:endParaRPr>
              <a:solidFill>
                <a:srgbClr val="FFFF00"/>
              </a:solidFill>
            </a:endParaRPr>
          </a:p>
          <a:p>
            <a:pPr indent="-311150" lvl="0" marL="457200" rtl="0" algn="ctr">
              <a:spcBef>
                <a:spcPts val="0"/>
              </a:spcBef>
              <a:spcAft>
                <a:spcPts val="0"/>
              </a:spcAft>
              <a:buClr>
                <a:srgbClr val="FF9900"/>
              </a:buClr>
              <a:buSzPts val="1300"/>
              <a:buChar char="●"/>
            </a:pPr>
            <a:r>
              <a:rPr lang="en">
                <a:solidFill>
                  <a:srgbClr val="FF9900"/>
                </a:solidFill>
              </a:rPr>
              <a:t>EOD night before project due</a:t>
            </a:r>
            <a:endParaRPr>
              <a:solidFill>
                <a:srgbClr val="FF9900"/>
              </a:solidFill>
            </a:endParaRPr>
          </a:p>
          <a:p>
            <a:pPr indent="-311150" lvl="0" marL="457200" rtl="0" algn="ctr">
              <a:spcBef>
                <a:spcPts val="0"/>
              </a:spcBef>
              <a:spcAft>
                <a:spcPts val="0"/>
              </a:spcAft>
              <a:buClr>
                <a:schemeClr val="lt2"/>
              </a:buClr>
              <a:buSzPts val="1300"/>
              <a:buChar char="●"/>
            </a:pPr>
            <a:r>
              <a:rPr lang="en">
                <a:solidFill>
                  <a:schemeClr val="lt2"/>
                </a:solidFill>
              </a:rPr>
              <a:t>EOD  07/20/24</a:t>
            </a:r>
            <a:endParaRPr>
              <a:solidFill>
                <a:schemeClr val="lt2"/>
              </a:solidFill>
            </a:endParaRPr>
          </a:p>
        </p:txBody>
      </p:sp>
      <p:pic>
        <p:nvPicPr>
          <p:cNvPr id="243" name="Google Shape;243;p27"/>
          <p:cNvPicPr preferRelativeResize="0"/>
          <p:nvPr/>
        </p:nvPicPr>
        <p:blipFill>
          <a:blip r:embed="rId3">
            <a:alphaModFix/>
          </a:blip>
          <a:stretch>
            <a:fillRect/>
          </a:stretch>
        </p:blipFill>
        <p:spPr>
          <a:xfrm>
            <a:off x="5004950" y="3433875"/>
            <a:ext cx="3905250" cy="186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we have accomplished in this phase </a:t>
            </a:r>
            <a:endParaRPr/>
          </a:p>
        </p:txBody>
      </p:sp>
      <p:sp>
        <p:nvSpPr>
          <p:cNvPr id="141" name="Google Shape;141;p14"/>
          <p:cNvSpPr txBox="1"/>
          <p:nvPr>
            <p:ph idx="1" type="body"/>
          </p:nvPr>
        </p:nvSpPr>
        <p:spPr>
          <a:xfrm>
            <a:off x="3280450" y="1567550"/>
            <a:ext cx="5055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Used .jsx files so that we are able to have cleaner and better functioning coding. </a:t>
            </a:r>
            <a:endParaRPr/>
          </a:p>
          <a:p>
            <a:pPr indent="-311150" lvl="0" marL="457200" rtl="0" algn="l">
              <a:spcBef>
                <a:spcPts val="0"/>
              </a:spcBef>
              <a:spcAft>
                <a:spcPts val="0"/>
              </a:spcAft>
              <a:buSzPts val="1300"/>
              <a:buChar char="●"/>
            </a:pPr>
            <a:r>
              <a:rPr lang="en"/>
              <a:t>Made the theme of our page a warm and inviting collaboration of SCC colors. </a:t>
            </a:r>
            <a:endParaRPr/>
          </a:p>
          <a:p>
            <a:pPr indent="-311150" lvl="0" marL="457200" rtl="0" algn="l">
              <a:spcBef>
                <a:spcPts val="0"/>
              </a:spcBef>
              <a:spcAft>
                <a:spcPts val="0"/>
              </a:spcAft>
              <a:buSzPts val="1300"/>
              <a:buChar char="●"/>
            </a:pPr>
            <a:r>
              <a:rPr lang="en"/>
              <a:t>Server is up and running. </a:t>
            </a:r>
            <a:endParaRPr/>
          </a:p>
          <a:p>
            <a:pPr indent="-311150" lvl="0" marL="457200" rtl="0" algn="l">
              <a:spcBef>
                <a:spcPts val="0"/>
              </a:spcBef>
              <a:spcAft>
                <a:spcPts val="0"/>
              </a:spcAft>
              <a:buSzPts val="1300"/>
              <a:buChar char="●"/>
            </a:pPr>
            <a:r>
              <a:rPr lang="en"/>
              <a:t>Successfully created </a:t>
            </a:r>
            <a:r>
              <a:rPr lang="en"/>
              <a:t>tables for the backend to store the users data like chats, profile information, and profile pictures. </a:t>
            </a:r>
            <a:endParaRPr/>
          </a:p>
          <a:p>
            <a:pPr indent="-311150" lvl="0" marL="457200" rtl="0" algn="l">
              <a:spcBef>
                <a:spcPts val="0"/>
              </a:spcBef>
              <a:spcAft>
                <a:spcPts val="0"/>
              </a:spcAft>
              <a:buSzPts val="1300"/>
              <a:buChar char="●"/>
            </a:pPr>
            <a:r>
              <a:rPr lang="en"/>
              <a:t>Cleaned up our code so that it is easier to read and it functions properly. </a:t>
            </a:r>
            <a:endParaRPr/>
          </a:p>
          <a:p>
            <a:pPr indent="-311150" lvl="0" marL="457200" rtl="0" algn="l">
              <a:spcBef>
                <a:spcPts val="0"/>
              </a:spcBef>
              <a:spcAft>
                <a:spcPts val="0"/>
              </a:spcAft>
              <a:buSzPts val="1300"/>
              <a:buChar char="●"/>
            </a:pPr>
            <a:r>
              <a:rPr lang="en"/>
              <a:t>Made endpoints and API calls so that the backend and frontend can send data back and forth. </a:t>
            </a:r>
            <a:endParaRPr/>
          </a:p>
          <a:p>
            <a:pPr indent="0" lvl="0" marL="0" rtl="0" algn="l">
              <a:spcBef>
                <a:spcPts val="1200"/>
              </a:spcBef>
              <a:spcAft>
                <a:spcPts val="1200"/>
              </a:spcAft>
              <a:buNone/>
            </a:pPr>
            <a:r>
              <a:rPr lang="en"/>
              <a:t>Please see examples of all of these changes in the following slides!</a:t>
            </a:r>
            <a:endParaRPr/>
          </a:p>
        </p:txBody>
      </p:sp>
      <p:pic>
        <p:nvPicPr>
          <p:cNvPr id="142" name="Google Shape;142;p14"/>
          <p:cNvPicPr preferRelativeResize="0"/>
          <p:nvPr/>
        </p:nvPicPr>
        <p:blipFill>
          <a:blip r:embed="rId3">
            <a:alphaModFix/>
          </a:blip>
          <a:stretch>
            <a:fillRect/>
          </a:stretch>
        </p:blipFill>
        <p:spPr>
          <a:xfrm>
            <a:off x="0" y="903575"/>
            <a:ext cx="2971800" cy="321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a:off x="152400" y="152400"/>
            <a:ext cx="5597499" cy="3088750"/>
          </a:xfrm>
          <a:prstGeom prst="rect">
            <a:avLst/>
          </a:prstGeom>
          <a:noFill/>
          <a:ln>
            <a:noFill/>
          </a:ln>
        </p:spPr>
      </p:pic>
      <p:pic>
        <p:nvPicPr>
          <p:cNvPr id="148" name="Google Shape;148;p15"/>
          <p:cNvPicPr preferRelativeResize="0"/>
          <p:nvPr/>
        </p:nvPicPr>
        <p:blipFill>
          <a:blip r:embed="rId4">
            <a:alphaModFix/>
          </a:blip>
          <a:stretch>
            <a:fillRect/>
          </a:stretch>
        </p:blipFill>
        <p:spPr>
          <a:xfrm>
            <a:off x="5662225" y="409150"/>
            <a:ext cx="3481775" cy="4171774"/>
          </a:xfrm>
          <a:prstGeom prst="rect">
            <a:avLst/>
          </a:prstGeom>
          <a:noFill/>
          <a:ln>
            <a:noFill/>
          </a:ln>
        </p:spPr>
      </p:pic>
      <p:sp>
        <p:nvSpPr>
          <p:cNvPr id="149" name="Google Shape;149;p15"/>
          <p:cNvSpPr txBox="1"/>
          <p:nvPr/>
        </p:nvSpPr>
        <p:spPr>
          <a:xfrm>
            <a:off x="445675" y="3433875"/>
            <a:ext cx="4245000" cy="1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Here you can see the users when signing up are storing to the database and you can also see that when the user is sending messages they are storing in the database correctly . </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blip>
          <a:stretch>
            <a:fillRect/>
          </a:stretch>
        </p:blipFill>
        <p:spPr>
          <a:xfrm>
            <a:off x="3572675" y="4047225"/>
            <a:ext cx="5571326" cy="1096275"/>
          </a:xfrm>
          <a:prstGeom prst="rect">
            <a:avLst/>
          </a:prstGeom>
          <a:noFill/>
          <a:ln>
            <a:noFill/>
          </a:ln>
        </p:spPr>
      </p:pic>
      <p:pic>
        <p:nvPicPr>
          <p:cNvPr id="155" name="Google Shape;155;p16"/>
          <p:cNvPicPr preferRelativeResize="0"/>
          <p:nvPr/>
        </p:nvPicPr>
        <p:blipFill>
          <a:blip r:embed="rId4">
            <a:alphaModFix/>
          </a:blip>
          <a:stretch>
            <a:fillRect/>
          </a:stretch>
        </p:blipFill>
        <p:spPr>
          <a:xfrm>
            <a:off x="0" y="1628225"/>
            <a:ext cx="5781675" cy="1362075"/>
          </a:xfrm>
          <a:prstGeom prst="rect">
            <a:avLst/>
          </a:prstGeom>
          <a:noFill/>
          <a:ln>
            <a:noFill/>
          </a:ln>
        </p:spPr>
      </p:pic>
      <p:pic>
        <p:nvPicPr>
          <p:cNvPr id="156" name="Google Shape;156;p16"/>
          <p:cNvPicPr preferRelativeResize="0"/>
          <p:nvPr/>
        </p:nvPicPr>
        <p:blipFill>
          <a:blip r:embed="rId5">
            <a:alphaModFix/>
          </a:blip>
          <a:stretch>
            <a:fillRect/>
          </a:stretch>
        </p:blipFill>
        <p:spPr>
          <a:xfrm>
            <a:off x="5114275" y="0"/>
            <a:ext cx="4029725" cy="2266725"/>
          </a:xfrm>
          <a:prstGeom prst="rect">
            <a:avLst/>
          </a:prstGeom>
          <a:noFill/>
          <a:ln>
            <a:noFill/>
          </a:ln>
        </p:spPr>
      </p:pic>
      <p:sp>
        <p:nvSpPr>
          <p:cNvPr id="157" name="Google Shape;157;p16"/>
          <p:cNvSpPr txBox="1"/>
          <p:nvPr/>
        </p:nvSpPr>
        <p:spPr>
          <a:xfrm>
            <a:off x="168050" y="3119700"/>
            <a:ext cx="3543600" cy="18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Lato"/>
                <a:ea typeface="Lato"/>
                <a:cs typeface="Lato"/>
                <a:sym typeface="Lato"/>
              </a:rPr>
              <a:t>Here you can see that the front end and the back end of our server are working and able to run. </a:t>
            </a:r>
            <a:endParaRPr sz="2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Client Side (Frontend)</a:t>
            </a:r>
            <a:endParaRPr b="1"/>
          </a:p>
        </p:txBody>
      </p:sp>
      <p:pic>
        <p:nvPicPr>
          <p:cNvPr id="163" name="Google Shape;163;p17"/>
          <p:cNvPicPr preferRelativeResize="0"/>
          <p:nvPr/>
        </p:nvPicPr>
        <p:blipFill>
          <a:blip r:embed="rId3">
            <a:alphaModFix/>
          </a:blip>
          <a:stretch>
            <a:fillRect/>
          </a:stretch>
        </p:blipFill>
        <p:spPr>
          <a:xfrm>
            <a:off x="65725" y="1932300"/>
            <a:ext cx="4300924" cy="2319276"/>
          </a:xfrm>
          <a:prstGeom prst="rect">
            <a:avLst/>
          </a:prstGeom>
          <a:noFill/>
          <a:ln>
            <a:noFill/>
          </a:ln>
        </p:spPr>
      </p:pic>
      <p:sp>
        <p:nvSpPr>
          <p:cNvPr id="164" name="Google Shape;164;p17"/>
          <p:cNvSpPr txBox="1"/>
          <p:nvPr/>
        </p:nvSpPr>
        <p:spPr>
          <a:xfrm>
            <a:off x="219825" y="1562275"/>
            <a:ext cx="1425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Login Page:</a:t>
            </a:r>
            <a:endParaRPr b="1" sz="1300">
              <a:solidFill>
                <a:schemeClr val="lt1"/>
              </a:solidFill>
              <a:latin typeface="Lato"/>
              <a:ea typeface="Lato"/>
              <a:cs typeface="Lato"/>
              <a:sym typeface="Lato"/>
            </a:endParaRPr>
          </a:p>
        </p:txBody>
      </p:sp>
      <p:pic>
        <p:nvPicPr>
          <p:cNvPr id="165" name="Google Shape;165;p17"/>
          <p:cNvPicPr preferRelativeResize="0"/>
          <p:nvPr/>
        </p:nvPicPr>
        <p:blipFill>
          <a:blip r:embed="rId4">
            <a:alphaModFix/>
          </a:blip>
          <a:stretch>
            <a:fillRect/>
          </a:stretch>
        </p:blipFill>
        <p:spPr>
          <a:xfrm>
            <a:off x="4408250" y="1932300"/>
            <a:ext cx="4657398" cy="2319276"/>
          </a:xfrm>
          <a:prstGeom prst="rect">
            <a:avLst/>
          </a:prstGeom>
          <a:noFill/>
          <a:ln>
            <a:noFill/>
          </a:ln>
        </p:spPr>
      </p:pic>
      <p:sp>
        <p:nvSpPr>
          <p:cNvPr id="166" name="Google Shape;166;p17"/>
          <p:cNvSpPr txBox="1"/>
          <p:nvPr/>
        </p:nvSpPr>
        <p:spPr>
          <a:xfrm>
            <a:off x="4408250" y="1562275"/>
            <a:ext cx="1425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Home Page:</a:t>
            </a:r>
            <a:endParaRPr b="1"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Client Side (Front End)</a:t>
            </a:r>
            <a:endParaRPr/>
          </a:p>
        </p:txBody>
      </p:sp>
      <p:sp>
        <p:nvSpPr>
          <p:cNvPr id="172" name="Google Shape;172;p18"/>
          <p:cNvSpPr txBox="1"/>
          <p:nvPr/>
        </p:nvSpPr>
        <p:spPr>
          <a:xfrm>
            <a:off x="5983300" y="711150"/>
            <a:ext cx="1425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Chat Interface:</a:t>
            </a:r>
            <a:endParaRPr b="1" sz="1300">
              <a:solidFill>
                <a:schemeClr val="lt1"/>
              </a:solidFill>
              <a:latin typeface="Lato"/>
              <a:ea typeface="Lato"/>
              <a:cs typeface="Lato"/>
              <a:sym typeface="Lato"/>
            </a:endParaRPr>
          </a:p>
        </p:txBody>
      </p:sp>
      <p:sp>
        <p:nvSpPr>
          <p:cNvPr id="173" name="Google Shape;173;p18"/>
          <p:cNvSpPr txBox="1"/>
          <p:nvPr/>
        </p:nvSpPr>
        <p:spPr>
          <a:xfrm>
            <a:off x="2235600" y="1143025"/>
            <a:ext cx="24573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Group Chat Components</a:t>
            </a:r>
            <a:endParaRPr b="1" sz="1300">
              <a:solidFill>
                <a:schemeClr val="lt1"/>
              </a:solidFill>
              <a:latin typeface="Lato"/>
              <a:ea typeface="Lato"/>
              <a:cs typeface="Lato"/>
              <a:sym typeface="Lato"/>
            </a:endParaRPr>
          </a:p>
        </p:txBody>
      </p:sp>
      <p:pic>
        <p:nvPicPr>
          <p:cNvPr id="174" name="Google Shape;174;p18"/>
          <p:cNvPicPr preferRelativeResize="0"/>
          <p:nvPr/>
        </p:nvPicPr>
        <p:blipFill>
          <a:blip r:embed="rId3">
            <a:alphaModFix/>
          </a:blip>
          <a:stretch>
            <a:fillRect/>
          </a:stretch>
        </p:blipFill>
        <p:spPr>
          <a:xfrm>
            <a:off x="5983300" y="1100199"/>
            <a:ext cx="3117450" cy="3895676"/>
          </a:xfrm>
          <a:prstGeom prst="rect">
            <a:avLst/>
          </a:prstGeom>
          <a:noFill/>
          <a:ln>
            <a:noFill/>
          </a:ln>
        </p:spPr>
      </p:pic>
      <p:pic>
        <p:nvPicPr>
          <p:cNvPr id="175" name="Google Shape;175;p18"/>
          <p:cNvPicPr preferRelativeResize="0"/>
          <p:nvPr/>
        </p:nvPicPr>
        <p:blipFill>
          <a:blip r:embed="rId4">
            <a:alphaModFix/>
          </a:blip>
          <a:stretch>
            <a:fillRect/>
          </a:stretch>
        </p:blipFill>
        <p:spPr>
          <a:xfrm>
            <a:off x="4374708" y="1100211"/>
            <a:ext cx="1608600" cy="31854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Client Side (Front End)</a:t>
            </a:r>
            <a:endParaRPr/>
          </a:p>
        </p:txBody>
      </p:sp>
      <p:sp>
        <p:nvSpPr>
          <p:cNvPr id="181" name="Google Shape;181;p19"/>
          <p:cNvSpPr txBox="1"/>
          <p:nvPr/>
        </p:nvSpPr>
        <p:spPr>
          <a:xfrm>
            <a:off x="5983300" y="711150"/>
            <a:ext cx="1425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Chat Interface:</a:t>
            </a:r>
            <a:endParaRPr b="1" sz="1300">
              <a:solidFill>
                <a:schemeClr val="lt1"/>
              </a:solidFill>
              <a:latin typeface="Lato"/>
              <a:ea typeface="Lato"/>
              <a:cs typeface="Lato"/>
              <a:sym typeface="Lato"/>
            </a:endParaRPr>
          </a:p>
        </p:txBody>
      </p:sp>
      <p:sp>
        <p:nvSpPr>
          <p:cNvPr id="182" name="Google Shape;182;p19"/>
          <p:cNvSpPr txBox="1"/>
          <p:nvPr/>
        </p:nvSpPr>
        <p:spPr>
          <a:xfrm>
            <a:off x="464125" y="1826750"/>
            <a:ext cx="1608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User Profile Page:</a:t>
            </a:r>
            <a:endParaRPr b="1" sz="1300">
              <a:solidFill>
                <a:schemeClr val="lt1"/>
              </a:solidFill>
              <a:latin typeface="Lato"/>
              <a:ea typeface="Lato"/>
              <a:cs typeface="Lato"/>
              <a:sym typeface="Lato"/>
            </a:endParaRPr>
          </a:p>
        </p:txBody>
      </p:sp>
      <p:pic>
        <p:nvPicPr>
          <p:cNvPr id="183" name="Google Shape;183;p19"/>
          <p:cNvPicPr preferRelativeResize="0"/>
          <p:nvPr/>
        </p:nvPicPr>
        <p:blipFill>
          <a:blip r:embed="rId3">
            <a:alphaModFix/>
          </a:blip>
          <a:stretch>
            <a:fillRect/>
          </a:stretch>
        </p:blipFill>
        <p:spPr>
          <a:xfrm>
            <a:off x="183475" y="2258450"/>
            <a:ext cx="5678501" cy="2579741"/>
          </a:xfrm>
          <a:prstGeom prst="rect">
            <a:avLst/>
          </a:prstGeom>
          <a:noFill/>
          <a:ln>
            <a:noFill/>
          </a:ln>
        </p:spPr>
      </p:pic>
      <p:pic>
        <p:nvPicPr>
          <p:cNvPr id="184" name="Google Shape;184;p19"/>
          <p:cNvPicPr preferRelativeResize="0"/>
          <p:nvPr/>
        </p:nvPicPr>
        <p:blipFill>
          <a:blip r:embed="rId4">
            <a:alphaModFix/>
          </a:blip>
          <a:stretch>
            <a:fillRect/>
          </a:stretch>
        </p:blipFill>
        <p:spPr>
          <a:xfrm>
            <a:off x="5983300" y="1100199"/>
            <a:ext cx="3117450" cy="3895676"/>
          </a:xfrm>
          <a:prstGeom prst="rect">
            <a:avLst/>
          </a:prstGeom>
          <a:noFill/>
          <a:ln>
            <a:noFill/>
          </a:ln>
        </p:spPr>
      </p:pic>
      <p:pic>
        <p:nvPicPr>
          <p:cNvPr id="185" name="Google Shape;185;p19"/>
          <p:cNvPicPr preferRelativeResize="0"/>
          <p:nvPr/>
        </p:nvPicPr>
        <p:blipFill>
          <a:blip r:embed="rId5">
            <a:alphaModFix/>
          </a:blip>
          <a:stretch>
            <a:fillRect/>
          </a:stretch>
        </p:blipFill>
        <p:spPr>
          <a:xfrm>
            <a:off x="3223708" y="1357561"/>
            <a:ext cx="1608600" cy="31854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0"/>
          <p:cNvPicPr preferRelativeResize="0"/>
          <p:nvPr/>
        </p:nvPicPr>
        <p:blipFill>
          <a:blip r:embed="rId3">
            <a:alphaModFix/>
          </a:blip>
          <a:stretch>
            <a:fillRect/>
          </a:stretch>
        </p:blipFill>
        <p:spPr>
          <a:xfrm>
            <a:off x="4833000" y="1951975"/>
            <a:ext cx="2667000" cy="3162300"/>
          </a:xfrm>
          <a:prstGeom prst="rect">
            <a:avLst/>
          </a:prstGeom>
          <a:noFill/>
          <a:ln>
            <a:noFill/>
          </a:ln>
        </p:spPr>
      </p:pic>
      <p:pic>
        <p:nvPicPr>
          <p:cNvPr id="191" name="Google Shape;191;p20"/>
          <p:cNvPicPr preferRelativeResize="0"/>
          <p:nvPr/>
        </p:nvPicPr>
        <p:blipFill>
          <a:blip r:embed="rId4">
            <a:alphaModFix/>
          </a:blip>
          <a:stretch>
            <a:fillRect/>
          </a:stretch>
        </p:blipFill>
        <p:spPr>
          <a:xfrm>
            <a:off x="-36525" y="73050"/>
            <a:ext cx="2431350" cy="5070451"/>
          </a:xfrm>
          <a:prstGeom prst="rect">
            <a:avLst/>
          </a:prstGeom>
          <a:noFill/>
          <a:ln>
            <a:noFill/>
          </a:ln>
        </p:spPr>
      </p:pic>
      <p:pic>
        <p:nvPicPr>
          <p:cNvPr id="192" name="Google Shape;192;p20"/>
          <p:cNvPicPr preferRelativeResize="0"/>
          <p:nvPr/>
        </p:nvPicPr>
        <p:blipFill>
          <a:blip r:embed="rId5">
            <a:alphaModFix/>
          </a:blip>
          <a:stretch>
            <a:fillRect/>
          </a:stretch>
        </p:blipFill>
        <p:spPr>
          <a:xfrm>
            <a:off x="2449100" y="304800"/>
            <a:ext cx="2383902" cy="4838700"/>
          </a:xfrm>
          <a:prstGeom prst="rect">
            <a:avLst/>
          </a:prstGeom>
          <a:noFill/>
          <a:ln>
            <a:noFill/>
          </a:ln>
        </p:spPr>
      </p:pic>
      <p:sp>
        <p:nvSpPr>
          <p:cNvPr id="193" name="Google Shape;193;p20"/>
          <p:cNvSpPr txBox="1"/>
          <p:nvPr/>
        </p:nvSpPr>
        <p:spPr>
          <a:xfrm>
            <a:off x="4946225" y="197275"/>
            <a:ext cx="4149900" cy="16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This is the structure of our files in VSC. We have now made sure all of the files are in the correct location and have improved readability and clarity. </a:t>
            </a:r>
            <a:endParaRPr sz="1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114500" y="393775"/>
            <a:ext cx="41673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Server Side (Backend)</a:t>
            </a:r>
            <a:endParaRPr b="1"/>
          </a:p>
        </p:txBody>
      </p:sp>
      <p:sp>
        <p:nvSpPr>
          <p:cNvPr id="199" name="Google Shape;199;p21"/>
          <p:cNvSpPr txBox="1"/>
          <p:nvPr>
            <p:ph idx="1" type="body"/>
          </p:nvPr>
        </p:nvSpPr>
        <p:spPr>
          <a:xfrm>
            <a:off x="1114500" y="1008225"/>
            <a:ext cx="5205900" cy="34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05"/>
              <a:buNone/>
            </a:pPr>
            <a:r>
              <a:rPr b="1" lang="en" sz="1515"/>
              <a:t>Profile Picture Feature Backend Implementation:</a:t>
            </a:r>
            <a:endParaRPr b="1" sz="1515"/>
          </a:p>
        </p:txBody>
      </p:sp>
      <p:sp>
        <p:nvSpPr>
          <p:cNvPr id="200" name="Google Shape;200;p21"/>
          <p:cNvSpPr txBox="1"/>
          <p:nvPr/>
        </p:nvSpPr>
        <p:spPr>
          <a:xfrm>
            <a:off x="1038850" y="1434338"/>
            <a:ext cx="3702000" cy="105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Technology Used: </a:t>
            </a:r>
            <a:r>
              <a:rPr lang="en" sz="1300">
                <a:solidFill>
                  <a:schemeClr val="lt1"/>
                </a:solidFill>
                <a:latin typeface="Lato"/>
                <a:ea typeface="Lato"/>
                <a:cs typeface="Lato"/>
                <a:sym typeface="Lato"/>
              </a:rPr>
              <a:t>Express.js and SQLite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File Handling:</a:t>
            </a:r>
            <a:r>
              <a:rPr lang="en" sz="1300">
                <a:solidFill>
                  <a:schemeClr val="lt1"/>
                </a:solidFill>
                <a:latin typeface="Lato"/>
                <a:ea typeface="Lato"/>
                <a:cs typeface="Lato"/>
                <a:sym typeface="Lato"/>
              </a:rPr>
              <a:t> Multer for file uploads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Database:</a:t>
            </a:r>
            <a:r>
              <a:rPr lang="en" sz="1300">
                <a:solidFill>
                  <a:schemeClr val="lt1"/>
                </a:solidFill>
                <a:latin typeface="Lato"/>
                <a:ea typeface="Lato"/>
                <a:cs typeface="Lato"/>
                <a:sym typeface="Lato"/>
              </a:rPr>
              <a:t> Storing images as BLOBs in SQLite</a:t>
            </a:r>
            <a:endParaRPr sz="1300">
              <a:solidFill>
                <a:schemeClr val="lt1"/>
              </a:solidFill>
              <a:latin typeface="Lato"/>
              <a:ea typeface="Lato"/>
              <a:cs typeface="Lato"/>
              <a:sym typeface="Lato"/>
            </a:endParaRPr>
          </a:p>
        </p:txBody>
      </p:sp>
      <p:sp>
        <p:nvSpPr>
          <p:cNvPr id="201" name="Google Shape;201;p21"/>
          <p:cNvSpPr txBox="1"/>
          <p:nvPr/>
        </p:nvSpPr>
        <p:spPr>
          <a:xfrm>
            <a:off x="1620100" y="2450375"/>
            <a:ext cx="554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02" name="Google Shape;202;p21"/>
          <p:cNvPicPr preferRelativeResize="0"/>
          <p:nvPr/>
        </p:nvPicPr>
        <p:blipFill>
          <a:blip r:embed="rId3">
            <a:alphaModFix/>
          </a:blip>
          <a:stretch>
            <a:fillRect/>
          </a:stretch>
        </p:blipFill>
        <p:spPr>
          <a:xfrm>
            <a:off x="280425" y="2571750"/>
            <a:ext cx="4167319" cy="2003425"/>
          </a:xfrm>
          <a:prstGeom prst="rect">
            <a:avLst/>
          </a:prstGeom>
          <a:noFill/>
          <a:ln>
            <a:noFill/>
          </a:ln>
        </p:spPr>
      </p:pic>
      <p:pic>
        <p:nvPicPr>
          <p:cNvPr id="203" name="Google Shape;203;p21"/>
          <p:cNvPicPr preferRelativeResize="0"/>
          <p:nvPr/>
        </p:nvPicPr>
        <p:blipFill>
          <a:blip r:embed="rId4">
            <a:alphaModFix/>
          </a:blip>
          <a:stretch>
            <a:fillRect/>
          </a:stretch>
        </p:blipFill>
        <p:spPr>
          <a:xfrm>
            <a:off x="4836769" y="2571750"/>
            <a:ext cx="3603382" cy="200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