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828" r:id="rId3"/>
    <p:sldId id="829" r:id="rId4"/>
    <p:sldId id="830" r:id="rId5"/>
    <p:sldId id="831" r:id="rId6"/>
    <p:sldId id="257" r:id="rId7"/>
    <p:sldId id="259" r:id="rId8"/>
    <p:sldId id="258" r:id="rId9"/>
    <p:sldId id="311" r:id="rId10"/>
    <p:sldId id="261" r:id="rId11"/>
    <p:sldId id="262" r:id="rId12"/>
    <p:sldId id="306" r:id="rId13"/>
    <p:sldId id="263" r:id="rId14"/>
    <p:sldId id="271" r:id="rId15"/>
    <p:sldId id="272" r:id="rId16"/>
    <p:sldId id="281" r:id="rId17"/>
    <p:sldId id="284" r:id="rId18"/>
    <p:sldId id="286" r:id="rId19"/>
    <p:sldId id="273" r:id="rId20"/>
    <p:sldId id="267" r:id="rId21"/>
    <p:sldId id="268" r:id="rId22"/>
    <p:sldId id="269" r:id="rId23"/>
    <p:sldId id="270" r:id="rId24"/>
    <p:sldId id="307" r:id="rId25"/>
    <p:sldId id="288" r:id="rId26"/>
    <p:sldId id="283" r:id="rId27"/>
    <p:sldId id="299" r:id="rId28"/>
    <p:sldId id="274" r:id="rId29"/>
    <p:sldId id="275" r:id="rId30"/>
    <p:sldId id="300" r:id="rId31"/>
    <p:sldId id="282" r:id="rId32"/>
    <p:sldId id="298" r:id="rId33"/>
    <p:sldId id="308" r:id="rId34"/>
    <p:sldId id="8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959"/>
  </p:normalViewPr>
  <p:slideViewPr>
    <p:cSldViewPr snapToGrid="0">
      <p:cViewPr varScale="1">
        <p:scale>
          <a:sx n="112" d="100"/>
          <a:sy n="1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A3DB7-2A73-F343-B3EC-75E7105C3888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6054A-8811-3F40-9E14-AF81D0DA3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360,000 mRNA molecules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present in a single mammalian cell, made up of approximately 12,000 different transcripts with a typical length of around 2 kb.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2F5F9-25EA-1142-997E-0507C8ED77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2F5F9-25EA-1142-997E-0507C8ED77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2F5F9-25EA-1142-997E-0507C8ED77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2F5F9-25EA-1142-997E-0507C8ED77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2F5F9-25EA-1142-997E-0507C8ED77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kb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6054A-8811-3F40-9E14-AF81D0DA34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FBF-F823-6CD1-2681-55DB60CB9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6C722-A577-C9E3-ECBD-69830E19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72FD-9256-5EBE-B676-E83ED10F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37EF-DB37-3822-D611-31C2B09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A50E-8E7F-7FD6-5DC3-5ED5F76A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3786-9AA9-19F7-5A3E-35B3D52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00512-6BF8-3259-0FC2-AB6B8B55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8302-8370-C188-5C6E-B2BFA968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95BF-6A8B-09FC-76CA-53DBA61D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2CB6-494B-4436-ECDF-F4710073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50D33-A2B7-95EF-403D-0016AD6E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C815-936F-1697-2C02-B71E4C2A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A946-044A-76BB-A0AA-941DD481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DA8E-1577-35BF-96EC-D1320503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53D3-5D35-AB1D-FF3E-594FE96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D2B-DA79-39CB-4CAF-BBCEC65E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FBAD-CCA5-5D4D-0482-A0F48703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B60C-BE05-73C9-76EE-75B0B95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E265-C3E4-5157-9403-DB99D113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27CD-C1EF-1CAC-CA5D-4D6E4190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F8D4-E718-861D-81E5-EDD8ADB2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817DD-9CBD-B418-4D34-C8B80D10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DE42-1371-2D6C-CF15-3AF8C245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B040-E7D1-CA96-E5E1-30D64FC1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165D-5875-3BC3-CBFF-922ADBB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DB08-D142-FDEA-FEFC-F3058CDA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99CF-A949-83C5-2063-7287CE74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C1019-23C8-D3DC-E06C-55AB8084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B63C-091A-312B-C349-99E266AD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2DCE-8FF8-0B00-D64D-9AC9AB97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8D09E-0BBD-1218-1282-E2BB0ADB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52A-8CBB-3CD7-DD7F-F6F84247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2243-97E7-9CD8-F2C7-C07BAC84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DF77-A3C8-ABED-50CE-19B2C600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606DD-30F6-EF2D-0EDD-7BF80428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90C9-08DC-D772-0335-D2F5AF09A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9B46C-FBDA-AE79-ED5A-C42C7560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9380D-1B67-172E-FC27-15F7F2AD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E0C6D-00A5-83DF-361E-98B4D8CD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AECB-0DFC-0807-E389-B9FA71B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8A3D4-2AEF-5502-250D-DDB7B82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65594-E846-155C-8217-9CE538EC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44716-99BF-6C3C-B3E4-47815456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A1B6B-9CF8-DBD8-C82E-6E5AA521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F2935-386C-D39B-30E2-241FF3B3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B789-C647-BEA4-6001-DF699803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B99A-22F8-937C-2DEB-0F4F0539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E30A-DBFF-9825-3E0F-F4E6E34A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C59B-28F1-4C9B-B383-864BD070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0F675-1DA2-B8B1-2CD9-FD65DACF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1867-7647-C856-7CE9-A81D7CDC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4E59-6BD4-F6EF-F8D4-2D893355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0E7F-76A0-A96D-C876-56838872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62F5-2C96-02CA-E325-E9BC268E0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EF66-17A7-7A83-4772-EFE4770A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CA85-57DA-CFBE-D5DE-A763F3F6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4C84-07A1-36CA-10DB-7C6989A7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30ED-2689-887E-2807-A677BFAD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F5823-4905-5C33-E1D6-32F95597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8352-6E65-4897-1843-9101766C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C37B-CCC5-8290-554A-F0129E5F2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D24-B5F7-C740-8386-58F24D9DEF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D35D-9BFF-DD16-A12B-9BAF65C8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3CBD-55F2-C174-A19B-EEB91DB5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F374-EFA9-714F-8827-197FF4CF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6.06.447244v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467-020-16732-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BF14-C15A-145D-7686-8F655337A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epigenomics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65B0BD-7C15-09B5-A842-BA488CC59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80178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49A1-52CA-8E49-9FB4-510DF13C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epigenetics? </a:t>
            </a:r>
          </a:p>
        </p:txBody>
      </p:sp>
    </p:spTree>
    <p:extLst>
      <p:ext uri="{BB962C8B-B14F-4D97-AF65-F5344CB8AC3E}">
        <p14:creationId xmlns:p14="http://schemas.microsoft.com/office/powerpoint/2010/main" val="33137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pigenetics: Fundamentals, History, and Examples | What is Epigenetics?">
            <a:extLst>
              <a:ext uri="{FF2B5EF4-FFF2-40B4-BE49-F238E27FC236}">
                <a16:creationId xmlns:a16="http://schemas.microsoft.com/office/drawing/2014/main" id="{051BBB1D-F7EC-EB4A-9CFD-328356D5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7" y="550520"/>
            <a:ext cx="10477226" cy="57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8161F-50CC-054B-9235-AEDDD70641CD}"/>
              </a:ext>
            </a:extLst>
          </p:cNvPr>
          <p:cNvSpPr txBox="1"/>
          <p:nvPr/>
        </p:nvSpPr>
        <p:spPr>
          <a:xfrm>
            <a:off x="145773" y="6428679"/>
            <a:ext cx="580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www.whatisepigenetics.com</a:t>
            </a:r>
            <a:r>
              <a:rPr lang="en-US" dirty="0"/>
              <a:t>/fundamentals/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337EF-8A3A-4D4C-816C-DF838EAFE62C}"/>
              </a:ext>
            </a:extLst>
          </p:cNvPr>
          <p:cNvSpPr txBox="1"/>
          <p:nvPr/>
        </p:nvSpPr>
        <p:spPr>
          <a:xfrm>
            <a:off x="3560324" y="5000018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 type of </a:t>
            </a:r>
          </a:p>
          <a:p>
            <a:r>
              <a:rPr lang="en-US" b="1" dirty="0"/>
              <a:t>protein)</a:t>
            </a:r>
          </a:p>
        </p:txBody>
      </p:sp>
    </p:spTree>
    <p:extLst>
      <p:ext uri="{BB962C8B-B14F-4D97-AF65-F5344CB8AC3E}">
        <p14:creationId xmlns:p14="http://schemas.microsoft.com/office/powerpoint/2010/main" val="5366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E5C-DB4D-AB38-F049-07D89179A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First: epigenetic profiling in a non-spatially resolved manner in bulk tissue</a:t>
            </a:r>
          </a:p>
        </p:txBody>
      </p:sp>
    </p:spTree>
    <p:extLst>
      <p:ext uri="{BB962C8B-B14F-4D97-AF65-F5344CB8AC3E}">
        <p14:creationId xmlns:p14="http://schemas.microsoft.com/office/powerpoint/2010/main" val="175036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4E8-67DE-134C-8594-62173BAC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60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What parts of DNA are accessible for transcription?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FD57-2872-8749-BE7B-D853532A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1445"/>
            <a:ext cx="4087091" cy="4351338"/>
          </a:xfrm>
        </p:spPr>
        <p:txBody>
          <a:bodyPr>
            <a:normAutofit/>
          </a:bodyPr>
          <a:lstStyle/>
          <a:p>
            <a:r>
              <a:rPr lang="en-US" dirty="0"/>
              <a:t>ATAC-seq: Assay for Transposase-Accessible Chromatin using Sequencing</a:t>
            </a:r>
          </a:p>
          <a:p>
            <a:r>
              <a:rPr lang="en-US" dirty="0"/>
              <a:t>Why could this be interesting?</a:t>
            </a:r>
          </a:p>
          <a:p>
            <a:endParaRPr lang="en-US" dirty="0"/>
          </a:p>
        </p:txBody>
      </p:sp>
      <p:pic>
        <p:nvPicPr>
          <p:cNvPr id="13314" name="Picture 2" descr="GENEWIZ from Azenta | ATAC-Seq">
            <a:extLst>
              <a:ext uri="{FF2B5EF4-FFF2-40B4-BE49-F238E27FC236}">
                <a16:creationId xmlns:a16="http://schemas.microsoft.com/office/drawing/2014/main" id="{0C827FDE-F673-EB46-B65A-221FADF1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0" y="1625747"/>
            <a:ext cx="5324764" cy="48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63BE7-49D2-9543-9C39-EBEC890D91A3}"/>
              </a:ext>
            </a:extLst>
          </p:cNvPr>
          <p:cNvSpPr txBox="1"/>
          <p:nvPr/>
        </p:nvSpPr>
        <p:spPr>
          <a:xfrm>
            <a:off x="9860396" y="1625747"/>
            <a:ext cx="1883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genetically engineered hyperactive Tn5 transposase (2013) that simultaneously cuts open chromatin leaving a staggered nick and ligates sequencing adapters to these regions</a:t>
            </a:r>
          </a:p>
        </p:txBody>
      </p:sp>
    </p:spTree>
    <p:extLst>
      <p:ext uri="{BB962C8B-B14F-4D97-AF65-F5344CB8AC3E}">
        <p14:creationId xmlns:p14="http://schemas.microsoft.com/office/powerpoint/2010/main" val="378243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189-FC49-FA4E-8A6A-3FEBFB07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ATAC-seq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A27149-55FF-F14F-B891-897ED8414921}"/>
              </a:ext>
            </a:extLst>
          </p:cNvPr>
          <p:cNvCxnSpPr/>
          <p:nvPr/>
        </p:nvCxnSpPr>
        <p:spPr>
          <a:xfrm>
            <a:off x="1054769" y="4812632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069DFA-D9B7-904E-9FD7-27B06DC2F29F}"/>
              </a:ext>
            </a:extLst>
          </p:cNvPr>
          <p:cNvSpPr txBox="1"/>
          <p:nvPr/>
        </p:nvSpPr>
        <p:spPr>
          <a:xfrm>
            <a:off x="5622758" y="5005137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B662F-8EE4-7A40-811A-B209E8DEF6FE}"/>
              </a:ext>
            </a:extLst>
          </p:cNvPr>
          <p:cNvSpPr txBox="1"/>
          <p:nvPr/>
        </p:nvSpPr>
        <p:spPr>
          <a:xfrm>
            <a:off x="1054769" y="3577026"/>
            <a:ext cx="178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Alignment: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5D125-F461-A945-9BFD-AF1F4F95B2C2}"/>
              </a:ext>
            </a:extLst>
          </p:cNvPr>
          <p:cNvSpPr txBox="1"/>
          <p:nvPr/>
        </p:nvSpPr>
        <p:spPr>
          <a:xfrm>
            <a:off x="1083467" y="2545535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AF76D-6AD6-DC48-AFDF-265B6FF6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41" y="2467562"/>
            <a:ext cx="2181559" cy="679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0950D-40AC-5741-9020-21A2B820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54" y="2403074"/>
            <a:ext cx="2181559" cy="67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16E82-B21D-0740-802C-E66ACEC7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667" y="2403074"/>
            <a:ext cx="2181559" cy="6791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70668-838C-8943-A10C-218E26149492}"/>
              </a:ext>
            </a:extLst>
          </p:cNvPr>
          <p:cNvCxnSpPr>
            <a:cxnSpLocks/>
          </p:cNvCxnSpPr>
          <p:nvPr/>
        </p:nvCxnSpPr>
        <p:spPr>
          <a:xfrm>
            <a:off x="5622758" y="4609323"/>
            <a:ext cx="1244573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B1C0E2-43F8-1343-9A1B-5647881E1054}"/>
              </a:ext>
            </a:extLst>
          </p:cNvPr>
          <p:cNvCxnSpPr>
            <a:cxnSpLocks/>
          </p:cNvCxnSpPr>
          <p:nvPr/>
        </p:nvCxnSpPr>
        <p:spPr>
          <a:xfrm>
            <a:off x="6043260" y="4444482"/>
            <a:ext cx="1244573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517541-4C17-5548-BBC0-CECC11F4EB00}"/>
              </a:ext>
            </a:extLst>
          </p:cNvPr>
          <p:cNvCxnSpPr>
            <a:cxnSpLocks/>
          </p:cNvCxnSpPr>
          <p:nvPr/>
        </p:nvCxnSpPr>
        <p:spPr>
          <a:xfrm>
            <a:off x="6245044" y="4271307"/>
            <a:ext cx="1244573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D0B3E-0177-6B45-89F9-3D6FFAC8D575}"/>
              </a:ext>
            </a:extLst>
          </p:cNvPr>
          <p:cNvCxnSpPr>
            <a:cxnSpLocks/>
          </p:cNvCxnSpPr>
          <p:nvPr/>
        </p:nvCxnSpPr>
        <p:spPr>
          <a:xfrm>
            <a:off x="5809987" y="4100246"/>
            <a:ext cx="1244573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6DF935-CB33-D040-81A7-603E99C448AF}"/>
              </a:ext>
            </a:extLst>
          </p:cNvPr>
          <p:cNvCxnSpPr>
            <a:cxnSpLocks/>
          </p:cNvCxnSpPr>
          <p:nvPr/>
        </p:nvCxnSpPr>
        <p:spPr>
          <a:xfrm>
            <a:off x="6338659" y="3935407"/>
            <a:ext cx="1244573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1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50D-3117-AB47-8D75-5740EBD5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ATAC-seq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85733-1255-A74B-B01F-89F30B61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41" t="-293" r="29332" b="9265"/>
          <a:stretch/>
        </p:blipFill>
        <p:spPr>
          <a:xfrm>
            <a:off x="3077029" y="4169447"/>
            <a:ext cx="5512789" cy="60714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FF18B-0372-1B47-8C1E-89D691228286}"/>
              </a:ext>
            </a:extLst>
          </p:cNvPr>
          <p:cNvCxnSpPr/>
          <p:nvPr/>
        </p:nvCxnSpPr>
        <p:spPr>
          <a:xfrm>
            <a:off x="1054769" y="5110806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35ACFE-11B3-6D41-AB8A-393603879E21}"/>
              </a:ext>
            </a:extLst>
          </p:cNvPr>
          <p:cNvSpPr txBox="1"/>
          <p:nvPr/>
        </p:nvSpPr>
        <p:spPr>
          <a:xfrm>
            <a:off x="5622758" y="5303311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BDA857-70C0-7849-AC78-0272FDAD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3978"/>
            <a:ext cx="10555923" cy="875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2058E-32CA-FF47-AEB9-C61D89CD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1" y="2185534"/>
            <a:ext cx="10515600" cy="808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9077F-B559-7445-B4B0-D269FD390E92}"/>
              </a:ext>
            </a:extLst>
          </p:cNvPr>
          <p:cNvSpPr txBox="1"/>
          <p:nvPr/>
        </p:nvSpPr>
        <p:spPr>
          <a:xfrm>
            <a:off x="10406516" y="199303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Cell-type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069B7-F1C8-994C-9D6B-19EBBC2C4948}"/>
              </a:ext>
            </a:extLst>
          </p:cNvPr>
          <p:cNvSpPr txBox="1"/>
          <p:nvPr/>
        </p:nvSpPr>
        <p:spPr>
          <a:xfrm>
            <a:off x="10414531" y="295931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Cell-type B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EFB7DEA-9A22-2143-AEAD-C23DA0F8B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" t="2135" r="86878" b="15063"/>
          <a:stretch/>
        </p:blipFill>
        <p:spPr>
          <a:xfrm>
            <a:off x="9344814" y="4169446"/>
            <a:ext cx="1342343" cy="552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29B59A-FE8F-D246-BE20-6E55B729546E}"/>
              </a:ext>
            </a:extLst>
          </p:cNvPr>
          <p:cNvSpPr txBox="1"/>
          <p:nvPr/>
        </p:nvSpPr>
        <p:spPr>
          <a:xfrm>
            <a:off x="10836194" y="3900672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250473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5C6D1-D017-404F-9646-5A5B20AC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36B96-88C8-C940-8CD8-DAB82EB2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many RNA molecules are in a typical mammalian cell? </a:t>
            </a:r>
          </a:p>
          <a:p>
            <a:r>
              <a:rPr lang="en-US" dirty="0"/>
              <a:t>How many accessible regions are in the genome of a mammalian cell?</a:t>
            </a:r>
          </a:p>
        </p:txBody>
      </p:sp>
    </p:spTree>
    <p:extLst>
      <p:ext uri="{BB962C8B-B14F-4D97-AF65-F5344CB8AC3E}">
        <p14:creationId xmlns:p14="http://schemas.microsoft.com/office/powerpoint/2010/main" val="251023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04BA-9D63-424E-9697-8697745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918D-AC5A-144C-9D28-A071EE47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sequence every RNA molecule, at least how many reads do I need to sequence?</a:t>
            </a:r>
          </a:p>
          <a:p>
            <a:r>
              <a:rPr lang="en-US" dirty="0"/>
              <a:t>If I want to sequence every accessible region, at least how many reads do I need to sequence?</a:t>
            </a:r>
          </a:p>
        </p:txBody>
      </p:sp>
    </p:spTree>
    <p:extLst>
      <p:ext uri="{BB962C8B-B14F-4D97-AF65-F5344CB8AC3E}">
        <p14:creationId xmlns:p14="http://schemas.microsoft.com/office/powerpoint/2010/main" val="32602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04BA-9D63-424E-9697-8697745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918D-AC5A-144C-9D28-A071EE47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a range of measurements for gene expression (0 to X copies) in a single cell</a:t>
            </a:r>
          </a:p>
          <a:p>
            <a:r>
              <a:rPr lang="en-US" dirty="0"/>
              <a:t>What is the range of measurements you expect for accessibility data in a single cell?</a:t>
            </a:r>
          </a:p>
        </p:txBody>
      </p:sp>
    </p:spTree>
    <p:extLst>
      <p:ext uri="{BB962C8B-B14F-4D97-AF65-F5344CB8AC3E}">
        <p14:creationId xmlns:p14="http://schemas.microsoft.com/office/powerpoint/2010/main" val="416953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8411-1D7B-1F4C-9015-01B78091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is DNA organized in 3D? Which parts are touching?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37E5-45D0-D74A-A63A-A2B9DBBE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24545" cy="4351338"/>
          </a:xfrm>
        </p:spPr>
        <p:txBody>
          <a:bodyPr/>
          <a:lstStyle/>
          <a:p>
            <a:r>
              <a:rPr lang="en-US" dirty="0"/>
              <a:t>Hi-C: chromosome conformation capture by high-throughput sequencing</a:t>
            </a:r>
          </a:p>
          <a:p>
            <a:r>
              <a:rPr lang="en-US" dirty="0"/>
              <a:t>Why could this be interesting?</a:t>
            </a:r>
          </a:p>
          <a:p>
            <a:endParaRPr lang="en-US" dirty="0"/>
          </a:p>
        </p:txBody>
      </p:sp>
      <p:pic>
        <p:nvPicPr>
          <p:cNvPr id="9220" name="Picture 4" descr="Proximo Hi-C Kit for Plant Samples • NUCLEUS BIOTECH">
            <a:extLst>
              <a:ext uri="{FF2B5EF4-FFF2-40B4-BE49-F238E27FC236}">
                <a16:creationId xmlns:a16="http://schemas.microsoft.com/office/drawing/2014/main" id="{054739AB-5ACD-3642-9208-30901C9B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5" y="2511835"/>
            <a:ext cx="8084127" cy="297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43972-138C-D244-B50A-E05AF2EFE8EF}"/>
              </a:ext>
            </a:extLst>
          </p:cNvPr>
          <p:cNvSpPr txBox="1"/>
          <p:nvPr/>
        </p:nvSpPr>
        <p:spPr>
          <a:xfrm>
            <a:off x="293915" y="6353629"/>
            <a:ext cx="615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www.science.org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/10.1126/science.1181369</a:t>
            </a:r>
          </a:p>
        </p:txBody>
      </p:sp>
    </p:spTree>
    <p:extLst>
      <p:ext uri="{BB962C8B-B14F-4D97-AF65-F5344CB8AC3E}">
        <p14:creationId xmlns:p14="http://schemas.microsoft.com/office/powerpoint/2010/main" val="36199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8816-A2B6-5EFF-2BB4-EC2CC07B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E30E-1B64-B26C-924C-9F68FA6A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signal to noise ratio, remove confounders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B35A5-7E52-197F-E918-7C65831D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13" y="2655212"/>
            <a:ext cx="3555393" cy="349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06436-62DF-27AE-06B1-86758023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35" y="2655212"/>
            <a:ext cx="3579015" cy="35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B2B7-6C23-184A-A729-BB6B8E23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Hi-C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8D956-8FF7-6A4C-90FE-D7623010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167" y="2062230"/>
            <a:ext cx="2733665" cy="101785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8DFA56-D55B-8340-AFC1-C2EDC1482BB0}"/>
              </a:ext>
            </a:extLst>
          </p:cNvPr>
          <p:cNvCxnSpPr/>
          <p:nvPr/>
        </p:nvCxnSpPr>
        <p:spPr>
          <a:xfrm>
            <a:off x="1054769" y="4812632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97101-F95A-CF4E-82A4-F81BC749EEC1}"/>
              </a:ext>
            </a:extLst>
          </p:cNvPr>
          <p:cNvSpPr txBox="1"/>
          <p:nvPr/>
        </p:nvSpPr>
        <p:spPr>
          <a:xfrm>
            <a:off x="5622758" y="5005137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Genome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687F683-73C1-B346-A5BD-C61C038B8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9" t="49647" r="49808" b="16492"/>
          <a:stretch/>
        </p:blipFill>
        <p:spPr>
          <a:xfrm>
            <a:off x="2231571" y="4447801"/>
            <a:ext cx="587830" cy="34465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1F88B91-891C-594D-B383-8301D6495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76" t="49647" r="24721" b="26052"/>
          <a:stretch/>
        </p:blipFill>
        <p:spPr>
          <a:xfrm>
            <a:off x="9147513" y="4447801"/>
            <a:ext cx="587830" cy="247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D9894-4D82-4243-BE96-DAB942365DCD}"/>
              </a:ext>
            </a:extLst>
          </p:cNvPr>
          <p:cNvSpPr txBox="1"/>
          <p:nvPr/>
        </p:nvSpPr>
        <p:spPr>
          <a:xfrm>
            <a:off x="1054769" y="3577026"/>
            <a:ext cx="178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Alignment: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D6C9F-BB3A-8546-8A6C-2CBCF2BB8A19}"/>
              </a:ext>
            </a:extLst>
          </p:cNvPr>
          <p:cNvSpPr txBox="1"/>
          <p:nvPr/>
        </p:nvSpPr>
        <p:spPr>
          <a:xfrm>
            <a:off x="1083467" y="2545535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Sequence:</a:t>
            </a:r>
          </a:p>
        </p:txBody>
      </p:sp>
    </p:spTree>
    <p:extLst>
      <p:ext uri="{BB962C8B-B14F-4D97-AF65-F5344CB8AC3E}">
        <p14:creationId xmlns:p14="http://schemas.microsoft.com/office/powerpoint/2010/main" val="340234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5DB0-C91D-E046-BE64-0BA3C68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Hi-C data</a:t>
            </a:r>
          </a:p>
        </p:txBody>
      </p:sp>
      <p:pic>
        <p:nvPicPr>
          <p:cNvPr id="5" name="Picture 2" descr="Comprehensive Mapping of Long-Range Interactions Reveals Folding Principles  of the Human Genome">
            <a:extLst>
              <a:ext uri="{FF2B5EF4-FFF2-40B4-BE49-F238E27FC236}">
                <a16:creationId xmlns:a16="http://schemas.microsoft.com/office/drawing/2014/main" id="{4A66F3A6-E366-2040-BC45-397D88A8A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67469"/>
          <a:stretch/>
        </p:blipFill>
        <p:spPr bwMode="auto">
          <a:xfrm>
            <a:off x="1019910" y="1690688"/>
            <a:ext cx="4832034" cy="4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romoter-enhancer interactions identified from Hi-C data using  probabilistic models and hierarchical topological domains | Nature  Communications">
            <a:extLst>
              <a:ext uri="{FF2B5EF4-FFF2-40B4-BE49-F238E27FC236}">
                <a16:creationId xmlns:a16="http://schemas.microsoft.com/office/drawing/2014/main" id="{1CC32F2F-8A79-FC48-8577-990ECE84E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6440638" y="2694266"/>
            <a:ext cx="4913162" cy="271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A78A4-28DD-B04C-8CFD-E76C893DCAAB}"/>
              </a:ext>
            </a:extLst>
          </p:cNvPr>
          <p:cNvSpPr txBox="1"/>
          <p:nvPr/>
        </p:nvSpPr>
        <p:spPr>
          <a:xfrm>
            <a:off x="6033654" y="6426323"/>
            <a:ext cx="60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www.nature.com</a:t>
            </a:r>
            <a:r>
              <a:rPr lang="en-US" dirty="0"/>
              <a:t>/articles/s41467-017-02386-3</a:t>
            </a:r>
          </a:p>
        </p:txBody>
      </p:sp>
    </p:spTree>
    <p:extLst>
      <p:ext uri="{BB962C8B-B14F-4D97-AF65-F5344CB8AC3E}">
        <p14:creationId xmlns:p14="http://schemas.microsoft.com/office/powerpoint/2010/main" val="344355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D32A-346C-F749-BDA3-75556D11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Hi-C data visualizations</a:t>
            </a:r>
          </a:p>
        </p:txBody>
      </p:sp>
      <p:pic>
        <p:nvPicPr>
          <p:cNvPr id="4" name="Picture 6" descr="Hi-C map patterns (at the top) and their interpretation (at the... |  Download Scientific Diagram">
            <a:extLst>
              <a:ext uri="{FF2B5EF4-FFF2-40B4-BE49-F238E27FC236}">
                <a16:creationId xmlns:a16="http://schemas.microsoft.com/office/drawing/2014/main" id="{FAB3C0E8-032B-FE4D-9873-D9003E6FD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r="46775" b="79579"/>
          <a:stretch/>
        </p:blipFill>
        <p:spPr bwMode="auto">
          <a:xfrm>
            <a:off x="2158205" y="2183089"/>
            <a:ext cx="7875590" cy="189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0A9B1-FA96-FD42-9CBB-E942033AB4B6}"/>
              </a:ext>
            </a:extLst>
          </p:cNvPr>
          <p:cNvSpPr txBox="1"/>
          <p:nvPr/>
        </p:nvSpPr>
        <p:spPr>
          <a:xfrm>
            <a:off x="838200" y="2348346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chromosome</a:t>
            </a:r>
          </a:p>
        </p:txBody>
      </p:sp>
    </p:spTree>
    <p:extLst>
      <p:ext uri="{BB962C8B-B14F-4D97-AF65-F5344CB8AC3E}">
        <p14:creationId xmlns:p14="http://schemas.microsoft.com/office/powerpoint/2010/main" val="312575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D32A-346C-F749-BDA3-75556D11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Hi-C data visualizations</a:t>
            </a:r>
          </a:p>
        </p:txBody>
      </p:sp>
      <p:pic>
        <p:nvPicPr>
          <p:cNvPr id="4" name="Picture 6" descr="Hi-C map patterns (at the top) and their interpretation (at the... |  Download Scientific Diagram">
            <a:extLst>
              <a:ext uri="{FF2B5EF4-FFF2-40B4-BE49-F238E27FC236}">
                <a16:creationId xmlns:a16="http://schemas.microsoft.com/office/drawing/2014/main" id="{FAB3C0E8-032B-FE4D-9873-D9003E6FD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" r="46775" b="64494"/>
          <a:stretch/>
        </p:blipFill>
        <p:spPr bwMode="auto">
          <a:xfrm>
            <a:off x="2158205" y="2183089"/>
            <a:ext cx="7875590" cy="3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0A9B1-FA96-FD42-9CBB-E942033AB4B6}"/>
              </a:ext>
            </a:extLst>
          </p:cNvPr>
          <p:cNvSpPr txBox="1"/>
          <p:nvPr/>
        </p:nvSpPr>
        <p:spPr>
          <a:xfrm>
            <a:off x="838200" y="2348346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chromosome</a:t>
            </a:r>
          </a:p>
        </p:txBody>
      </p:sp>
    </p:spTree>
    <p:extLst>
      <p:ext uri="{BB962C8B-B14F-4D97-AF65-F5344CB8AC3E}">
        <p14:creationId xmlns:p14="http://schemas.microsoft.com/office/powerpoint/2010/main" val="217526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F1F3-5E3B-2793-734E-E8EB414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visualizations people have made</a:t>
            </a:r>
          </a:p>
        </p:txBody>
      </p:sp>
      <p:pic>
        <p:nvPicPr>
          <p:cNvPr id="5" name="Picture 4" descr="A close-up of a ball&#10;&#10;Description automatically generated with low confidence">
            <a:extLst>
              <a:ext uri="{FF2B5EF4-FFF2-40B4-BE49-F238E27FC236}">
                <a16:creationId xmlns:a16="http://schemas.microsoft.com/office/drawing/2014/main" id="{71DDA3B6-D608-23DB-C279-1852E1D9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10" y="1835374"/>
            <a:ext cx="4152900" cy="4025900"/>
          </a:xfrm>
          <a:prstGeom prst="rect">
            <a:avLst/>
          </a:prstGeom>
        </p:spPr>
      </p:pic>
      <p:pic>
        <p:nvPicPr>
          <p:cNvPr id="3074" name="Picture 2" descr="Visualization of Hi-C data. An Epigenome Browser snapshot of a 4 Mb... |  Download Scientific Diagram">
            <a:extLst>
              <a:ext uri="{FF2B5EF4-FFF2-40B4-BE49-F238E27FC236}">
                <a16:creationId xmlns:a16="http://schemas.microsoft.com/office/drawing/2014/main" id="{13CBB8BB-8E3D-91AE-BEB5-428AE6CA2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9" b="53860"/>
          <a:stretch/>
        </p:blipFill>
        <p:spPr bwMode="auto">
          <a:xfrm>
            <a:off x="742024" y="4195553"/>
            <a:ext cx="6429289" cy="7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sualization of Hi-C data. An Epigenome Browser snapshot of a 4 Mb... |  Download Scientific Diagram">
            <a:extLst>
              <a:ext uri="{FF2B5EF4-FFF2-40B4-BE49-F238E27FC236}">
                <a16:creationId xmlns:a16="http://schemas.microsoft.com/office/drawing/2014/main" id="{911A9EBA-6D86-8969-53ED-06665C355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69310" b="-14251"/>
          <a:stretch/>
        </p:blipFill>
        <p:spPr bwMode="auto">
          <a:xfrm flipV="1">
            <a:off x="1258975" y="1356485"/>
            <a:ext cx="5888423" cy="17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B0184-9912-5CF6-3B53-8C1FEBA57054}"/>
              </a:ext>
            </a:extLst>
          </p:cNvPr>
          <p:cNvSpPr txBox="1"/>
          <p:nvPr/>
        </p:nvSpPr>
        <p:spPr>
          <a:xfrm>
            <a:off x="424308" y="1792796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597D-7A4C-7427-C9AD-ED019DE8F24C}"/>
              </a:ext>
            </a:extLst>
          </p:cNvPr>
          <p:cNvSpPr txBox="1"/>
          <p:nvPr/>
        </p:nvSpPr>
        <p:spPr>
          <a:xfrm>
            <a:off x="424308" y="342900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6B05F-0DA4-D647-D065-F2D621D1934F}"/>
              </a:ext>
            </a:extLst>
          </p:cNvPr>
          <p:cNvSpPr txBox="1"/>
          <p:nvPr/>
        </p:nvSpPr>
        <p:spPr>
          <a:xfrm>
            <a:off x="7807410" y="179279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079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A20B9-8405-3148-8F86-DF52AA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to spatially resolved?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D8B55-2128-134B-AEE1-DE4A816A7D56}"/>
              </a:ext>
            </a:extLst>
          </p:cNvPr>
          <p:cNvSpPr txBox="1"/>
          <p:nvPr/>
        </p:nvSpPr>
        <p:spPr>
          <a:xfrm>
            <a:off x="2743678" y="2331512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Sequencing?</a:t>
            </a:r>
            <a:endParaRPr lang="en-US" dirty="0"/>
          </a:p>
        </p:txBody>
      </p:sp>
      <p:pic>
        <p:nvPicPr>
          <p:cNvPr id="1030" name="Picture 6" descr="NGI Sweden » 10X Genomics Visium">
            <a:extLst>
              <a:ext uri="{FF2B5EF4-FFF2-40B4-BE49-F238E27FC236}">
                <a16:creationId xmlns:a16="http://schemas.microsoft.com/office/drawing/2014/main" id="{AEAF3300-A53E-D449-B325-984E454A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40" y="3110948"/>
            <a:ext cx="4563138" cy="173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9008D7-0017-E744-9536-C6EE38727E68}"/>
              </a:ext>
            </a:extLst>
          </p:cNvPr>
          <p:cNvSpPr txBox="1"/>
          <p:nvPr/>
        </p:nvSpPr>
        <p:spPr>
          <a:xfrm>
            <a:off x="8515002" y="2359129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Imaging?</a:t>
            </a:r>
            <a:endParaRPr lang="en-US" dirty="0"/>
          </a:p>
        </p:txBody>
      </p:sp>
      <p:pic>
        <p:nvPicPr>
          <p:cNvPr id="1034" name="Picture 10" descr="High-performance multiplexed fluorescence in situ hybridization in culture  and tissue with matrix imprinting and clearing | PNAS">
            <a:extLst>
              <a:ext uri="{FF2B5EF4-FFF2-40B4-BE49-F238E27FC236}">
                <a16:creationId xmlns:a16="http://schemas.microsoft.com/office/drawing/2014/main" id="{AD56E17A-D129-054D-872C-649B6746A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2" b="53820"/>
          <a:stretch/>
        </p:blipFill>
        <p:spPr bwMode="auto">
          <a:xfrm>
            <a:off x="6548813" y="3323714"/>
            <a:ext cx="5154158" cy="10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3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93D2-F847-7E41-8A8E-A349B498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spatially resolved by sequencing (spatial ATAC-seq via </a:t>
            </a:r>
            <a:r>
              <a:rPr lang="en-US" dirty="0" err="1"/>
              <a:t>DBiT</a:t>
            </a:r>
            <a:r>
              <a:rPr lang="en-US" dirty="0"/>
              <a:t>-seq)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5EB4444-BD39-5E41-ABB7-FC7357D3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144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80528-D7A0-F24B-BD94-782F3563C1CE}"/>
              </a:ext>
            </a:extLst>
          </p:cNvPr>
          <p:cNvSpPr txBox="1"/>
          <p:nvPr/>
        </p:nvSpPr>
        <p:spPr>
          <a:xfrm>
            <a:off x="218661" y="6311900"/>
            <a:ext cx="702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https://www.biorxiv.org/content/10.1101/2021.06.06.447244v1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AF44-83C6-394B-A729-27B070EB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ATAC-seq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7E9BBC-FF54-E844-9951-A75C7C50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get count and position matrix</a:t>
            </a:r>
          </a:p>
          <a:p>
            <a:r>
              <a:rPr lang="en-US" dirty="0"/>
              <a:t>Instead of spot by gene, we get spot by DNA region</a:t>
            </a:r>
          </a:p>
          <a:p>
            <a:r>
              <a:rPr lang="en-US" dirty="0"/>
              <a:t>In theory, we can cluster and do all the same analyses as spatial transcriptomics</a:t>
            </a:r>
          </a:p>
        </p:txBody>
      </p:sp>
    </p:spTree>
    <p:extLst>
      <p:ext uri="{BB962C8B-B14F-4D97-AF65-F5344CB8AC3E}">
        <p14:creationId xmlns:p14="http://schemas.microsoft.com/office/powerpoint/2010/main" val="15441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16C-7248-7E41-BFD2-9D398809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0774-8DEE-8C4A-90ED-D7791C3A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spatial transcriptomics analysis, clusters of cells are transcriptionally similar (express similar genes). What do these spatial ATAC-seq clusters mean?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1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16C-7248-7E41-BFD2-9D398809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0774-8DEE-8C4A-90ED-D7791C3A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spatial transcriptomics analysis, differential testing could help us identify which genes were upregulated in clusters. Can we do differential testing with ATAC-seq?</a:t>
            </a:r>
          </a:p>
          <a:p>
            <a:r>
              <a:rPr lang="en-US" dirty="0"/>
              <a:t>How would you interpret the results?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4AC5-A709-F9A0-E37B-E98A19F3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496-A4CD-12B7-372B-3179B5E6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3EE-78DA-1A6B-C113-07B514E3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signal to noise ratio, remove confounders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18B2-EFC7-395D-7F05-7712D8A68249}"/>
              </a:ext>
            </a:extLst>
          </p:cNvPr>
          <p:cNvSpPr txBox="1"/>
          <p:nvPr/>
        </p:nvSpPr>
        <p:spPr>
          <a:xfrm>
            <a:off x="3941213" y="61754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0419-DC07-8C1A-B30D-8C8A450FEE37}"/>
              </a:ext>
            </a:extLst>
          </p:cNvPr>
          <p:cNvSpPr txBox="1"/>
          <p:nvPr/>
        </p:nvSpPr>
        <p:spPr>
          <a:xfrm rot="16200000">
            <a:off x="1092693" y="4107085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log10(</a:t>
            </a:r>
            <a:r>
              <a:rPr lang="en-US" dirty="0" err="1"/>
              <a:t>pexp</a:t>
            </a:r>
            <a:r>
              <a:rPr lang="en-US" dirty="0"/>
              <a:t> + 1)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666C6-F725-DF25-4E72-665CBBF8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35" y="2655212"/>
            <a:ext cx="3579015" cy="3521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DD7A8-CBF3-F79F-C834-BC73320A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34" y="2573370"/>
            <a:ext cx="3660676" cy="36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4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04BA-9D63-424E-9697-8697745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918D-AC5A-144C-9D28-A071EE47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spatial proteomics, we talked about how if we don’t titrate antibodies appropriately, we can get a lot of non-specific binding resulting in false positives (detecting proteins where there are none)</a:t>
            </a:r>
          </a:p>
          <a:p>
            <a:r>
              <a:rPr lang="en-US" dirty="0"/>
              <a:t>Are we more likely to get false positives or false negatives with spatial </a:t>
            </a:r>
            <a:r>
              <a:rPr lang="en-US" dirty="0" err="1"/>
              <a:t>atac</a:t>
            </a:r>
            <a:r>
              <a:rPr lang="en-US" dirty="0"/>
              <a:t>-seq?</a:t>
            </a:r>
          </a:p>
        </p:txBody>
      </p:sp>
    </p:spTree>
    <p:extLst>
      <p:ext uri="{BB962C8B-B14F-4D97-AF65-F5344CB8AC3E}">
        <p14:creationId xmlns:p14="http://schemas.microsoft.com/office/powerpoint/2010/main" val="126781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EC12-E1A9-1F44-8B1D-3D26CA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spatially resolved DNA conformation by imaging</a:t>
            </a:r>
          </a:p>
        </p:txBody>
      </p:sp>
      <p:pic>
        <p:nvPicPr>
          <p:cNvPr id="5" name="Picture 2" descr="figure 1">
            <a:extLst>
              <a:ext uri="{FF2B5EF4-FFF2-40B4-BE49-F238E27FC236}">
                <a16:creationId xmlns:a16="http://schemas.microsoft.com/office/drawing/2014/main" id="{B9EB4250-15EF-CA49-8BBF-A24AF3A69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0" r="27356" b="40943"/>
          <a:stretch/>
        </p:blipFill>
        <p:spPr bwMode="auto">
          <a:xfrm>
            <a:off x="1646611" y="1634367"/>
            <a:ext cx="8898778" cy="42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9BFAA-DC23-B740-A49B-E55E167932E7}"/>
              </a:ext>
            </a:extLst>
          </p:cNvPr>
          <p:cNvSpPr txBox="1"/>
          <p:nvPr/>
        </p:nvSpPr>
        <p:spPr>
          <a:xfrm>
            <a:off x="88642" y="6308209"/>
            <a:ext cx="60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https://www.nature.com/articles/s41467-020-16732-5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594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E1DF-4B09-394A-A64E-739ADF22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0965-B68F-DA44-9631-F270B78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Chromosome 19 is ~50 million base pairs</a:t>
            </a:r>
          </a:p>
          <a:p>
            <a:r>
              <a:rPr lang="en-US" dirty="0"/>
              <a:t>From multiplexed </a:t>
            </a:r>
            <a:r>
              <a:rPr lang="en-US" dirty="0" err="1"/>
              <a:t>smFISH</a:t>
            </a:r>
            <a:r>
              <a:rPr lang="en-US" dirty="0"/>
              <a:t>, we can measure 2^10-1 unique RNA species across 10 rounds of imaging</a:t>
            </a:r>
          </a:p>
          <a:p>
            <a:r>
              <a:rPr lang="en-US" dirty="0"/>
              <a:t>If I wanted to use multiplexed </a:t>
            </a:r>
            <a:r>
              <a:rPr lang="en-US" dirty="0" err="1"/>
              <a:t>smFISH</a:t>
            </a:r>
            <a:r>
              <a:rPr lang="en-US" dirty="0"/>
              <a:t> to use 10 rounds of imaging to trace out unique regions evenly spaced along chromosome 19 to determine its conformation, what resolution can I trace out chromosome 19?</a:t>
            </a:r>
          </a:p>
          <a:p>
            <a:pPr lvl="1"/>
            <a:r>
              <a:rPr lang="en-US" dirty="0"/>
              <a:t>Can I tell if base pair 1,000,059 is touching 2,002,394 but not 1,000,238?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51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hands on component: </a:t>
            </a:r>
            <a:br>
              <a:rPr lang="en-US" dirty="0"/>
            </a:br>
            <a:r>
              <a:rPr lang="en-US" dirty="0"/>
              <a:t>Interpret a mystery dataset together</a:t>
            </a:r>
            <a:br>
              <a:rPr lang="en-US" dirty="0"/>
            </a:br>
            <a:endParaRPr lang="en-US" sz="36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D4E97DD-218A-6B52-B700-73637193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98" y="1527147"/>
            <a:ext cx="10628003" cy="3803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59AD41-D13E-DDEA-6236-18F2D66467FF}"/>
              </a:ext>
            </a:extLst>
          </p:cNvPr>
          <p:cNvSpPr/>
          <p:nvPr/>
        </p:nvSpPr>
        <p:spPr>
          <a:xfrm>
            <a:off x="1003607" y="4146954"/>
            <a:ext cx="2073165" cy="34161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DE55-385D-2746-8E32-F13F46CA5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7B4F-F47A-861A-68E2-AE9EA190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9078-7C3C-BC18-DAD7-80803CD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signal to noise ratio, remove confounders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CF7C3-3BE0-55F2-511C-FBD030015530}"/>
              </a:ext>
            </a:extLst>
          </p:cNvPr>
          <p:cNvSpPr txBox="1"/>
          <p:nvPr/>
        </p:nvSpPr>
        <p:spPr>
          <a:xfrm>
            <a:off x="3941213" y="61754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D226-12D1-F9BE-D9F5-A2AAC9FA81FF}"/>
              </a:ext>
            </a:extLst>
          </p:cNvPr>
          <p:cNvSpPr txBox="1"/>
          <p:nvPr/>
        </p:nvSpPr>
        <p:spPr>
          <a:xfrm rot="16200000">
            <a:off x="1334650" y="4107085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pexp.norm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66FFF-347C-5CB9-0809-42D13B04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35" y="2655212"/>
            <a:ext cx="3579015" cy="3521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D6BB6-C573-0903-4139-13F407A9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36" y="2655212"/>
            <a:ext cx="3497580" cy="3441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0C416C-5A35-4F91-FCCE-FDE5BCE4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475" y="2547375"/>
            <a:ext cx="3752075" cy="36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6A2-4A00-59FD-FDD3-87423A60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545"/>
          </a:xfrm>
        </p:spPr>
        <p:txBody>
          <a:bodyPr>
            <a:normAutofit fontScale="90000"/>
          </a:bodyPr>
          <a:lstStyle/>
          <a:p>
            <a:r>
              <a:rPr lang="en-US" dirty="0"/>
              <a:t>Try out the simulation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763E-558D-2047-8237-AE2EA1A6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pexp</a:t>
            </a:r>
            <a:r>
              <a:rPr lang="en-US" dirty="0"/>
              <a:t> &lt;- c(</a:t>
            </a:r>
            <a:r>
              <a:rPr lang="en-US" dirty="0" err="1"/>
              <a:t>rnorm</a:t>
            </a:r>
            <a:r>
              <a:rPr lang="en-US" dirty="0"/>
              <a:t>(100, 10, </a:t>
            </a:r>
            <a:r>
              <a:rPr lang="en-US" dirty="0" err="1"/>
              <a:t>sd</a:t>
            </a:r>
            <a:r>
              <a:rPr lang="en-US" dirty="0"/>
              <a:t>=10), </a:t>
            </a:r>
            <a:r>
              <a:rPr lang="en-US" dirty="0" err="1"/>
              <a:t>rnorm</a:t>
            </a:r>
            <a:r>
              <a:rPr lang="en-US" dirty="0"/>
              <a:t>(100, 100, </a:t>
            </a:r>
            <a:r>
              <a:rPr lang="en-US" dirty="0" err="1"/>
              <a:t>sd</a:t>
            </a:r>
            <a:r>
              <a:rPr lang="en-US" dirty="0"/>
              <a:t>=50))</a:t>
            </a:r>
          </a:p>
          <a:p>
            <a:pPr marL="0" indent="0">
              <a:buNone/>
            </a:pPr>
            <a:r>
              <a:rPr lang="en-US" dirty="0" err="1"/>
              <a:t>pexp</a:t>
            </a:r>
            <a:r>
              <a:rPr lang="en-US" dirty="0"/>
              <a:t>[</a:t>
            </a:r>
            <a:r>
              <a:rPr lang="en-US" dirty="0" err="1"/>
              <a:t>pexp</a:t>
            </a:r>
            <a:r>
              <a:rPr lang="en-US" dirty="0"/>
              <a:t> &lt; 0] &lt;- 0</a:t>
            </a:r>
          </a:p>
          <a:p>
            <a:pPr marL="0" indent="0">
              <a:buNone/>
            </a:pPr>
            <a:r>
              <a:rPr lang="en-US" dirty="0" err="1"/>
              <a:t>pexp</a:t>
            </a:r>
            <a:r>
              <a:rPr lang="en-US" dirty="0"/>
              <a:t> &lt;- 1.03^pexp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 &lt;- c(rep('red', 100), rep('blue', 100))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pexp</a:t>
            </a:r>
            <a:r>
              <a:rPr lang="en-US" dirty="0"/>
              <a:t>, breaks=100, col='red')</a:t>
            </a:r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pexp</a:t>
            </a:r>
            <a:r>
              <a:rPr lang="en-US" dirty="0"/>
              <a:t>[col=='blue'], breaks=100, add=TRUE, col='blue')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hist(log10(pexp+1), breaks=100)</a:t>
            </a:r>
          </a:p>
          <a:p>
            <a:pPr marL="0" indent="0">
              <a:buNone/>
            </a:pPr>
            <a:r>
              <a:rPr lang="en-US" dirty="0"/>
              <a:t>hist(log10(pexp+1)[col=='red'], breaks=10, add=TRUE, col='red')</a:t>
            </a:r>
          </a:p>
          <a:p>
            <a:pPr marL="0" indent="0">
              <a:buNone/>
            </a:pPr>
            <a:r>
              <a:rPr lang="en-US" dirty="0"/>
              <a:t>hist(log10(pexp+1)[col=='blue'], breaks=100, add=TRUE, col='blue')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area = c(jitter(rep(4, 100), amount=0.1), jitter(log10(</a:t>
            </a:r>
            <a:r>
              <a:rPr lang="en-US" dirty="0" err="1"/>
              <a:t>pexp</a:t>
            </a:r>
            <a:r>
              <a:rPr lang="en-US" dirty="0"/>
              <a:t>[101:200]+1), amount=0.1))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plot(area, log10(pexp+1), col=col, </a:t>
            </a:r>
            <a:r>
              <a:rPr lang="en-US" dirty="0" err="1"/>
              <a:t>pch</a:t>
            </a:r>
            <a:r>
              <a:rPr lang="en-US" dirty="0"/>
              <a:t>=16)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pexp.norm</a:t>
            </a:r>
            <a:r>
              <a:rPr lang="en-US" dirty="0"/>
              <a:t> &lt;- log10(pexp+1)/area * mean(area)</a:t>
            </a:r>
          </a:p>
          <a:p>
            <a:pPr marL="0" indent="0">
              <a:buNone/>
            </a:pPr>
            <a:r>
              <a:rPr lang="en-US" dirty="0"/>
              <a:t>plot(area, </a:t>
            </a:r>
            <a:r>
              <a:rPr lang="en-US" dirty="0" err="1"/>
              <a:t>pexp.norm</a:t>
            </a:r>
            <a:r>
              <a:rPr lang="en-US" dirty="0"/>
              <a:t>, col=col, </a:t>
            </a:r>
            <a:r>
              <a:rPr lang="en-US" dirty="0" err="1"/>
              <a:t>pch</a:t>
            </a:r>
            <a:r>
              <a:rPr lang="en-US" dirty="0"/>
              <a:t>=16)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pexp.norm</a:t>
            </a:r>
            <a:r>
              <a:rPr lang="en-US" dirty="0"/>
              <a:t>, breaks=100)</a:t>
            </a:r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pexp.norm</a:t>
            </a:r>
            <a:r>
              <a:rPr lang="en-US" dirty="0"/>
              <a:t>[col=='red'], breaks=5, add=TRUE, col='red')</a:t>
            </a:r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pexp.norm</a:t>
            </a:r>
            <a:r>
              <a:rPr lang="en-US" dirty="0"/>
              <a:t>[col=='blue'], breaks=15, add=TRUE, col='blue')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4E0-4AAC-2AE8-85CB-A4BE3E8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55C-0712-ED6C-5BF2-B02CA87F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Autofit/>
          </a:bodyPr>
          <a:lstStyle/>
          <a:p>
            <a:r>
              <a:rPr lang="en-US" sz="2100" dirty="0" err="1"/>
              <a:t>GeneA</a:t>
            </a:r>
            <a:r>
              <a:rPr lang="en-US" sz="2100" dirty="0"/>
              <a:t> and </a:t>
            </a:r>
            <a:r>
              <a:rPr lang="en-US" sz="2100" dirty="0" err="1"/>
              <a:t>GeneB</a:t>
            </a:r>
            <a:r>
              <a:rPr lang="en-US" sz="2100" dirty="0"/>
              <a:t> are upregulated in microglia, Prof. Fan’s cell-type of interest</a:t>
            </a:r>
          </a:p>
          <a:p>
            <a:r>
              <a:rPr lang="en-US" sz="2100" dirty="0" err="1"/>
              <a:t>GeneA</a:t>
            </a:r>
            <a:r>
              <a:rPr lang="en-US" sz="2100" dirty="0"/>
              <a:t> encodes for a secreted protein </a:t>
            </a:r>
            <a:r>
              <a:rPr lang="en-US" sz="2100" dirty="0" err="1"/>
              <a:t>ProteinA</a:t>
            </a:r>
            <a:endParaRPr lang="en-US" sz="2100" dirty="0"/>
          </a:p>
          <a:p>
            <a:r>
              <a:rPr lang="en-US" sz="2100" dirty="0" err="1"/>
              <a:t>GeneB</a:t>
            </a:r>
            <a:r>
              <a:rPr lang="en-US" sz="2100" dirty="0"/>
              <a:t> encodes for a nuclear protein </a:t>
            </a:r>
            <a:r>
              <a:rPr lang="en-US" sz="2100" dirty="0" err="1"/>
              <a:t>ProteinB</a:t>
            </a:r>
            <a:endParaRPr lang="en-US" sz="2100" dirty="0"/>
          </a:p>
          <a:p>
            <a:r>
              <a:rPr lang="en-US" sz="2100" dirty="0"/>
              <a:t>Good antibodies are available for both proteins</a:t>
            </a:r>
          </a:p>
          <a:p>
            <a:r>
              <a:rPr lang="en-US" sz="2100" dirty="0"/>
              <a:t>Prof. Fan wants to stain for one of these proteins to identify microglia in the brain and study their spatial organization </a:t>
            </a:r>
          </a:p>
          <a:p>
            <a:r>
              <a:rPr lang="en-US" sz="2100" dirty="0"/>
              <a:t>Which protein should she stain for and why?</a:t>
            </a:r>
          </a:p>
        </p:txBody>
      </p:sp>
    </p:spTree>
    <p:extLst>
      <p:ext uri="{BB962C8B-B14F-4D97-AF65-F5344CB8AC3E}">
        <p14:creationId xmlns:p14="http://schemas.microsoft.com/office/powerpoint/2010/main" val="217915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4E0-4AAC-2AE8-85CB-A4BE3E8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55C-0712-ED6C-5BF2-B02CA87F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8320" cy="4351338"/>
          </a:xfrm>
        </p:spPr>
        <p:txBody>
          <a:bodyPr>
            <a:normAutofit/>
          </a:bodyPr>
          <a:lstStyle/>
          <a:p>
            <a:r>
              <a:rPr lang="en-US" sz="2100" dirty="0" err="1"/>
              <a:t>GeneC</a:t>
            </a:r>
            <a:r>
              <a:rPr lang="en-US" sz="2100" dirty="0"/>
              <a:t> and </a:t>
            </a:r>
            <a:r>
              <a:rPr lang="en-US" sz="2100" dirty="0" err="1"/>
              <a:t>GeneD</a:t>
            </a:r>
            <a:r>
              <a:rPr lang="en-US" sz="2100" dirty="0"/>
              <a:t> are upregulated in Purkinje neurons, Prof. Fan’s cell-type of interest</a:t>
            </a:r>
          </a:p>
          <a:p>
            <a:r>
              <a:rPr lang="en-US" sz="2100" dirty="0" err="1"/>
              <a:t>GeneC</a:t>
            </a:r>
            <a:r>
              <a:rPr lang="en-US" sz="2100" dirty="0"/>
              <a:t> encodes for an axonal protein </a:t>
            </a:r>
            <a:r>
              <a:rPr lang="en-US" sz="2100" dirty="0" err="1"/>
              <a:t>ProteinC</a:t>
            </a:r>
            <a:endParaRPr lang="en-US" sz="2100" dirty="0"/>
          </a:p>
          <a:p>
            <a:r>
              <a:rPr lang="en-US" sz="2100" dirty="0" err="1"/>
              <a:t>GeneD</a:t>
            </a:r>
            <a:r>
              <a:rPr lang="en-US" sz="2100" dirty="0"/>
              <a:t> encodes for a nuclear protein </a:t>
            </a:r>
            <a:r>
              <a:rPr lang="en-US" sz="2100" dirty="0" err="1"/>
              <a:t>ProteinD</a:t>
            </a:r>
            <a:endParaRPr lang="en-US" sz="2100" dirty="0"/>
          </a:p>
          <a:p>
            <a:r>
              <a:rPr lang="en-US" sz="2100" dirty="0"/>
              <a:t>Good antibodies are available for both proteins</a:t>
            </a:r>
          </a:p>
          <a:p>
            <a:r>
              <a:rPr lang="en-US" sz="2100" dirty="0"/>
              <a:t>Prof. Fan wants to stain for one of these proteins to identify Purkinje neurons in the brain and study their spatial organization </a:t>
            </a:r>
          </a:p>
          <a:p>
            <a:r>
              <a:rPr lang="en-US" sz="2100" dirty="0"/>
              <a:t>Which protein should she stain for and why?</a:t>
            </a:r>
          </a:p>
        </p:txBody>
      </p:sp>
    </p:spTree>
    <p:extLst>
      <p:ext uri="{BB962C8B-B14F-4D97-AF65-F5344CB8AC3E}">
        <p14:creationId xmlns:p14="http://schemas.microsoft.com/office/powerpoint/2010/main" val="293427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munohistochemistry - Wikipedia">
            <a:extLst>
              <a:ext uri="{FF2B5EF4-FFF2-40B4-BE49-F238E27FC236}">
                <a16:creationId xmlns:a16="http://schemas.microsoft.com/office/drawing/2014/main" id="{2B4983E2-0708-26C3-C3DF-5ED6ABFB6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55" y="686473"/>
            <a:ext cx="7077489" cy="54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9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631-1278-69DE-308E-B63185D4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A2E1-4310-FC08-9967-F94B8CF8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spatial epigenomics</a:t>
            </a:r>
          </a:p>
          <a:p>
            <a:r>
              <a:rPr lang="en-US" dirty="0"/>
              <a:t>Analyze a new mystery dataset together</a:t>
            </a:r>
          </a:p>
        </p:txBody>
      </p:sp>
    </p:spTree>
    <p:extLst>
      <p:ext uri="{BB962C8B-B14F-4D97-AF65-F5344CB8AC3E}">
        <p14:creationId xmlns:p14="http://schemas.microsoft.com/office/powerpoint/2010/main" val="224106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1131</Words>
  <Application>Microsoft Macintosh PowerPoint</Application>
  <PresentationFormat>Widescreen</PresentationFormat>
  <Paragraphs>138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Spatial epigenomics</vt:lpstr>
      <vt:lpstr>Why normalize data?</vt:lpstr>
      <vt:lpstr>Why normalize data?</vt:lpstr>
      <vt:lpstr>Why normalize data?</vt:lpstr>
      <vt:lpstr>Try out the simulation for yourself</vt:lpstr>
      <vt:lpstr>Practice question</vt:lpstr>
      <vt:lpstr>Practice question</vt:lpstr>
      <vt:lpstr>PowerPoint Presentation</vt:lpstr>
      <vt:lpstr>Lesson Objectives</vt:lpstr>
      <vt:lpstr>Why epigenetics? </vt:lpstr>
      <vt:lpstr>PowerPoint Presentation</vt:lpstr>
      <vt:lpstr>First: epigenetic profiling in a non-spatially resolved manner in bulk tissue</vt:lpstr>
      <vt:lpstr>What parts of DNA are accessible for transcription?</vt:lpstr>
      <vt:lpstr>Interpreting ATAC-seq data</vt:lpstr>
      <vt:lpstr>Visualizing ATAC-seq data</vt:lpstr>
      <vt:lpstr>Food for thought</vt:lpstr>
      <vt:lpstr>Food for thought</vt:lpstr>
      <vt:lpstr>Food for thought</vt:lpstr>
      <vt:lpstr>How is DNA organized in 3D? Which parts are touching?</vt:lpstr>
      <vt:lpstr>Interpreting Hi-C data</vt:lpstr>
      <vt:lpstr>Visualizing Hi-C data</vt:lpstr>
      <vt:lpstr>Interpreting Hi-C data visualizations</vt:lpstr>
      <vt:lpstr>Interpreting Hi-C data visualizations</vt:lpstr>
      <vt:lpstr>Other visualizations people have made</vt:lpstr>
      <vt:lpstr>How do we get to spatially resolved?</vt:lpstr>
      <vt:lpstr>Getting to spatially resolved by sequencing (spatial ATAC-seq via DBiT-seq)</vt:lpstr>
      <vt:lpstr>Spatial ATAC-seq</vt:lpstr>
      <vt:lpstr>Practice Question</vt:lpstr>
      <vt:lpstr>Practice Question</vt:lpstr>
      <vt:lpstr>Food for thought</vt:lpstr>
      <vt:lpstr>Getting to spatially resolved DNA conformation by imaging</vt:lpstr>
      <vt:lpstr>Practice question</vt:lpstr>
      <vt:lpstr>Today’s hands on component:  Interpret a mystery dataset together 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epigenomics</dc:title>
  <dc:creator>Jean Fan</dc:creator>
  <cp:lastModifiedBy>Jean Fan</cp:lastModifiedBy>
  <cp:revision>7</cp:revision>
  <dcterms:created xsi:type="dcterms:W3CDTF">2023-02-23T13:33:52Z</dcterms:created>
  <dcterms:modified xsi:type="dcterms:W3CDTF">2024-02-21T00:56:45Z</dcterms:modified>
</cp:coreProperties>
</file>