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andfonline.com/doi/full/10.1080/23738871.2017.1298643"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SzPts val="1400"/>
              <a:buNone/>
            </a:pPr>
            <a:r>
              <a:rPr lang="en-US" sz="1100">
                <a:latin typeface="Calibri"/>
                <a:ea typeface="Calibri"/>
                <a:cs typeface="Calibri"/>
                <a:sym typeface="Calibri"/>
              </a:rPr>
              <a:t>Our data exploration initiated with an examination of a three inquiries from the 2016 Identity Theft Supplement. This supplement, administered from January 1-June 30 2016 to NCVS households that were interviewed (134,690), was answered by approximately 125,200 persons age 16 or older.</a:t>
            </a:r>
            <a:endParaRPr sz="1100">
              <a:latin typeface="Calibri"/>
              <a:ea typeface="Calibri"/>
              <a:cs typeface="Calibri"/>
              <a:sym typeface="Calibri"/>
            </a:endParaRPr>
          </a:p>
          <a:p>
            <a:pPr indent="0" lvl="0" marL="0" marR="0" rtl="0" algn="l">
              <a:lnSpc>
                <a:spcPct val="107000"/>
              </a:lnSpc>
              <a:spcBef>
                <a:spcPts val="800"/>
              </a:spcBef>
              <a:spcAft>
                <a:spcPts val="0"/>
              </a:spcAft>
              <a:buSzPts val="1400"/>
              <a:buNone/>
            </a:pPr>
            <a:r>
              <a:rPr lang="en-US" sz="1100">
                <a:latin typeface="Calibri"/>
                <a:ea typeface="Calibri"/>
                <a:cs typeface="Calibri"/>
                <a:sym typeface="Calibri"/>
              </a:rPr>
              <a:t>First, we wanted to better understand some common ways that victims discovered that their identity had been stolen. In doing so, we might better recognize the origins of identity theft. </a:t>
            </a:r>
            <a:endParaRPr sz="1100">
              <a:latin typeface="Calibri"/>
              <a:ea typeface="Calibri"/>
              <a:cs typeface="Calibri"/>
              <a:sym typeface="Calibri"/>
            </a:endParaRPr>
          </a:p>
          <a:p>
            <a:pPr indent="0" lvl="0" marL="0" marR="0" rtl="0" algn="l">
              <a:lnSpc>
                <a:spcPct val="107000"/>
              </a:lnSpc>
              <a:spcBef>
                <a:spcPts val="800"/>
              </a:spcBef>
              <a:spcAft>
                <a:spcPts val="0"/>
              </a:spcAft>
              <a:buSzPts val="1400"/>
              <a:buNone/>
            </a:pPr>
            <a:r>
              <a:rPr lang="en-US" sz="1100">
                <a:latin typeface="Calibri"/>
                <a:ea typeface="Calibri"/>
                <a:cs typeface="Calibri"/>
                <a:sym typeface="Calibri"/>
              </a:rPr>
              <a:t>Nearly half (48%) of identity theft victims discovered their most recent incident when notified by a financial institution about suspicious account activity. 19% actually noticed fraudulent charges on their own. While this initial data distribution supports the commonality of financial identity theft, of interest to us was the central role financial institutions and self-monitoring appear to play in detecting and potentially addressing identity theft. Much less significant was any role products such as credit monitoring appear to play in detection or prevention.</a:t>
            </a:r>
            <a:endParaRPr sz="1100">
              <a:latin typeface="Calibri"/>
              <a:ea typeface="Calibri"/>
              <a:cs typeface="Calibri"/>
              <a:sym typeface="Calibri"/>
            </a:endParaRPr>
          </a:p>
          <a:p>
            <a:pPr indent="0" lvl="0" marL="0" rtl="0" algn="l">
              <a:lnSpc>
                <a:spcPct val="100000"/>
              </a:lnSpc>
              <a:spcBef>
                <a:spcPts val="800"/>
              </a:spcBef>
              <a:spcAft>
                <a:spcPts val="0"/>
              </a:spcAft>
              <a:buSzPts val="1400"/>
              <a:buNone/>
            </a:pPr>
            <a:r>
              <a:t/>
            </a:r>
            <a:endParaRPr/>
          </a:p>
        </p:txBody>
      </p:sp>
      <p:sp>
        <p:nvSpPr>
          <p:cNvPr id="207" name="Google Shape;2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SzPts val="1400"/>
              <a:buNone/>
            </a:pPr>
            <a:r>
              <a:rPr lang="en-US" sz="1100">
                <a:latin typeface="Calibri"/>
                <a:ea typeface="Calibri"/>
                <a:cs typeface="Calibri"/>
                <a:sym typeface="Calibri"/>
              </a:rPr>
              <a:t>Our second area of exploration looked at the impact it had on victims, as introduced by David. This data visualization actually combined two distinct survey datasets looking at the length of time spent resolving financial and credit problems associated with identity theft in relation to the percentage of persons who experienced severe emotional theft indicated by the type of theft.</a:t>
            </a:r>
            <a:endParaRPr sz="1100">
              <a:latin typeface="Calibri"/>
              <a:ea typeface="Calibri"/>
              <a:cs typeface="Calibri"/>
              <a:sym typeface="Calibri"/>
            </a:endParaRPr>
          </a:p>
          <a:p>
            <a:pPr indent="0" lvl="0" marL="0" marR="0" rtl="0" algn="l">
              <a:lnSpc>
                <a:spcPct val="107000"/>
              </a:lnSpc>
              <a:spcBef>
                <a:spcPts val="800"/>
              </a:spcBef>
              <a:spcAft>
                <a:spcPts val="0"/>
              </a:spcAft>
              <a:buSzPts val="1400"/>
              <a:buNone/>
            </a:pPr>
            <a:r>
              <a:rPr lang="en-US" sz="1100">
                <a:latin typeface="Calibri"/>
                <a:ea typeface="Calibri"/>
                <a:cs typeface="Calibri"/>
                <a:sym typeface="Calibri"/>
              </a:rPr>
              <a:t>The colors represent the 4 types of theft identified in the survey and the size indicates the percentage of persons that experienced severe emotional stress when dealing with each type with “Misuse of personal information only” being the most stressful. The plot shows the amount of time spent resolving each type of identity theft.</a:t>
            </a:r>
            <a:endParaRPr sz="1100">
              <a:latin typeface="Calibri"/>
              <a:ea typeface="Calibri"/>
              <a:cs typeface="Calibri"/>
              <a:sym typeface="Calibri"/>
            </a:endParaRPr>
          </a:p>
          <a:p>
            <a:pPr indent="0" lvl="0" marL="0" marR="0" rtl="0" algn="l">
              <a:lnSpc>
                <a:spcPct val="107000"/>
              </a:lnSpc>
              <a:spcBef>
                <a:spcPts val="800"/>
              </a:spcBef>
              <a:spcAft>
                <a:spcPts val="0"/>
              </a:spcAft>
              <a:buSzPts val="1400"/>
              <a:buNone/>
            </a:pPr>
            <a:r>
              <a:rPr lang="en-US" sz="1100">
                <a:latin typeface="Calibri"/>
                <a:ea typeface="Calibri"/>
                <a:cs typeface="Calibri"/>
                <a:sym typeface="Calibri"/>
              </a:rPr>
              <a:t>Overall, 36% of victims who spent 6 months or more resolving financial and credit problems experienced severe emotional distress. This is in comparison to on 4% of victims who spent one day or less. </a:t>
            </a:r>
            <a:endParaRPr sz="1100">
              <a:latin typeface="Calibri"/>
              <a:ea typeface="Calibri"/>
              <a:cs typeface="Calibri"/>
              <a:sym typeface="Calibri"/>
            </a:endParaRPr>
          </a:p>
          <a:p>
            <a:pPr indent="0" lvl="0" marL="0" marR="0" rtl="0" algn="l">
              <a:lnSpc>
                <a:spcPct val="107000"/>
              </a:lnSpc>
              <a:spcBef>
                <a:spcPts val="800"/>
              </a:spcBef>
              <a:spcAft>
                <a:spcPts val="0"/>
              </a:spcAft>
              <a:buSzPts val="1400"/>
              <a:buNone/>
            </a:pPr>
            <a:r>
              <a:rPr lang="en-US" sz="1100">
                <a:latin typeface="Calibri"/>
                <a:ea typeface="Calibri"/>
                <a:cs typeface="Calibri"/>
                <a:sym typeface="Calibri"/>
              </a:rPr>
              <a:t>On average, victims spent just 4 hours clearing up issues but had a heavy toll on those who were outside the norm.</a:t>
            </a:r>
            <a:endParaRPr sz="1100">
              <a:latin typeface="Calibri"/>
              <a:ea typeface="Calibri"/>
              <a:cs typeface="Calibri"/>
              <a:sym typeface="Calibri"/>
            </a:endParaRPr>
          </a:p>
          <a:p>
            <a:pPr indent="0" lvl="0" marL="0" rtl="0" algn="l">
              <a:lnSpc>
                <a:spcPct val="100000"/>
              </a:lnSpc>
              <a:spcBef>
                <a:spcPts val="800"/>
              </a:spcBef>
              <a:spcAft>
                <a:spcPts val="0"/>
              </a:spcAft>
              <a:buSzPts val="1400"/>
              <a:buNone/>
            </a:pPr>
            <a:r>
              <a:t/>
            </a:r>
            <a:endParaRPr/>
          </a:p>
        </p:txBody>
      </p:sp>
      <p:sp>
        <p:nvSpPr>
          <p:cNvPr id="214" name="Google Shape;2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Finally, we used a reporting data table to create a high-level tree map showing the actions that had been taken during the past 12 months to reduce the risk of identity theft. Among those who experienced an identity theft, the most common preventative action taken was regularly checking bank and credit card statements (25.9%) and changing passwords on financial accounts (24.7%). Of interest, only 6.6% used identity-theft security on computers which compares to just 16.2% of the total survey population.</a:t>
            </a:r>
            <a:endParaRPr sz="1100"/>
          </a:p>
          <a:p>
            <a:pPr indent="0" lvl="0" marL="0" rtl="0" algn="l">
              <a:lnSpc>
                <a:spcPct val="115000"/>
              </a:lnSpc>
              <a:spcBef>
                <a:spcPts val="1200"/>
              </a:spcBef>
              <a:spcAft>
                <a:spcPts val="1200"/>
              </a:spcAft>
              <a:buSzPts val="1100"/>
              <a:buNone/>
            </a:pPr>
            <a:r>
              <a:rPr lang="en-US" sz="1100"/>
              <a:t>Returning to our case study, David can share the practical actions he took in response to an identity theft.</a:t>
            </a:r>
            <a:endParaRPr/>
          </a:p>
        </p:txBody>
      </p:sp>
      <p:sp>
        <p:nvSpPr>
          <p:cNvPr id="222" name="Google Shape;22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ca67f30ac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aca67f30ac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David</a:t>
            </a:r>
            <a:endParaRPr/>
          </a:p>
        </p:txBody>
      </p:sp>
      <p:sp>
        <p:nvSpPr>
          <p:cNvPr id="230" name="Google Shape;230;gaca67f30ac_1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db964c84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adb964c840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Transition:</a:t>
            </a:r>
            <a:endParaRPr/>
          </a:p>
          <a:p>
            <a:pPr indent="-317500" lvl="1" marL="914400" rtl="0" algn="l">
              <a:lnSpc>
                <a:spcPct val="100000"/>
              </a:lnSpc>
              <a:spcBef>
                <a:spcPts val="0"/>
              </a:spcBef>
              <a:spcAft>
                <a:spcPts val="0"/>
              </a:spcAft>
              <a:buSzPts val="1400"/>
              <a:buChar char="○"/>
            </a:pPr>
            <a:r>
              <a:rPr lang="en-US"/>
              <a:t>Even with continuous protection, PII can never be 100% secure and can get into the wrong hands.</a:t>
            </a:r>
            <a:endParaRPr/>
          </a:p>
          <a:p>
            <a:pPr indent="-317500" lvl="1" marL="914400" rtl="0" algn="l">
              <a:lnSpc>
                <a:spcPct val="100000"/>
              </a:lnSpc>
              <a:spcBef>
                <a:spcPts val="0"/>
              </a:spcBef>
              <a:spcAft>
                <a:spcPts val="0"/>
              </a:spcAft>
              <a:buSzPts val="1400"/>
              <a:buChar char="○"/>
            </a:pPr>
            <a:r>
              <a:rPr lang="en-US"/>
              <a:t>One of them more mysterious and lesser-known side effects of ID Theft is the Dark Web</a:t>
            </a:r>
            <a:endParaRPr/>
          </a:p>
          <a:p>
            <a:pPr indent="-317500" lvl="1" marL="914400" rtl="0" algn="l">
              <a:lnSpc>
                <a:spcPct val="100000"/>
              </a:lnSpc>
              <a:spcBef>
                <a:spcPts val="0"/>
              </a:spcBef>
              <a:spcAft>
                <a:spcPts val="0"/>
              </a:spcAft>
              <a:buSzPts val="1400"/>
              <a:buChar char="○"/>
            </a:pPr>
            <a:r>
              <a:rPr lang="en-US"/>
              <a:t>General public awareness of the Dark Web and having a high-level understanding of the activity that occurs on the Dark Web will allow individuals to better understand how to protect themselves</a:t>
            </a:r>
            <a:endParaRPr/>
          </a:p>
          <a:p>
            <a:pPr indent="-317500" lvl="0" marL="457200" rtl="0" algn="l">
              <a:lnSpc>
                <a:spcPct val="100000"/>
              </a:lnSpc>
              <a:spcBef>
                <a:spcPts val="0"/>
              </a:spcBef>
              <a:spcAft>
                <a:spcPts val="0"/>
              </a:spcAft>
              <a:buSzPts val="1400"/>
              <a:buChar char="●"/>
            </a:pPr>
            <a:r>
              <a:rPr lang="en-US"/>
              <a:t>Surface Web</a:t>
            </a:r>
            <a:endParaRPr/>
          </a:p>
          <a:p>
            <a:pPr indent="-317500" lvl="1" marL="914400" rtl="0" algn="l">
              <a:lnSpc>
                <a:spcPct val="100000"/>
              </a:lnSpc>
              <a:spcBef>
                <a:spcPts val="0"/>
              </a:spcBef>
              <a:spcAft>
                <a:spcPts val="0"/>
              </a:spcAft>
              <a:buSzPts val="1400"/>
              <a:buChar char="○"/>
            </a:pPr>
            <a:r>
              <a:rPr lang="en-US"/>
              <a:t>Smallest part of the Web</a:t>
            </a:r>
            <a:endParaRPr/>
          </a:p>
          <a:p>
            <a:pPr indent="-317500" lvl="1" marL="914400" rtl="0" algn="l">
              <a:lnSpc>
                <a:spcPct val="100000"/>
              </a:lnSpc>
              <a:spcBef>
                <a:spcPts val="0"/>
              </a:spcBef>
              <a:spcAft>
                <a:spcPts val="0"/>
              </a:spcAft>
              <a:buSzPts val="1400"/>
              <a:buChar char="○"/>
            </a:pPr>
            <a:r>
              <a:rPr lang="en-US"/>
              <a:t>Everyday Web surfing &amp; sites</a:t>
            </a:r>
            <a:endParaRPr/>
          </a:p>
          <a:p>
            <a:pPr indent="-317500" lvl="0" marL="457200" rtl="0" algn="l">
              <a:lnSpc>
                <a:spcPct val="100000"/>
              </a:lnSpc>
              <a:spcBef>
                <a:spcPts val="0"/>
              </a:spcBef>
              <a:spcAft>
                <a:spcPts val="0"/>
              </a:spcAft>
              <a:buSzPts val="1400"/>
              <a:buChar char="●"/>
            </a:pPr>
            <a:r>
              <a:rPr lang="en-US"/>
              <a:t>Deep Web</a:t>
            </a:r>
            <a:endParaRPr/>
          </a:p>
          <a:p>
            <a:pPr indent="-317500" lvl="1" marL="914400" rtl="0" algn="l">
              <a:lnSpc>
                <a:spcPct val="100000"/>
              </a:lnSpc>
              <a:spcBef>
                <a:spcPts val="0"/>
              </a:spcBef>
              <a:spcAft>
                <a:spcPts val="0"/>
              </a:spcAft>
              <a:buSzPts val="1400"/>
              <a:buChar char="○"/>
            </a:pPr>
            <a:r>
              <a:rPr lang="en-US"/>
              <a:t>Companies, web developers, and websites tell search engines like Google to not search for or categorize this information (will not come up from a web search)</a:t>
            </a:r>
            <a:endParaRPr/>
          </a:p>
          <a:p>
            <a:pPr indent="-317500" lvl="1" marL="914400" rtl="0" algn="l">
              <a:lnSpc>
                <a:spcPct val="100000"/>
              </a:lnSpc>
              <a:spcBef>
                <a:spcPts val="0"/>
              </a:spcBef>
              <a:spcAft>
                <a:spcPts val="0"/>
              </a:spcAft>
              <a:buSzPts val="1400"/>
              <a:buChar char="○"/>
            </a:pPr>
            <a:r>
              <a:rPr lang="en-US"/>
              <a:t>CAN be accessed through Surface web applicati</a:t>
            </a:r>
            <a:r>
              <a:rPr lang="en-US"/>
              <a:t>ons </a:t>
            </a:r>
            <a:r>
              <a:rPr lang="en-US">
                <a:solidFill>
                  <a:srgbClr val="333333"/>
                </a:solidFill>
              </a:rPr>
              <a:t>(Greenberg </a:t>
            </a:r>
            <a:r>
              <a:rPr lang="en-US">
                <a:solidFill>
                  <a:srgbClr val="10147E"/>
                </a:solidFill>
                <a:uFill>
                  <a:noFill/>
                </a:uFill>
                <a:hlinkClick r:id="rId2">
                  <a:extLst>
                    <a:ext uri="{A12FA001-AC4F-418D-AE19-62706E023703}">
                      <ahyp:hlinkClr val="tx"/>
                    </a:ext>
                  </a:extLst>
                </a:hlinkClick>
              </a:rPr>
              <a:t>2014</a:t>
            </a:r>
            <a:r>
              <a:rPr lang="en-US">
                <a:solidFill>
                  <a:srgbClr val="333333"/>
                </a:solidFill>
              </a:rPr>
              <a:t>)</a:t>
            </a:r>
            <a:endParaRPr/>
          </a:p>
          <a:p>
            <a:pPr indent="-304800" lvl="2" marL="1371600" rtl="0" algn="l">
              <a:lnSpc>
                <a:spcPct val="115000"/>
              </a:lnSpc>
              <a:spcBef>
                <a:spcPts val="0"/>
              </a:spcBef>
              <a:spcAft>
                <a:spcPts val="0"/>
              </a:spcAft>
              <a:buClr>
                <a:schemeClr val="dk1"/>
              </a:buClr>
              <a:buSzPts val="1200"/>
              <a:buChar char="■"/>
            </a:pPr>
            <a:r>
              <a:rPr lang="en-US"/>
              <a:t>Application program interfaces (API)  I.e. Data from sites like FB, Twitter, or Snapchat </a:t>
            </a:r>
            <a:r>
              <a:rPr lang="en-US">
                <a:solidFill>
                  <a:srgbClr val="333333"/>
                </a:solidFill>
              </a:rPr>
              <a:t>(Twitter API in Data Science Program)</a:t>
            </a:r>
            <a:endParaRPr>
              <a:solidFill>
                <a:srgbClr val="333333"/>
              </a:solidFill>
            </a:endParaRPr>
          </a:p>
          <a:p>
            <a:pPr indent="-304800" lvl="2" marL="1371600" rtl="0" algn="l">
              <a:spcBef>
                <a:spcPts val="0"/>
              </a:spcBef>
              <a:spcAft>
                <a:spcPts val="0"/>
              </a:spcAft>
              <a:buClr>
                <a:srgbClr val="333333"/>
              </a:buClr>
              <a:buSzPts val="1200"/>
              <a:buFont typeface="Calibri"/>
              <a:buChar char="■"/>
            </a:pPr>
            <a:r>
              <a:rPr lang="en-US">
                <a:solidFill>
                  <a:srgbClr val="333333"/>
                </a:solidFill>
              </a:rPr>
              <a:t>Instant messaging data</a:t>
            </a:r>
            <a:endParaRPr>
              <a:solidFill>
                <a:srgbClr val="333333"/>
              </a:solidFill>
            </a:endParaRPr>
          </a:p>
          <a:p>
            <a:pPr indent="-304800" lvl="2" marL="1371600" rtl="0" algn="l">
              <a:spcBef>
                <a:spcPts val="0"/>
              </a:spcBef>
              <a:spcAft>
                <a:spcPts val="0"/>
              </a:spcAft>
              <a:buClr>
                <a:schemeClr val="dk1"/>
              </a:buClr>
              <a:buSzPts val="1200"/>
              <a:buFont typeface="Calibri"/>
              <a:buChar char="■"/>
            </a:pPr>
            <a:r>
              <a:rPr lang="en-US">
                <a:solidFill>
                  <a:srgbClr val="333333"/>
                </a:solidFill>
              </a:rPr>
              <a:t>File-sharing services such as Dropbox and Google Drive</a:t>
            </a:r>
            <a:endParaRPr/>
          </a:p>
          <a:p>
            <a:pPr indent="-304800" lvl="2" marL="1371600" rtl="0" algn="l">
              <a:lnSpc>
                <a:spcPct val="100000"/>
              </a:lnSpc>
              <a:spcBef>
                <a:spcPts val="0"/>
              </a:spcBef>
              <a:spcAft>
                <a:spcPts val="0"/>
              </a:spcAft>
              <a:buSzPts val="1200"/>
              <a:buChar char="■"/>
            </a:pPr>
            <a:r>
              <a:rPr lang="en-US"/>
              <a:t>Direct web address – type into browser</a:t>
            </a:r>
            <a:endParaRPr/>
          </a:p>
          <a:p>
            <a:pPr indent="-317500" lvl="0" marL="457200" rtl="0" algn="l">
              <a:lnSpc>
                <a:spcPct val="100000"/>
              </a:lnSpc>
              <a:spcBef>
                <a:spcPts val="0"/>
              </a:spcBef>
              <a:spcAft>
                <a:spcPts val="0"/>
              </a:spcAft>
              <a:buSzPts val="1400"/>
              <a:buChar char="●"/>
            </a:pPr>
            <a:r>
              <a:rPr lang="en-US"/>
              <a:t>Dark Web</a:t>
            </a:r>
            <a:endParaRPr/>
          </a:p>
          <a:p>
            <a:pPr indent="-317500" lvl="1" marL="914400" rtl="0" algn="l">
              <a:lnSpc>
                <a:spcPct val="100000"/>
              </a:lnSpc>
              <a:spcBef>
                <a:spcPts val="0"/>
              </a:spcBef>
              <a:spcAft>
                <a:spcPts val="0"/>
              </a:spcAft>
              <a:buSzPts val="1400"/>
              <a:buChar char="○"/>
            </a:pPr>
            <a:r>
              <a:rPr lang="en-US"/>
              <a:t>Cannot be accessed through the Surface Web - instead, must be accessed through a special browser or software which may or may not require a password</a:t>
            </a:r>
            <a:endParaRPr/>
          </a:p>
          <a:p>
            <a:pPr indent="-317500" lvl="1" marL="914400" rtl="0" algn="l">
              <a:lnSpc>
                <a:spcPct val="100000"/>
              </a:lnSpc>
              <a:spcBef>
                <a:spcPts val="0"/>
              </a:spcBef>
              <a:spcAft>
                <a:spcPts val="0"/>
              </a:spcAft>
              <a:buSzPts val="1400"/>
              <a:buChar char="○"/>
            </a:pPr>
            <a:r>
              <a:rPr lang="en-US"/>
              <a:t>Still uses public Internet</a:t>
            </a:r>
            <a:endParaRPr/>
          </a:p>
          <a:p>
            <a:pPr indent="-317500" lvl="1" marL="914400" rtl="0" algn="l">
              <a:lnSpc>
                <a:spcPct val="100000"/>
              </a:lnSpc>
              <a:spcBef>
                <a:spcPts val="0"/>
              </a:spcBef>
              <a:spcAft>
                <a:spcPts val="0"/>
              </a:spcAft>
              <a:buSzPts val="1400"/>
              <a:buChar char="○"/>
            </a:pPr>
            <a:r>
              <a:rPr lang="en-US"/>
              <a:t>Not indexed by search engines (ensures anonymity)</a:t>
            </a:r>
            <a:endParaRPr/>
          </a:p>
          <a:p>
            <a:pPr indent="-317500" lvl="0" marL="457200" rtl="0" algn="l">
              <a:lnSpc>
                <a:spcPct val="100000"/>
              </a:lnSpc>
              <a:spcBef>
                <a:spcPts val="0"/>
              </a:spcBef>
              <a:spcAft>
                <a:spcPts val="0"/>
              </a:spcAft>
              <a:buSzPts val="1400"/>
              <a:buChar char="●"/>
            </a:pPr>
            <a:r>
              <a:rPr lang="en-US"/>
              <a:t>***Dark Web versus Deep Web distinction: Ability to access via Surface Web</a:t>
            </a:r>
            <a:endParaRPr/>
          </a:p>
        </p:txBody>
      </p:sp>
      <p:sp>
        <p:nvSpPr>
          <p:cNvPr id="237" name="Google Shape;237;gadb964c840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db964c840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adb964c840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0"/>
              </a:spcBef>
              <a:spcAft>
                <a:spcPts val="0"/>
              </a:spcAft>
              <a:buClr>
                <a:srgbClr val="333333"/>
              </a:buClr>
              <a:buSzPts val="1300"/>
              <a:buFont typeface="Arial"/>
              <a:buChar char="●"/>
            </a:pPr>
            <a:r>
              <a:t/>
            </a:r>
            <a:endParaRPr sz="1300">
              <a:solidFill>
                <a:srgbClr val="333333"/>
              </a:solidFill>
              <a:latin typeface="Arial"/>
              <a:ea typeface="Arial"/>
              <a:cs typeface="Arial"/>
              <a:sym typeface="Arial"/>
            </a:endParaRPr>
          </a:p>
        </p:txBody>
      </p:sp>
      <p:sp>
        <p:nvSpPr>
          <p:cNvPr id="246" name="Google Shape;246;gadb964c840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db964c840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adb964c840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Encryption:</a:t>
            </a:r>
            <a:endParaRPr/>
          </a:p>
          <a:p>
            <a:pPr indent="-317500" lvl="1" marL="914400" rtl="0" algn="l">
              <a:lnSpc>
                <a:spcPct val="100000"/>
              </a:lnSpc>
              <a:spcBef>
                <a:spcPts val="0"/>
              </a:spcBef>
              <a:spcAft>
                <a:spcPts val="0"/>
              </a:spcAft>
              <a:buSzPts val="1400"/>
              <a:buChar char="○"/>
            </a:pPr>
            <a:r>
              <a:rPr lang="en-US"/>
              <a:t>Site requests travel between at least 3 computers, which each computer adding another layer of encryption to the message.</a:t>
            </a:r>
            <a:endParaRPr/>
          </a:p>
          <a:p>
            <a:pPr indent="-317500" lvl="1" marL="914400" rtl="0" algn="l">
              <a:lnSpc>
                <a:spcPct val="100000"/>
              </a:lnSpc>
              <a:spcBef>
                <a:spcPts val="0"/>
              </a:spcBef>
              <a:spcAft>
                <a:spcPts val="0"/>
              </a:spcAft>
              <a:buSzPts val="1400"/>
              <a:buChar char="○"/>
            </a:pPr>
            <a:r>
              <a:rPr lang="en-US"/>
              <a:t>Can only be decrypted by the computer that encrypted</a:t>
            </a:r>
            <a:endParaRPr/>
          </a:p>
          <a:p>
            <a:pPr indent="-317500" lvl="1" marL="914400" rtl="0" algn="l">
              <a:lnSpc>
                <a:spcPct val="100000"/>
              </a:lnSpc>
              <a:spcBef>
                <a:spcPts val="0"/>
              </a:spcBef>
              <a:spcAft>
                <a:spcPts val="0"/>
              </a:spcAft>
              <a:buSzPts val="1400"/>
              <a:buChar char="○"/>
            </a:pPr>
            <a:r>
              <a:rPr lang="en-US"/>
              <a:t>Randomization of algorithms ensures encryption cannot be cracked</a:t>
            </a:r>
            <a:endParaRPr/>
          </a:p>
          <a:p>
            <a:pPr indent="-311150" lvl="0" marL="457200" rtl="0" algn="l">
              <a:lnSpc>
                <a:spcPct val="100000"/>
              </a:lnSpc>
              <a:spcBef>
                <a:spcPts val="0"/>
              </a:spcBef>
              <a:spcAft>
                <a:spcPts val="0"/>
              </a:spcAft>
              <a:buClr>
                <a:srgbClr val="333333"/>
              </a:buClr>
              <a:buSzPts val="1300"/>
              <a:buChar char="●"/>
            </a:pPr>
            <a:r>
              <a:rPr lang="en-US" sz="1300">
                <a:solidFill>
                  <a:srgbClr val="333333"/>
                </a:solidFill>
                <a:latin typeface="Arial"/>
                <a:ea typeface="Arial"/>
                <a:cs typeface="Arial"/>
                <a:sym typeface="Arial"/>
              </a:rPr>
              <a:t>Not always for illegal purposes:</a:t>
            </a:r>
            <a:endParaRPr sz="1300">
              <a:solidFill>
                <a:srgbClr val="333333"/>
              </a:solidFill>
              <a:latin typeface="Arial"/>
              <a:ea typeface="Arial"/>
              <a:cs typeface="Arial"/>
              <a:sym typeface="Arial"/>
            </a:endParaRPr>
          </a:p>
          <a:p>
            <a:pPr indent="-311150" lvl="1" marL="914400" rtl="0" algn="l">
              <a:lnSpc>
                <a:spcPct val="100000"/>
              </a:lnSpc>
              <a:spcBef>
                <a:spcPts val="0"/>
              </a:spcBef>
              <a:spcAft>
                <a:spcPts val="0"/>
              </a:spcAft>
              <a:buClr>
                <a:srgbClr val="333333"/>
              </a:buClr>
              <a:buSzPts val="1300"/>
              <a:buChar char="○"/>
            </a:pPr>
            <a:r>
              <a:rPr lang="en-US" sz="1300">
                <a:solidFill>
                  <a:srgbClr val="333333"/>
                </a:solidFill>
                <a:latin typeface="Arial"/>
                <a:ea typeface="Arial"/>
                <a:cs typeface="Arial"/>
                <a:sym typeface="Arial"/>
              </a:rPr>
              <a:t>Users wanting to Browse Surface Web anonymously</a:t>
            </a:r>
            <a:endParaRPr sz="1300">
              <a:solidFill>
                <a:srgbClr val="333333"/>
              </a:solidFill>
              <a:latin typeface="Arial"/>
              <a:ea typeface="Arial"/>
              <a:cs typeface="Arial"/>
              <a:sym typeface="Arial"/>
            </a:endParaRPr>
          </a:p>
          <a:p>
            <a:pPr indent="-311150" lvl="2" marL="1371600" rtl="0" algn="l">
              <a:lnSpc>
                <a:spcPct val="100000"/>
              </a:lnSpc>
              <a:spcBef>
                <a:spcPts val="0"/>
              </a:spcBef>
              <a:spcAft>
                <a:spcPts val="0"/>
              </a:spcAft>
              <a:buClr>
                <a:srgbClr val="333333"/>
              </a:buClr>
              <a:buSzPts val="1300"/>
              <a:buChar char="■"/>
            </a:pPr>
            <a:r>
              <a:rPr lang="en-US" sz="1300">
                <a:solidFill>
                  <a:srgbClr val="333333"/>
                </a:solidFill>
                <a:latin typeface="Arial"/>
                <a:ea typeface="Arial"/>
                <a:cs typeface="Arial"/>
                <a:sym typeface="Arial"/>
              </a:rPr>
              <a:t>Country of residence does not have free &amp; open access to the Internet</a:t>
            </a:r>
            <a:endParaRPr sz="1300">
              <a:solidFill>
                <a:srgbClr val="333333"/>
              </a:solidFill>
              <a:latin typeface="Arial"/>
              <a:ea typeface="Arial"/>
              <a:cs typeface="Arial"/>
              <a:sym typeface="Arial"/>
            </a:endParaRPr>
          </a:p>
          <a:p>
            <a:pPr indent="-311150" lvl="2" marL="1371600" rtl="0" algn="l">
              <a:lnSpc>
                <a:spcPct val="100000"/>
              </a:lnSpc>
              <a:spcBef>
                <a:spcPts val="0"/>
              </a:spcBef>
              <a:spcAft>
                <a:spcPts val="0"/>
              </a:spcAft>
              <a:buClr>
                <a:srgbClr val="333333"/>
              </a:buClr>
              <a:buSzPts val="1300"/>
              <a:buChar char="■"/>
            </a:pPr>
            <a:r>
              <a:rPr lang="en-US" sz="1300">
                <a:solidFill>
                  <a:srgbClr val="333333"/>
                </a:solidFill>
                <a:latin typeface="Arial"/>
                <a:ea typeface="Arial"/>
                <a:cs typeface="Arial"/>
                <a:sym typeface="Arial"/>
              </a:rPr>
              <a:t>Concerns about privacy</a:t>
            </a:r>
            <a:endParaRPr/>
          </a:p>
          <a:p>
            <a:pPr indent="-311150" lvl="1" marL="914400" rtl="0" algn="l">
              <a:lnSpc>
                <a:spcPct val="100000"/>
              </a:lnSpc>
              <a:spcBef>
                <a:spcPts val="0"/>
              </a:spcBef>
              <a:spcAft>
                <a:spcPts val="0"/>
              </a:spcAft>
              <a:buClr>
                <a:srgbClr val="333333"/>
              </a:buClr>
              <a:buSzPts val="1300"/>
              <a:buChar char="○"/>
            </a:pPr>
            <a:r>
              <a:rPr lang="en-US" sz="1300">
                <a:solidFill>
                  <a:srgbClr val="333333"/>
                </a:solidFill>
                <a:latin typeface="Arial"/>
                <a:ea typeface="Arial"/>
                <a:cs typeface="Arial"/>
                <a:sym typeface="Arial"/>
              </a:rPr>
              <a:t>Quote</a:t>
            </a:r>
            <a:endParaRPr sz="1300">
              <a:solidFill>
                <a:srgbClr val="333333"/>
              </a:solidFill>
              <a:latin typeface="Arial"/>
              <a:ea typeface="Arial"/>
              <a:cs typeface="Arial"/>
              <a:sym typeface="Arial"/>
            </a:endParaRPr>
          </a:p>
        </p:txBody>
      </p:sp>
      <p:sp>
        <p:nvSpPr>
          <p:cNvPr id="254" name="Google Shape;254;gadb964c840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db964c84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What do Identity thieves do with PII?</a:t>
            </a:r>
            <a:endParaRPr/>
          </a:p>
          <a:p>
            <a:pPr indent="0" lvl="0" marL="0" rtl="0" algn="l">
              <a:lnSpc>
                <a:spcPct val="100000"/>
              </a:lnSpc>
              <a:spcBef>
                <a:spcPts val="0"/>
              </a:spcBef>
              <a:spcAft>
                <a:spcPts val="0"/>
              </a:spcAft>
              <a:buSzPts val="1400"/>
              <a:buNone/>
            </a:pPr>
            <a:r>
              <a:rPr lang="en-US"/>
              <a:t>Where do social security numbers and other sensitive info go once obtained?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Illegal markets:</a:t>
            </a:r>
            <a:endParaRPr/>
          </a:p>
          <a:p>
            <a:pPr indent="0" lvl="0" marL="0" rtl="0" algn="l">
              <a:lnSpc>
                <a:spcPct val="100000"/>
              </a:lnSpc>
              <a:spcBef>
                <a:spcPts val="0"/>
              </a:spcBef>
              <a:spcAft>
                <a:spcPts val="0"/>
              </a:spcAft>
              <a:buSzPts val="1400"/>
              <a:buNone/>
            </a:pPr>
            <a:r>
              <a:rPr lang="en-US"/>
              <a:t>Stolen account info (credit card numbers and PayPal account info)</a:t>
            </a:r>
            <a:endParaRPr/>
          </a:p>
          <a:p>
            <a:pPr indent="0" lvl="0" marL="0" rtl="0" algn="l">
              <a:lnSpc>
                <a:spcPct val="100000"/>
              </a:lnSpc>
              <a:spcBef>
                <a:spcPts val="0"/>
              </a:spcBef>
              <a:spcAft>
                <a:spcPts val="0"/>
              </a:spcAft>
              <a:buSzPts val="1400"/>
              <a:buNone/>
            </a:pPr>
            <a:r>
              <a:rPr lang="en-US"/>
              <a:t>r/darknetmarkets – Reddit forum where users discuss illegal online marketplaces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Fake IDs, fake passports, and other fake documents (possibly from stolen SSNs)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Government intervention and policies surrounding the Dark Web: Won’t get into here, but it’s a highly-debated topic.</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Transition: Huge market for PII on the Dark Web, which could have a huge toll on identity theft victims.</a:t>
            </a:r>
            <a:endParaRPr/>
          </a:p>
        </p:txBody>
      </p:sp>
      <p:sp>
        <p:nvSpPr>
          <p:cNvPr id="263" name="Google Shape;263;gadb964c84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Discuss the long term effect with filing taxes</a:t>
            </a:r>
            <a:endParaRPr/>
          </a:p>
          <a:p>
            <a:pPr indent="-317500" lvl="0" marL="457200" rtl="0" algn="l">
              <a:lnSpc>
                <a:spcPct val="100000"/>
              </a:lnSpc>
              <a:spcBef>
                <a:spcPts val="0"/>
              </a:spcBef>
              <a:spcAft>
                <a:spcPts val="0"/>
              </a:spcAft>
              <a:buSzPts val="1400"/>
              <a:buChar char="●"/>
            </a:pPr>
            <a:r>
              <a:rPr lang="en-US"/>
              <a:t>Discuss issues with securing a NY driver’s license </a:t>
            </a:r>
            <a:endParaRPr/>
          </a:p>
          <a:p>
            <a:pPr indent="-317500" lvl="0" marL="457200" rtl="0" algn="l">
              <a:lnSpc>
                <a:spcPct val="100000"/>
              </a:lnSpc>
              <a:spcBef>
                <a:spcPts val="0"/>
              </a:spcBef>
              <a:spcAft>
                <a:spcPts val="0"/>
              </a:spcAft>
              <a:buSzPts val="1400"/>
              <a:buChar char="●"/>
            </a:pPr>
            <a:r>
              <a:rPr lang="en-US"/>
              <a:t>Mention emails and phone calls that indicate dark web activity</a:t>
            </a:r>
            <a:endParaRPr/>
          </a:p>
        </p:txBody>
      </p:sp>
      <p:sp>
        <p:nvSpPr>
          <p:cNvPr id="282" name="Google Shape;2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In the year in which we analyzed data (2016), an estimated 26 million persons or about 10% of all U.S. residents age 16 or older, reported that they had been victims of identity theft during the prior 12 months. Of those with known loses greater than $1, total losses across all incidents of identity theft totaled $17.5 billion in 2016.</a:t>
            </a:r>
            <a:endParaRPr sz="1100"/>
          </a:p>
          <a:p>
            <a:pPr indent="0" lvl="0" marL="0" rtl="0" algn="l">
              <a:lnSpc>
                <a:spcPct val="115000"/>
              </a:lnSpc>
              <a:spcBef>
                <a:spcPts val="1200"/>
              </a:spcBef>
              <a:spcAft>
                <a:spcPts val="0"/>
              </a:spcAft>
              <a:buSzPts val="1100"/>
              <a:buNone/>
            </a:pPr>
            <a:r>
              <a:rPr lang="en-US" sz="1100"/>
              <a:t>By examining a narrative case study, we can extract some practical lessons:</a:t>
            </a:r>
            <a:endParaRPr sz="1100"/>
          </a:p>
          <a:p>
            <a:pPr indent="-298450" lvl="0" marL="457200" rtl="0" algn="l">
              <a:lnSpc>
                <a:spcPct val="115000"/>
              </a:lnSpc>
              <a:spcBef>
                <a:spcPts val="1200"/>
              </a:spcBef>
              <a:spcAft>
                <a:spcPts val="0"/>
              </a:spcAft>
              <a:buSzPts val="1100"/>
              <a:buFont typeface="Calibri"/>
              <a:buChar char="●"/>
            </a:pPr>
            <a:r>
              <a:rPr lang="en-US" sz="1100"/>
              <a:t>Personal Identifiable Information (PII) is at risk for identity theft and fraud in multiple locations and channels ranging from online services to common transactional documents.</a:t>
            </a:r>
            <a:endParaRPr sz="1100"/>
          </a:p>
          <a:p>
            <a:pPr indent="-298450" lvl="0" marL="457200" rtl="0" algn="l">
              <a:lnSpc>
                <a:spcPct val="115000"/>
              </a:lnSpc>
              <a:spcBef>
                <a:spcPts val="0"/>
              </a:spcBef>
              <a:spcAft>
                <a:spcPts val="0"/>
              </a:spcAft>
              <a:buSzPts val="1100"/>
              <a:buFont typeface="Calibri"/>
              <a:buChar char="●"/>
            </a:pPr>
            <a:r>
              <a:rPr lang="en-US" sz="1100"/>
              <a:t>Identity theft has both a financial and emotional cost which may last for an extended period of time before resolution.</a:t>
            </a:r>
            <a:endParaRPr sz="1100"/>
          </a:p>
          <a:p>
            <a:pPr indent="-298450" lvl="0" marL="457200" rtl="0" algn="l">
              <a:lnSpc>
                <a:spcPct val="115000"/>
              </a:lnSpc>
              <a:spcBef>
                <a:spcPts val="0"/>
              </a:spcBef>
              <a:spcAft>
                <a:spcPts val="0"/>
              </a:spcAft>
              <a:buSzPts val="1100"/>
              <a:buFont typeface="Calibri"/>
              <a:buChar char="●"/>
            </a:pPr>
            <a:r>
              <a:rPr lang="en-US" sz="1100"/>
              <a:t>There is a sophisticated dark web marketplace that facilitates the sale of personal information out-of-sight from the majority of individuals working and living in the U.S.</a:t>
            </a:r>
            <a:endParaRPr sz="1100"/>
          </a:p>
          <a:p>
            <a:pPr indent="-298450" lvl="0" marL="457200" rtl="0" algn="l">
              <a:lnSpc>
                <a:spcPct val="115000"/>
              </a:lnSpc>
              <a:spcBef>
                <a:spcPts val="0"/>
              </a:spcBef>
              <a:spcAft>
                <a:spcPts val="0"/>
              </a:spcAft>
              <a:buSzPts val="1100"/>
              <a:buFont typeface="Calibri"/>
              <a:buChar char="●"/>
            </a:pPr>
            <a:r>
              <a:rPr lang="en-US" sz="1100"/>
              <a:t>Prevention methods are varied, require dedicated attention, and active collaboration with organizations that handle personal data.</a:t>
            </a:r>
            <a:endParaRPr sz="1100"/>
          </a:p>
          <a:p>
            <a:pPr indent="0" lvl="0" marL="0" rtl="0" algn="l">
              <a:lnSpc>
                <a:spcPct val="100000"/>
              </a:lnSpc>
              <a:spcBef>
                <a:spcPts val="1200"/>
              </a:spcBef>
              <a:spcAft>
                <a:spcPts val="0"/>
              </a:spcAft>
              <a:buSzPts val="1400"/>
              <a:buNone/>
            </a:pPr>
            <a:r>
              <a:t/>
            </a:r>
            <a:endParaRPr/>
          </a:p>
        </p:txBody>
      </p:sp>
      <p:sp>
        <p:nvSpPr>
          <p:cNvPr id="288" name="Google Shape;28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eae173f4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eae173f4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Explain police report and point out the address used by the perps. </a:t>
            </a:r>
            <a:endParaRPr/>
          </a:p>
        </p:txBody>
      </p:sp>
      <p:sp>
        <p:nvSpPr>
          <p:cNvPr id="165" name="Google Shape;165;gaeae173f4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eae173f44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eae173f44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Highlight the use of social security number, an unknown cell phone number and my neighbors address. </a:t>
            </a:r>
            <a:endParaRPr/>
          </a:p>
        </p:txBody>
      </p:sp>
      <p:sp>
        <p:nvSpPr>
          <p:cNvPr id="173" name="Google Shape;173;gaeae173f44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eae173f44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eae173f44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Highlight the use of social security number, an unknown cell phone number and my neighbors address. </a:t>
            </a:r>
            <a:endParaRPr/>
          </a:p>
          <a:p>
            <a:pPr indent="-317500" lvl="0" marL="457200" rtl="0" algn="l">
              <a:spcBef>
                <a:spcPts val="0"/>
              </a:spcBef>
              <a:spcAft>
                <a:spcPts val="0"/>
              </a:spcAft>
              <a:buSzPts val="1400"/>
              <a:buChar char="●"/>
            </a:pPr>
            <a:r>
              <a:rPr lang="en-US"/>
              <a:t>Perps attempted to open 4 accounts at Wal-Mart on that day. </a:t>
            </a:r>
            <a:endParaRPr/>
          </a:p>
          <a:p>
            <a:pPr indent="-317500" lvl="0" marL="457200" rtl="0" algn="l">
              <a:spcBef>
                <a:spcPts val="0"/>
              </a:spcBef>
              <a:spcAft>
                <a:spcPts val="0"/>
              </a:spcAft>
              <a:buSzPts val="1400"/>
              <a:buChar char="●"/>
            </a:pPr>
            <a:r>
              <a:rPr lang="en-US"/>
              <a:t>Amounts varied, but the grand total was over $2,700.00</a:t>
            </a:r>
            <a:endParaRPr/>
          </a:p>
          <a:p>
            <a:pPr indent="0" lvl="0" marL="0" rtl="0" algn="l">
              <a:spcBef>
                <a:spcPts val="0"/>
              </a:spcBef>
              <a:spcAft>
                <a:spcPts val="0"/>
              </a:spcAft>
              <a:buClr>
                <a:schemeClr val="dk1"/>
              </a:buClr>
              <a:buSzPts val="1100"/>
              <a:buFont typeface="Arial"/>
              <a:buNone/>
            </a:pPr>
            <a:r>
              <a:t/>
            </a:r>
            <a:endParaRPr/>
          </a:p>
        </p:txBody>
      </p:sp>
      <p:sp>
        <p:nvSpPr>
          <p:cNvPr id="180" name="Google Shape;180;gaeae173f44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eae173f44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eae173f44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Received this letter in the mail prior to the Cobb County Police calling me.</a:t>
            </a:r>
            <a:endParaRPr/>
          </a:p>
          <a:p>
            <a:pPr indent="-317500" lvl="0" marL="457200" rtl="0" algn="l">
              <a:spcBef>
                <a:spcPts val="0"/>
              </a:spcBef>
              <a:spcAft>
                <a:spcPts val="0"/>
              </a:spcAft>
              <a:buSzPts val="1400"/>
              <a:buChar char="●"/>
            </a:pPr>
            <a:r>
              <a:rPr lang="en-US"/>
              <a:t>Interesting point is Wal-Mart sent the letter to my correct address even though the credit applications used the 1935 Newpark address. </a:t>
            </a:r>
            <a:endParaRPr/>
          </a:p>
        </p:txBody>
      </p:sp>
      <p:sp>
        <p:nvSpPr>
          <p:cNvPr id="187" name="Google Shape;187;gaeae173f44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eae173f44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eae173f44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Received this letter after notification from Cobb County Police. </a:t>
            </a:r>
            <a:endParaRPr/>
          </a:p>
          <a:p>
            <a:pPr indent="-317500" lvl="0" marL="457200" rtl="0" algn="l">
              <a:spcBef>
                <a:spcPts val="0"/>
              </a:spcBef>
              <a:spcAft>
                <a:spcPts val="0"/>
              </a:spcAft>
              <a:buSzPts val="1400"/>
              <a:buChar char="●"/>
            </a:pPr>
            <a:r>
              <a:rPr lang="en-US"/>
              <a:t>With T-Mobile, the perps used my middle name and omitted my first name.</a:t>
            </a:r>
            <a:endParaRPr/>
          </a:p>
          <a:p>
            <a:pPr indent="-317500" lvl="0" marL="457200" rtl="0" algn="l">
              <a:spcBef>
                <a:spcPts val="0"/>
              </a:spcBef>
              <a:spcAft>
                <a:spcPts val="0"/>
              </a:spcAft>
              <a:buSzPts val="1400"/>
              <a:buChar char="●"/>
            </a:pPr>
            <a:r>
              <a:rPr lang="en-US"/>
              <a:t>Credit was not established under “Joseph”</a:t>
            </a:r>
            <a:endParaRPr/>
          </a:p>
          <a:p>
            <a:pPr indent="-317500" lvl="0" marL="457200" rtl="0" algn="l">
              <a:spcBef>
                <a:spcPts val="0"/>
              </a:spcBef>
              <a:spcAft>
                <a:spcPts val="0"/>
              </a:spcAft>
              <a:buSzPts val="1400"/>
              <a:buChar char="●"/>
            </a:pPr>
            <a:r>
              <a:rPr lang="en-US"/>
              <a:t>In addition to Verizon and T-Mobile, the perps opened utility accounts, and applied for a Georgia State Identification card. </a:t>
            </a:r>
            <a:endParaRPr/>
          </a:p>
        </p:txBody>
      </p:sp>
      <p:sp>
        <p:nvSpPr>
          <p:cNvPr id="195" name="Google Shape;195;gaeae173f44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sz="1100"/>
              <a:t>From the introduction of David’s narrative case study, Beyond asking about his personal welfare, we had a genuine curiosity about </a:t>
            </a:r>
            <a:r>
              <a:rPr b="1" lang="en-US" sz="1100"/>
              <a:t>the origins of identity theft, the impact it had on victims, and where responsibility for preventative measures should fall.</a:t>
            </a:r>
            <a:endParaRPr b="1" sz="1100"/>
          </a:p>
          <a:p>
            <a:pPr indent="0" lvl="0" marL="0" marR="0" rtl="0" algn="l">
              <a:lnSpc>
                <a:spcPct val="100000"/>
              </a:lnSpc>
              <a:spcBef>
                <a:spcPts val="0"/>
              </a:spcBef>
              <a:spcAft>
                <a:spcPts val="0"/>
              </a:spcAft>
              <a:buClr>
                <a:srgbClr val="000000"/>
              </a:buClr>
              <a:buSzPts val="1400"/>
              <a:buFont typeface="Arial"/>
              <a:buNone/>
            </a:pPr>
            <a:r>
              <a:t/>
            </a:r>
            <a:endParaRPr sz="1100"/>
          </a:p>
          <a:p>
            <a:pPr indent="0" lvl="0" marL="0" marR="0" rtl="0" algn="l">
              <a:lnSpc>
                <a:spcPct val="100000"/>
              </a:lnSpc>
              <a:spcBef>
                <a:spcPts val="0"/>
              </a:spcBef>
              <a:spcAft>
                <a:spcPts val="0"/>
              </a:spcAft>
              <a:buClr>
                <a:srgbClr val="000000"/>
              </a:buClr>
              <a:buSzPts val="1400"/>
              <a:buFont typeface="Arial"/>
              <a:buNone/>
            </a:pPr>
            <a:r>
              <a:rPr lang="en-US" sz="1100">
                <a:latin typeface="Calibri"/>
                <a:ea typeface="Calibri"/>
                <a:cs typeface="Calibri"/>
                <a:sym typeface="Calibri"/>
              </a:rPr>
              <a:t>The U.S Department of Justice defines identity theft and fraud as terms used to refer to all types of crime in which someone wrongfully obtains and uses another person's personal data in some way that involves fraud or deception, typically for economic gain.</a:t>
            </a:r>
            <a:endParaRPr sz="1100"/>
          </a:p>
          <a:p>
            <a:pPr indent="0" lvl="0" marL="0" marR="0" rtl="0" algn="l">
              <a:lnSpc>
                <a:spcPct val="100000"/>
              </a:lnSpc>
              <a:spcBef>
                <a:spcPts val="0"/>
              </a:spcBef>
              <a:spcAft>
                <a:spcPts val="0"/>
              </a:spcAft>
              <a:buClr>
                <a:srgbClr val="000000"/>
              </a:buClr>
              <a:buSzPts val="1400"/>
              <a:buFont typeface="Arial"/>
              <a:buNone/>
            </a:pPr>
            <a:r>
              <a:t/>
            </a:r>
            <a:endParaRPr sz="1100">
              <a:latin typeface="Calibri"/>
              <a:ea typeface="Calibri"/>
              <a:cs typeface="Calibri"/>
              <a:sym typeface="Calibri"/>
            </a:endParaRPr>
          </a:p>
          <a:p>
            <a:pPr indent="0" lvl="0" marL="0" marR="0" rtl="0" algn="l">
              <a:lnSpc>
                <a:spcPct val="107000"/>
              </a:lnSpc>
              <a:spcBef>
                <a:spcPts val="0"/>
              </a:spcBef>
              <a:spcAft>
                <a:spcPts val="0"/>
              </a:spcAft>
              <a:buSzPts val="1400"/>
              <a:buNone/>
            </a:pPr>
            <a:r>
              <a:rPr lang="en-US" sz="1100">
                <a:latin typeface="Calibri"/>
                <a:ea typeface="Calibri"/>
                <a:cs typeface="Calibri"/>
                <a:sym typeface="Calibri"/>
              </a:rPr>
              <a:t>There are four named types of identity theft include medical, criminal, financial and child identity theft.</a:t>
            </a:r>
            <a:endParaRPr sz="1100">
              <a:latin typeface="Calibri"/>
              <a:ea typeface="Calibri"/>
              <a:cs typeface="Calibri"/>
              <a:sym typeface="Calibri"/>
            </a:endParaRPr>
          </a:p>
          <a:p>
            <a:pPr indent="-298450" lvl="0" marL="457200" marR="0" rtl="0" algn="l">
              <a:lnSpc>
                <a:spcPct val="107000"/>
              </a:lnSpc>
              <a:spcBef>
                <a:spcPts val="800"/>
              </a:spcBef>
              <a:spcAft>
                <a:spcPts val="0"/>
              </a:spcAft>
              <a:buSzPts val="1100"/>
              <a:buFont typeface="Calibri"/>
              <a:buAutoNum type="arabicPeriod"/>
            </a:pPr>
            <a:r>
              <a:rPr lang="en-US" sz="1100">
                <a:latin typeface="Calibri"/>
                <a:ea typeface="Calibri"/>
                <a:cs typeface="Calibri"/>
                <a:sym typeface="Calibri"/>
              </a:rPr>
              <a:t>Medical identity theft occurs when an individual identifies themselves as another to procure free medical care.</a:t>
            </a:r>
            <a:endParaRPr sz="1100">
              <a:latin typeface="Calibri"/>
              <a:ea typeface="Calibri"/>
              <a:cs typeface="Calibri"/>
              <a:sym typeface="Calibri"/>
            </a:endParaRPr>
          </a:p>
          <a:p>
            <a:pPr indent="-298450" lvl="0" marL="457200" marR="0" rtl="0" algn="l">
              <a:lnSpc>
                <a:spcPct val="107000"/>
              </a:lnSpc>
              <a:spcBef>
                <a:spcPts val="0"/>
              </a:spcBef>
              <a:spcAft>
                <a:spcPts val="0"/>
              </a:spcAft>
              <a:buSzPts val="1100"/>
              <a:buFont typeface="Calibri"/>
              <a:buAutoNum type="arabicPeriod"/>
            </a:pPr>
            <a:r>
              <a:rPr lang="en-US" sz="1100">
                <a:latin typeface="Calibri"/>
                <a:ea typeface="Calibri"/>
                <a:cs typeface="Calibri"/>
                <a:sym typeface="Calibri"/>
              </a:rPr>
              <a:t>Criminal identity theft generally takes place when one identifies themselves as someone else during an arrest to avoid a summons, detection of a warrant in their real name or to evade an actual arrest or conviction.</a:t>
            </a:r>
            <a:endParaRPr sz="1100">
              <a:latin typeface="Calibri"/>
              <a:ea typeface="Calibri"/>
              <a:cs typeface="Calibri"/>
              <a:sym typeface="Calibri"/>
            </a:endParaRPr>
          </a:p>
          <a:p>
            <a:pPr indent="-298450" lvl="0" marL="457200" marR="0" rtl="0" algn="l">
              <a:lnSpc>
                <a:spcPct val="107000"/>
              </a:lnSpc>
              <a:spcBef>
                <a:spcPts val="0"/>
              </a:spcBef>
              <a:spcAft>
                <a:spcPts val="0"/>
              </a:spcAft>
              <a:buSzPts val="1100"/>
              <a:buFont typeface="Calibri"/>
              <a:buAutoNum type="arabicPeriod"/>
            </a:pPr>
            <a:r>
              <a:rPr lang="en-US" sz="1100">
                <a:latin typeface="Calibri"/>
                <a:ea typeface="Calibri"/>
                <a:cs typeface="Calibri"/>
                <a:sym typeface="Calibri"/>
              </a:rPr>
              <a:t>Financial identity theft is the most common.  It occurs when someone uses another person’s information to attain goods, services or information.</a:t>
            </a:r>
            <a:endParaRPr sz="1100">
              <a:latin typeface="Calibri"/>
              <a:ea typeface="Calibri"/>
              <a:cs typeface="Calibri"/>
              <a:sym typeface="Calibri"/>
            </a:endParaRPr>
          </a:p>
          <a:p>
            <a:pPr indent="-298450" lvl="0" marL="457200" marR="0" rtl="0" algn="l">
              <a:lnSpc>
                <a:spcPct val="107000"/>
              </a:lnSpc>
              <a:spcBef>
                <a:spcPts val="0"/>
              </a:spcBef>
              <a:spcAft>
                <a:spcPts val="0"/>
              </a:spcAft>
              <a:buSzPts val="1100"/>
              <a:buFont typeface="Calibri"/>
              <a:buAutoNum type="arabicPeriod"/>
            </a:pPr>
            <a:r>
              <a:rPr lang="en-US" sz="1100">
                <a:latin typeface="Calibri"/>
                <a:ea typeface="Calibri"/>
                <a:cs typeface="Calibri"/>
                <a:sym typeface="Calibri"/>
              </a:rPr>
              <a:t>Child identity theft is common among those who know the child and understand that the child is unlikely to discover identity theft.   It may be used to gain employment or a residence.</a:t>
            </a:r>
            <a:endParaRPr sz="1100">
              <a:latin typeface="Calibri"/>
              <a:ea typeface="Calibri"/>
              <a:cs typeface="Calibri"/>
              <a:sym typeface="Calibri"/>
            </a:endParaRPr>
          </a:p>
          <a:p>
            <a:pPr indent="0" lvl="0" marL="0" marR="0" rtl="0" algn="l">
              <a:lnSpc>
                <a:spcPct val="107000"/>
              </a:lnSpc>
              <a:spcBef>
                <a:spcPts val="800"/>
              </a:spcBef>
              <a:spcAft>
                <a:spcPts val="0"/>
              </a:spcAft>
              <a:buSzPts val="1400"/>
              <a:buFont typeface="Arial"/>
              <a:buNone/>
            </a:pPr>
            <a:r>
              <a:rPr lang="en-US" sz="1100">
                <a:solidFill>
                  <a:srgbClr val="000000"/>
                </a:solidFill>
                <a:latin typeface="Calibri"/>
                <a:ea typeface="Calibri"/>
                <a:cs typeface="Calibri"/>
                <a:sym typeface="Calibri"/>
              </a:rPr>
              <a:t>The Bureau of Justice Statistics under the DOJ administers the National Crime Victimization Survey (NCVS) is the nation's primary source of information on criminal victimization. Each year, data are obtained from a nationally representative sample of about 240,000 interviews on criminal victimization, involving 160,000 unique persons in about 95,000 households. Persons are interviewed on the frequency, characteristics, and consequences of criminal victimization in the United States.</a:t>
            </a:r>
            <a:endParaRPr sz="1100"/>
          </a:p>
          <a:p>
            <a:pPr indent="0" lvl="0" marL="0" marR="0" rtl="0" algn="l">
              <a:lnSpc>
                <a:spcPct val="107000"/>
              </a:lnSpc>
              <a:spcBef>
                <a:spcPts val="800"/>
              </a:spcBef>
              <a:spcAft>
                <a:spcPts val="0"/>
              </a:spcAft>
              <a:buSzPts val="1400"/>
              <a:buFont typeface="Arial"/>
              <a:buNone/>
            </a:pPr>
            <a:r>
              <a:rPr lang="en-US" sz="1100">
                <a:solidFill>
                  <a:srgbClr val="000000"/>
                </a:solidFill>
                <a:latin typeface="Calibri"/>
                <a:ea typeface="Calibri"/>
                <a:cs typeface="Calibri"/>
                <a:sym typeface="Calibri"/>
              </a:rPr>
              <a:t>Within the NCVS we can isolate data examining identity theft victimization at the person level. The survey data tables made available in 2019 report 2016 experiences with identity theft with specific attention to three general types of incidents:</a:t>
            </a:r>
            <a:endParaRPr sz="1100">
              <a:latin typeface="Calibri"/>
              <a:ea typeface="Calibri"/>
              <a:cs typeface="Calibri"/>
              <a:sym typeface="Calibri"/>
            </a:endParaRPr>
          </a:p>
          <a:p>
            <a:pPr indent="-323850" lvl="0" marL="342900" marR="0" rtl="0" algn="l">
              <a:lnSpc>
                <a:spcPct val="107000"/>
              </a:lnSpc>
              <a:spcBef>
                <a:spcPts val="800"/>
              </a:spcBef>
              <a:spcAft>
                <a:spcPts val="0"/>
              </a:spcAft>
              <a:buSzPts val="1100"/>
              <a:buFont typeface="Noto Sans Symbols"/>
              <a:buChar char="∙"/>
            </a:pPr>
            <a:r>
              <a:rPr lang="en-US" sz="1100">
                <a:latin typeface="Calibri"/>
                <a:ea typeface="Calibri"/>
                <a:cs typeface="Calibri"/>
                <a:sym typeface="Calibri"/>
              </a:rPr>
              <a:t>Unauthorized use or attempted use of an existing account</a:t>
            </a:r>
            <a:endParaRPr sz="1100">
              <a:latin typeface="Calibri"/>
              <a:ea typeface="Calibri"/>
              <a:cs typeface="Calibri"/>
              <a:sym typeface="Calibri"/>
            </a:endParaRPr>
          </a:p>
          <a:p>
            <a:pPr indent="-323850" lvl="0" marL="342900" marR="0" rtl="0" algn="l">
              <a:lnSpc>
                <a:spcPct val="107000"/>
              </a:lnSpc>
              <a:spcBef>
                <a:spcPts val="0"/>
              </a:spcBef>
              <a:spcAft>
                <a:spcPts val="0"/>
              </a:spcAft>
              <a:buSzPts val="1100"/>
              <a:buFont typeface="Noto Sans Symbols"/>
              <a:buChar char="∙"/>
            </a:pPr>
            <a:r>
              <a:rPr lang="en-US" sz="1100">
                <a:latin typeface="Calibri"/>
                <a:ea typeface="Calibri"/>
                <a:cs typeface="Calibri"/>
                <a:sym typeface="Calibri"/>
              </a:rPr>
              <a:t>Unauthorized use or attempted use of personal information to open a new account</a:t>
            </a:r>
            <a:endParaRPr sz="1100">
              <a:latin typeface="Calibri"/>
              <a:ea typeface="Calibri"/>
              <a:cs typeface="Calibri"/>
              <a:sym typeface="Calibri"/>
            </a:endParaRPr>
          </a:p>
          <a:p>
            <a:pPr indent="-323850" lvl="0" marL="342900" marR="0" rtl="0" algn="l">
              <a:lnSpc>
                <a:spcPct val="107000"/>
              </a:lnSpc>
              <a:spcBef>
                <a:spcPts val="0"/>
              </a:spcBef>
              <a:spcAft>
                <a:spcPts val="0"/>
              </a:spcAft>
              <a:buSzPts val="1100"/>
              <a:buFont typeface="Noto Sans Symbols"/>
              <a:buChar char="∙"/>
            </a:pPr>
            <a:r>
              <a:rPr lang="en-US" sz="1100">
                <a:latin typeface="Calibri"/>
                <a:ea typeface="Calibri"/>
                <a:cs typeface="Calibri"/>
                <a:sym typeface="Calibri"/>
              </a:rPr>
              <a:t>Misuse of personal information for a fraudulent purpose.</a:t>
            </a:r>
            <a:endParaRPr sz="1100">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400"/>
              <a:buFont typeface="Arial"/>
              <a:buNone/>
            </a:pPr>
            <a:r>
              <a:t/>
            </a:r>
            <a:endParaRPr sz="1800">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201" name="Google Shape;20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pic>
        <p:nvPicPr>
          <p:cNvPr descr="Celestia-R1---OverlayTitleHD.png" id="16" name="Google Shape;16;p2"/>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7" name="Google Shape;17;p2"/>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lt1"/>
              </a:buClr>
              <a:buSzPts val="4800"/>
              <a:buFont typeface="Calibri"/>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800"/>
              <a:buNone/>
              <a:defRPr sz="1800" cap="none">
                <a:solidFill>
                  <a:schemeClr val="lt1"/>
                </a:solidFill>
              </a:defRPr>
            </a:lvl1pPr>
            <a:lvl2pPr lvl="1" algn="ctr">
              <a:lnSpc>
                <a:spcPct val="100000"/>
              </a:lnSpc>
              <a:spcBef>
                <a:spcPts val="1000"/>
              </a:spcBef>
              <a:spcAft>
                <a:spcPts val="0"/>
              </a:spcAft>
              <a:buSzPts val="1600"/>
              <a:buNone/>
              <a:defRPr>
                <a:solidFill>
                  <a:schemeClr val="lt1"/>
                </a:solidFill>
              </a:defRPr>
            </a:lvl2pPr>
            <a:lvl3pPr lvl="2" algn="ctr">
              <a:lnSpc>
                <a:spcPct val="100000"/>
              </a:lnSpc>
              <a:spcBef>
                <a:spcPts val="1000"/>
              </a:spcBef>
              <a:spcAft>
                <a:spcPts val="0"/>
              </a:spcAft>
              <a:buSzPts val="1400"/>
              <a:buNone/>
              <a:defRPr>
                <a:solidFill>
                  <a:schemeClr val="lt1"/>
                </a:solidFill>
              </a:defRPr>
            </a:lvl3pPr>
            <a:lvl4pPr lvl="3" algn="ctr">
              <a:lnSpc>
                <a:spcPct val="100000"/>
              </a:lnSpc>
              <a:spcBef>
                <a:spcPts val="1000"/>
              </a:spcBef>
              <a:spcAft>
                <a:spcPts val="0"/>
              </a:spcAft>
              <a:buSzPts val="1200"/>
              <a:buNone/>
              <a:defRPr>
                <a:solidFill>
                  <a:schemeClr val="lt1"/>
                </a:solidFill>
              </a:defRPr>
            </a:lvl4pPr>
            <a:lvl5pPr lvl="4" algn="ctr">
              <a:lnSpc>
                <a:spcPct val="100000"/>
              </a:lnSpc>
              <a:spcBef>
                <a:spcPts val="1000"/>
              </a:spcBef>
              <a:spcAft>
                <a:spcPts val="0"/>
              </a:spcAft>
              <a:buSzPts val="1200"/>
              <a:buNone/>
              <a:defRPr>
                <a:solidFill>
                  <a:schemeClr val="lt1"/>
                </a:solidFill>
              </a:defRPr>
            </a:lvl5pPr>
            <a:lvl6pPr lvl="5" algn="ctr">
              <a:lnSpc>
                <a:spcPct val="100000"/>
              </a:lnSpc>
              <a:spcBef>
                <a:spcPts val="1000"/>
              </a:spcBef>
              <a:spcAft>
                <a:spcPts val="0"/>
              </a:spcAft>
              <a:buSzPts val="1200"/>
              <a:buNone/>
              <a:defRPr>
                <a:solidFill>
                  <a:schemeClr val="lt1"/>
                </a:solidFill>
              </a:defRPr>
            </a:lvl6pPr>
            <a:lvl7pPr lvl="6" algn="ctr">
              <a:lnSpc>
                <a:spcPct val="100000"/>
              </a:lnSpc>
              <a:spcBef>
                <a:spcPts val="1000"/>
              </a:spcBef>
              <a:spcAft>
                <a:spcPts val="0"/>
              </a:spcAft>
              <a:buSzPts val="1200"/>
              <a:buNone/>
              <a:defRPr>
                <a:solidFill>
                  <a:schemeClr val="lt1"/>
                </a:solidFill>
              </a:defRPr>
            </a:lvl7pPr>
            <a:lvl8pPr lvl="7" algn="ctr">
              <a:lnSpc>
                <a:spcPct val="100000"/>
              </a:lnSpc>
              <a:spcBef>
                <a:spcPts val="1000"/>
              </a:spcBef>
              <a:spcAft>
                <a:spcPts val="0"/>
              </a:spcAft>
              <a:buSzPts val="1200"/>
              <a:buNone/>
              <a:defRPr>
                <a:solidFill>
                  <a:schemeClr val="lt1"/>
                </a:solidFill>
              </a:defRPr>
            </a:lvl8pPr>
            <a:lvl9pPr lvl="8" algn="ctr">
              <a:lnSpc>
                <a:spcPct val="100000"/>
              </a:lnSpc>
              <a:spcBef>
                <a:spcPts val="1000"/>
              </a:spcBef>
              <a:spcAft>
                <a:spcPts val="1000"/>
              </a:spcAft>
              <a:buSzPts val="1200"/>
              <a:buNone/>
              <a:defRPr>
                <a:solidFill>
                  <a:schemeClr val="lt1"/>
                </a:solidFill>
              </a:defRPr>
            </a:lvl9pPr>
          </a:lstStyle>
          <a:p/>
        </p:txBody>
      </p:sp>
      <p:sp>
        <p:nvSpPr>
          <p:cNvPr id="19" name="Google Shape;19;p2"/>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0" name="Shape 80"/>
        <p:cNvGrpSpPr/>
        <p:nvPr/>
      </p:nvGrpSpPr>
      <p:grpSpPr>
        <a:xfrm>
          <a:off x="0" y="0"/>
          <a:ext cx="0" cy="0"/>
          <a:chOff x="0" y="0"/>
          <a:chExt cx="0" cy="0"/>
        </a:xfrm>
      </p:grpSpPr>
      <p:pic>
        <p:nvPicPr>
          <p:cNvPr descr="Celestia-R1---OverlayContentHD.png" id="81" name="Google Shape;81;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2" name="Google Shape;82;p11"/>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2400"/>
              <a:buFont typeface="Calibri"/>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1960"/>
              </a:srgbClr>
            </a:outerShdw>
          </a:effectLst>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lnSpc>
                <a:spcPct val="100000"/>
              </a:lnSpc>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84" name="Google Shape;84;p11"/>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400"/>
              <a:buNone/>
              <a:defRPr sz="14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1000"/>
              </a:spcAft>
              <a:buSzPts val="900"/>
              <a:buNone/>
              <a:defRPr sz="900"/>
            </a:lvl9pPr>
          </a:lstStyle>
          <a:p/>
        </p:txBody>
      </p:sp>
      <p:sp>
        <p:nvSpPr>
          <p:cNvPr id="85" name="Google Shape;85;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8" name="Shape 88"/>
        <p:cNvGrpSpPr/>
        <p:nvPr/>
      </p:nvGrpSpPr>
      <p:grpSpPr>
        <a:xfrm>
          <a:off x="0" y="0"/>
          <a:ext cx="0" cy="0"/>
          <a:chOff x="0" y="0"/>
          <a:chExt cx="0" cy="0"/>
        </a:xfrm>
      </p:grpSpPr>
      <p:pic>
        <p:nvPicPr>
          <p:cNvPr descr="Celestia-R1---OverlayContentHD.png" id="89" name="Google Shape;89;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0" name="Google Shape;90;p12"/>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200"/>
              <a:buFont typeface="Calibri"/>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2"/>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1800"/>
              <a:buNone/>
              <a:defRPr sz="1800">
                <a:solidFill>
                  <a:schemeClr val="lt1"/>
                </a:solidFill>
              </a:defRPr>
            </a:lvl2pPr>
            <a:lvl3pPr indent="-228600" lvl="2" marL="1371600" algn="l">
              <a:lnSpc>
                <a:spcPct val="100000"/>
              </a:lnSpc>
              <a:spcBef>
                <a:spcPts val="1000"/>
              </a:spcBef>
              <a:spcAft>
                <a:spcPts val="0"/>
              </a:spcAft>
              <a:buSzPts val="1600"/>
              <a:buNone/>
              <a:defRPr sz="1600">
                <a:solidFill>
                  <a:schemeClr val="lt1"/>
                </a:solidFill>
              </a:defRPr>
            </a:lvl3pPr>
            <a:lvl4pPr indent="-228600" lvl="3" marL="1828800" algn="l">
              <a:lnSpc>
                <a:spcPct val="100000"/>
              </a:lnSpc>
              <a:spcBef>
                <a:spcPts val="1000"/>
              </a:spcBef>
              <a:spcAft>
                <a:spcPts val="0"/>
              </a:spcAft>
              <a:buSzPts val="1400"/>
              <a:buNone/>
              <a:defRPr sz="1400">
                <a:solidFill>
                  <a:schemeClr val="lt1"/>
                </a:solidFill>
              </a:defRPr>
            </a:lvl4pPr>
            <a:lvl5pPr indent="-228600" lvl="4" marL="2286000" algn="l">
              <a:lnSpc>
                <a:spcPct val="100000"/>
              </a:lnSpc>
              <a:spcBef>
                <a:spcPts val="1000"/>
              </a:spcBef>
              <a:spcAft>
                <a:spcPts val="0"/>
              </a:spcAft>
              <a:buSzPts val="1400"/>
              <a:buNone/>
              <a:defRPr sz="1400">
                <a:solidFill>
                  <a:schemeClr val="lt1"/>
                </a:solidFill>
              </a:defRPr>
            </a:lvl5pPr>
            <a:lvl6pPr indent="-228600" lvl="5" marL="2743200" algn="l">
              <a:lnSpc>
                <a:spcPct val="100000"/>
              </a:lnSpc>
              <a:spcBef>
                <a:spcPts val="1000"/>
              </a:spcBef>
              <a:spcAft>
                <a:spcPts val="0"/>
              </a:spcAft>
              <a:buSzPts val="1400"/>
              <a:buNone/>
              <a:defRPr sz="1400">
                <a:solidFill>
                  <a:schemeClr val="lt1"/>
                </a:solidFill>
              </a:defRPr>
            </a:lvl6pPr>
            <a:lvl7pPr indent="-228600" lvl="6" marL="3200400" algn="l">
              <a:lnSpc>
                <a:spcPct val="100000"/>
              </a:lnSpc>
              <a:spcBef>
                <a:spcPts val="1000"/>
              </a:spcBef>
              <a:spcAft>
                <a:spcPts val="0"/>
              </a:spcAft>
              <a:buSzPts val="1400"/>
              <a:buNone/>
              <a:defRPr sz="1400">
                <a:solidFill>
                  <a:schemeClr val="lt1"/>
                </a:solidFill>
              </a:defRPr>
            </a:lvl7pPr>
            <a:lvl8pPr indent="-228600" lvl="7" marL="3657600" algn="l">
              <a:lnSpc>
                <a:spcPct val="100000"/>
              </a:lnSpc>
              <a:spcBef>
                <a:spcPts val="1000"/>
              </a:spcBef>
              <a:spcAft>
                <a:spcPts val="0"/>
              </a:spcAft>
              <a:buSzPts val="1400"/>
              <a:buNone/>
              <a:defRPr sz="1400">
                <a:solidFill>
                  <a:schemeClr val="lt1"/>
                </a:solidFill>
              </a:defRPr>
            </a:lvl8pPr>
            <a:lvl9pPr indent="-228600" lvl="8" marL="4114800" algn="l">
              <a:lnSpc>
                <a:spcPct val="100000"/>
              </a:lnSpc>
              <a:spcBef>
                <a:spcPts val="1000"/>
              </a:spcBef>
              <a:spcAft>
                <a:spcPts val="1000"/>
              </a:spcAft>
              <a:buSzPts val="1400"/>
              <a:buNone/>
              <a:defRPr sz="1400">
                <a:solidFill>
                  <a:schemeClr val="lt1"/>
                </a:solidFill>
              </a:defRPr>
            </a:lvl9pPr>
          </a:lstStyle>
          <a:p/>
        </p:txBody>
      </p:sp>
      <p:sp>
        <p:nvSpPr>
          <p:cNvPr id="92" name="Google Shape;92;p1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pic>
        <p:nvPicPr>
          <p:cNvPr descr="Celestia-R1---OverlayContentHD.png" id="96" name="Google Shape;96;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7" name="Google Shape;97;p1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99" name="Google Shape;99;p13"/>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200"/>
              <a:buFont typeface="Calibri"/>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3"/>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Font typeface="Calibri"/>
              <a:buNone/>
              <a:defRPr/>
            </a:lvl1pPr>
            <a:lvl2pPr indent="-228600" lvl="1" marL="914400" algn="l">
              <a:lnSpc>
                <a:spcPct val="100000"/>
              </a:lnSpc>
              <a:spcBef>
                <a:spcPts val="1000"/>
              </a:spcBef>
              <a:spcAft>
                <a:spcPts val="0"/>
              </a:spcAft>
              <a:buSzPts val="1600"/>
              <a:buFont typeface="Calibri"/>
              <a:buNone/>
              <a:defRPr/>
            </a:lvl2pPr>
            <a:lvl3pPr indent="-228600" lvl="2" marL="1371600" algn="l">
              <a:lnSpc>
                <a:spcPct val="100000"/>
              </a:lnSpc>
              <a:spcBef>
                <a:spcPts val="1000"/>
              </a:spcBef>
              <a:spcAft>
                <a:spcPts val="0"/>
              </a:spcAft>
              <a:buSzPts val="1400"/>
              <a:buFont typeface="Calibri"/>
              <a:buNone/>
              <a:defRPr/>
            </a:lvl3pPr>
            <a:lvl4pPr indent="-228600" lvl="3" marL="1828800" algn="l">
              <a:lnSpc>
                <a:spcPct val="100000"/>
              </a:lnSpc>
              <a:spcBef>
                <a:spcPts val="1000"/>
              </a:spcBef>
              <a:spcAft>
                <a:spcPts val="0"/>
              </a:spcAft>
              <a:buSzPts val="1200"/>
              <a:buFont typeface="Calibri"/>
              <a:buNone/>
              <a:defRPr/>
            </a:lvl4pPr>
            <a:lvl5pPr indent="-228600" lvl="4" marL="2286000" algn="l">
              <a:lnSpc>
                <a:spcPct val="100000"/>
              </a:lnSpc>
              <a:spcBef>
                <a:spcPts val="1000"/>
              </a:spcBef>
              <a:spcAft>
                <a:spcPts val="0"/>
              </a:spcAft>
              <a:buSzPts val="1200"/>
              <a:buFont typeface="Calibri"/>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101" name="Google Shape;101;p13"/>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1800"/>
              <a:buNone/>
              <a:defRPr sz="1800">
                <a:solidFill>
                  <a:schemeClr val="lt1"/>
                </a:solidFill>
              </a:defRPr>
            </a:lvl2pPr>
            <a:lvl3pPr indent="-228600" lvl="2" marL="1371600" algn="l">
              <a:lnSpc>
                <a:spcPct val="100000"/>
              </a:lnSpc>
              <a:spcBef>
                <a:spcPts val="1000"/>
              </a:spcBef>
              <a:spcAft>
                <a:spcPts val="0"/>
              </a:spcAft>
              <a:buSzPts val="1600"/>
              <a:buNone/>
              <a:defRPr sz="1600">
                <a:solidFill>
                  <a:schemeClr val="lt1"/>
                </a:solidFill>
              </a:defRPr>
            </a:lvl3pPr>
            <a:lvl4pPr indent="-228600" lvl="3" marL="1828800" algn="l">
              <a:lnSpc>
                <a:spcPct val="100000"/>
              </a:lnSpc>
              <a:spcBef>
                <a:spcPts val="1000"/>
              </a:spcBef>
              <a:spcAft>
                <a:spcPts val="0"/>
              </a:spcAft>
              <a:buSzPts val="1400"/>
              <a:buNone/>
              <a:defRPr sz="1400">
                <a:solidFill>
                  <a:schemeClr val="lt1"/>
                </a:solidFill>
              </a:defRPr>
            </a:lvl4pPr>
            <a:lvl5pPr indent="-228600" lvl="4" marL="2286000" algn="l">
              <a:lnSpc>
                <a:spcPct val="100000"/>
              </a:lnSpc>
              <a:spcBef>
                <a:spcPts val="1000"/>
              </a:spcBef>
              <a:spcAft>
                <a:spcPts val="0"/>
              </a:spcAft>
              <a:buSzPts val="1400"/>
              <a:buNone/>
              <a:defRPr sz="1400">
                <a:solidFill>
                  <a:schemeClr val="lt1"/>
                </a:solidFill>
              </a:defRPr>
            </a:lvl5pPr>
            <a:lvl6pPr indent="-228600" lvl="5" marL="2743200" algn="l">
              <a:lnSpc>
                <a:spcPct val="100000"/>
              </a:lnSpc>
              <a:spcBef>
                <a:spcPts val="1000"/>
              </a:spcBef>
              <a:spcAft>
                <a:spcPts val="0"/>
              </a:spcAft>
              <a:buSzPts val="1400"/>
              <a:buNone/>
              <a:defRPr sz="1400">
                <a:solidFill>
                  <a:schemeClr val="lt1"/>
                </a:solidFill>
              </a:defRPr>
            </a:lvl6pPr>
            <a:lvl7pPr indent="-228600" lvl="6" marL="3200400" algn="l">
              <a:lnSpc>
                <a:spcPct val="100000"/>
              </a:lnSpc>
              <a:spcBef>
                <a:spcPts val="1000"/>
              </a:spcBef>
              <a:spcAft>
                <a:spcPts val="0"/>
              </a:spcAft>
              <a:buSzPts val="1400"/>
              <a:buNone/>
              <a:defRPr sz="1400">
                <a:solidFill>
                  <a:schemeClr val="lt1"/>
                </a:solidFill>
              </a:defRPr>
            </a:lvl7pPr>
            <a:lvl8pPr indent="-228600" lvl="7" marL="3657600" algn="l">
              <a:lnSpc>
                <a:spcPct val="100000"/>
              </a:lnSpc>
              <a:spcBef>
                <a:spcPts val="1000"/>
              </a:spcBef>
              <a:spcAft>
                <a:spcPts val="0"/>
              </a:spcAft>
              <a:buSzPts val="1400"/>
              <a:buNone/>
              <a:defRPr sz="1400">
                <a:solidFill>
                  <a:schemeClr val="lt1"/>
                </a:solidFill>
              </a:defRPr>
            </a:lvl8pPr>
            <a:lvl9pPr indent="-228600" lvl="8" marL="4114800" algn="l">
              <a:lnSpc>
                <a:spcPct val="100000"/>
              </a:lnSpc>
              <a:spcBef>
                <a:spcPts val="1000"/>
              </a:spcBef>
              <a:spcAft>
                <a:spcPts val="1000"/>
              </a:spcAft>
              <a:buSzPts val="1400"/>
              <a:buNone/>
              <a:defRPr sz="1400">
                <a:solidFill>
                  <a:schemeClr val="lt1"/>
                </a:solidFill>
              </a:defRPr>
            </a:lvl9pPr>
          </a:lstStyle>
          <a:p/>
        </p:txBody>
      </p:sp>
      <p:sp>
        <p:nvSpPr>
          <p:cNvPr id="102" name="Google Shape;102;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pic>
        <p:nvPicPr>
          <p:cNvPr descr="Celestia-R1---OverlayContentHD.png" id="106" name="Google Shape;106;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7" name="Google Shape;107;p14"/>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3200"/>
              <a:buFont typeface="Calibri"/>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4"/>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1800"/>
              <a:buNone/>
              <a:defRPr sz="1800">
                <a:solidFill>
                  <a:schemeClr val="lt1"/>
                </a:solidFill>
              </a:defRPr>
            </a:lvl2pPr>
            <a:lvl3pPr indent="-228600" lvl="2" marL="1371600" algn="l">
              <a:lnSpc>
                <a:spcPct val="100000"/>
              </a:lnSpc>
              <a:spcBef>
                <a:spcPts val="1000"/>
              </a:spcBef>
              <a:spcAft>
                <a:spcPts val="0"/>
              </a:spcAft>
              <a:buSzPts val="1600"/>
              <a:buNone/>
              <a:defRPr sz="1600">
                <a:solidFill>
                  <a:schemeClr val="lt1"/>
                </a:solidFill>
              </a:defRPr>
            </a:lvl3pPr>
            <a:lvl4pPr indent="-228600" lvl="3" marL="1828800" algn="l">
              <a:lnSpc>
                <a:spcPct val="100000"/>
              </a:lnSpc>
              <a:spcBef>
                <a:spcPts val="1000"/>
              </a:spcBef>
              <a:spcAft>
                <a:spcPts val="0"/>
              </a:spcAft>
              <a:buSzPts val="1400"/>
              <a:buNone/>
              <a:defRPr sz="1400">
                <a:solidFill>
                  <a:schemeClr val="lt1"/>
                </a:solidFill>
              </a:defRPr>
            </a:lvl4pPr>
            <a:lvl5pPr indent="-228600" lvl="4" marL="2286000" algn="l">
              <a:lnSpc>
                <a:spcPct val="100000"/>
              </a:lnSpc>
              <a:spcBef>
                <a:spcPts val="1000"/>
              </a:spcBef>
              <a:spcAft>
                <a:spcPts val="0"/>
              </a:spcAft>
              <a:buSzPts val="1400"/>
              <a:buNone/>
              <a:defRPr sz="1400">
                <a:solidFill>
                  <a:schemeClr val="lt1"/>
                </a:solidFill>
              </a:defRPr>
            </a:lvl5pPr>
            <a:lvl6pPr indent="-228600" lvl="5" marL="2743200" algn="l">
              <a:lnSpc>
                <a:spcPct val="100000"/>
              </a:lnSpc>
              <a:spcBef>
                <a:spcPts val="1000"/>
              </a:spcBef>
              <a:spcAft>
                <a:spcPts val="0"/>
              </a:spcAft>
              <a:buSzPts val="1400"/>
              <a:buNone/>
              <a:defRPr sz="1400">
                <a:solidFill>
                  <a:schemeClr val="lt1"/>
                </a:solidFill>
              </a:defRPr>
            </a:lvl6pPr>
            <a:lvl7pPr indent="-228600" lvl="6" marL="3200400" algn="l">
              <a:lnSpc>
                <a:spcPct val="100000"/>
              </a:lnSpc>
              <a:spcBef>
                <a:spcPts val="1000"/>
              </a:spcBef>
              <a:spcAft>
                <a:spcPts val="0"/>
              </a:spcAft>
              <a:buSzPts val="1400"/>
              <a:buNone/>
              <a:defRPr sz="1400">
                <a:solidFill>
                  <a:schemeClr val="lt1"/>
                </a:solidFill>
              </a:defRPr>
            </a:lvl7pPr>
            <a:lvl8pPr indent="-228600" lvl="7" marL="3657600" algn="l">
              <a:lnSpc>
                <a:spcPct val="100000"/>
              </a:lnSpc>
              <a:spcBef>
                <a:spcPts val="1000"/>
              </a:spcBef>
              <a:spcAft>
                <a:spcPts val="0"/>
              </a:spcAft>
              <a:buSzPts val="1400"/>
              <a:buNone/>
              <a:defRPr sz="1400">
                <a:solidFill>
                  <a:schemeClr val="lt1"/>
                </a:solidFill>
              </a:defRPr>
            </a:lvl8pPr>
            <a:lvl9pPr indent="-228600" lvl="8" marL="4114800" algn="l">
              <a:lnSpc>
                <a:spcPct val="100000"/>
              </a:lnSpc>
              <a:spcBef>
                <a:spcPts val="1000"/>
              </a:spcBef>
              <a:spcAft>
                <a:spcPts val="1000"/>
              </a:spcAft>
              <a:buSzPts val="1400"/>
              <a:buNone/>
              <a:defRPr sz="1400">
                <a:solidFill>
                  <a:schemeClr val="lt1"/>
                </a:solidFill>
              </a:defRPr>
            </a:lvl9pPr>
          </a:lstStyle>
          <a:p/>
        </p:txBody>
      </p:sp>
      <p:sp>
        <p:nvSpPr>
          <p:cNvPr id="109" name="Google Shape;109;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2" name="Shape 112"/>
        <p:cNvGrpSpPr/>
        <p:nvPr/>
      </p:nvGrpSpPr>
      <p:grpSpPr>
        <a:xfrm>
          <a:off x="0" y="0"/>
          <a:ext cx="0" cy="0"/>
          <a:chOff x="0" y="0"/>
          <a:chExt cx="0" cy="0"/>
        </a:xfrm>
      </p:grpSpPr>
      <p:pic>
        <p:nvPicPr>
          <p:cNvPr descr="Celestia-R1---OverlayContentHD.png" id="113" name="Google Shape;113;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4" name="Google Shape;114;p1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15" name="Google Shape;115;p1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16" name="Google Shape;116;p1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200"/>
              <a:buFont typeface="Calibri"/>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5"/>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SzPts val="2400"/>
              <a:buNone/>
              <a:defRPr b="0" sz="2400" cap="none">
                <a:solidFill>
                  <a:schemeClr val="lt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118" name="Google Shape;118;p15"/>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800"/>
              <a:buNone/>
              <a:defRPr sz="1800">
                <a:solidFill>
                  <a:schemeClr val="lt1"/>
                </a:solidFill>
              </a:defRPr>
            </a:lvl1pPr>
            <a:lvl2pPr indent="-228600" lvl="1" marL="914400" algn="l">
              <a:lnSpc>
                <a:spcPct val="100000"/>
              </a:lnSpc>
              <a:spcBef>
                <a:spcPts val="1000"/>
              </a:spcBef>
              <a:spcAft>
                <a:spcPts val="0"/>
              </a:spcAft>
              <a:buSzPts val="1800"/>
              <a:buNone/>
              <a:defRPr sz="1800">
                <a:solidFill>
                  <a:schemeClr val="lt1"/>
                </a:solidFill>
              </a:defRPr>
            </a:lvl2pPr>
            <a:lvl3pPr indent="-228600" lvl="2" marL="1371600" algn="l">
              <a:lnSpc>
                <a:spcPct val="100000"/>
              </a:lnSpc>
              <a:spcBef>
                <a:spcPts val="1000"/>
              </a:spcBef>
              <a:spcAft>
                <a:spcPts val="0"/>
              </a:spcAft>
              <a:buSzPts val="1600"/>
              <a:buNone/>
              <a:defRPr sz="1600">
                <a:solidFill>
                  <a:schemeClr val="lt1"/>
                </a:solidFill>
              </a:defRPr>
            </a:lvl3pPr>
            <a:lvl4pPr indent="-228600" lvl="3" marL="1828800" algn="l">
              <a:lnSpc>
                <a:spcPct val="100000"/>
              </a:lnSpc>
              <a:spcBef>
                <a:spcPts val="1000"/>
              </a:spcBef>
              <a:spcAft>
                <a:spcPts val="0"/>
              </a:spcAft>
              <a:buSzPts val="1400"/>
              <a:buNone/>
              <a:defRPr sz="1400">
                <a:solidFill>
                  <a:schemeClr val="lt1"/>
                </a:solidFill>
              </a:defRPr>
            </a:lvl4pPr>
            <a:lvl5pPr indent="-228600" lvl="4" marL="2286000" algn="l">
              <a:lnSpc>
                <a:spcPct val="100000"/>
              </a:lnSpc>
              <a:spcBef>
                <a:spcPts val="1000"/>
              </a:spcBef>
              <a:spcAft>
                <a:spcPts val="0"/>
              </a:spcAft>
              <a:buSzPts val="1400"/>
              <a:buNone/>
              <a:defRPr sz="1400">
                <a:solidFill>
                  <a:schemeClr val="lt1"/>
                </a:solidFill>
              </a:defRPr>
            </a:lvl5pPr>
            <a:lvl6pPr indent="-228600" lvl="5" marL="2743200" algn="l">
              <a:lnSpc>
                <a:spcPct val="100000"/>
              </a:lnSpc>
              <a:spcBef>
                <a:spcPts val="1000"/>
              </a:spcBef>
              <a:spcAft>
                <a:spcPts val="0"/>
              </a:spcAft>
              <a:buSzPts val="1400"/>
              <a:buNone/>
              <a:defRPr sz="1400">
                <a:solidFill>
                  <a:schemeClr val="lt1"/>
                </a:solidFill>
              </a:defRPr>
            </a:lvl6pPr>
            <a:lvl7pPr indent="-228600" lvl="6" marL="3200400" algn="l">
              <a:lnSpc>
                <a:spcPct val="100000"/>
              </a:lnSpc>
              <a:spcBef>
                <a:spcPts val="1000"/>
              </a:spcBef>
              <a:spcAft>
                <a:spcPts val="0"/>
              </a:spcAft>
              <a:buSzPts val="1400"/>
              <a:buNone/>
              <a:defRPr sz="1400">
                <a:solidFill>
                  <a:schemeClr val="lt1"/>
                </a:solidFill>
              </a:defRPr>
            </a:lvl7pPr>
            <a:lvl8pPr indent="-228600" lvl="7" marL="3657600" algn="l">
              <a:lnSpc>
                <a:spcPct val="100000"/>
              </a:lnSpc>
              <a:spcBef>
                <a:spcPts val="1000"/>
              </a:spcBef>
              <a:spcAft>
                <a:spcPts val="0"/>
              </a:spcAft>
              <a:buSzPts val="1400"/>
              <a:buNone/>
              <a:defRPr sz="1400">
                <a:solidFill>
                  <a:schemeClr val="lt1"/>
                </a:solidFill>
              </a:defRPr>
            </a:lvl8pPr>
            <a:lvl9pPr indent="-228600" lvl="8" marL="4114800" algn="l">
              <a:lnSpc>
                <a:spcPct val="100000"/>
              </a:lnSpc>
              <a:spcBef>
                <a:spcPts val="1000"/>
              </a:spcBef>
              <a:spcAft>
                <a:spcPts val="1000"/>
              </a:spcAft>
              <a:buSzPts val="1400"/>
              <a:buNone/>
              <a:defRPr sz="1400">
                <a:solidFill>
                  <a:schemeClr val="lt1"/>
                </a:solidFill>
              </a:defRPr>
            </a:lvl9pPr>
          </a:lstStyle>
          <a:p/>
        </p:txBody>
      </p:sp>
      <p:sp>
        <p:nvSpPr>
          <p:cNvPr id="119" name="Google Shape;119;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2" name="Shape 122"/>
        <p:cNvGrpSpPr/>
        <p:nvPr/>
      </p:nvGrpSpPr>
      <p:grpSpPr>
        <a:xfrm>
          <a:off x="0" y="0"/>
          <a:ext cx="0" cy="0"/>
          <a:chOff x="0" y="0"/>
          <a:chExt cx="0" cy="0"/>
        </a:xfrm>
      </p:grpSpPr>
      <p:pic>
        <p:nvPicPr>
          <p:cNvPr descr="Celestia-R1---OverlayContentHD.png" id="123" name="Google Shape;123;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4" name="Google Shape;124;p16"/>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600"/>
              <a:buFont typeface="Calibri"/>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SzPts val="2800"/>
              <a:buNone/>
              <a:defRPr b="0" sz="2800" cap="none">
                <a:solidFill>
                  <a:schemeClr val="lt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126" name="Google Shape;126;p16"/>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800"/>
              <a:buNone/>
              <a:defRPr sz="1800">
                <a:solidFill>
                  <a:schemeClr val="lt1"/>
                </a:solidFill>
              </a:defRPr>
            </a:lvl1pPr>
            <a:lvl2pPr indent="-228600" lvl="1" marL="914400" algn="l">
              <a:lnSpc>
                <a:spcPct val="100000"/>
              </a:lnSpc>
              <a:spcBef>
                <a:spcPts val="1000"/>
              </a:spcBef>
              <a:spcAft>
                <a:spcPts val="0"/>
              </a:spcAft>
              <a:buSzPts val="1800"/>
              <a:buNone/>
              <a:defRPr sz="1800">
                <a:solidFill>
                  <a:schemeClr val="lt1"/>
                </a:solidFill>
              </a:defRPr>
            </a:lvl2pPr>
            <a:lvl3pPr indent="-228600" lvl="2" marL="1371600" algn="l">
              <a:lnSpc>
                <a:spcPct val="100000"/>
              </a:lnSpc>
              <a:spcBef>
                <a:spcPts val="1000"/>
              </a:spcBef>
              <a:spcAft>
                <a:spcPts val="0"/>
              </a:spcAft>
              <a:buSzPts val="1600"/>
              <a:buNone/>
              <a:defRPr sz="1600">
                <a:solidFill>
                  <a:schemeClr val="lt1"/>
                </a:solidFill>
              </a:defRPr>
            </a:lvl3pPr>
            <a:lvl4pPr indent="-228600" lvl="3" marL="1828800" algn="l">
              <a:lnSpc>
                <a:spcPct val="100000"/>
              </a:lnSpc>
              <a:spcBef>
                <a:spcPts val="1000"/>
              </a:spcBef>
              <a:spcAft>
                <a:spcPts val="0"/>
              </a:spcAft>
              <a:buSzPts val="1400"/>
              <a:buNone/>
              <a:defRPr sz="1400">
                <a:solidFill>
                  <a:schemeClr val="lt1"/>
                </a:solidFill>
              </a:defRPr>
            </a:lvl4pPr>
            <a:lvl5pPr indent="-228600" lvl="4" marL="2286000" algn="l">
              <a:lnSpc>
                <a:spcPct val="100000"/>
              </a:lnSpc>
              <a:spcBef>
                <a:spcPts val="1000"/>
              </a:spcBef>
              <a:spcAft>
                <a:spcPts val="0"/>
              </a:spcAft>
              <a:buSzPts val="1400"/>
              <a:buNone/>
              <a:defRPr sz="1400">
                <a:solidFill>
                  <a:schemeClr val="lt1"/>
                </a:solidFill>
              </a:defRPr>
            </a:lvl5pPr>
            <a:lvl6pPr indent="-228600" lvl="5" marL="2743200" algn="l">
              <a:lnSpc>
                <a:spcPct val="100000"/>
              </a:lnSpc>
              <a:spcBef>
                <a:spcPts val="1000"/>
              </a:spcBef>
              <a:spcAft>
                <a:spcPts val="0"/>
              </a:spcAft>
              <a:buSzPts val="1400"/>
              <a:buNone/>
              <a:defRPr sz="1400">
                <a:solidFill>
                  <a:schemeClr val="lt1"/>
                </a:solidFill>
              </a:defRPr>
            </a:lvl6pPr>
            <a:lvl7pPr indent="-228600" lvl="6" marL="3200400" algn="l">
              <a:lnSpc>
                <a:spcPct val="100000"/>
              </a:lnSpc>
              <a:spcBef>
                <a:spcPts val="1000"/>
              </a:spcBef>
              <a:spcAft>
                <a:spcPts val="0"/>
              </a:spcAft>
              <a:buSzPts val="1400"/>
              <a:buNone/>
              <a:defRPr sz="1400">
                <a:solidFill>
                  <a:schemeClr val="lt1"/>
                </a:solidFill>
              </a:defRPr>
            </a:lvl7pPr>
            <a:lvl8pPr indent="-228600" lvl="7" marL="3657600" algn="l">
              <a:lnSpc>
                <a:spcPct val="100000"/>
              </a:lnSpc>
              <a:spcBef>
                <a:spcPts val="1000"/>
              </a:spcBef>
              <a:spcAft>
                <a:spcPts val="0"/>
              </a:spcAft>
              <a:buSzPts val="1400"/>
              <a:buNone/>
              <a:defRPr sz="1400">
                <a:solidFill>
                  <a:schemeClr val="lt1"/>
                </a:solidFill>
              </a:defRPr>
            </a:lvl8pPr>
            <a:lvl9pPr indent="-228600" lvl="8" marL="4114800" algn="l">
              <a:lnSpc>
                <a:spcPct val="100000"/>
              </a:lnSpc>
              <a:spcBef>
                <a:spcPts val="1000"/>
              </a:spcBef>
              <a:spcAft>
                <a:spcPts val="1000"/>
              </a:spcAft>
              <a:buSzPts val="1400"/>
              <a:buNone/>
              <a:defRPr sz="1400">
                <a:solidFill>
                  <a:schemeClr val="lt1"/>
                </a:solidFill>
              </a:defRPr>
            </a:lvl9pPr>
          </a:lstStyle>
          <a:p/>
        </p:txBody>
      </p:sp>
      <p:sp>
        <p:nvSpPr>
          <p:cNvPr id="127" name="Google Shape;127;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pic>
        <p:nvPicPr>
          <p:cNvPr descr="Celestia-R1---OverlayContentHD.png" id="131" name="Google Shape;131;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2" name="Google Shape;132;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7"/>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134" name="Google Shape;134;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pic>
        <p:nvPicPr>
          <p:cNvPr descr="Celestia-R1---OverlayContentHD.png" id="138" name="Google Shape;138;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9" name="Google Shape;139;p18"/>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8"/>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141" name="Google Shape;141;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descr="Celestia-R1---OverlayContentHD.png" id="23" name="Google Shape;23;p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4" name="Google Shape;24;p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26" name="Google Shape;26;p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pic>
        <p:nvPicPr>
          <p:cNvPr descr="Celestia-R1---OverlayContentHD.png" id="30" name="Google Shape;30;p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1" name="Google Shape;31;p4"/>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000"/>
              <a:buFont typeface="Calibri"/>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2000"/>
              <a:buNone/>
              <a:defRPr sz="2000" cap="none">
                <a:solidFill>
                  <a:schemeClr val="lt1"/>
                </a:solidFill>
              </a:defRPr>
            </a:lvl1pPr>
            <a:lvl2pPr indent="-228600" lvl="1" marL="914400" algn="l">
              <a:lnSpc>
                <a:spcPct val="100000"/>
              </a:lnSpc>
              <a:spcBef>
                <a:spcPts val="1000"/>
              </a:spcBef>
              <a:spcAft>
                <a:spcPts val="0"/>
              </a:spcAft>
              <a:buSzPts val="1800"/>
              <a:buNone/>
              <a:defRPr sz="1800">
                <a:solidFill>
                  <a:schemeClr val="lt1"/>
                </a:solidFill>
              </a:defRPr>
            </a:lvl2pPr>
            <a:lvl3pPr indent="-228600" lvl="2" marL="1371600" algn="l">
              <a:lnSpc>
                <a:spcPct val="100000"/>
              </a:lnSpc>
              <a:spcBef>
                <a:spcPts val="1000"/>
              </a:spcBef>
              <a:spcAft>
                <a:spcPts val="0"/>
              </a:spcAft>
              <a:buSzPts val="1600"/>
              <a:buNone/>
              <a:defRPr sz="1600">
                <a:solidFill>
                  <a:schemeClr val="lt1"/>
                </a:solidFill>
              </a:defRPr>
            </a:lvl3pPr>
            <a:lvl4pPr indent="-228600" lvl="3" marL="1828800" algn="l">
              <a:lnSpc>
                <a:spcPct val="100000"/>
              </a:lnSpc>
              <a:spcBef>
                <a:spcPts val="1000"/>
              </a:spcBef>
              <a:spcAft>
                <a:spcPts val="0"/>
              </a:spcAft>
              <a:buSzPts val="1400"/>
              <a:buNone/>
              <a:defRPr sz="1400">
                <a:solidFill>
                  <a:schemeClr val="lt1"/>
                </a:solidFill>
              </a:defRPr>
            </a:lvl4pPr>
            <a:lvl5pPr indent="-228600" lvl="4" marL="2286000" algn="l">
              <a:lnSpc>
                <a:spcPct val="100000"/>
              </a:lnSpc>
              <a:spcBef>
                <a:spcPts val="1000"/>
              </a:spcBef>
              <a:spcAft>
                <a:spcPts val="0"/>
              </a:spcAft>
              <a:buSzPts val="1400"/>
              <a:buNone/>
              <a:defRPr sz="1400">
                <a:solidFill>
                  <a:schemeClr val="lt1"/>
                </a:solidFill>
              </a:defRPr>
            </a:lvl5pPr>
            <a:lvl6pPr indent="-228600" lvl="5" marL="2743200" algn="l">
              <a:lnSpc>
                <a:spcPct val="100000"/>
              </a:lnSpc>
              <a:spcBef>
                <a:spcPts val="1000"/>
              </a:spcBef>
              <a:spcAft>
                <a:spcPts val="0"/>
              </a:spcAft>
              <a:buSzPts val="1400"/>
              <a:buNone/>
              <a:defRPr sz="1400">
                <a:solidFill>
                  <a:schemeClr val="lt1"/>
                </a:solidFill>
              </a:defRPr>
            </a:lvl6pPr>
            <a:lvl7pPr indent="-228600" lvl="6" marL="3200400" algn="l">
              <a:lnSpc>
                <a:spcPct val="100000"/>
              </a:lnSpc>
              <a:spcBef>
                <a:spcPts val="1000"/>
              </a:spcBef>
              <a:spcAft>
                <a:spcPts val="0"/>
              </a:spcAft>
              <a:buSzPts val="1400"/>
              <a:buNone/>
              <a:defRPr sz="1400">
                <a:solidFill>
                  <a:schemeClr val="lt1"/>
                </a:solidFill>
              </a:defRPr>
            </a:lvl7pPr>
            <a:lvl8pPr indent="-228600" lvl="7" marL="3657600" algn="l">
              <a:lnSpc>
                <a:spcPct val="100000"/>
              </a:lnSpc>
              <a:spcBef>
                <a:spcPts val="1000"/>
              </a:spcBef>
              <a:spcAft>
                <a:spcPts val="0"/>
              </a:spcAft>
              <a:buSzPts val="1400"/>
              <a:buNone/>
              <a:defRPr sz="1400">
                <a:solidFill>
                  <a:schemeClr val="lt1"/>
                </a:solidFill>
              </a:defRPr>
            </a:lvl8pPr>
            <a:lvl9pPr indent="-228600" lvl="8" marL="4114800" algn="l">
              <a:lnSpc>
                <a:spcPct val="100000"/>
              </a:lnSpc>
              <a:spcBef>
                <a:spcPts val="1000"/>
              </a:spcBef>
              <a:spcAft>
                <a:spcPts val="1000"/>
              </a:spcAft>
              <a:buSzPts val="1400"/>
              <a:buNone/>
              <a:defRPr sz="1400">
                <a:solidFill>
                  <a:schemeClr val="lt1"/>
                </a:solidFill>
              </a:defRPr>
            </a:lvl9pPr>
          </a:lstStyle>
          <a:p/>
        </p:txBody>
      </p:sp>
      <p:sp>
        <p:nvSpPr>
          <p:cNvPr id="33" name="Google Shape;33;p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pic>
        <p:nvPicPr>
          <p:cNvPr descr="Celestia-R1---OverlayContentHD.png" id="37" name="Google Shape;37;p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8" name="Google Shape;38;p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40" name="Google Shape;40;p5"/>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41" name="Google Shape;41;p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SzPts val="2800"/>
              <a:buNone/>
              <a:defRPr b="0" sz="28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1000"/>
              </a:spcAft>
              <a:buSzPts val="1600"/>
              <a:buNone/>
              <a:defRPr b="1" sz="1600"/>
            </a:lvl9pPr>
          </a:lstStyle>
          <a:p/>
        </p:txBody>
      </p:sp>
      <p:sp>
        <p:nvSpPr>
          <p:cNvPr id="47" name="Google Shape;47;p6"/>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48" name="Google Shape;48;p6"/>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SzPts val="2800"/>
              <a:buNone/>
              <a:defRPr b="0" sz="28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1000"/>
              </a:spcAft>
              <a:buSzPts val="1600"/>
              <a:buNone/>
              <a:defRPr b="1" sz="1600"/>
            </a:lvl9pPr>
          </a:lstStyle>
          <a:p/>
        </p:txBody>
      </p:sp>
      <p:sp>
        <p:nvSpPr>
          <p:cNvPr id="49" name="Google Shape;49;p6"/>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50" name="Google Shape;50;p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pic>
        <p:nvPicPr>
          <p:cNvPr descr="Celestia-R1---OverlayContentHD.png" id="54" name="Google Shape;54;p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5" name="Google Shape;55;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pic>
        <p:nvPicPr>
          <p:cNvPr descr="Celestia-R1---OverlayContentHD.png" id="60" name="Google Shape;60;p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1" name="Google Shape;61;p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pic>
        <p:nvPicPr>
          <p:cNvPr descr="Celestia-R1---OverlayContentHD.png" id="65" name="Google Shape;65;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6" name="Google Shape;66;p9"/>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2400"/>
              <a:buFont typeface="Calibri"/>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68" name="Google Shape;68;p9"/>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600"/>
              <a:buNone/>
              <a:defRPr sz="16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1000"/>
              </a:spcAft>
              <a:buSzPts val="900"/>
              <a:buNone/>
              <a:defRPr sz="900"/>
            </a:lvl9pPr>
          </a:lstStyle>
          <a:p/>
        </p:txBody>
      </p:sp>
      <p:sp>
        <p:nvSpPr>
          <p:cNvPr id="69" name="Google Shape;69;p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pic>
        <p:nvPicPr>
          <p:cNvPr descr="Celestia-R1---OverlayContentHD.png" id="73" name="Google Shape;73;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4" name="Google Shape;74;p10"/>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2800"/>
              <a:buFont typeface="Calibri"/>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1960"/>
              </a:srgbClr>
            </a:outerShdw>
          </a:effectLst>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lnSpc>
                <a:spcPct val="100000"/>
              </a:lnSpc>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76" name="Google Shape;76;p10"/>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800"/>
              <a:buNone/>
              <a:defRPr sz="18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1000"/>
              </a:spcAft>
              <a:buSzPts val="900"/>
              <a:buNone/>
              <a:defRPr sz="900"/>
            </a:lvl9pPr>
          </a:lstStyle>
          <a:p/>
        </p:txBody>
      </p:sp>
      <p:sp>
        <p:nvSpPr>
          <p:cNvPr id="77" name="Google Shape;77;p1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1" name="Google Shape;11;p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Autofit/>
          </a:bodyPr>
          <a:lstStyle>
            <a:lvl1pPr indent="-342900" lvl="0" marL="457200" marR="0" rtl="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lnSpc>
                <a:spcPct val="100000"/>
              </a:lnSpc>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lnSpc>
                <a:spcPct val="100000"/>
              </a:lnSpc>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lnSpc>
                <a:spcPct val="100000"/>
              </a:lnSpc>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2" name="Google Shape;12;p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4" name="Google Shape;14;p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doi.org/10.1080/23738871.2017.1298643" TargetMode="External"/><Relationship Id="rId4" Type="http://schemas.openxmlformats.org/officeDocument/2006/relationships/hyperlink" Target="https://doi.org/10.1080/23738871.2017.129864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ctrTitle"/>
          </p:nvPr>
        </p:nvSpPr>
        <p:spPr>
          <a:xfrm>
            <a:off x="2800850" y="2011451"/>
            <a:ext cx="8301600" cy="2576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lt1"/>
              </a:buClr>
              <a:buSzPts val="4800"/>
              <a:buFont typeface="Calibri"/>
              <a:buNone/>
            </a:pPr>
            <a:r>
              <a:rPr b="1" lang="en-US" sz="4320"/>
              <a:t>IDENTITY THEFT: PROTECTING PERSONAL IDENTIFIABLE INFORMATION (PII)</a:t>
            </a:r>
            <a:br>
              <a:rPr lang="en-US" sz="4320"/>
            </a:br>
            <a:br>
              <a:rPr lang="en-US" sz="1979"/>
            </a:br>
            <a:r>
              <a:rPr lang="en-US" sz="1979"/>
              <a:t>PREPARED FOR PROFESSOR TYSON BROOKS</a:t>
            </a:r>
            <a:br>
              <a:rPr lang="en-US" sz="1979"/>
            </a:br>
            <a:r>
              <a:rPr lang="en-US" sz="1979"/>
              <a:t>IST 623, INTRODUCTION TO INFORMATION SECURITY</a:t>
            </a:r>
            <a:br>
              <a:rPr lang="en-US" sz="1979"/>
            </a:br>
            <a:r>
              <a:rPr lang="en-US" sz="1979"/>
              <a:t>DECEMBER 3, 2020</a:t>
            </a:r>
            <a:endParaRPr sz="4320"/>
          </a:p>
        </p:txBody>
      </p:sp>
      <p:sp>
        <p:nvSpPr>
          <p:cNvPr id="149" name="Google Shape;149;p19"/>
          <p:cNvSpPr txBox="1"/>
          <p:nvPr>
            <p:ph idx="1" type="subTitle"/>
          </p:nvPr>
        </p:nvSpPr>
        <p:spPr>
          <a:xfrm>
            <a:off x="2743200" y="4840025"/>
            <a:ext cx="8416800" cy="14502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1665"/>
              <a:buNone/>
            </a:pPr>
            <a:r>
              <a:rPr lang="en-US" sz="1665"/>
              <a:t>PREPARED BY:</a:t>
            </a:r>
            <a:endParaRPr/>
          </a:p>
          <a:p>
            <a:pPr indent="0" lvl="0" marL="0" rtl="0" algn="r">
              <a:lnSpc>
                <a:spcPct val="90000"/>
              </a:lnSpc>
              <a:spcBef>
                <a:spcPts val="1000"/>
              </a:spcBef>
              <a:spcAft>
                <a:spcPts val="0"/>
              </a:spcAft>
              <a:buSzPts val="1665"/>
              <a:buNone/>
            </a:pPr>
            <a:r>
              <a:rPr lang="en-US" sz="1665"/>
              <a:t>AMANDA AUSTIN</a:t>
            </a:r>
            <a:endParaRPr sz="1665"/>
          </a:p>
          <a:p>
            <a:pPr indent="0" lvl="0" marL="0" rtl="0" algn="r">
              <a:lnSpc>
                <a:spcPct val="90000"/>
              </a:lnSpc>
              <a:spcBef>
                <a:spcPts val="1000"/>
              </a:spcBef>
              <a:spcAft>
                <a:spcPts val="0"/>
              </a:spcAft>
              <a:buSzPts val="1665"/>
              <a:buNone/>
            </a:pPr>
            <a:r>
              <a:rPr lang="en-US" sz="1665"/>
              <a:t>CHRISTOPHER HART</a:t>
            </a:r>
            <a:endParaRPr/>
          </a:p>
          <a:p>
            <a:pPr indent="0" lvl="0" marL="0" rtl="0" algn="r">
              <a:lnSpc>
                <a:spcPct val="90000"/>
              </a:lnSpc>
              <a:spcBef>
                <a:spcPts val="1000"/>
              </a:spcBef>
              <a:spcAft>
                <a:spcPts val="0"/>
              </a:spcAft>
              <a:buSzPts val="1665"/>
              <a:buNone/>
            </a:pPr>
            <a:r>
              <a:rPr lang="en-US" sz="1665"/>
              <a:t>DAVID LADD</a:t>
            </a:r>
            <a:endParaRPr sz="1665"/>
          </a:p>
          <a:p>
            <a:pPr indent="0" lvl="0" marL="0" rtl="0" algn="r">
              <a:lnSpc>
                <a:spcPct val="90000"/>
              </a:lnSpc>
              <a:spcBef>
                <a:spcPts val="1000"/>
              </a:spcBef>
              <a:spcAft>
                <a:spcPts val="0"/>
              </a:spcAft>
              <a:buSzPts val="1665"/>
              <a:buNone/>
            </a:pPr>
            <a:r>
              <a:t/>
            </a:r>
            <a:endParaRPr sz="166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685801" y="377302"/>
            <a:ext cx="10994009" cy="121180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40"/>
              <a:buFont typeface="Calibri"/>
              <a:buNone/>
            </a:pPr>
            <a:r>
              <a:rPr lang="en-US" sz="2700"/>
              <a:t>Common Ways Victims Discover Identity Theft (NCVS, 2016 Identity Theft Supplement (ITS))</a:t>
            </a:r>
            <a:br>
              <a:rPr lang="en-US" sz="2624"/>
            </a:br>
            <a:endParaRPr sz="2624"/>
          </a:p>
        </p:txBody>
      </p:sp>
      <p:pic>
        <p:nvPicPr>
          <p:cNvPr id="210" name="Google Shape;210;p28"/>
          <p:cNvPicPr preferRelativeResize="0"/>
          <p:nvPr/>
        </p:nvPicPr>
        <p:blipFill rotWithShape="1">
          <a:blip r:embed="rId3">
            <a:alphaModFix/>
          </a:blip>
          <a:srcRect b="0" l="0" r="0" t="13956"/>
          <a:stretch/>
        </p:blipFill>
        <p:spPr>
          <a:xfrm>
            <a:off x="685801" y="1344405"/>
            <a:ext cx="10767060" cy="4673511"/>
          </a:xfrm>
          <a:prstGeom prst="rect">
            <a:avLst/>
          </a:prstGeom>
          <a:noFill/>
          <a:ln>
            <a:noFill/>
          </a:ln>
        </p:spPr>
      </p:pic>
      <p:sp>
        <p:nvSpPr>
          <p:cNvPr id="211" name="Google Shape;211;p28"/>
          <p:cNvSpPr txBox="1"/>
          <p:nvPr/>
        </p:nvSpPr>
        <p:spPr>
          <a:xfrm>
            <a:off x="4597758" y="6185356"/>
            <a:ext cx="6555762"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Calibri"/>
                <a:ea typeface="Calibri"/>
                <a:cs typeface="Calibri"/>
                <a:sym typeface="Calibri"/>
              </a:rPr>
              <a:t>Source: U.S. Department of Justice, Office of Justice Programs, Bureau of Justice Statistics. Victims of Identity Theft from the National Crime Victimization Survey (NCVS). January 2019, NCJ 251147.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685801" y="377302"/>
            <a:ext cx="10994009" cy="121180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40"/>
              <a:buFont typeface="Calibri"/>
              <a:buNone/>
            </a:pPr>
            <a:r>
              <a:rPr lang="en-US" sz="3000"/>
              <a:t>Theft Resolution and Emotional Distress (NCVS, 2016 Identity Theft Supplement (ITS))</a:t>
            </a:r>
            <a:endParaRPr sz="3240"/>
          </a:p>
        </p:txBody>
      </p:sp>
      <p:pic>
        <p:nvPicPr>
          <p:cNvPr id="217" name="Google Shape;217;p29"/>
          <p:cNvPicPr preferRelativeResize="0"/>
          <p:nvPr/>
        </p:nvPicPr>
        <p:blipFill rotWithShape="1">
          <a:blip r:embed="rId3">
            <a:alphaModFix/>
          </a:blip>
          <a:srcRect b="0" l="0" r="0" t="0"/>
          <a:stretch/>
        </p:blipFill>
        <p:spPr>
          <a:xfrm>
            <a:off x="512190" y="1543774"/>
            <a:ext cx="10641330" cy="4677156"/>
          </a:xfrm>
          <a:prstGeom prst="rect">
            <a:avLst/>
          </a:prstGeom>
          <a:noFill/>
          <a:ln>
            <a:noFill/>
          </a:ln>
        </p:spPr>
      </p:pic>
      <p:sp>
        <p:nvSpPr>
          <p:cNvPr id="218" name="Google Shape;218;p29"/>
          <p:cNvSpPr txBox="1"/>
          <p:nvPr/>
        </p:nvSpPr>
        <p:spPr>
          <a:xfrm>
            <a:off x="4597758" y="6279485"/>
            <a:ext cx="6555762"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Calibri"/>
                <a:ea typeface="Calibri"/>
                <a:cs typeface="Calibri"/>
                <a:sym typeface="Calibri"/>
              </a:rPr>
              <a:t>Source: U.S. Department of Justice, Office of Justice Programs, Bureau of Justice Statistics. Victims of Identity Theft from the National Crime Victimization Survey (NCVS). January 2019, NCJ 251147.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685801" y="377302"/>
            <a:ext cx="10994009" cy="121180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600"/>
              <a:buFont typeface="Calibri"/>
              <a:buNone/>
            </a:pPr>
            <a:r>
              <a:rPr lang="en-US" sz="3000"/>
              <a:t>Response Action from Victims (NCVS, 2016 Identity Theft Supplement (ITS))</a:t>
            </a:r>
            <a:endParaRPr/>
          </a:p>
        </p:txBody>
      </p:sp>
      <p:sp>
        <p:nvSpPr>
          <p:cNvPr id="225" name="Google Shape;225;p30"/>
          <p:cNvSpPr txBox="1"/>
          <p:nvPr/>
        </p:nvSpPr>
        <p:spPr>
          <a:xfrm>
            <a:off x="4597758" y="6319826"/>
            <a:ext cx="6555762"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Calibri"/>
                <a:ea typeface="Calibri"/>
                <a:cs typeface="Calibri"/>
                <a:sym typeface="Calibri"/>
              </a:rPr>
              <a:t>Source: U.S. Department of Justice, Office of Justice Programs, Bureau of Justice Statistics. Victims of Identity Theft from the National Crime Victimization Survey (NCVS). January 2019, NCJ 251147. </a:t>
            </a:r>
            <a:endParaRPr b="0" i="0" sz="1400" u="none" cap="none" strike="noStrike">
              <a:solidFill>
                <a:srgbClr val="000000"/>
              </a:solidFill>
              <a:latin typeface="Arial"/>
              <a:ea typeface="Arial"/>
              <a:cs typeface="Arial"/>
              <a:sym typeface="Arial"/>
            </a:endParaRPr>
          </a:p>
        </p:txBody>
      </p:sp>
      <p:pic>
        <p:nvPicPr>
          <p:cNvPr id="226" name="Google Shape;226;p30"/>
          <p:cNvPicPr preferRelativeResize="0"/>
          <p:nvPr/>
        </p:nvPicPr>
        <p:blipFill rotWithShape="1">
          <a:blip r:embed="rId3">
            <a:alphaModFix/>
          </a:blip>
          <a:srcRect b="0" l="0" r="0" t="8464"/>
          <a:stretch/>
        </p:blipFill>
        <p:spPr>
          <a:xfrm>
            <a:off x="685801" y="1558101"/>
            <a:ext cx="10528402" cy="47307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685800" y="326100"/>
            <a:ext cx="10131300" cy="820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sz="3400"/>
              <a:t>Narrative Case Study: Corrective and </a:t>
            </a:r>
            <a:r>
              <a:rPr lang="en-US" sz="3400"/>
              <a:t>Preventive</a:t>
            </a:r>
            <a:r>
              <a:rPr lang="en-US" sz="3400"/>
              <a:t> Actions</a:t>
            </a:r>
            <a:endParaRPr sz="3400"/>
          </a:p>
        </p:txBody>
      </p:sp>
      <p:sp>
        <p:nvSpPr>
          <p:cNvPr id="233" name="Google Shape;233;p31"/>
          <p:cNvSpPr txBox="1"/>
          <p:nvPr>
            <p:ph idx="1" type="body"/>
          </p:nvPr>
        </p:nvSpPr>
        <p:spPr>
          <a:xfrm>
            <a:off x="685800" y="1146300"/>
            <a:ext cx="10131300" cy="4861800"/>
          </a:xfrm>
          <a:prstGeom prst="rect">
            <a:avLst/>
          </a:prstGeom>
          <a:noFill/>
          <a:ln>
            <a:noFill/>
          </a:ln>
        </p:spPr>
        <p:txBody>
          <a:bodyPr anchorCtr="0" anchor="ctr" bIns="45700" lIns="228600" spcFirstLastPara="1" rIns="91425" wrap="square" tIns="45700">
            <a:noAutofit/>
          </a:bodyPr>
          <a:lstStyle/>
          <a:p>
            <a:pPr indent="0" lvl="0" marL="0" rtl="0" algn="l">
              <a:lnSpc>
                <a:spcPct val="100000"/>
              </a:lnSpc>
              <a:spcBef>
                <a:spcPts val="0"/>
              </a:spcBef>
              <a:spcAft>
                <a:spcPts val="0"/>
              </a:spcAft>
              <a:buNone/>
            </a:pPr>
            <a:r>
              <a:rPr lang="en-US"/>
              <a:t>Immediate Corrective Actions</a:t>
            </a:r>
            <a:endParaRPr/>
          </a:p>
          <a:p>
            <a:pPr indent="-342900" lvl="0" marL="285750" rtl="0" algn="l">
              <a:lnSpc>
                <a:spcPct val="100000"/>
              </a:lnSpc>
              <a:spcBef>
                <a:spcPts val="0"/>
              </a:spcBef>
              <a:spcAft>
                <a:spcPts val="0"/>
              </a:spcAft>
              <a:buSzPts val="1800"/>
              <a:buChar char="•"/>
            </a:pPr>
            <a:r>
              <a:rPr lang="en-US"/>
              <a:t>Notified the FTC and was registered as identity theft victim</a:t>
            </a:r>
            <a:endParaRPr/>
          </a:p>
          <a:p>
            <a:pPr indent="-342900" lvl="0" marL="285750" rtl="0" algn="l">
              <a:lnSpc>
                <a:spcPct val="100000"/>
              </a:lnSpc>
              <a:spcBef>
                <a:spcPts val="0"/>
              </a:spcBef>
              <a:spcAft>
                <a:spcPts val="0"/>
              </a:spcAft>
              <a:buSzPts val="1800"/>
              <a:buChar char="•"/>
            </a:pPr>
            <a:r>
              <a:rPr lang="en-US"/>
              <a:t>Put a freeze on my credit with all three credit bureaus</a:t>
            </a:r>
            <a:endParaRPr/>
          </a:p>
          <a:p>
            <a:pPr indent="-342900" lvl="0" marL="285750" rtl="0" algn="l">
              <a:lnSpc>
                <a:spcPct val="100000"/>
              </a:lnSpc>
              <a:spcBef>
                <a:spcPts val="0"/>
              </a:spcBef>
              <a:spcAft>
                <a:spcPts val="0"/>
              </a:spcAft>
              <a:buSzPts val="1800"/>
              <a:buChar char="•"/>
            </a:pPr>
            <a:r>
              <a:rPr lang="en-US"/>
              <a:t>Also notified the Consumer Financial Protection Bureau </a:t>
            </a:r>
            <a:endParaRPr/>
          </a:p>
          <a:p>
            <a:pPr indent="-342900" lvl="0" marL="285750" rtl="0" algn="l">
              <a:lnSpc>
                <a:spcPct val="100000"/>
              </a:lnSpc>
              <a:spcBef>
                <a:spcPts val="0"/>
              </a:spcBef>
              <a:spcAft>
                <a:spcPts val="0"/>
              </a:spcAft>
              <a:buSzPts val="1800"/>
              <a:buChar char="•"/>
            </a:pPr>
            <a:r>
              <a:rPr lang="en-US"/>
              <a:t>Established Credit Karma account to monitor credit activity</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Long Term Preventive Actions</a:t>
            </a:r>
            <a:endParaRPr/>
          </a:p>
          <a:p>
            <a:pPr indent="-342900" lvl="0" marL="285750" rtl="0" algn="l">
              <a:lnSpc>
                <a:spcPct val="100000"/>
              </a:lnSpc>
              <a:spcBef>
                <a:spcPts val="0"/>
              </a:spcBef>
              <a:spcAft>
                <a:spcPts val="0"/>
              </a:spcAft>
              <a:buSzPts val="1800"/>
              <a:buChar char="•"/>
            </a:pPr>
            <a:r>
              <a:rPr lang="en-US"/>
              <a:t>Shred or burn mail instead of throwing into trash</a:t>
            </a:r>
            <a:endParaRPr/>
          </a:p>
          <a:p>
            <a:pPr indent="-342900" lvl="0" marL="285750" rtl="0" algn="l">
              <a:lnSpc>
                <a:spcPct val="100000"/>
              </a:lnSpc>
              <a:spcBef>
                <a:spcPts val="0"/>
              </a:spcBef>
              <a:spcAft>
                <a:spcPts val="0"/>
              </a:spcAft>
              <a:buSzPts val="1800"/>
              <a:buChar char="•"/>
            </a:pPr>
            <a:r>
              <a:rPr lang="en-US"/>
              <a:t>Cut or peel off shipping labels from packages and shred</a:t>
            </a:r>
            <a:endParaRPr/>
          </a:p>
          <a:p>
            <a:pPr indent="-342900" lvl="0" marL="285750" rtl="0" algn="l">
              <a:lnSpc>
                <a:spcPct val="100000"/>
              </a:lnSpc>
              <a:spcBef>
                <a:spcPts val="0"/>
              </a:spcBef>
              <a:spcAft>
                <a:spcPts val="0"/>
              </a:spcAft>
              <a:buSzPts val="1800"/>
              <a:buChar char="•"/>
            </a:pPr>
            <a:r>
              <a:rPr lang="en-US"/>
              <a:t>Closed traditional bank accounts and opened an investment account with cash management features (Bill pay, debit card, credit card, etc.)</a:t>
            </a:r>
            <a:endParaRPr/>
          </a:p>
          <a:p>
            <a:pPr indent="-342900" lvl="0" marL="285750" rtl="0" algn="l">
              <a:lnSpc>
                <a:spcPct val="100000"/>
              </a:lnSpc>
              <a:spcBef>
                <a:spcPts val="0"/>
              </a:spcBef>
              <a:spcAft>
                <a:spcPts val="0"/>
              </a:spcAft>
              <a:buSzPts val="1800"/>
              <a:buChar char="•"/>
            </a:pPr>
            <a:r>
              <a:rPr lang="en-US"/>
              <a:t>After moving from Georgia, I notified each organization within my network of the address change. (Did not file a change of address with the post office) </a:t>
            </a:r>
            <a:endParaRPr/>
          </a:p>
          <a:p>
            <a:pPr indent="-342900" lvl="0" marL="285750" rtl="0" algn="l">
              <a:lnSpc>
                <a:spcPct val="100000"/>
              </a:lnSpc>
              <a:spcBef>
                <a:spcPts val="0"/>
              </a:spcBef>
              <a:spcAft>
                <a:spcPts val="0"/>
              </a:spcAft>
              <a:buSzPts val="1800"/>
              <a:buChar char="•"/>
            </a:pPr>
            <a:r>
              <a:rPr lang="en-US"/>
              <a:t>Stopped answering phone calls from unknown numbers (Legitimate callers leave voicemails)</a:t>
            </a:r>
            <a:endParaRPr/>
          </a:p>
          <a:p>
            <a:pPr indent="-342900" lvl="0" marL="285750" rtl="0" algn="l">
              <a:lnSpc>
                <a:spcPct val="100000"/>
              </a:lnSpc>
              <a:spcBef>
                <a:spcPts val="0"/>
              </a:spcBef>
              <a:spcAft>
                <a:spcPts val="0"/>
              </a:spcAft>
              <a:buSzPts val="1800"/>
              <a:buChar char="•"/>
            </a:pPr>
            <a:r>
              <a:rPr lang="en-US"/>
              <a:t>Reduced the number of email accounts</a:t>
            </a:r>
            <a:endParaRPr/>
          </a:p>
          <a:p>
            <a:pPr indent="-342900" lvl="0" marL="285750" rtl="0" algn="l">
              <a:lnSpc>
                <a:spcPct val="100000"/>
              </a:lnSpc>
              <a:spcBef>
                <a:spcPts val="0"/>
              </a:spcBef>
              <a:spcAft>
                <a:spcPts val="0"/>
              </a:spcAft>
              <a:buSzPts val="1800"/>
              <a:buChar char="•"/>
            </a:pPr>
            <a:r>
              <a:rPr lang="en-US"/>
              <a:t>Keep track of expected mail deliveries that may contain PII (prescriptions, tax documents, bank statements, 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685801" y="609600"/>
            <a:ext cx="10131300" cy="14562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sz="3300">
                <a:solidFill>
                  <a:srgbClr val="FFFFFF"/>
                </a:solidFill>
                <a:latin typeface="Arial"/>
                <a:ea typeface="Arial"/>
                <a:cs typeface="Arial"/>
                <a:sym typeface="Arial"/>
              </a:rPr>
              <a:t>Layers of the Web</a:t>
            </a:r>
            <a:endParaRPr/>
          </a:p>
        </p:txBody>
      </p:sp>
      <p:sp>
        <p:nvSpPr>
          <p:cNvPr id="240" name="Google Shape;240;p32"/>
          <p:cNvSpPr txBox="1"/>
          <p:nvPr>
            <p:ph idx="1" type="body"/>
          </p:nvPr>
        </p:nvSpPr>
        <p:spPr>
          <a:xfrm>
            <a:off x="338700" y="1928500"/>
            <a:ext cx="4844700" cy="4139100"/>
          </a:xfrm>
          <a:prstGeom prst="rect">
            <a:avLst/>
          </a:prstGeom>
          <a:no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336550" lvl="0" marL="457200" rtl="0" algn="l">
              <a:lnSpc>
                <a:spcPct val="115000"/>
              </a:lnSpc>
              <a:spcBef>
                <a:spcPts val="0"/>
              </a:spcBef>
              <a:spcAft>
                <a:spcPts val="0"/>
              </a:spcAft>
              <a:buClr>
                <a:srgbClr val="FFFFFF"/>
              </a:buClr>
              <a:buSzPts val="1700"/>
              <a:buChar char="•"/>
            </a:pPr>
            <a:r>
              <a:rPr lang="en-US" sz="1700">
                <a:solidFill>
                  <a:srgbClr val="FFFFFF"/>
                </a:solidFill>
              </a:rPr>
              <a:t>World Wide Web (Surface Web)</a:t>
            </a:r>
            <a:endParaRPr sz="1700">
              <a:solidFill>
                <a:srgbClr val="FFFFFF"/>
              </a:solidFill>
            </a:endParaRPr>
          </a:p>
          <a:p>
            <a:pPr indent="-311150" lvl="1" marL="914400" rtl="0" algn="l">
              <a:lnSpc>
                <a:spcPct val="115000"/>
              </a:lnSpc>
              <a:spcBef>
                <a:spcPts val="0"/>
              </a:spcBef>
              <a:spcAft>
                <a:spcPts val="0"/>
              </a:spcAft>
              <a:buClr>
                <a:srgbClr val="FFFFFF"/>
              </a:buClr>
              <a:buSzPts val="1300"/>
              <a:buChar char="•"/>
            </a:pPr>
            <a:r>
              <a:rPr lang="en-US" sz="1300">
                <a:solidFill>
                  <a:srgbClr val="FFFFFF"/>
                </a:solidFill>
              </a:rPr>
              <a:t>Collection of Web Sites, indexed by search engines (i.e Google) using web crawlers to search, find, and categorize information</a:t>
            </a:r>
            <a:endParaRPr sz="1300">
              <a:solidFill>
                <a:srgbClr val="FFFFFF"/>
              </a:solidFill>
            </a:endParaRPr>
          </a:p>
          <a:p>
            <a:pPr indent="-311150" lvl="1" marL="914400" rtl="0" algn="l">
              <a:lnSpc>
                <a:spcPct val="115000"/>
              </a:lnSpc>
              <a:spcBef>
                <a:spcPts val="0"/>
              </a:spcBef>
              <a:spcAft>
                <a:spcPts val="0"/>
              </a:spcAft>
              <a:buClr>
                <a:srgbClr val="FFFFFF"/>
              </a:buClr>
              <a:buSzPts val="1300"/>
              <a:buChar char="•"/>
            </a:pPr>
            <a:r>
              <a:rPr lang="en-US" sz="1300">
                <a:solidFill>
                  <a:srgbClr val="FFFFFF"/>
                </a:solidFill>
              </a:rPr>
              <a:t>Easily accessed through standard browsers and Internet protocols</a:t>
            </a:r>
            <a:endParaRPr sz="1300">
              <a:solidFill>
                <a:srgbClr val="FFFFFF"/>
              </a:solidFill>
            </a:endParaRPr>
          </a:p>
          <a:p>
            <a:pPr indent="-336550" lvl="0" marL="457200" rtl="0" algn="l">
              <a:lnSpc>
                <a:spcPct val="115000"/>
              </a:lnSpc>
              <a:spcBef>
                <a:spcPts val="0"/>
              </a:spcBef>
              <a:spcAft>
                <a:spcPts val="0"/>
              </a:spcAft>
              <a:buClr>
                <a:srgbClr val="FFFFFF"/>
              </a:buClr>
              <a:buSzPts val="1700"/>
              <a:buChar char="•"/>
            </a:pPr>
            <a:r>
              <a:rPr lang="en-US" sz="1700">
                <a:solidFill>
                  <a:srgbClr val="FFFFFF"/>
                </a:solidFill>
              </a:rPr>
              <a:t>Deep Web</a:t>
            </a:r>
            <a:endParaRPr sz="1700">
              <a:solidFill>
                <a:srgbClr val="FFFFFF"/>
              </a:solidFill>
            </a:endParaRPr>
          </a:p>
          <a:p>
            <a:pPr indent="-311150" lvl="1" marL="914400" rtl="0" algn="l">
              <a:lnSpc>
                <a:spcPct val="115000"/>
              </a:lnSpc>
              <a:spcBef>
                <a:spcPts val="0"/>
              </a:spcBef>
              <a:spcAft>
                <a:spcPts val="0"/>
              </a:spcAft>
              <a:buClr>
                <a:srgbClr val="FFFFFF"/>
              </a:buClr>
              <a:buSzPts val="1300"/>
              <a:buChar char="•"/>
            </a:pPr>
            <a:r>
              <a:rPr lang="en-US" sz="1300">
                <a:solidFill>
                  <a:srgbClr val="FFFFFF"/>
                </a:solidFill>
              </a:rPr>
              <a:t>Estimated to be 4000-5000 times larger than the Surface Web (over 90% of traffic)</a:t>
            </a:r>
            <a:endParaRPr sz="1300">
              <a:solidFill>
                <a:srgbClr val="FFFFFF"/>
              </a:solidFill>
            </a:endParaRPr>
          </a:p>
          <a:p>
            <a:pPr indent="-311150" lvl="1" marL="914400" rtl="0" algn="l">
              <a:lnSpc>
                <a:spcPct val="100000"/>
              </a:lnSpc>
              <a:spcBef>
                <a:spcPts val="0"/>
              </a:spcBef>
              <a:spcAft>
                <a:spcPts val="0"/>
              </a:spcAft>
              <a:buClr>
                <a:srgbClr val="FFFFFF"/>
              </a:buClr>
              <a:buSzPts val="1300"/>
              <a:buChar char="•"/>
            </a:pPr>
            <a:r>
              <a:rPr lang="en-US" sz="1300">
                <a:solidFill>
                  <a:srgbClr val="FFFFFF"/>
                </a:solidFill>
              </a:rPr>
              <a:t>Not accessible via search engines/surface web crawlers</a:t>
            </a:r>
            <a:endParaRPr sz="1300">
              <a:solidFill>
                <a:srgbClr val="FFFFFF"/>
              </a:solidFill>
            </a:endParaRPr>
          </a:p>
          <a:p>
            <a:pPr indent="-336550" lvl="0" marL="457200" rtl="0" algn="l">
              <a:lnSpc>
                <a:spcPct val="115000"/>
              </a:lnSpc>
              <a:spcBef>
                <a:spcPts val="0"/>
              </a:spcBef>
              <a:spcAft>
                <a:spcPts val="0"/>
              </a:spcAft>
              <a:buClr>
                <a:srgbClr val="FFFFFF"/>
              </a:buClr>
              <a:buSzPts val="1700"/>
              <a:buChar char="•"/>
            </a:pPr>
            <a:r>
              <a:rPr lang="en-US" sz="1700">
                <a:solidFill>
                  <a:srgbClr val="FFFFFF"/>
                </a:solidFill>
              </a:rPr>
              <a:t>Dark Web</a:t>
            </a:r>
            <a:endParaRPr sz="1700">
              <a:solidFill>
                <a:srgbClr val="FFFFFF"/>
              </a:solidFill>
            </a:endParaRPr>
          </a:p>
          <a:p>
            <a:pPr indent="-311150" lvl="1" marL="914400" rtl="0" algn="l">
              <a:lnSpc>
                <a:spcPct val="115000"/>
              </a:lnSpc>
              <a:spcBef>
                <a:spcPts val="0"/>
              </a:spcBef>
              <a:spcAft>
                <a:spcPts val="0"/>
              </a:spcAft>
              <a:buClr>
                <a:srgbClr val="FFFFFF"/>
              </a:buClr>
              <a:buSzPts val="1300"/>
              <a:buChar char="•"/>
            </a:pPr>
            <a:r>
              <a:rPr lang="en-US" sz="1300">
                <a:solidFill>
                  <a:srgbClr val="FFFFFF"/>
                </a:solidFill>
              </a:rPr>
              <a:t>Small, difficult to access portion of the Deep Web</a:t>
            </a:r>
            <a:endParaRPr sz="1300">
              <a:solidFill>
                <a:srgbClr val="FFFFFF"/>
              </a:solidFill>
            </a:endParaRPr>
          </a:p>
          <a:p>
            <a:pPr indent="-311150" lvl="1" marL="914400" rtl="0" algn="l">
              <a:lnSpc>
                <a:spcPct val="115000"/>
              </a:lnSpc>
              <a:spcBef>
                <a:spcPts val="0"/>
              </a:spcBef>
              <a:spcAft>
                <a:spcPts val="0"/>
              </a:spcAft>
              <a:buClr>
                <a:srgbClr val="FFFFFF"/>
              </a:buClr>
              <a:buSzPts val="1300"/>
              <a:buChar char="•"/>
            </a:pPr>
            <a:r>
              <a:rPr lang="en-US" sz="1300">
                <a:solidFill>
                  <a:srgbClr val="FFFFFF"/>
                </a:solidFill>
              </a:rPr>
              <a:t>Less than 0.01% of the Internet (~45K total sites)</a:t>
            </a:r>
            <a:endParaRPr sz="1300">
              <a:solidFill>
                <a:srgbClr val="FFFFFF"/>
              </a:solidFill>
            </a:endParaRPr>
          </a:p>
          <a:p>
            <a:pPr indent="-311150" lvl="1" marL="914400" rtl="0" algn="l">
              <a:lnSpc>
                <a:spcPct val="115000"/>
              </a:lnSpc>
              <a:spcBef>
                <a:spcPts val="0"/>
              </a:spcBef>
              <a:spcAft>
                <a:spcPts val="0"/>
              </a:spcAft>
              <a:buClr>
                <a:srgbClr val="FFFFFF"/>
              </a:buClr>
              <a:buSzPts val="1300"/>
              <a:buChar char="•"/>
            </a:pPr>
            <a:r>
              <a:rPr lang="en-US" sz="1300">
                <a:solidFill>
                  <a:srgbClr val="FFFFFF"/>
                </a:solidFill>
              </a:rPr>
              <a:t>Anonymous and largely unregulated by the government</a:t>
            </a:r>
            <a:endParaRPr sz="1300">
              <a:solidFill>
                <a:srgbClr val="FFFFFF"/>
              </a:solidFill>
            </a:endParaRPr>
          </a:p>
        </p:txBody>
      </p:sp>
      <p:pic>
        <p:nvPicPr>
          <p:cNvPr id="241" name="Google Shape;241;p32"/>
          <p:cNvPicPr preferRelativeResize="0"/>
          <p:nvPr/>
        </p:nvPicPr>
        <p:blipFill rotWithShape="1">
          <a:blip r:embed="rId3">
            <a:alphaModFix/>
          </a:blip>
          <a:srcRect b="0" l="0" r="0" t="0"/>
          <a:stretch/>
        </p:blipFill>
        <p:spPr>
          <a:xfrm>
            <a:off x="5698075" y="1838325"/>
            <a:ext cx="5695950" cy="3181350"/>
          </a:xfrm>
          <a:prstGeom prst="rect">
            <a:avLst/>
          </a:prstGeom>
          <a:noFill/>
          <a:ln>
            <a:noFill/>
          </a:ln>
        </p:spPr>
      </p:pic>
      <p:sp>
        <p:nvSpPr>
          <p:cNvPr id="242" name="Google Shape;242;p32"/>
          <p:cNvSpPr txBox="1"/>
          <p:nvPr/>
        </p:nvSpPr>
        <p:spPr>
          <a:xfrm>
            <a:off x="6496075" y="6552300"/>
            <a:ext cx="5695800" cy="305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100"/>
              <a:buFont typeface="Arial"/>
              <a:buNone/>
            </a:pPr>
            <a:r>
              <a:rPr b="0" i="0" lang="en-US" sz="1200" u="none" cap="none" strike="noStrike">
                <a:solidFill>
                  <a:srgbClr val="FFFFFF"/>
                </a:solidFill>
                <a:latin typeface="Calibri"/>
                <a:ea typeface="Calibri"/>
                <a:cs typeface="Calibri"/>
                <a:sym typeface="Calibri"/>
              </a:rPr>
              <a:t>Retrieved from: secureworldexpo.com/industry-news/dark-web-vs-deep-web 11/8/2020</a:t>
            </a:r>
            <a:endParaRPr b="0" i="0" sz="11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685801" y="609600"/>
            <a:ext cx="10131300" cy="14562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3300">
                <a:solidFill>
                  <a:srgbClr val="FFFFFF"/>
                </a:solidFill>
                <a:latin typeface="Arial"/>
                <a:ea typeface="Arial"/>
                <a:cs typeface="Arial"/>
                <a:sym typeface="Arial"/>
              </a:rPr>
              <a:t>Layers of the Web – Examples</a:t>
            </a:r>
            <a:endParaRPr sz="3300"/>
          </a:p>
        </p:txBody>
      </p:sp>
      <p:pic>
        <p:nvPicPr>
          <p:cNvPr id="249" name="Google Shape;249;p33"/>
          <p:cNvPicPr preferRelativeResize="0"/>
          <p:nvPr/>
        </p:nvPicPr>
        <p:blipFill rotWithShape="1">
          <a:blip r:embed="rId3">
            <a:alphaModFix/>
          </a:blip>
          <a:srcRect b="0" l="0" r="0" t="0"/>
          <a:stretch/>
        </p:blipFill>
        <p:spPr>
          <a:xfrm>
            <a:off x="2494737" y="2065800"/>
            <a:ext cx="7202526" cy="3791300"/>
          </a:xfrm>
          <a:prstGeom prst="rect">
            <a:avLst/>
          </a:prstGeom>
          <a:noFill/>
          <a:ln>
            <a:noFill/>
          </a:ln>
        </p:spPr>
      </p:pic>
      <p:sp>
        <p:nvSpPr>
          <p:cNvPr id="250" name="Google Shape;250;p33"/>
          <p:cNvSpPr txBox="1"/>
          <p:nvPr/>
        </p:nvSpPr>
        <p:spPr>
          <a:xfrm>
            <a:off x="1266092" y="6552300"/>
            <a:ext cx="10926258" cy="305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100"/>
              <a:buFont typeface="Arial"/>
              <a:buNone/>
            </a:pPr>
            <a:r>
              <a:rPr b="0" i="0" lang="en-US" sz="1200" u="none" cap="none" strike="noStrike">
                <a:solidFill>
                  <a:schemeClr val="lt1"/>
                </a:solidFill>
                <a:latin typeface="Calibri"/>
                <a:ea typeface="Calibri"/>
                <a:cs typeface="Calibri"/>
                <a:sym typeface="Calibri"/>
              </a:rPr>
              <a:t>Retrieved from: </a:t>
            </a:r>
            <a:r>
              <a:rPr b="0" i="0" lang="en-US" sz="1200" u="none" cap="none" strike="noStrike">
                <a:solidFill>
                  <a:srgbClr val="FFFFFF"/>
                </a:solidFill>
                <a:latin typeface="Calibri"/>
                <a:ea typeface="Calibri"/>
                <a:cs typeface="Calibri"/>
                <a:sym typeface="Calibri"/>
              </a:rPr>
              <a:t>https://www.webhostingsecretrevealed.net/blog/web-tools/tourist-guide-to-dark-web-accessing-the-dark-web-tor-browser-and-onion-websites 11/8/2020</a:t>
            </a:r>
            <a:endParaRPr b="0" i="0" sz="1200" u="none" cap="none" strike="noStrike">
              <a:solidFill>
                <a:srgbClr val="FFFFFF"/>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t/>
            </a:r>
            <a:endParaRPr b="0" i="0" sz="1200" u="none" cap="none" strike="noStrike">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685801" y="609600"/>
            <a:ext cx="10131300" cy="14562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The Onion Router (Tor)</a:t>
            </a:r>
            <a:endParaRPr/>
          </a:p>
        </p:txBody>
      </p:sp>
      <p:sp>
        <p:nvSpPr>
          <p:cNvPr id="257" name="Google Shape;257;p34"/>
          <p:cNvSpPr txBox="1"/>
          <p:nvPr>
            <p:ph idx="1" type="body"/>
          </p:nvPr>
        </p:nvSpPr>
        <p:spPr>
          <a:xfrm>
            <a:off x="5873125" y="1907200"/>
            <a:ext cx="5103900" cy="41307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Creation:</a:t>
            </a:r>
            <a:endParaRPr/>
          </a:p>
          <a:p>
            <a:pPr indent="-342900" lvl="0" marL="457200" rtl="0" algn="l">
              <a:lnSpc>
                <a:spcPct val="100000"/>
              </a:lnSpc>
              <a:spcBef>
                <a:spcPts val="0"/>
              </a:spcBef>
              <a:spcAft>
                <a:spcPts val="0"/>
              </a:spcAft>
              <a:buSzPts val="1800"/>
              <a:buChar char="•"/>
            </a:pPr>
            <a:r>
              <a:rPr lang="en-US"/>
              <a:t>Developed by the Naval Research Laboratory to provide a secure and anonymous means for US military personnel to communicate abroad</a:t>
            </a:r>
            <a:endParaRPr/>
          </a:p>
          <a:p>
            <a:pPr indent="-342900" lvl="0" marL="457200" rtl="0" algn="l">
              <a:lnSpc>
                <a:spcPct val="100000"/>
              </a:lnSpc>
              <a:spcBef>
                <a:spcPts val="0"/>
              </a:spcBef>
              <a:spcAft>
                <a:spcPts val="0"/>
              </a:spcAft>
              <a:buSzPts val="1800"/>
              <a:buChar char="•"/>
            </a:pPr>
            <a:r>
              <a:rPr lang="en-US"/>
              <a:t>Layers of encryption make it very difficult to determine the requestor's IP address</a:t>
            </a:r>
            <a:endParaRPr/>
          </a:p>
          <a:p>
            <a:pPr indent="-342900" lvl="0" marL="457200" rtl="0" algn="l">
              <a:lnSpc>
                <a:spcPct val="100000"/>
              </a:lnSpc>
              <a:spcBef>
                <a:spcPts val="0"/>
              </a:spcBef>
              <a:spcAft>
                <a:spcPts val="0"/>
              </a:spcAft>
              <a:buSzPts val="1800"/>
              <a:buChar char="•"/>
            </a:pPr>
            <a:r>
              <a:rPr lang="en-US"/>
              <a:t>In October of 2003, the NRL deployed it as a free, open-source browser - allowing military traffic to be hidden within civilian users</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sz="1700"/>
              <a:t>Benefits:</a:t>
            </a:r>
            <a:endParaRPr sz="1700"/>
          </a:p>
          <a:p>
            <a:pPr indent="-336550" lvl="0" marL="457200" rtl="0" algn="l">
              <a:lnSpc>
                <a:spcPct val="100000"/>
              </a:lnSpc>
              <a:spcBef>
                <a:spcPts val="0"/>
              </a:spcBef>
              <a:spcAft>
                <a:spcPts val="0"/>
              </a:spcAft>
              <a:buSzPts val="1700"/>
              <a:buChar char="•"/>
            </a:pPr>
            <a:r>
              <a:rPr lang="en-US" sz="1700"/>
              <a:t>Anonymous Web browsing</a:t>
            </a:r>
            <a:endParaRPr sz="1700"/>
          </a:p>
          <a:p>
            <a:pPr indent="-336550" lvl="0" marL="457200" rtl="0" algn="l">
              <a:lnSpc>
                <a:spcPct val="100000"/>
              </a:lnSpc>
              <a:spcBef>
                <a:spcPts val="0"/>
              </a:spcBef>
              <a:spcAft>
                <a:spcPts val="0"/>
              </a:spcAft>
              <a:buSzPts val="1700"/>
              <a:buChar char="•"/>
            </a:pPr>
            <a:r>
              <a:rPr lang="en-US" sz="1700"/>
              <a:t>Deep Web research</a:t>
            </a:r>
            <a:endParaRPr sz="1700"/>
          </a:p>
        </p:txBody>
      </p:sp>
      <p:pic>
        <p:nvPicPr>
          <p:cNvPr id="258" name="Google Shape;258;p34"/>
          <p:cNvPicPr preferRelativeResize="0"/>
          <p:nvPr/>
        </p:nvPicPr>
        <p:blipFill rotWithShape="1">
          <a:blip r:embed="rId3">
            <a:alphaModFix/>
          </a:blip>
          <a:srcRect b="0" l="0" r="0" t="0"/>
          <a:stretch/>
        </p:blipFill>
        <p:spPr>
          <a:xfrm>
            <a:off x="1342343" y="2142981"/>
            <a:ext cx="3865065" cy="2572025"/>
          </a:xfrm>
          <a:prstGeom prst="rect">
            <a:avLst/>
          </a:prstGeom>
          <a:noFill/>
          <a:ln>
            <a:noFill/>
          </a:ln>
        </p:spPr>
      </p:pic>
      <p:sp>
        <p:nvSpPr>
          <p:cNvPr id="259" name="Google Shape;259;p34"/>
          <p:cNvSpPr txBox="1"/>
          <p:nvPr/>
        </p:nvSpPr>
        <p:spPr>
          <a:xfrm>
            <a:off x="7450800" y="6552300"/>
            <a:ext cx="4741800" cy="305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100"/>
              <a:buFont typeface="Arial"/>
              <a:buNone/>
            </a:pPr>
            <a:r>
              <a:rPr b="0" i="0" lang="en-US" sz="1200" u="none" cap="none" strike="noStrike">
                <a:solidFill>
                  <a:schemeClr val="lt1"/>
                </a:solidFill>
                <a:latin typeface="Calibri"/>
                <a:ea typeface="Calibri"/>
                <a:cs typeface="Calibri"/>
                <a:sym typeface="Calibri"/>
              </a:rPr>
              <a:t>Retrieved from: </a:t>
            </a:r>
            <a:r>
              <a:rPr b="0" i="0" lang="en-US" sz="1200" u="none" cap="none" strike="noStrike">
                <a:solidFill>
                  <a:srgbClr val="FFFFFF"/>
                </a:solidFill>
                <a:latin typeface="Calibri"/>
                <a:ea typeface="Calibri"/>
                <a:cs typeface="Calibri"/>
                <a:sym typeface="Calibri"/>
              </a:rPr>
              <a:t>https://edgy.app/top-5-dark-web-browsers 11/29/2020</a:t>
            </a:r>
            <a:endParaRPr b="0" i="0" sz="1200" u="none" cap="none" strike="noStrike">
              <a:solidFill>
                <a:srgbClr val="FFFFFF"/>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t/>
            </a:r>
            <a:endParaRPr b="0" i="0" sz="1200" u="none" cap="none" strike="noStrike">
              <a:solidFill>
                <a:srgbClr val="FFFFFF"/>
              </a:solidFill>
              <a:latin typeface="Calibri"/>
              <a:ea typeface="Calibri"/>
              <a:cs typeface="Calibri"/>
              <a:sym typeface="Calibri"/>
            </a:endParaRPr>
          </a:p>
        </p:txBody>
      </p:sp>
      <p:sp>
        <p:nvSpPr>
          <p:cNvPr id="260" name="Google Shape;260;p34"/>
          <p:cNvSpPr txBox="1"/>
          <p:nvPr/>
        </p:nvSpPr>
        <p:spPr>
          <a:xfrm>
            <a:off x="1068375" y="4946550"/>
            <a:ext cx="4413000" cy="1181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‘There are important uses for hidden services, such as when human rights activists use them to access Facebook or to blog anonymously.’</a:t>
            </a:r>
            <a:endParaRPr b="0" i="0" sz="17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   -Roger Dingledine, original developer of Tor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685801" y="609600"/>
            <a:ext cx="10131300" cy="14562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40"/>
              <a:buFont typeface="Calibri"/>
              <a:buNone/>
            </a:pPr>
            <a:r>
              <a:t/>
            </a:r>
            <a:endParaRPr sz="3240"/>
          </a:p>
          <a:p>
            <a:pPr indent="0" lvl="0" marL="0" rtl="0" algn="l">
              <a:lnSpc>
                <a:spcPct val="100000"/>
              </a:lnSpc>
              <a:spcBef>
                <a:spcPts val="0"/>
              </a:spcBef>
              <a:spcAft>
                <a:spcPts val="0"/>
              </a:spcAft>
              <a:buClr>
                <a:schemeClr val="lt1"/>
              </a:buClr>
              <a:buSzPts val="3240"/>
              <a:buFont typeface="Calibri"/>
              <a:buNone/>
            </a:pPr>
            <a:r>
              <a:rPr lang="en-US" sz="3240"/>
              <a:t>The Dark Web for Criminal Purposes</a:t>
            </a:r>
            <a:br>
              <a:rPr lang="en-US" sz="3240"/>
            </a:br>
            <a:endParaRPr sz="3240"/>
          </a:p>
        </p:txBody>
      </p:sp>
      <p:sp>
        <p:nvSpPr>
          <p:cNvPr id="266" name="Google Shape;266;p35"/>
          <p:cNvSpPr txBox="1"/>
          <p:nvPr>
            <p:ph idx="1" type="body"/>
          </p:nvPr>
        </p:nvSpPr>
        <p:spPr>
          <a:xfrm>
            <a:off x="685800" y="1584075"/>
            <a:ext cx="9365700" cy="4818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“The stolen data is traded, sold, and used for financial, political, or personal gain.” (</a:t>
            </a:r>
            <a:r>
              <a:rPr lang="en-US" sz="1800"/>
              <a:t>Chertoff)</a:t>
            </a:r>
            <a:endParaRPr/>
          </a:p>
        </p:txBody>
      </p:sp>
      <p:pic>
        <p:nvPicPr>
          <p:cNvPr id="267" name="Google Shape;267;p35"/>
          <p:cNvPicPr preferRelativeResize="0"/>
          <p:nvPr/>
        </p:nvPicPr>
        <p:blipFill rotWithShape="1">
          <a:blip r:embed="rId3">
            <a:alphaModFix/>
          </a:blip>
          <a:srcRect b="0" l="0" r="0" t="0"/>
          <a:stretch/>
        </p:blipFill>
        <p:spPr>
          <a:xfrm>
            <a:off x="5015589" y="2367723"/>
            <a:ext cx="6407276" cy="3613475"/>
          </a:xfrm>
          <a:prstGeom prst="rect">
            <a:avLst/>
          </a:prstGeom>
          <a:noFill/>
          <a:ln>
            <a:noFill/>
          </a:ln>
        </p:spPr>
      </p:pic>
      <p:sp>
        <p:nvSpPr>
          <p:cNvPr id="268" name="Google Shape;268;p35"/>
          <p:cNvSpPr txBox="1"/>
          <p:nvPr/>
        </p:nvSpPr>
        <p:spPr>
          <a:xfrm>
            <a:off x="6496075" y="6552300"/>
            <a:ext cx="5695800" cy="305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100"/>
              <a:buFont typeface="Arial"/>
              <a:buNone/>
            </a:pPr>
            <a:r>
              <a:rPr b="0" i="0" lang="en-US" sz="1200" u="none" cap="none" strike="noStrike">
                <a:solidFill>
                  <a:srgbClr val="FFFFFF"/>
                </a:solidFill>
                <a:latin typeface="Calibri"/>
                <a:ea typeface="Calibri"/>
                <a:cs typeface="Calibri"/>
                <a:sym typeface="Calibri"/>
              </a:rPr>
              <a:t>Retrieved from: secureworldexpo.com/industry-news/dark-web-vs-deep-web 11/8/2020</a:t>
            </a:r>
            <a:endParaRPr b="0" i="0" sz="1100" u="none" cap="none" strike="noStrike">
              <a:solidFill>
                <a:schemeClr val="lt1"/>
              </a:solidFill>
              <a:latin typeface="Calibri"/>
              <a:ea typeface="Calibri"/>
              <a:cs typeface="Calibri"/>
              <a:sym typeface="Calibri"/>
            </a:endParaRPr>
          </a:p>
        </p:txBody>
      </p:sp>
      <p:grpSp>
        <p:nvGrpSpPr>
          <p:cNvPr id="269" name="Google Shape;269;p35"/>
          <p:cNvGrpSpPr/>
          <p:nvPr/>
        </p:nvGrpSpPr>
        <p:grpSpPr>
          <a:xfrm>
            <a:off x="685800" y="2502013"/>
            <a:ext cx="3370157" cy="3344898"/>
            <a:chOff x="0" y="21496"/>
            <a:chExt cx="3667200" cy="3466575"/>
          </a:xfrm>
        </p:grpSpPr>
        <p:sp>
          <p:nvSpPr>
            <p:cNvPr id="270" name="Google Shape;270;p35"/>
            <p:cNvSpPr/>
            <p:nvPr/>
          </p:nvSpPr>
          <p:spPr>
            <a:xfrm>
              <a:off x="0" y="21496"/>
              <a:ext cx="3667125" cy="580320"/>
            </a:xfrm>
            <a:prstGeom prst="roundRect">
              <a:avLst>
                <a:gd fmla="val 16667" name="adj"/>
              </a:avLst>
            </a:prstGeom>
            <a:solidFill>
              <a:srgbClr val="E3B357"/>
            </a:solidFill>
            <a:ln cap="flat" cmpd="sng" w="254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5"/>
            <p:cNvSpPr txBox="1"/>
            <p:nvPr/>
          </p:nvSpPr>
          <p:spPr>
            <a:xfrm>
              <a:off x="28329" y="49825"/>
              <a:ext cx="3610500" cy="5238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2400"/>
                <a:buFont typeface="Arial"/>
                <a:buNone/>
              </a:pPr>
              <a:r>
                <a:rPr b="0" i="0" lang="en-US" sz="2200" u="none" cap="none" strike="noStrike">
                  <a:solidFill>
                    <a:schemeClr val="lt1"/>
                  </a:solidFill>
                  <a:latin typeface="Calibri"/>
                  <a:ea typeface="Calibri"/>
                  <a:cs typeface="Calibri"/>
                  <a:sym typeface="Calibri"/>
                </a:rPr>
                <a:t>Illegal markets</a:t>
              </a:r>
              <a:endParaRPr b="0" i="0" sz="2200" u="none" cap="none" strike="noStrike">
                <a:solidFill>
                  <a:schemeClr val="lt1"/>
                </a:solidFill>
                <a:latin typeface="Arial"/>
                <a:ea typeface="Arial"/>
                <a:cs typeface="Arial"/>
                <a:sym typeface="Arial"/>
              </a:endParaRPr>
            </a:p>
          </p:txBody>
        </p:sp>
        <p:sp>
          <p:nvSpPr>
            <p:cNvPr id="272" name="Google Shape;272;p35"/>
            <p:cNvSpPr/>
            <p:nvPr/>
          </p:nvSpPr>
          <p:spPr>
            <a:xfrm>
              <a:off x="0" y="601816"/>
              <a:ext cx="3667125" cy="818167"/>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txBox="1"/>
            <p:nvPr/>
          </p:nvSpPr>
          <p:spPr>
            <a:xfrm>
              <a:off x="0" y="601816"/>
              <a:ext cx="3667125" cy="818167"/>
            </a:xfrm>
            <a:prstGeom prst="rect">
              <a:avLst/>
            </a:prstGeom>
            <a:noFill/>
            <a:ln>
              <a:noFill/>
            </a:ln>
            <a:effectLst>
              <a:outerShdw blurRad="57150" rotWithShape="0" algn="bl" dir="5400000" dist="19050">
                <a:srgbClr val="000000">
                  <a:alpha val="50000"/>
                </a:srgbClr>
              </a:outerShdw>
            </a:effectLst>
          </p:spPr>
          <p:txBody>
            <a:bodyPr anchorCtr="0" anchor="t" bIns="20300" lIns="116425" spcFirstLastPara="1" rIns="113775" wrap="square" tIns="20300">
              <a:noAutofit/>
            </a:bodyPr>
            <a:lstStyle/>
            <a:p>
              <a:pPr indent="-323850" lvl="0" marL="457200" marR="0" rtl="0" algn="l">
                <a:lnSpc>
                  <a:spcPct val="90000"/>
                </a:lnSpc>
                <a:spcBef>
                  <a:spcPts val="0"/>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Social Security Numbers</a:t>
              </a:r>
              <a:endParaRPr b="0" i="0" sz="1500" u="none" cap="none" strike="noStrike">
                <a:solidFill>
                  <a:srgbClr val="000000"/>
                </a:solidFill>
                <a:latin typeface="Arial"/>
                <a:ea typeface="Arial"/>
                <a:cs typeface="Arial"/>
                <a:sym typeface="Arial"/>
              </a:endParaRPr>
            </a:p>
            <a:p>
              <a:pPr indent="-323850" lvl="0" marL="457200" marR="0" rtl="0" algn="l">
                <a:lnSpc>
                  <a:spcPct val="90000"/>
                </a:lnSpc>
                <a:spcBef>
                  <a:spcPts val="0"/>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Stolen account info</a:t>
              </a:r>
              <a:endParaRPr b="0" i="0" sz="1500" u="none" cap="none" strike="noStrike">
                <a:solidFill>
                  <a:srgbClr val="000000"/>
                </a:solidFill>
                <a:latin typeface="Arial"/>
                <a:ea typeface="Arial"/>
                <a:cs typeface="Arial"/>
                <a:sym typeface="Arial"/>
              </a:endParaRPr>
            </a:p>
            <a:p>
              <a:pPr indent="-323850" lvl="0" marL="457200" marR="0" rtl="0" algn="l">
                <a:lnSpc>
                  <a:spcPct val="90000"/>
                </a:lnSpc>
                <a:spcBef>
                  <a:spcPts val="0"/>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r/darknetmarkets</a:t>
              </a:r>
              <a:endParaRPr b="0" i="0" sz="1500" u="none" cap="none" strike="noStrike">
                <a:solidFill>
                  <a:srgbClr val="000000"/>
                </a:solidFill>
                <a:latin typeface="Arial"/>
                <a:ea typeface="Arial"/>
                <a:cs typeface="Arial"/>
                <a:sym typeface="Arial"/>
              </a:endParaRPr>
            </a:p>
          </p:txBody>
        </p:sp>
        <p:sp>
          <p:nvSpPr>
            <p:cNvPr id="274" name="Google Shape;274;p35"/>
            <p:cNvSpPr/>
            <p:nvPr/>
          </p:nvSpPr>
          <p:spPr>
            <a:xfrm>
              <a:off x="0" y="1419983"/>
              <a:ext cx="3667125" cy="580320"/>
            </a:xfrm>
            <a:prstGeom prst="roundRect">
              <a:avLst>
                <a:gd fmla="val 16667" name="adj"/>
              </a:avLst>
            </a:prstGeom>
            <a:solidFill>
              <a:srgbClr val="E3B357"/>
            </a:solidFill>
            <a:ln cap="flat" cmpd="sng" w="254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nvSpPr>
          <p:spPr>
            <a:xfrm>
              <a:off x="28329" y="1448312"/>
              <a:ext cx="3610467" cy="523662"/>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2400"/>
                <a:buFont typeface="Arial"/>
                <a:buNone/>
              </a:pPr>
              <a:r>
                <a:rPr b="0" i="0" lang="en-US" sz="2200" u="none" cap="none" strike="noStrike">
                  <a:solidFill>
                    <a:schemeClr val="lt1"/>
                  </a:solidFill>
                  <a:latin typeface="Calibri"/>
                  <a:ea typeface="Calibri"/>
                  <a:cs typeface="Calibri"/>
                  <a:sym typeface="Calibri"/>
                </a:rPr>
                <a:t>Fake Documents</a:t>
              </a:r>
              <a:endParaRPr sz="1200"/>
            </a:p>
          </p:txBody>
        </p:sp>
        <p:sp>
          <p:nvSpPr>
            <p:cNvPr id="276" name="Google Shape;276;p35"/>
            <p:cNvSpPr/>
            <p:nvPr/>
          </p:nvSpPr>
          <p:spPr>
            <a:xfrm>
              <a:off x="0" y="2089584"/>
              <a:ext cx="3667125" cy="580320"/>
            </a:xfrm>
            <a:prstGeom prst="roundRect">
              <a:avLst>
                <a:gd fmla="val 16667" name="adj"/>
              </a:avLst>
            </a:prstGeom>
            <a:solidFill>
              <a:srgbClr val="E3B357"/>
            </a:solidFill>
            <a:ln cap="flat" cmpd="sng" w="254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28329" y="2117913"/>
              <a:ext cx="3610467" cy="523662"/>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2400"/>
                <a:buFont typeface="Arial"/>
                <a:buNone/>
              </a:pPr>
              <a:r>
                <a:rPr i="0" lang="en-US" sz="2200" u="none" cap="none" strike="noStrike">
                  <a:solidFill>
                    <a:schemeClr val="lt1"/>
                  </a:solidFill>
                  <a:latin typeface="Calibri"/>
                  <a:ea typeface="Calibri"/>
                  <a:cs typeface="Calibri"/>
                  <a:sym typeface="Calibri"/>
                </a:rPr>
                <a:t>Government Intervention</a:t>
              </a:r>
              <a:endParaRPr sz="1200">
                <a:latin typeface="Calibri"/>
                <a:ea typeface="Calibri"/>
                <a:cs typeface="Calibri"/>
                <a:sym typeface="Calibri"/>
              </a:endParaRPr>
            </a:p>
          </p:txBody>
        </p:sp>
        <p:sp>
          <p:nvSpPr>
            <p:cNvPr id="278" name="Google Shape;278;p35"/>
            <p:cNvSpPr/>
            <p:nvPr/>
          </p:nvSpPr>
          <p:spPr>
            <a:xfrm>
              <a:off x="0" y="2669904"/>
              <a:ext cx="3667125" cy="818167"/>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txBox="1"/>
            <p:nvPr/>
          </p:nvSpPr>
          <p:spPr>
            <a:xfrm>
              <a:off x="0" y="2669904"/>
              <a:ext cx="3667200" cy="818100"/>
            </a:xfrm>
            <a:prstGeom prst="rect">
              <a:avLst/>
            </a:prstGeom>
            <a:noFill/>
            <a:ln>
              <a:noFill/>
            </a:ln>
            <a:effectLst>
              <a:outerShdw blurRad="57150" rotWithShape="0" algn="bl" dir="5400000" dist="19050">
                <a:srgbClr val="000000">
                  <a:alpha val="50000"/>
                </a:srgbClr>
              </a:outerShdw>
            </a:effectLst>
          </p:spPr>
          <p:txBody>
            <a:bodyPr anchorCtr="0" anchor="t" bIns="20300" lIns="116425" spcFirstLastPara="1" rIns="113775" wrap="square" tIns="20300">
              <a:noAutofit/>
            </a:bodyPr>
            <a:lstStyle/>
            <a:p>
              <a:pPr indent="-323850" lvl="0" marL="457200" marR="0" rtl="0" algn="l">
                <a:lnSpc>
                  <a:spcPct val="90000"/>
                </a:lnSpc>
                <a:spcBef>
                  <a:spcPts val="0"/>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Balancing privacy and safety</a:t>
              </a:r>
              <a:endParaRPr sz="1500"/>
            </a:p>
            <a:p>
              <a:pPr indent="-323850" lvl="0" marL="457200" marR="0" rtl="0" algn="l">
                <a:lnSpc>
                  <a:spcPct val="90000"/>
                </a:lnSpc>
                <a:spcBef>
                  <a:spcPts val="0"/>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Laws keeping up with technology</a:t>
              </a:r>
              <a:endParaRPr sz="1500"/>
            </a:p>
            <a:p>
              <a:pPr indent="-323850" lvl="0" marL="457200" marR="0" rtl="0" algn="l">
                <a:lnSpc>
                  <a:spcPct val="90000"/>
                </a:lnSpc>
                <a:spcBef>
                  <a:spcPts val="0"/>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Specific policy</a:t>
              </a:r>
              <a:endParaRPr sz="1500"/>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685800" y="609600"/>
            <a:ext cx="10131300" cy="1109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600"/>
              <a:buFont typeface="Calibri"/>
              <a:buNone/>
            </a:pPr>
            <a:r>
              <a:rPr lang="en-US" sz="3500"/>
              <a:t>Narrative Case Study: Effects of Identity Theft </a:t>
            </a:r>
            <a:endParaRPr sz="3500"/>
          </a:p>
        </p:txBody>
      </p:sp>
      <p:sp>
        <p:nvSpPr>
          <p:cNvPr id="285" name="Google Shape;285;p36"/>
          <p:cNvSpPr txBox="1"/>
          <p:nvPr>
            <p:ph idx="1" type="body"/>
          </p:nvPr>
        </p:nvSpPr>
        <p:spPr>
          <a:xfrm>
            <a:off x="685800" y="1867675"/>
            <a:ext cx="10131300" cy="3923400"/>
          </a:xfrm>
          <a:prstGeom prst="rect">
            <a:avLst/>
          </a:prstGeom>
          <a:noFill/>
          <a:ln>
            <a:noFill/>
          </a:ln>
        </p:spPr>
        <p:txBody>
          <a:bodyPr anchorCtr="0" anchor="ctr" bIns="45700" lIns="91425" spcFirstLastPara="1" rIns="91425" wrap="square" tIns="45700">
            <a:noAutofit/>
          </a:bodyPr>
          <a:lstStyle/>
          <a:p>
            <a:pPr indent="-342900" lvl="0" marL="457200" rtl="0" algn="l">
              <a:lnSpc>
                <a:spcPct val="150000"/>
              </a:lnSpc>
              <a:spcBef>
                <a:spcPts val="0"/>
              </a:spcBef>
              <a:spcAft>
                <a:spcPts val="0"/>
              </a:spcAft>
              <a:buSzPts val="1800"/>
              <a:buChar char="•"/>
            </a:pPr>
            <a:r>
              <a:rPr lang="en-US"/>
              <a:t>Effects are long term </a:t>
            </a:r>
            <a:endParaRPr/>
          </a:p>
          <a:p>
            <a:pPr indent="-342900" lvl="0" marL="457200" rtl="0" algn="l">
              <a:lnSpc>
                <a:spcPct val="150000"/>
              </a:lnSpc>
              <a:spcBef>
                <a:spcPts val="0"/>
              </a:spcBef>
              <a:spcAft>
                <a:spcPts val="0"/>
              </a:spcAft>
              <a:buSzPts val="1800"/>
              <a:buChar char="•"/>
            </a:pPr>
            <a:r>
              <a:rPr lang="en-US"/>
              <a:t>Credit scores suffered for a long period of time</a:t>
            </a:r>
            <a:endParaRPr/>
          </a:p>
          <a:p>
            <a:pPr indent="-342900" lvl="0" marL="457200" rtl="0" algn="l">
              <a:lnSpc>
                <a:spcPct val="150000"/>
              </a:lnSpc>
              <a:spcBef>
                <a:spcPts val="0"/>
              </a:spcBef>
              <a:spcAft>
                <a:spcPts val="0"/>
              </a:spcAft>
              <a:buSzPts val="1800"/>
              <a:buChar char="•"/>
            </a:pPr>
            <a:r>
              <a:rPr lang="en-US"/>
              <a:t>Feels like a violation and causes emotional distress</a:t>
            </a:r>
            <a:endParaRPr/>
          </a:p>
          <a:p>
            <a:pPr indent="-342900" lvl="0" marL="457200" rtl="0" algn="l">
              <a:lnSpc>
                <a:spcPct val="150000"/>
              </a:lnSpc>
              <a:spcBef>
                <a:spcPts val="0"/>
              </a:spcBef>
              <a:spcAft>
                <a:spcPts val="0"/>
              </a:spcAft>
              <a:buSzPts val="1800"/>
              <a:buChar char="•"/>
            </a:pPr>
            <a:r>
              <a:rPr lang="en-US"/>
              <a:t>Excessive worry about it happening again </a:t>
            </a:r>
            <a:endParaRPr/>
          </a:p>
          <a:p>
            <a:pPr indent="-342900" lvl="0" marL="457200" rtl="0" algn="l">
              <a:lnSpc>
                <a:spcPct val="150000"/>
              </a:lnSpc>
              <a:spcBef>
                <a:spcPts val="0"/>
              </a:spcBef>
              <a:spcAft>
                <a:spcPts val="0"/>
              </a:spcAft>
              <a:buSzPts val="1800"/>
              <a:buChar char="•"/>
            </a:pPr>
            <a:r>
              <a:rPr lang="en-US"/>
              <a:t>Loss of time and expense</a:t>
            </a:r>
            <a:endParaRPr/>
          </a:p>
          <a:p>
            <a:pPr indent="-342900" lvl="0" marL="457200" rtl="0" algn="l">
              <a:lnSpc>
                <a:spcPct val="150000"/>
              </a:lnSpc>
              <a:spcBef>
                <a:spcPts val="0"/>
              </a:spcBef>
              <a:spcAft>
                <a:spcPts val="0"/>
              </a:spcAft>
              <a:buSzPts val="1800"/>
              <a:buChar char="•"/>
            </a:pPr>
            <a:r>
              <a:rPr lang="en-US"/>
              <a:t>Fear of </a:t>
            </a:r>
            <a:r>
              <a:rPr lang="en-US"/>
              <a:t>what else might lurk around the corner</a:t>
            </a:r>
            <a:endParaRPr/>
          </a:p>
          <a:p>
            <a:pPr indent="-342900" lvl="0" marL="457200" rtl="0" algn="l">
              <a:lnSpc>
                <a:spcPct val="150000"/>
              </a:lnSpc>
              <a:spcBef>
                <a:spcPts val="0"/>
              </a:spcBef>
              <a:spcAft>
                <a:spcPts val="0"/>
              </a:spcAft>
              <a:buSzPts val="1800"/>
              <a:buChar char="•"/>
            </a:pPr>
            <a:r>
              <a:rPr lang="en-US"/>
              <a:t>PII is probably on the dark web</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600"/>
              <a:buFont typeface="Calibri"/>
              <a:buNone/>
            </a:pPr>
            <a:r>
              <a:rPr lang="en-US"/>
              <a:t>Narrative Case Study: Key Lessons</a:t>
            </a:r>
            <a:endParaRPr/>
          </a:p>
        </p:txBody>
      </p:sp>
      <p:sp>
        <p:nvSpPr>
          <p:cNvPr id="291" name="Google Shape;291;p37"/>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2000"/>
              <a:t>Lessons from a narrative case study:</a:t>
            </a:r>
            <a:endParaRPr b="1" sz="2000"/>
          </a:p>
          <a:p>
            <a:pPr indent="-342900" lvl="0" marL="457200" rtl="0" algn="l">
              <a:lnSpc>
                <a:spcPct val="115000"/>
              </a:lnSpc>
              <a:spcBef>
                <a:spcPts val="1200"/>
              </a:spcBef>
              <a:spcAft>
                <a:spcPts val="0"/>
              </a:spcAft>
              <a:buSzPts val="1800"/>
              <a:buChar char="•"/>
            </a:pPr>
            <a:r>
              <a:rPr lang="en-US"/>
              <a:t>Personal Identifiable Information (PII) is at risk for identity theft and fraud in multiple locations and channels ranging from online services to common transactional documents.</a:t>
            </a:r>
            <a:endParaRPr/>
          </a:p>
          <a:p>
            <a:pPr indent="-342900" lvl="0" marL="457200" rtl="0" algn="l">
              <a:lnSpc>
                <a:spcPct val="115000"/>
              </a:lnSpc>
              <a:spcBef>
                <a:spcPts val="0"/>
              </a:spcBef>
              <a:spcAft>
                <a:spcPts val="0"/>
              </a:spcAft>
              <a:buSzPts val="1800"/>
              <a:buChar char="•"/>
            </a:pPr>
            <a:r>
              <a:rPr lang="en-US"/>
              <a:t>Identity theft has both a financial and emotional cost which may last for an extended period of time before resolution.</a:t>
            </a:r>
            <a:endParaRPr/>
          </a:p>
          <a:p>
            <a:pPr indent="-342900" lvl="0" marL="457200" rtl="0" algn="l">
              <a:lnSpc>
                <a:spcPct val="115000"/>
              </a:lnSpc>
              <a:spcBef>
                <a:spcPts val="0"/>
              </a:spcBef>
              <a:spcAft>
                <a:spcPts val="0"/>
              </a:spcAft>
              <a:buSzPts val="1800"/>
              <a:buChar char="•"/>
            </a:pPr>
            <a:r>
              <a:rPr lang="en-US"/>
              <a:t>There is a sophisticated dark web marketplace that facilitates the sale of personal information out-of-sight from the majority of individuals working and living in the U.S.</a:t>
            </a:r>
            <a:endParaRPr/>
          </a:p>
          <a:p>
            <a:pPr indent="-342900" lvl="0" marL="457200" rtl="0" algn="l">
              <a:lnSpc>
                <a:spcPct val="115000"/>
              </a:lnSpc>
              <a:spcBef>
                <a:spcPts val="0"/>
              </a:spcBef>
              <a:spcAft>
                <a:spcPts val="0"/>
              </a:spcAft>
              <a:buSzPts val="1800"/>
              <a:buChar char="•"/>
            </a:pPr>
            <a:r>
              <a:rPr lang="en-US"/>
              <a:t>Prevention methods are varied, require dedicated attention, and active collaboration with organizations that handle personal data.</a:t>
            </a:r>
            <a:endParaRPr/>
          </a:p>
          <a:p>
            <a:pPr indent="-171450" lvl="0" marL="285750" rtl="0" algn="l">
              <a:lnSpc>
                <a:spcPct val="100000"/>
              </a:lnSpc>
              <a:spcBef>
                <a:spcPts val="120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685801" y="461640"/>
            <a:ext cx="10131300" cy="923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40"/>
              <a:buFont typeface="Calibri"/>
              <a:buNone/>
            </a:pPr>
            <a:r>
              <a:rPr lang="en-US" sz="3240"/>
              <a:t>Agenda</a:t>
            </a:r>
            <a:br>
              <a:rPr lang="en-US" sz="2624"/>
            </a:br>
            <a:endParaRPr sz="2624"/>
          </a:p>
        </p:txBody>
      </p:sp>
      <p:sp>
        <p:nvSpPr>
          <p:cNvPr id="155" name="Google Shape;155;p20"/>
          <p:cNvSpPr txBox="1"/>
          <p:nvPr>
            <p:ph idx="1" type="body"/>
          </p:nvPr>
        </p:nvSpPr>
        <p:spPr>
          <a:xfrm>
            <a:off x="685800" y="1384924"/>
            <a:ext cx="10131300" cy="4435500"/>
          </a:xfrm>
          <a:prstGeom prst="rect">
            <a:avLst/>
          </a:prstGeom>
          <a:noFill/>
          <a:ln>
            <a:noFill/>
          </a:ln>
        </p:spPr>
        <p:txBody>
          <a:bodyPr anchorCtr="0" anchor="ctr" bIns="45700" lIns="91425" spcFirstLastPara="1" rIns="91425" wrap="square" tIns="45700">
            <a:noAutofit/>
          </a:bodyPr>
          <a:lstStyle/>
          <a:p>
            <a:pPr indent="-285750" lvl="0" marL="285750" rtl="0" algn="l">
              <a:lnSpc>
                <a:spcPct val="100000"/>
              </a:lnSpc>
              <a:spcBef>
                <a:spcPts val="0"/>
              </a:spcBef>
              <a:spcAft>
                <a:spcPts val="0"/>
              </a:spcAft>
              <a:buSzPts val="1800"/>
              <a:buChar char="•"/>
            </a:pPr>
            <a:r>
              <a:rPr lang="en-US"/>
              <a:t>Narrative Case Study: Introduction</a:t>
            </a:r>
            <a:endParaRPr/>
          </a:p>
          <a:p>
            <a:pPr indent="-285750" lvl="0" marL="285750" rtl="0" algn="l">
              <a:lnSpc>
                <a:spcPct val="100000"/>
              </a:lnSpc>
              <a:spcBef>
                <a:spcPts val="1000"/>
              </a:spcBef>
              <a:spcAft>
                <a:spcPts val="0"/>
              </a:spcAft>
              <a:buSzPts val="1800"/>
              <a:buChar char="•"/>
            </a:pPr>
            <a:r>
              <a:rPr lang="en-US"/>
              <a:t>What is Identity Theft?</a:t>
            </a:r>
            <a:endParaRPr/>
          </a:p>
          <a:p>
            <a:pPr indent="-285750" lvl="0" marL="285750" rtl="0" algn="l">
              <a:lnSpc>
                <a:spcPct val="100000"/>
              </a:lnSpc>
              <a:spcBef>
                <a:spcPts val="1000"/>
              </a:spcBef>
              <a:spcAft>
                <a:spcPts val="0"/>
              </a:spcAft>
              <a:buSzPts val="1800"/>
              <a:buChar char="•"/>
            </a:pPr>
            <a:r>
              <a:rPr lang="en-US"/>
              <a:t>Data Exploration from Victims of Identity Theft National Surveys</a:t>
            </a:r>
            <a:endParaRPr/>
          </a:p>
          <a:p>
            <a:pPr indent="-285750" lvl="0" marL="285750" rtl="0" algn="l">
              <a:lnSpc>
                <a:spcPct val="100000"/>
              </a:lnSpc>
              <a:spcBef>
                <a:spcPts val="1000"/>
              </a:spcBef>
              <a:spcAft>
                <a:spcPts val="0"/>
              </a:spcAft>
              <a:buSzPts val="1800"/>
              <a:buChar char="•"/>
            </a:pPr>
            <a:r>
              <a:rPr lang="en-US"/>
              <a:t>Narrative Case Study: Practical Preventative Actions</a:t>
            </a:r>
            <a:endParaRPr/>
          </a:p>
          <a:p>
            <a:pPr indent="-285750" lvl="0" marL="285750" rtl="0" algn="l">
              <a:lnSpc>
                <a:spcPct val="100000"/>
              </a:lnSpc>
              <a:spcBef>
                <a:spcPts val="1000"/>
              </a:spcBef>
              <a:spcAft>
                <a:spcPts val="0"/>
              </a:spcAft>
              <a:buSzPts val="1800"/>
              <a:buChar char="•"/>
            </a:pPr>
            <a:r>
              <a:rPr lang="en-US"/>
              <a:t>The Dark Web</a:t>
            </a:r>
            <a:endParaRPr/>
          </a:p>
          <a:p>
            <a:pPr indent="-285750" lvl="0" marL="285750" rtl="0" algn="l">
              <a:lnSpc>
                <a:spcPct val="100000"/>
              </a:lnSpc>
              <a:spcBef>
                <a:spcPts val="1000"/>
              </a:spcBef>
              <a:spcAft>
                <a:spcPts val="0"/>
              </a:spcAft>
              <a:buSzPts val="1800"/>
              <a:buChar char="•"/>
            </a:pPr>
            <a:r>
              <a:rPr lang="en-US"/>
              <a:t>Narrative Case Study: Effects of Identity Theft</a:t>
            </a:r>
            <a:endParaRPr/>
          </a:p>
          <a:p>
            <a:pPr indent="-285750" lvl="0" marL="285750" rtl="0" algn="l">
              <a:lnSpc>
                <a:spcPct val="100000"/>
              </a:lnSpc>
              <a:spcBef>
                <a:spcPts val="1000"/>
              </a:spcBef>
              <a:spcAft>
                <a:spcPts val="0"/>
              </a:spcAft>
              <a:buSzPts val="1800"/>
              <a:buChar char="•"/>
            </a:pPr>
            <a:r>
              <a:rPr lang="en-US"/>
              <a:t>Narrative Case Study: Key Lessons</a:t>
            </a:r>
            <a:endParaRPr/>
          </a:p>
          <a:p>
            <a:pPr indent="-285750" lvl="0" marL="285750" rtl="0" algn="l">
              <a:lnSpc>
                <a:spcPct val="100000"/>
              </a:lnSpc>
              <a:spcBef>
                <a:spcPts val="1000"/>
              </a:spcBef>
              <a:spcAft>
                <a:spcPts val="0"/>
              </a:spcAft>
              <a:buSzPts val="1800"/>
              <a:buChar char="•"/>
            </a:pPr>
            <a:r>
              <a:rPr lang="en-US"/>
              <a:t>Questions and Wrap Up</a:t>
            </a:r>
            <a:endParaRPr/>
          </a:p>
          <a:p>
            <a:pPr indent="-171450" lvl="0" marL="285750" rtl="0" algn="l">
              <a:lnSpc>
                <a:spcPct val="100000"/>
              </a:lnSpc>
              <a:spcBef>
                <a:spcPts val="100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600"/>
              <a:buFont typeface="Calibri"/>
              <a:buNone/>
            </a:pPr>
            <a:r>
              <a:rPr lang="en-US"/>
              <a:t>Questions?</a:t>
            </a:r>
            <a:endParaRPr/>
          </a:p>
        </p:txBody>
      </p:sp>
      <p:sp>
        <p:nvSpPr>
          <p:cNvPr id="297" name="Google Shape;297;p38"/>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Autofit/>
          </a:bodyPr>
          <a:lstStyle/>
          <a:p>
            <a:pPr indent="-171450" lvl="0" marL="285750" rtl="0" algn="l">
              <a:lnSpc>
                <a:spcPct val="100000"/>
              </a:lnSpc>
              <a:spcBef>
                <a:spcPts val="0"/>
              </a:spcBef>
              <a:spcAft>
                <a:spcPts val="0"/>
              </a:spcAft>
              <a:buSzPts val="1800"/>
              <a:buNone/>
            </a:pPr>
            <a:r>
              <a:t/>
            </a:r>
            <a:endParaRPr/>
          </a:p>
        </p:txBody>
      </p:sp>
      <p:pic>
        <p:nvPicPr>
          <p:cNvPr id="298" name="Google Shape;298;p38"/>
          <p:cNvPicPr preferRelativeResize="0"/>
          <p:nvPr/>
        </p:nvPicPr>
        <p:blipFill rotWithShape="1">
          <a:blip r:embed="rId3">
            <a:alphaModFix/>
          </a:blip>
          <a:srcRect b="0" l="0" r="0" t="0"/>
          <a:stretch/>
        </p:blipFill>
        <p:spPr>
          <a:xfrm>
            <a:off x="3289538" y="2427901"/>
            <a:ext cx="4923926" cy="3077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ph idx="1" type="body"/>
          </p:nvPr>
        </p:nvSpPr>
        <p:spPr>
          <a:xfrm>
            <a:off x="763475" y="1979350"/>
            <a:ext cx="10053600" cy="38118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1400"/>
              <a:buNone/>
            </a:pPr>
            <a:r>
              <a:t/>
            </a:r>
            <a:endParaRPr sz="980"/>
          </a:p>
          <a:p>
            <a:pPr indent="0" lvl="0" marL="0" rtl="0" algn="l">
              <a:lnSpc>
                <a:spcPct val="80000"/>
              </a:lnSpc>
              <a:spcBef>
                <a:spcPts val="1000"/>
              </a:spcBef>
              <a:spcAft>
                <a:spcPts val="0"/>
              </a:spcAft>
              <a:buSzPts val="1400"/>
              <a:buNone/>
            </a:pPr>
            <a:r>
              <a:t/>
            </a:r>
            <a:endParaRPr sz="980"/>
          </a:p>
          <a:p>
            <a:pPr indent="0" lvl="0" marL="0" rtl="0" algn="l">
              <a:lnSpc>
                <a:spcPct val="80000"/>
              </a:lnSpc>
              <a:spcBef>
                <a:spcPts val="1000"/>
              </a:spcBef>
              <a:spcAft>
                <a:spcPts val="0"/>
              </a:spcAft>
              <a:buSzPts val="1400"/>
              <a:buNone/>
            </a:pPr>
            <a:r>
              <a:t/>
            </a:r>
            <a:endParaRPr sz="980"/>
          </a:p>
          <a:p>
            <a:pPr indent="0" lvl="0" marL="0" rtl="0" algn="l">
              <a:lnSpc>
                <a:spcPct val="80000"/>
              </a:lnSpc>
              <a:spcBef>
                <a:spcPts val="1000"/>
              </a:spcBef>
              <a:spcAft>
                <a:spcPts val="0"/>
              </a:spcAft>
              <a:buSzPts val="1400"/>
              <a:buNone/>
            </a:pPr>
            <a:r>
              <a:t/>
            </a:r>
            <a:endParaRPr sz="980"/>
          </a:p>
          <a:p>
            <a:pPr indent="0" lvl="0" marL="0" rtl="0" algn="l">
              <a:lnSpc>
                <a:spcPct val="80000"/>
              </a:lnSpc>
              <a:spcBef>
                <a:spcPts val="1000"/>
              </a:spcBef>
              <a:spcAft>
                <a:spcPts val="0"/>
              </a:spcAft>
              <a:buSzPts val="1400"/>
              <a:buNone/>
            </a:pPr>
            <a:r>
              <a:t/>
            </a:r>
            <a:endParaRPr sz="980"/>
          </a:p>
          <a:p>
            <a:pPr indent="0" lvl="0" marL="0" rtl="0" algn="l">
              <a:lnSpc>
                <a:spcPct val="80000"/>
              </a:lnSpc>
              <a:spcBef>
                <a:spcPts val="1000"/>
              </a:spcBef>
              <a:spcAft>
                <a:spcPts val="0"/>
              </a:spcAft>
              <a:buSzPts val="1400"/>
              <a:buNone/>
            </a:pPr>
            <a:r>
              <a:t/>
            </a:r>
            <a:endParaRPr sz="980"/>
          </a:p>
          <a:p>
            <a:pPr indent="0" lvl="0" marL="0" rtl="0" algn="l">
              <a:lnSpc>
                <a:spcPct val="80000"/>
              </a:lnSpc>
              <a:spcBef>
                <a:spcPts val="1000"/>
              </a:spcBef>
              <a:spcAft>
                <a:spcPts val="0"/>
              </a:spcAft>
              <a:buSzPts val="1400"/>
              <a:buNone/>
            </a:pPr>
            <a:r>
              <a:t/>
            </a:r>
            <a:endParaRPr sz="980"/>
          </a:p>
          <a:p>
            <a:pPr indent="0" lvl="0" marL="0" rtl="0" algn="l">
              <a:lnSpc>
                <a:spcPct val="80000"/>
              </a:lnSpc>
              <a:spcBef>
                <a:spcPts val="1000"/>
              </a:spcBef>
              <a:spcAft>
                <a:spcPts val="0"/>
              </a:spcAft>
              <a:buSzPts val="1400"/>
              <a:buNone/>
            </a:pPr>
            <a:r>
              <a:t/>
            </a:r>
            <a:endParaRPr sz="980"/>
          </a:p>
          <a:p>
            <a:pPr indent="0" lvl="0" marL="0" rtl="0" algn="l">
              <a:lnSpc>
                <a:spcPct val="80000"/>
              </a:lnSpc>
              <a:spcBef>
                <a:spcPts val="1000"/>
              </a:spcBef>
              <a:spcAft>
                <a:spcPts val="0"/>
              </a:spcAft>
              <a:buSzPts val="1400"/>
              <a:buNone/>
            </a:pPr>
            <a:r>
              <a:t/>
            </a:r>
            <a:endParaRPr sz="1260"/>
          </a:p>
          <a:p>
            <a:pPr indent="0" lvl="0" marL="0" rtl="0" algn="l">
              <a:lnSpc>
                <a:spcPct val="80000"/>
              </a:lnSpc>
              <a:spcBef>
                <a:spcPts val="1000"/>
              </a:spcBef>
              <a:spcAft>
                <a:spcPts val="0"/>
              </a:spcAft>
              <a:buSzPts val="1400"/>
              <a:buNone/>
            </a:pPr>
            <a:r>
              <a:rPr lang="en-US" sz="980"/>
              <a:t>DOJ Bureau of Justice Statistics. (2013). </a:t>
            </a:r>
            <a:r>
              <a:rPr i="1" lang="en-US" sz="980"/>
              <a:t>Bureau of Justice Statistics (BJS) - Identity Theft</a:t>
            </a:r>
            <a:r>
              <a:rPr lang="en-US" sz="980"/>
              <a:t>. Bjs.Gov. https://www.bjs.gov/index.cfm?ty=tp&amp;tid=42</a:t>
            </a:r>
            <a:endParaRPr sz="980"/>
          </a:p>
          <a:p>
            <a:pPr indent="0" lvl="0" marL="0" rtl="0" algn="l">
              <a:lnSpc>
                <a:spcPct val="80000"/>
              </a:lnSpc>
              <a:spcBef>
                <a:spcPts val="1000"/>
              </a:spcBef>
              <a:spcAft>
                <a:spcPts val="0"/>
              </a:spcAft>
              <a:buSzPts val="1100"/>
              <a:buNone/>
            </a:pPr>
            <a:r>
              <a:rPr lang="en-US" sz="980"/>
              <a:t>Michael Chertoff (2017) A public policy perspective of the Dark Web, Journal of Cyber Policy, 2:1, 26-38, DO</a:t>
            </a:r>
            <a:r>
              <a:rPr lang="en-US" sz="980"/>
              <a:t>I: </a:t>
            </a:r>
            <a:r>
              <a:rPr lang="en-US" sz="980">
                <a:uFill>
                  <a:noFill/>
                </a:uFill>
                <a:hlinkClick r:id="rId3"/>
              </a:rPr>
              <a:t>10.1080/23738871.2017.129864</a:t>
            </a:r>
            <a:r>
              <a:rPr lang="en-US" sz="980">
                <a:uFill>
                  <a:noFill/>
                </a:uFill>
                <a:hlinkClick r:id="rId4"/>
              </a:rPr>
              <a:t>3</a:t>
            </a:r>
            <a:endParaRPr sz="980">
              <a:solidFill>
                <a:schemeClr val="dk1"/>
              </a:solidFill>
              <a:highlight>
                <a:srgbClr val="FFFFFF"/>
              </a:highlight>
            </a:endParaRPr>
          </a:p>
          <a:p>
            <a:pPr indent="0" lvl="0" marL="0" rtl="0" algn="l">
              <a:lnSpc>
                <a:spcPct val="80000"/>
              </a:lnSpc>
              <a:spcBef>
                <a:spcPts val="1000"/>
              </a:spcBef>
              <a:spcAft>
                <a:spcPts val="0"/>
              </a:spcAft>
              <a:buSzPts val="1100"/>
              <a:buNone/>
            </a:pPr>
            <a:r>
              <a:rPr lang="en-US" sz="980">
                <a:solidFill>
                  <a:srgbClr val="FFFFFF"/>
                </a:solidFill>
              </a:rPr>
              <a:t>“The Four Types Of Identity Theft.” F.A. Peabody, 11 Apr. 2018, www.fapeabody.com/articles_and_videos/personal-finance/four-types-identity-theft/#:~:text=The%20information%20is%20captured%20in. Accessed 29 Nov. 2020.</a:t>
            </a:r>
            <a:endParaRPr sz="980">
              <a:solidFill>
                <a:srgbClr val="FFFFFF"/>
              </a:solidFill>
            </a:endParaRPr>
          </a:p>
          <a:p>
            <a:pPr indent="0" lvl="0" marL="0" rtl="0" algn="l">
              <a:lnSpc>
                <a:spcPct val="80000"/>
              </a:lnSpc>
              <a:spcBef>
                <a:spcPts val="1000"/>
              </a:spcBef>
              <a:spcAft>
                <a:spcPts val="0"/>
              </a:spcAft>
              <a:buClr>
                <a:schemeClr val="dk1"/>
              </a:buClr>
              <a:buSzPts val="1400"/>
              <a:buFont typeface="Arial"/>
              <a:buNone/>
            </a:pPr>
            <a:r>
              <a:rPr lang="en-US" sz="980"/>
              <a:t>US Department of Justice. (2017, February 7). </a:t>
            </a:r>
            <a:r>
              <a:rPr i="1" lang="en-US" sz="980"/>
              <a:t>Identity Theft</a:t>
            </a:r>
            <a:r>
              <a:rPr lang="en-US" sz="980"/>
              <a:t>. Justice.Gov. https://www.justice.gov/criminal-fraud/identity-theft/identity-theft-and-identity-fraud</a:t>
            </a:r>
            <a:endParaRPr sz="980">
              <a:solidFill>
                <a:srgbClr val="FFFFFF"/>
              </a:solidFill>
            </a:endParaRPr>
          </a:p>
          <a:p>
            <a:pPr indent="0" lvl="0" marL="0" rtl="0" algn="l">
              <a:lnSpc>
                <a:spcPct val="80000"/>
              </a:lnSpc>
              <a:spcBef>
                <a:spcPts val="1000"/>
              </a:spcBef>
              <a:spcAft>
                <a:spcPts val="0"/>
              </a:spcAft>
              <a:buClr>
                <a:schemeClr val="dk1"/>
              </a:buClr>
              <a:buSzPts val="1100"/>
              <a:buFont typeface="Arial"/>
              <a:buNone/>
            </a:pPr>
            <a:r>
              <a:t/>
            </a:r>
            <a:endParaRPr sz="770">
              <a:solidFill>
                <a:schemeClr val="dk1"/>
              </a:solidFill>
              <a:highlight>
                <a:srgbClr val="FFFFFF"/>
              </a:highlight>
            </a:endParaRPr>
          </a:p>
          <a:p>
            <a:pPr indent="0" lvl="0" marL="0" rtl="0" algn="l">
              <a:lnSpc>
                <a:spcPct val="80000"/>
              </a:lnSpc>
              <a:spcBef>
                <a:spcPts val="1000"/>
              </a:spcBef>
              <a:spcAft>
                <a:spcPts val="0"/>
              </a:spcAft>
              <a:buClr>
                <a:schemeClr val="dk1"/>
              </a:buClr>
              <a:buSzPts val="1100"/>
              <a:buFont typeface="Arial"/>
              <a:buNone/>
            </a:pPr>
            <a:r>
              <a:rPr lang="en-US" sz="839">
                <a:solidFill>
                  <a:schemeClr val="dk1"/>
                </a:solidFill>
                <a:highlight>
                  <a:srgbClr val="FFFFFF"/>
                </a:highlight>
                <a:latin typeface="Arial"/>
                <a:ea typeface="Arial"/>
                <a:cs typeface="Arial"/>
                <a:sym typeface="Arial"/>
              </a:rPr>
              <a:t>‌</a:t>
            </a:r>
            <a:endParaRPr sz="839">
              <a:solidFill>
                <a:schemeClr val="dk1"/>
              </a:solidFill>
              <a:highlight>
                <a:srgbClr val="FFFFFF"/>
              </a:highlight>
              <a:latin typeface="Arial"/>
              <a:ea typeface="Arial"/>
              <a:cs typeface="Arial"/>
              <a:sym typeface="Arial"/>
            </a:endParaRPr>
          </a:p>
          <a:p>
            <a:pPr indent="0" lvl="0" marL="0" rtl="0" algn="l">
              <a:lnSpc>
                <a:spcPct val="80000"/>
              </a:lnSpc>
              <a:spcBef>
                <a:spcPts val="1000"/>
              </a:spcBef>
              <a:spcAft>
                <a:spcPts val="0"/>
              </a:spcAft>
              <a:buSzPts val="1100"/>
              <a:buNone/>
            </a:pPr>
            <a:r>
              <a:t/>
            </a:r>
            <a:endParaRPr sz="839">
              <a:solidFill>
                <a:schemeClr val="dk1"/>
              </a:solidFill>
              <a:highlight>
                <a:srgbClr val="FFFFFF"/>
              </a:highlight>
              <a:latin typeface="Arial"/>
              <a:ea typeface="Arial"/>
              <a:cs typeface="Arial"/>
              <a:sym typeface="Arial"/>
            </a:endParaRPr>
          </a:p>
          <a:p>
            <a:pPr indent="0" lvl="0" marL="0" rtl="0" algn="l">
              <a:lnSpc>
                <a:spcPct val="80000"/>
              </a:lnSpc>
              <a:spcBef>
                <a:spcPts val="1000"/>
              </a:spcBef>
              <a:spcAft>
                <a:spcPts val="0"/>
              </a:spcAft>
              <a:buSzPts val="1200"/>
              <a:buNone/>
            </a:pPr>
            <a:r>
              <a:t/>
            </a:r>
            <a:endParaRPr sz="839"/>
          </a:p>
          <a:p>
            <a:pPr indent="0" lvl="0" marL="0" rtl="0" algn="l">
              <a:lnSpc>
                <a:spcPct val="80000"/>
              </a:lnSpc>
              <a:spcBef>
                <a:spcPts val="1000"/>
              </a:spcBef>
              <a:spcAft>
                <a:spcPts val="0"/>
              </a:spcAft>
              <a:buSzPts val="1200"/>
              <a:buNone/>
            </a:pPr>
            <a:r>
              <a:t/>
            </a:r>
            <a:endParaRPr sz="839"/>
          </a:p>
          <a:p>
            <a:pPr indent="0" lvl="0" marL="0" rtl="0" algn="l">
              <a:lnSpc>
                <a:spcPct val="80000"/>
              </a:lnSpc>
              <a:spcBef>
                <a:spcPts val="1000"/>
              </a:spcBef>
              <a:spcAft>
                <a:spcPts val="0"/>
              </a:spcAft>
              <a:buSzPts val="1200"/>
              <a:buNone/>
            </a:pPr>
            <a:r>
              <a:t/>
            </a:r>
            <a:endParaRPr sz="839"/>
          </a:p>
          <a:p>
            <a:pPr indent="0" lvl="0" marL="0" rtl="0" algn="l">
              <a:lnSpc>
                <a:spcPct val="80000"/>
              </a:lnSpc>
              <a:spcBef>
                <a:spcPts val="1000"/>
              </a:spcBef>
              <a:spcAft>
                <a:spcPts val="0"/>
              </a:spcAft>
              <a:buSzPts val="1200"/>
              <a:buNone/>
            </a:pPr>
            <a:r>
              <a:t/>
            </a:r>
            <a:endParaRPr sz="839"/>
          </a:p>
          <a:p>
            <a:pPr indent="0" lvl="0" marL="0" rtl="0" algn="l">
              <a:lnSpc>
                <a:spcPct val="80000"/>
              </a:lnSpc>
              <a:spcBef>
                <a:spcPts val="1000"/>
              </a:spcBef>
              <a:spcAft>
                <a:spcPts val="0"/>
              </a:spcAft>
              <a:buSzPts val="1200"/>
              <a:buNone/>
            </a:pPr>
            <a:r>
              <a:t/>
            </a:r>
            <a:endParaRPr sz="839"/>
          </a:p>
          <a:p>
            <a:pPr indent="0" lvl="0" marL="0" rtl="0" algn="l">
              <a:lnSpc>
                <a:spcPct val="80000"/>
              </a:lnSpc>
              <a:spcBef>
                <a:spcPts val="1000"/>
              </a:spcBef>
              <a:spcAft>
                <a:spcPts val="0"/>
              </a:spcAft>
              <a:buSzPts val="1200"/>
              <a:buNone/>
            </a:pPr>
            <a:r>
              <a:t/>
            </a:r>
            <a:endParaRPr sz="839"/>
          </a:p>
          <a:p>
            <a:pPr indent="0" lvl="0" marL="0" rtl="0" algn="l">
              <a:lnSpc>
                <a:spcPct val="80000"/>
              </a:lnSpc>
              <a:spcBef>
                <a:spcPts val="1000"/>
              </a:spcBef>
              <a:spcAft>
                <a:spcPts val="0"/>
              </a:spcAft>
              <a:buSzPts val="1200"/>
              <a:buNone/>
            </a:pPr>
            <a:r>
              <a:t/>
            </a:r>
            <a:endParaRPr sz="839"/>
          </a:p>
          <a:p>
            <a:pPr indent="0" lvl="0" marL="0" rtl="0" algn="l">
              <a:lnSpc>
                <a:spcPct val="80000"/>
              </a:lnSpc>
              <a:spcBef>
                <a:spcPts val="1000"/>
              </a:spcBef>
              <a:spcAft>
                <a:spcPts val="0"/>
              </a:spcAft>
              <a:buSzPts val="1200"/>
              <a:buNone/>
            </a:pPr>
            <a:r>
              <a:t/>
            </a:r>
            <a:endParaRPr sz="839"/>
          </a:p>
          <a:p>
            <a:pPr indent="0" lvl="0" marL="0" rtl="0" algn="l">
              <a:lnSpc>
                <a:spcPct val="80000"/>
              </a:lnSpc>
              <a:spcBef>
                <a:spcPts val="1000"/>
              </a:spcBef>
              <a:spcAft>
                <a:spcPts val="0"/>
              </a:spcAft>
              <a:buSzPts val="1800"/>
              <a:buNone/>
            </a:pPr>
            <a:r>
              <a:t/>
            </a:r>
            <a:endParaRPr sz="1260">
              <a:solidFill>
                <a:srgbClr val="000000"/>
              </a:solidFill>
              <a:latin typeface="Times New Roman"/>
              <a:ea typeface="Times New Roman"/>
              <a:cs typeface="Times New Roman"/>
              <a:sym typeface="Times New Roman"/>
            </a:endParaRPr>
          </a:p>
          <a:p>
            <a:pPr indent="-171450" lvl="0" marL="285750" rtl="0" algn="l">
              <a:lnSpc>
                <a:spcPct val="80000"/>
              </a:lnSpc>
              <a:spcBef>
                <a:spcPts val="1000"/>
              </a:spcBef>
              <a:spcAft>
                <a:spcPts val="0"/>
              </a:spcAft>
              <a:buSzPts val="1800"/>
              <a:buNone/>
            </a:pPr>
            <a:r>
              <a:t/>
            </a:r>
            <a:endParaRPr sz="1260"/>
          </a:p>
        </p:txBody>
      </p:sp>
      <p:sp>
        <p:nvSpPr>
          <p:cNvPr id="304" name="Google Shape;304;p39"/>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600"/>
              <a:buFont typeface="Calibri"/>
              <a:buNone/>
            </a:pPr>
            <a:r>
              <a:rPr lang="en-US"/>
              <a:t>Bibliography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685801" y="381741"/>
            <a:ext cx="10131425" cy="90552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40"/>
              <a:buFont typeface="Calibri"/>
              <a:buNone/>
            </a:pPr>
            <a:r>
              <a:rPr lang="en-US" sz="3240"/>
              <a:t>Narrative Case Study: Introduction</a:t>
            </a:r>
            <a:br>
              <a:rPr lang="en-US" sz="2624"/>
            </a:br>
            <a:endParaRPr sz="2624"/>
          </a:p>
        </p:txBody>
      </p:sp>
      <p:sp>
        <p:nvSpPr>
          <p:cNvPr id="161" name="Google Shape;161;p21"/>
          <p:cNvSpPr txBox="1"/>
          <p:nvPr>
            <p:ph idx="1" type="body"/>
          </p:nvPr>
        </p:nvSpPr>
        <p:spPr>
          <a:xfrm>
            <a:off x="685800" y="1581100"/>
            <a:ext cx="10131300" cy="4210200"/>
          </a:xfrm>
          <a:prstGeom prst="rect">
            <a:avLst/>
          </a:prstGeom>
          <a:noFill/>
          <a:ln>
            <a:noFill/>
          </a:ln>
        </p:spPr>
        <p:txBody>
          <a:bodyPr anchorCtr="0" anchor="ctr" bIns="45700" lIns="91425" spcFirstLastPara="1" rIns="91425" wrap="square" tIns="45700">
            <a:noAutofit/>
          </a:bodyPr>
          <a:lstStyle/>
          <a:p>
            <a:pPr indent="0" lvl="0" marL="457200" rtl="0" algn="l">
              <a:lnSpc>
                <a:spcPct val="90000"/>
              </a:lnSpc>
              <a:spcBef>
                <a:spcPts val="1000"/>
              </a:spcBef>
              <a:spcAft>
                <a:spcPts val="0"/>
              </a:spcAft>
              <a:buNone/>
            </a:pPr>
            <a:r>
              <a:t/>
            </a:r>
            <a:endParaRPr/>
          </a:p>
          <a:p>
            <a:pPr indent="-285750" lvl="0" marL="285750" rtl="0" algn="l">
              <a:lnSpc>
                <a:spcPct val="90000"/>
              </a:lnSpc>
              <a:spcBef>
                <a:spcPts val="0"/>
              </a:spcBef>
              <a:spcAft>
                <a:spcPts val="0"/>
              </a:spcAft>
              <a:buSzPts val="1800"/>
              <a:buChar char="•"/>
            </a:pPr>
            <a:r>
              <a:rPr lang="en-US"/>
              <a:t>In August 2018, received a call from a detective of the Cobb County Sheriff’s Department.</a:t>
            </a:r>
            <a:endParaRPr/>
          </a:p>
          <a:p>
            <a:pPr indent="-285750" lvl="0" marL="285750" rtl="0" algn="l">
              <a:lnSpc>
                <a:spcPct val="90000"/>
              </a:lnSpc>
              <a:spcBef>
                <a:spcPts val="1000"/>
              </a:spcBef>
              <a:spcAft>
                <a:spcPts val="0"/>
              </a:spcAft>
              <a:buSzPts val="1800"/>
              <a:buChar char="•"/>
            </a:pPr>
            <a:r>
              <a:rPr lang="en-US"/>
              <a:t>Asked some questions to confirm my identity, then explained my identity was stolen.</a:t>
            </a:r>
            <a:endParaRPr/>
          </a:p>
          <a:p>
            <a:pPr indent="-285750" lvl="0" marL="285750" rtl="0" algn="l">
              <a:lnSpc>
                <a:spcPct val="90000"/>
              </a:lnSpc>
              <a:spcBef>
                <a:spcPts val="1000"/>
              </a:spcBef>
              <a:spcAft>
                <a:spcPts val="0"/>
              </a:spcAft>
              <a:buSzPts val="1800"/>
              <a:buChar char="•"/>
            </a:pPr>
            <a:r>
              <a:rPr lang="en-US"/>
              <a:t>A neighbor received cell phone deliveries from Verizon. Packages were under my name. She called the police. </a:t>
            </a:r>
            <a:endParaRPr/>
          </a:p>
          <a:p>
            <a:pPr indent="-285750" lvl="0" marL="285750" rtl="0" algn="l">
              <a:lnSpc>
                <a:spcPct val="90000"/>
              </a:lnSpc>
              <a:spcBef>
                <a:spcPts val="1000"/>
              </a:spcBef>
              <a:spcAft>
                <a:spcPts val="0"/>
              </a:spcAft>
              <a:buSzPts val="1800"/>
              <a:buChar char="•"/>
            </a:pPr>
            <a:r>
              <a:rPr lang="en-US"/>
              <a:t>After the perps went to her house to retrieve the phones, they were stopped by the police, but not arrested.</a:t>
            </a:r>
            <a:endParaRPr/>
          </a:p>
          <a:p>
            <a:pPr indent="-285750" lvl="0" marL="285750" rtl="0" algn="l">
              <a:lnSpc>
                <a:spcPct val="90000"/>
              </a:lnSpc>
              <a:spcBef>
                <a:spcPts val="1000"/>
              </a:spcBef>
              <a:spcAft>
                <a:spcPts val="0"/>
              </a:spcAft>
              <a:buSzPts val="1800"/>
              <a:buChar char="•"/>
            </a:pPr>
            <a:r>
              <a:rPr lang="en-US"/>
              <a:t>Investigation revealed that the perps obtained my SSN and DOB.</a:t>
            </a:r>
            <a:endParaRPr/>
          </a:p>
          <a:p>
            <a:pPr indent="-285750" lvl="0" marL="285750" rtl="0" algn="l">
              <a:lnSpc>
                <a:spcPct val="90000"/>
              </a:lnSpc>
              <a:spcBef>
                <a:spcPts val="1000"/>
              </a:spcBef>
              <a:spcAft>
                <a:spcPts val="0"/>
              </a:spcAft>
              <a:buSzPts val="1800"/>
              <a:buChar char="•"/>
            </a:pPr>
            <a:r>
              <a:rPr lang="en-US"/>
              <a:t>SSN, DOB, and neighbors address used to open multiple cell phone accounts with Verizon and T-Mobile. </a:t>
            </a:r>
            <a:endParaRPr/>
          </a:p>
          <a:p>
            <a:pPr indent="-285750" lvl="0" marL="285750" rtl="0" algn="l">
              <a:lnSpc>
                <a:spcPct val="90000"/>
              </a:lnSpc>
              <a:spcBef>
                <a:spcPts val="1000"/>
              </a:spcBef>
              <a:spcAft>
                <a:spcPts val="0"/>
              </a:spcAft>
              <a:buSzPts val="1800"/>
              <a:buChar char="•"/>
            </a:pPr>
            <a:r>
              <a:rPr lang="en-US"/>
              <a:t>SSN and DOB with another physical address to obtain a State of Georgia non-driver identification card.</a:t>
            </a:r>
            <a:endParaRPr/>
          </a:p>
          <a:p>
            <a:pPr indent="-285750" lvl="0" marL="285750" rtl="0" algn="l">
              <a:lnSpc>
                <a:spcPct val="90000"/>
              </a:lnSpc>
              <a:spcBef>
                <a:spcPts val="1000"/>
              </a:spcBef>
              <a:spcAft>
                <a:spcPts val="0"/>
              </a:spcAft>
              <a:buSzPts val="1800"/>
              <a:buChar char="•"/>
            </a:pPr>
            <a:r>
              <a:rPr lang="en-US"/>
              <a:t>Opened utility accounts using the other physical address and State ID card. </a:t>
            </a:r>
            <a:endParaRPr/>
          </a:p>
          <a:p>
            <a:pPr indent="0" lvl="0" marL="457200" rtl="0" algn="l">
              <a:lnSpc>
                <a:spcPct val="90000"/>
              </a:lnSpc>
              <a:spcBef>
                <a:spcPts val="1000"/>
              </a:spcBef>
              <a:spcAft>
                <a:spcPts val="0"/>
              </a:spcAft>
              <a:buNone/>
            </a:pPr>
            <a:r>
              <a:t/>
            </a:r>
            <a:endParaRPr/>
          </a:p>
          <a:p>
            <a:pPr indent="0" lvl="0" marL="457200" rtl="0" algn="l">
              <a:lnSpc>
                <a:spcPct val="90000"/>
              </a:lnSpc>
              <a:spcBef>
                <a:spcPts val="1000"/>
              </a:spcBef>
              <a:spcAft>
                <a:spcPts val="0"/>
              </a:spcAft>
              <a:buNone/>
            </a:pPr>
            <a:r>
              <a:t/>
            </a:r>
            <a:endParaRPr/>
          </a:p>
          <a:p>
            <a:pPr indent="-171450" lvl="0" marL="285750" rtl="0" algn="l">
              <a:lnSpc>
                <a:spcPct val="90000"/>
              </a:lnSpc>
              <a:spcBef>
                <a:spcPts val="100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685800" y="286575"/>
            <a:ext cx="10131300" cy="74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Cobb County Police Report</a:t>
            </a:r>
            <a:endParaRPr/>
          </a:p>
        </p:txBody>
      </p:sp>
      <p:pic>
        <p:nvPicPr>
          <p:cNvPr id="168" name="Google Shape;168;p22"/>
          <p:cNvPicPr preferRelativeResize="0"/>
          <p:nvPr/>
        </p:nvPicPr>
        <p:blipFill>
          <a:blip r:embed="rId3">
            <a:alphaModFix/>
          </a:blip>
          <a:stretch>
            <a:fillRect/>
          </a:stretch>
        </p:blipFill>
        <p:spPr>
          <a:xfrm>
            <a:off x="4038600" y="1027575"/>
            <a:ext cx="4114799" cy="5431536"/>
          </a:xfrm>
          <a:prstGeom prst="rect">
            <a:avLst/>
          </a:prstGeom>
          <a:noFill/>
          <a:ln>
            <a:noFill/>
          </a:ln>
        </p:spPr>
      </p:pic>
      <p:sp>
        <p:nvSpPr>
          <p:cNvPr id="169" name="Google Shape;169;p22"/>
          <p:cNvSpPr/>
          <p:nvPr/>
        </p:nvSpPr>
        <p:spPr>
          <a:xfrm>
            <a:off x="3952750" y="3774875"/>
            <a:ext cx="1887300" cy="276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685800" y="286575"/>
            <a:ext cx="10131300" cy="74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Letter from Verizon Fraud Department</a:t>
            </a:r>
            <a:endParaRPr/>
          </a:p>
        </p:txBody>
      </p:sp>
      <p:pic>
        <p:nvPicPr>
          <p:cNvPr id="176" name="Google Shape;176;p23"/>
          <p:cNvPicPr preferRelativeResize="0"/>
          <p:nvPr/>
        </p:nvPicPr>
        <p:blipFill>
          <a:blip r:embed="rId3">
            <a:alphaModFix/>
          </a:blip>
          <a:stretch>
            <a:fillRect/>
          </a:stretch>
        </p:blipFill>
        <p:spPr>
          <a:xfrm>
            <a:off x="4038611" y="1027563"/>
            <a:ext cx="4114799" cy="54315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685800" y="286575"/>
            <a:ext cx="10131300" cy="74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Verizon Contract</a:t>
            </a:r>
            <a:endParaRPr/>
          </a:p>
        </p:txBody>
      </p:sp>
      <p:pic>
        <p:nvPicPr>
          <p:cNvPr id="183" name="Google Shape;183;p24"/>
          <p:cNvPicPr preferRelativeResize="0"/>
          <p:nvPr/>
        </p:nvPicPr>
        <p:blipFill>
          <a:blip r:embed="rId3">
            <a:alphaModFix/>
          </a:blip>
          <a:stretch>
            <a:fillRect/>
          </a:stretch>
        </p:blipFill>
        <p:spPr>
          <a:xfrm>
            <a:off x="4038600" y="1027575"/>
            <a:ext cx="4114799" cy="54315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685800" y="286575"/>
            <a:ext cx="10131300" cy="74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Verizon Adverse Action Notice</a:t>
            </a:r>
            <a:endParaRPr/>
          </a:p>
        </p:txBody>
      </p:sp>
      <p:pic>
        <p:nvPicPr>
          <p:cNvPr id="190" name="Google Shape;190;p25"/>
          <p:cNvPicPr preferRelativeResize="0"/>
          <p:nvPr/>
        </p:nvPicPr>
        <p:blipFill>
          <a:blip r:embed="rId3">
            <a:alphaModFix/>
          </a:blip>
          <a:stretch>
            <a:fillRect/>
          </a:stretch>
        </p:blipFill>
        <p:spPr>
          <a:xfrm>
            <a:off x="4038588" y="1027575"/>
            <a:ext cx="4114800" cy="5431537"/>
          </a:xfrm>
          <a:prstGeom prst="rect">
            <a:avLst/>
          </a:prstGeom>
          <a:noFill/>
          <a:ln>
            <a:noFill/>
          </a:ln>
        </p:spPr>
      </p:pic>
      <p:sp>
        <p:nvSpPr>
          <p:cNvPr id="191" name="Google Shape;191;p25"/>
          <p:cNvSpPr/>
          <p:nvPr/>
        </p:nvSpPr>
        <p:spPr>
          <a:xfrm>
            <a:off x="4268950" y="3893450"/>
            <a:ext cx="1176000" cy="266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685800" y="286575"/>
            <a:ext cx="10131300" cy="74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T-Mobile Adverse Action Letter  </a:t>
            </a:r>
            <a:endParaRPr/>
          </a:p>
        </p:txBody>
      </p:sp>
      <p:pic>
        <p:nvPicPr>
          <p:cNvPr id="198" name="Google Shape;198;p26"/>
          <p:cNvPicPr preferRelativeResize="0"/>
          <p:nvPr/>
        </p:nvPicPr>
        <p:blipFill rotWithShape="1">
          <a:blip r:embed="rId3">
            <a:alphaModFix/>
          </a:blip>
          <a:srcRect b="0" l="0" r="0" t="0"/>
          <a:stretch/>
        </p:blipFill>
        <p:spPr>
          <a:xfrm>
            <a:off x="4038588" y="1027575"/>
            <a:ext cx="4114801" cy="54315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685801" y="609600"/>
            <a:ext cx="10131425" cy="104164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40"/>
              <a:buFont typeface="Calibri"/>
              <a:buNone/>
            </a:pPr>
            <a:r>
              <a:rPr lang="en-US" sz="3240"/>
              <a:t>What is Identity Theft?</a:t>
            </a:r>
            <a:br>
              <a:rPr lang="en-US" sz="2624"/>
            </a:br>
            <a:endParaRPr sz="2624"/>
          </a:p>
        </p:txBody>
      </p:sp>
      <p:sp>
        <p:nvSpPr>
          <p:cNvPr id="204" name="Google Shape;204;p27"/>
          <p:cNvSpPr txBox="1"/>
          <p:nvPr>
            <p:ph idx="1" type="body"/>
          </p:nvPr>
        </p:nvSpPr>
        <p:spPr>
          <a:xfrm>
            <a:off x="685800" y="1806935"/>
            <a:ext cx="10131425" cy="4441465"/>
          </a:xfrm>
          <a:prstGeom prst="rect">
            <a:avLst/>
          </a:prstGeom>
          <a:noFill/>
          <a:ln>
            <a:noFill/>
          </a:ln>
        </p:spPr>
        <p:txBody>
          <a:bodyPr anchorCtr="0" anchor="ctr" bIns="45700" lIns="91425" spcFirstLastPara="1" rIns="91425" wrap="square" tIns="45700">
            <a:noAutofit/>
          </a:bodyPr>
          <a:lstStyle/>
          <a:p>
            <a:pPr indent="-285750" lvl="0" marL="285750" rtl="0" algn="l">
              <a:lnSpc>
                <a:spcPct val="100000"/>
              </a:lnSpc>
              <a:spcBef>
                <a:spcPts val="0"/>
              </a:spcBef>
              <a:spcAft>
                <a:spcPts val="0"/>
              </a:spcAft>
              <a:buSzPts val="2000"/>
              <a:buChar char="•"/>
            </a:pPr>
            <a:r>
              <a:rPr lang="en-US" sz="2000"/>
              <a:t>Identity theft can refer to multiple types of crime in which someone wrongfully obtains and uses another person's personal data in some way that involves fraud or deception, typically for economic gain (U.S. Department of Justice, 2017).</a:t>
            </a:r>
            <a:endParaRPr/>
          </a:p>
          <a:p>
            <a:pPr indent="0" lvl="0" marL="0" rtl="0" algn="l">
              <a:lnSpc>
                <a:spcPct val="100000"/>
              </a:lnSpc>
              <a:spcBef>
                <a:spcPts val="0"/>
              </a:spcBef>
              <a:spcAft>
                <a:spcPts val="0"/>
              </a:spcAft>
              <a:buSzPts val="2000"/>
              <a:buNone/>
            </a:pPr>
            <a:r>
              <a:t/>
            </a:r>
            <a:endParaRPr sz="2000"/>
          </a:p>
          <a:p>
            <a:pPr indent="-285750" lvl="0" marL="285750" rtl="0" algn="l">
              <a:lnSpc>
                <a:spcPct val="100000"/>
              </a:lnSpc>
              <a:spcBef>
                <a:spcPts val="0"/>
              </a:spcBef>
              <a:spcAft>
                <a:spcPts val="0"/>
              </a:spcAft>
              <a:buSzPts val="2000"/>
              <a:buChar char="•"/>
            </a:pPr>
            <a:r>
              <a:rPr lang="en-US" sz="2000">
                <a:latin typeface="Calibri"/>
                <a:ea typeface="Calibri"/>
                <a:cs typeface="Calibri"/>
                <a:sym typeface="Calibri"/>
              </a:rPr>
              <a:t>The four types of identity theft include: medical, criminal, financial, and child identity theft (</a:t>
            </a:r>
            <a:r>
              <a:rPr b="0" i="0" lang="en-US" sz="2000">
                <a:solidFill>
                  <a:srgbClr val="FFFFFF"/>
                </a:solidFill>
                <a:latin typeface="Calibri"/>
                <a:ea typeface="Calibri"/>
                <a:cs typeface="Calibri"/>
                <a:sym typeface="Calibri"/>
              </a:rPr>
              <a:t>The F.A. Peabody Company, 2020).</a:t>
            </a:r>
            <a:endParaRPr sz="2000">
              <a:latin typeface="Calibri"/>
              <a:ea typeface="Calibri"/>
              <a:cs typeface="Calibri"/>
              <a:sym typeface="Calibri"/>
            </a:endParaRPr>
          </a:p>
          <a:p>
            <a:pPr indent="-285750" lvl="0" marL="285750" rtl="0" algn="l">
              <a:lnSpc>
                <a:spcPct val="100000"/>
              </a:lnSpc>
              <a:spcBef>
                <a:spcPts val="1000"/>
              </a:spcBef>
              <a:spcAft>
                <a:spcPts val="0"/>
              </a:spcAft>
              <a:buSzPts val="2000"/>
              <a:buChar char="•"/>
            </a:pPr>
            <a:r>
              <a:rPr lang="en-US" sz="2000"/>
              <a:t>T</a:t>
            </a:r>
            <a:r>
              <a:rPr b="0" i="0" lang="en-US" sz="2000" u="none" strike="noStrike"/>
              <a:t>he National Crime Victimization Survey (NCVS) is the nation's primary source of information on criminal victimization. Survey data tables published in 2019 report 2016 experiences with identity theft with specific attention to three general types of incidents::</a:t>
            </a:r>
            <a:br>
              <a:rPr lang="en-US" sz="2000"/>
            </a:br>
            <a:endParaRPr sz="2000"/>
          </a:p>
          <a:p>
            <a:pPr indent="-285750" lvl="1" marL="742950" rtl="0" algn="l">
              <a:lnSpc>
                <a:spcPct val="100000"/>
              </a:lnSpc>
              <a:spcBef>
                <a:spcPts val="0"/>
              </a:spcBef>
              <a:spcAft>
                <a:spcPts val="0"/>
              </a:spcAft>
              <a:buSzPts val="2000"/>
              <a:buFont typeface="Noto Sans Symbols"/>
              <a:buChar char="✔"/>
            </a:pPr>
            <a:r>
              <a:rPr lang="en-US" sz="2000"/>
              <a:t>U</a:t>
            </a:r>
            <a:r>
              <a:rPr b="0" i="0" lang="en-US" sz="2000" u="none" strike="noStrike"/>
              <a:t>nauthorized use or attempted use of an existing account</a:t>
            </a:r>
            <a:endParaRPr/>
          </a:p>
          <a:p>
            <a:pPr indent="-285750" lvl="1" marL="742950" rtl="0" algn="l">
              <a:lnSpc>
                <a:spcPct val="100000"/>
              </a:lnSpc>
              <a:spcBef>
                <a:spcPts val="0"/>
              </a:spcBef>
              <a:spcAft>
                <a:spcPts val="0"/>
              </a:spcAft>
              <a:buSzPts val="2000"/>
              <a:buFont typeface="Noto Sans Symbols"/>
              <a:buChar char="✔"/>
            </a:pPr>
            <a:r>
              <a:rPr lang="en-US" sz="2000"/>
              <a:t>U</a:t>
            </a:r>
            <a:r>
              <a:rPr b="0" i="0" lang="en-US" sz="2000" u="none" strike="noStrike"/>
              <a:t>nauthorized use or attempted use of personal information to open a new account</a:t>
            </a:r>
            <a:endParaRPr/>
          </a:p>
          <a:p>
            <a:pPr indent="-285750" lvl="1" marL="742950" rtl="0" algn="l">
              <a:lnSpc>
                <a:spcPct val="100000"/>
              </a:lnSpc>
              <a:spcBef>
                <a:spcPts val="0"/>
              </a:spcBef>
              <a:spcAft>
                <a:spcPts val="0"/>
              </a:spcAft>
              <a:buSzPts val="2000"/>
              <a:buFont typeface="Noto Sans Symbols"/>
              <a:buChar char="✔"/>
            </a:pPr>
            <a:r>
              <a:rPr lang="en-US" sz="2000"/>
              <a:t>M</a:t>
            </a:r>
            <a:r>
              <a:rPr b="0" i="0" lang="en-US" sz="2000" u="none" strike="noStrike"/>
              <a:t>isuse of personal information for a fraudulent purpose.</a:t>
            </a:r>
            <a:endParaRPr/>
          </a:p>
          <a:p>
            <a:pPr indent="-107950" lvl="0" marL="285750" rtl="0" algn="l">
              <a:lnSpc>
                <a:spcPct val="100000"/>
              </a:lnSpc>
              <a:spcBef>
                <a:spcPts val="0"/>
              </a:spcBef>
              <a:spcAft>
                <a:spcPts val="0"/>
              </a:spcAft>
              <a:buSzPts val="2800"/>
              <a:buNone/>
            </a:pPr>
            <a:r>
              <a:t/>
            </a:r>
            <a:endParaRPr sz="2800"/>
          </a:p>
          <a:p>
            <a:pPr indent="-171450" lvl="0" marL="285750" rtl="0" algn="l">
              <a:lnSpc>
                <a:spcPct val="100000"/>
              </a:lnSpc>
              <a:spcBef>
                <a:spcPts val="100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