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8"/>
  </p:notesMasterIdLst>
  <p:sldIdLst>
    <p:sldId id="315" r:id="rId5"/>
    <p:sldId id="360" r:id="rId6"/>
    <p:sldId id="300" r:id="rId7"/>
    <p:sldId id="364" r:id="rId8"/>
    <p:sldId id="380" r:id="rId9"/>
    <p:sldId id="381" r:id="rId10"/>
    <p:sldId id="301" r:id="rId11"/>
    <p:sldId id="382" r:id="rId12"/>
    <p:sldId id="383" r:id="rId13"/>
    <p:sldId id="377" r:id="rId14"/>
    <p:sldId id="384" r:id="rId15"/>
    <p:sldId id="331" r:id="rId16"/>
    <p:sldId id="272" r:id="rId1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Segoe UI" panose="020B0502040204020203" pitchFamily="34" charset="0"/>
      <p:regular r:id="rId23"/>
      <p:bold r:id="rId24"/>
      <p:italic r:id="rId25"/>
      <p:boldItalic r:id="rId26"/>
    </p:embeddedFont>
    <p:embeddedFont>
      <p:font typeface="Segoe UI Semibold" panose="020B0702040204020203" pitchFamily="34" charset="0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9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510" autoAdjust="0"/>
  </p:normalViewPr>
  <p:slideViewPr>
    <p:cSldViewPr snapToGrid="0">
      <p:cViewPr varScale="1">
        <p:scale>
          <a:sx n="133" d="100"/>
          <a:sy n="133" d="100"/>
        </p:scale>
        <p:origin x="255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89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90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9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8" Type="http://schemas.openxmlformats.org/officeDocument/2006/relationships/slide" Target="slides/slide4.xml"/><Relationship Id="rId9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138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276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196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110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773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74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216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572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086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923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40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668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674967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AI-102: Criação e Implementação de uma Solução de IA do Azure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64900"/>
            <a:ext cx="765576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</a:t>
            </a:r>
          </a:p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à IA e IA no Azure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5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450038" y="636550"/>
            <a:ext cx="813238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APIs REST dos Serviços de IA do Azure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C0EC53E7-60E8-37B2-0D3E-563D3698AF25}"/>
              </a:ext>
            </a:extLst>
          </p:cNvPr>
          <p:cNvSpPr txBox="1"/>
          <p:nvPr/>
        </p:nvSpPr>
        <p:spPr>
          <a:xfrm>
            <a:off x="374213" y="2648254"/>
            <a:ext cx="8125225" cy="10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171450">
              <a:spcBef>
                <a:spcPct val="0"/>
              </a:spcBef>
              <a:spcAft>
                <a:spcPts val="300"/>
              </a:spcAft>
              <a:buSzTx/>
            </a:pPr>
            <a:r>
              <a:rPr lang="pt-BR" sz="2400" b="1" dirty="0">
                <a:latin typeface="+mn-lt"/>
                <a:cs typeface="Segoe UI Semibold"/>
              </a:rPr>
              <a:t>Os clientes enviam solicitações HTTP para o ponto de extremidade do recurso</a:t>
            </a:r>
          </a:p>
          <a:p>
            <a:pPr marL="457200" indent="-342900">
              <a:spcBef>
                <a:spcPct val="0"/>
              </a:spcBef>
              <a:spcAft>
                <a:spcPts val="300"/>
              </a:spcAft>
              <a:buSzTx/>
              <a:buFont typeface="Arial" panose="020B0604020202020204" pitchFamily="34" charset="0"/>
              <a:buChar char="•"/>
            </a:pPr>
            <a:r>
              <a:rPr lang="pt-BR" sz="2400" dirty="0">
                <a:latin typeface="+mn-lt"/>
                <a:cs typeface="Segoe UI Semibold"/>
              </a:rPr>
              <a:t>Chave especificada no cabeçalho da solicitação</a:t>
            </a:r>
          </a:p>
          <a:p>
            <a:pPr marL="457200" indent="-342900">
              <a:spcBef>
                <a:spcPct val="0"/>
              </a:spcBef>
              <a:spcAft>
                <a:spcPts val="300"/>
              </a:spcAft>
              <a:buSzTx/>
              <a:buFont typeface="Arial" panose="020B0604020202020204" pitchFamily="34" charset="0"/>
              <a:buChar char="•"/>
            </a:pPr>
            <a:r>
              <a:rPr lang="pt-BR" sz="2400" dirty="0">
                <a:latin typeface="+mn-lt"/>
                <a:cs typeface="Segoe UI Semibold"/>
              </a:rPr>
              <a:t>Dados de entrada no formato JSON</a:t>
            </a:r>
          </a:p>
          <a:p>
            <a:pPr marL="457200" indent="-342900">
              <a:spcBef>
                <a:spcPct val="0"/>
              </a:spcBef>
              <a:spcAft>
                <a:spcPts val="300"/>
              </a:spcAft>
              <a:buSzTx/>
              <a:buFont typeface="Arial" panose="020B0604020202020204" pitchFamily="34" charset="0"/>
              <a:buChar char="•"/>
            </a:pPr>
            <a:r>
              <a:rPr lang="pt-BR" sz="2400" dirty="0">
                <a:latin typeface="+mn-lt"/>
                <a:cs typeface="Segoe UI Semibold"/>
              </a:rPr>
              <a:t>O esquema específico varia de acordo com o serviço e o método</a:t>
            </a:r>
          </a:p>
          <a:p>
            <a:pPr marL="285750" indent="-171450">
              <a:spcBef>
                <a:spcPct val="0"/>
              </a:spcBef>
              <a:spcAft>
                <a:spcPts val="300"/>
              </a:spcAft>
              <a:buSzTx/>
            </a:pPr>
            <a:r>
              <a:rPr lang="pt-BR" sz="2400" b="1" dirty="0">
                <a:latin typeface="+mn-lt"/>
                <a:cs typeface="Segoe UI Semibold"/>
              </a:rPr>
              <a:t>O serviço retorna a resposta JSON</a:t>
            </a:r>
          </a:p>
        </p:txBody>
      </p:sp>
    </p:spTree>
    <p:extLst>
      <p:ext uri="{BB962C8B-B14F-4D97-AF65-F5344CB8AC3E}">
        <p14:creationId xmlns:p14="http://schemas.microsoft.com/office/powerpoint/2010/main" val="27071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450038" y="636550"/>
            <a:ext cx="813238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APIs REST dos Serviços de IA do Azure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1CA0A2-1BEB-6D16-A944-1EAF54B95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871" y="1649719"/>
            <a:ext cx="2178729" cy="334670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474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450038" y="636550"/>
            <a:ext cx="813238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SDKs de serviços de IA do Azure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E610DF-AC0B-B14E-F56E-530304ADE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38" y="1590962"/>
            <a:ext cx="2328178" cy="315888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F36E71D-F4F7-8855-0755-F67ACC110141}"/>
              </a:ext>
            </a:extLst>
          </p:cNvPr>
          <p:cNvSpPr txBox="1"/>
          <p:nvPr/>
        </p:nvSpPr>
        <p:spPr>
          <a:xfrm>
            <a:off x="2887200" y="1590962"/>
            <a:ext cx="5540150" cy="318548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  <a:buClr>
                <a:srgbClr val="000000"/>
              </a:buClr>
              <a:buSzTx/>
            </a:pPr>
            <a:r>
              <a:rPr lang="pt-BR" sz="2400" b="1" dirty="0">
                <a:solidFill>
                  <a:srgbClr val="000000"/>
                </a:solidFill>
                <a:latin typeface="+mn-lt"/>
                <a:cs typeface="Segoe UI Semibold"/>
              </a:rPr>
              <a:t>A biblioteca de runtime abstrai a interface REST. </a:t>
            </a:r>
          </a:p>
          <a:p>
            <a:pPr>
              <a:spcAft>
                <a:spcPts val="300"/>
              </a:spcAft>
              <a:buClr>
                <a:srgbClr val="000000"/>
              </a:buClr>
              <a:buSzTx/>
            </a:pPr>
            <a:r>
              <a:rPr lang="pt-BR" sz="2400" b="1" dirty="0">
                <a:solidFill>
                  <a:srgbClr val="000000"/>
                </a:solidFill>
                <a:latin typeface="+mn-lt"/>
                <a:cs typeface="Segoe UI Semibold"/>
              </a:rPr>
              <a:t>Vários SDKs para cada serviço:</a:t>
            </a:r>
          </a:p>
          <a:p>
            <a:pPr marL="400050" lvl="1" indent="-285750">
              <a:spcBef>
                <a:spcPct val="0"/>
              </a:spcBef>
              <a:spcAft>
                <a:spcPts val="300"/>
              </a:spcAft>
              <a:buClr>
                <a:srgbClr val="000000"/>
              </a:buClr>
              <a:buSzTx/>
            </a:pPr>
            <a:r>
              <a:rPr lang="pt-BR" sz="2400" dirty="0">
                <a:solidFill>
                  <a:srgbClr val="000000"/>
                </a:solidFill>
                <a:cs typeface="Segoe UI Semibold"/>
              </a:rPr>
              <a:t>.NET</a:t>
            </a:r>
          </a:p>
          <a:p>
            <a:pPr marL="400050" lvl="1" indent="-285750">
              <a:spcBef>
                <a:spcPct val="0"/>
              </a:spcBef>
              <a:spcAft>
                <a:spcPts val="300"/>
              </a:spcAft>
              <a:buClr>
                <a:srgbClr val="000000"/>
              </a:buClr>
              <a:buSzTx/>
            </a:pPr>
            <a:r>
              <a:rPr lang="pt-BR" sz="2400" dirty="0">
                <a:solidFill>
                  <a:srgbClr val="000000"/>
                </a:solidFill>
                <a:cs typeface="Segoe UI Semibold"/>
              </a:rPr>
              <a:t>Python</a:t>
            </a:r>
          </a:p>
          <a:p>
            <a:pPr marL="400050" lvl="1" indent="-285750">
              <a:spcBef>
                <a:spcPct val="0"/>
              </a:spcBef>
              <a:spcAft>
                <a:spcPts val="300"/>
              </a:spcAft>
              <a:buClr>
                <a:srgbClr val="000000"/>
              </a:buClr>
              <a:buSzTx/>
            </a:pPr>
            <a:r>
              <a:rPr lang="pt-BR" sz="2400" dirty="0">
                <a:solidFill>
                  <a:srgbClr val="000000"/>
                </a:solidFill>
                <a:cs typeface="Segoe UI Semibold"/>
              </a:rPr>
              <a:t>Node.js</a:t>
            </a:r>
          </a:p>
          <a:p>
            <a:pPr marL="400050" lvl="1" indent="-285750">
              <a:spcBef>
                <a:spcPct val="0"/>
              </a:spcBef>
              <a:spcAft>
                <a:spcPts val="300"/>
              </a:spcAft>
              <a:buClr>
                <a:srgbClr val="000000"/>
              </a:buClr>
              <a:buSzTx/>
            </a:pPr>
            <a:r>
              <a:rPr lang="pt-BR" sz="2400" dirty="0">
                <a:solidFill>
                  <a:srgbClr val="000000"/>
                </a:solidFill>
                <a:cs typeface="Segoe UI Semibold"/>
              </a:rPr>
              <a:t>Java</a:t>
            </a:r>
          </a:p>
          <a:p>
            <a:pPr marL="400050" lvl="1" indent="-285750">
              <a:spcBef>
                <a:spcPct val="0"/>
              </a:spcBef>
              <a:spcAft>
                <a:spcPts val="300"/>
              </a:spcAft>
              <a:buClr>
                <a:srgbClr val="000000"/>
              </a:buClr>
              <a:buSzTx/>
            </a:pPr>
            <a:r>
              <a:rPr lang="pt-BR" sz="2400" dirty="0">
                <a:solidFill>
                  <a:srgbClr val="000000"/>
                </a:solidFill>
                <a:cs typeface="Segoe UI Semibold"/>
              </a:rPr>
              <a:t>Others</a:t>
            </a:r>
            <a:endParaRPr lang="en-US" sz="2400" dirty="0">
              <a:solidFill>
                <a:srgbClr val="000000"/>
              </a:solidFill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758641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a057ae1a2_0_175"/>
          <p:cNvSpPr txBox="1"/>
          <p:nvPr/>
        </p:nvSpPr>
        <p:spPr>
          <a:xfrm>
            <a:off x="463925" y="2571750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defTabSz="914400" eaLnBrk="1" fontAlgn="auto" latinLnBrk="0" hangingPunct="1">
              <a:lnSpc>
                <a:spcPct val="115000"/>
              </a:lnSpc>
              <a:buSzPts val="3200"/>
              <a:buFont typeface="Arial"/>
              <a:buNone/>
              <a:tabLst/>
              <a:defRPr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Final do </a:t>
            </a: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Tópico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[</a:t>
            </a:r>
            <a:fld id="{00000000-1234-1234-1234-123412341234}" type="slidenum"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13</a:t>
            </a:fld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]</a:t>
            </a:r>
            <a:endParaRPr kumimoji="0" lang="pt-BR" sz="1300" b="0" i="0" u="none" strike="noStrike" kern="0" cap="none" spc="0" normalizeH="0" baseline="0" noProof="0">
              <a:ln>
                <a:noFill/>
              </a:ln>
              <a:solidFill>
                <a:srgbClr val="040A2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457239" y="1869785"/>
            <a:ext cx="7664075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aos Serviços de IA do Azure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0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1311629" y="1221726"/>
            <a:ext cx="7327650" cy="238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Entenda as APIs de IA do Azure</a:t>
            </a:r>
          </a:p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endParaRPr lang="pt-BR" sz="10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e consumir recursos dos serviços de IA do Azure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Roteiro de Aprendizagem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D67C2EE-105F-C233-CBC6-6862E96C1419}"/>
              </a:ext>
            </a:extLst>
          </p:cNvPr>
          <p:cNvSpPr/>
          <p:nvPr/>
        </p:nvSpPr>
        <p:spPr bwMode="auto">
          <a:xfrm>
            <a:off x="624243" y="1739601"/>
            <a:ext cx="557786" cy="557786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pt-BR" sz="2800" b="1" i="0" strike="noStrike" cap="none" baseline="0">
                <a:solidFill>
                  <a:srgbClr val="FFFFFF"/>
                </a:solidFill>
                <a:effectLst/>
                <a:latin typeface="Segoe UI"/>
                <a:ea typeface="Segoe UI"/>
                <a:cs typeface="Segoe UI"/>
              </a:rPr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CEF0F0-9DEC-2C5C-F7BC-E67E0556A4FB}"/>
              </a:ext>
            </a:extLst>
          </p:cNvPr>
          <p:cNvSpPr/>
          <p:nvPr/>
        </p:nvSpPr>
        <p:spPr bwMode="auto">
          <a:xfrm>
            <a:off x="624243" y="2611701"/>
            <a:ext cx="557786" cy="557786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pt-BR" sz="2800" b="1" i="0" strike="noStrike" cap="none" baseline="0">
                <a:solidFill>
                  <a:srgbClr val="FFFFFF"/>
                </a:solidFill>
                <a:effectLst/>
                <a:latin typeface="Segoe UI"/>
                <a:ea typeface="Segoe UI"/>
                <a:cs typeface="Segoe U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4368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>
            <a:extLst>
              <a:ext uri="{FF2B5EF4-FFF2-40B4-BE49-F238E27FC236}">
                <a16:creationId xmlns:a16="http://schemas.microsoft.com/office/drawing/2014/main" id="{DF944E38-30A2-CA78-3219-AD652B15643F}"/>
              </a:ext>
            </a:extLst>
          </p:cNvPr>
          <p:cNvSpPr txBox="1"/>
          <p:nvPr/>
        </p:nvSpPr>
        <p:spPr>
          <a:xfrm>
            <a:off x="372260" y="2778403"/>
            <a:ext cx="7591617" cy="10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defTabSz="914367">
              <a:spcBef>
                <a:spcPct val="0"/>
              </a:spcBef>
              <a:spcAft>
                <a:spcPts val="300"/>
              </a:spcAft>
              <a:buNone/>
            </a:pPr>
            <a:r>
              <a:rPr lang="pt-BR" sz="2400" b="1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Crie um recurso em sua assinatura do Azure </a:t>
            </a:r>
          </a:p>
          <a:p>
            <a:pPr marL="457200" indent="-342900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Você criará um recurso de </a:t>
            </a:r>
            <a:r>
              <a:rPr lang="pt-BR" sz="2400" b="0" i="1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serviço único</a:t>
            </a: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 ou um recurso de </a:t>
            </a:r>
            <a:r>
              <a:rPr lang="pt-BR" sz="2400" b="0" i="1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vários serviços</a:t>
            </a: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:</a:t>
            </a:r>
          </a:p>
          <a:p>
            <a:pPr marL="457200" indent="-342900">
              <a:spcBef>
                <a:spcPct val="0"/>
              </a:spcBef>
              <a:spcAft>
                <a:spcPts val="300"/>
              </a:spcAft>
              <a:buSzTx/>
              <a:buFont typeface="Arial" panose="020B0604020202020204" pitchFamily="34" charset="0"/>
              <a:buChar char="•"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Um recurso multisserviço </a:t>
            </a:r>
            <a:r>
              <a:rPr lang="pt-BR" sz="2400" b="1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(Serviços de IA do Azure):</a:t>
            </a:r>
          </a:p>
          <a:p>
            <a:pPr marL="571500" lvl="2" indent="-168275">
              <a:spcBef>
                <a:spcPct val="0"/>
              </a:spcBef>
              <a:spcAft>
                <a:spcPts val="600"/>
              </a:spcAft>
              <a:buSzTx/>
              <a:buFont typeface="Segoe UI" panose="020B0502040204020203" pitchFamily="34" charset="0"/>
              <a:buChar char="–"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 Acesse vários serviços de IA do Azure com uma única chave e ponto de extremidade.</a:t>
            </a:r>
          </a:p>
          <a:p>
            <a:pPr marL="571500" lvl="2" indent="-168275">
              <a:spcBef>
                <a:spcPct val="0"/>
              </a:spcBef>
              <a:spcAft>
                <a:spcPts val="800"/>
              </a:spcAft>
              <a:buSzTx/>
              <a:buFont typeface="Segoe UI" panose="020B0502040204020203" pitchFamily="34" charset="0"/>
              <a:buChar char="–"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 Consolida a cobrança dos serviços que você usa.</a:t>
            </a:r>
          </a:p>
        </p:txBody>
      </p:sp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Provisionar recursos dos Serviços de IA do Azure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>
            <a:extLst>
              <a:ext uri="{FF2B5EF4-FFF2-40B4-BE49-F238E27FC236}">
                <a16:creationId xmlns:a16="http://schemas.microsoft.com/office/drawing/2014/main" id="{DF944E38-30A2-CA78-3219-AD652B15643F}"/>
              </a:ext>
            </a:extLst>
          </p:cNvPr>
          <p:cNvSpPr txBox="1"/>
          <p:nvPr/>
        </p:nvSpPr>
        <p:spPr>
          <a:xfrm>
            <a:off x="372260" y="2571750"/>
            <a:ext cx="8125225" cy="10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42900">
              <a:spcBef>
                <a:spcPct val="0"/>
              </a:spcBef>
              <a:spcAft>
                <a:spcPts val="300"/>
              </a:spcAft>
              <a:buSzTx/>
              <a:buFont typeface="Arial" panose="020B0604020202020204" pitchFamily="34" charset="0"/>
              <a:buChar char="•"/>
            </a:pPr>
            <a:r>
              <a:rPr lang="pt-BR" sz="2400" dirty="0">
                <a:latin typeface="+mn-lt"/>
                <a:cs typeface="Segoe UI Semibold"/>
              </a:rPr>
              <a:t>Recurso de serviço único (por exemplo, </a:t>
            </a:r>
            <a:r>
              <a:rPr lang="pt-BR" sz="2400" b="1" dirty="0">
                <a:latin typeface="+mn-lt"/>
                <a:cs typeface="Segoe UI Semibold"/>
              </a:rPr>
              <a:t>Idioma</a:t>
            </a:r>
            <a:r>
              <a:rPr lang="pt-BR" sz="2400" dirty="0">
                <a:latin typeface="+mn-lt"/>
                <a:cs typeface="Segoe UI Semibold"/>
              </a:rPr>
              <a:t>):</a:t>
            </a:r>
          </a:p>
          <a:p>
            <a:pPr marL="571500" lvl="2" indent="-168275">
              <a:spcBef>
                <a:spcPct val="0"/>
              </a:spcBef>
              <a:spcAft>
                <a:spcPts val="600"/>
              </a:spcAft>
              <a:buSzTx/>
              <a:buFont typeface="Segoe UI" panose="020B0502040204020203" pitchFamily="34" charset="0"/>
              <a:buChar char="–"/>
            </a:pPr>
            <a:r>
              <a:rPr lang="pt-BR" sz="2400" dirty="0">
                <a:latin typeface="+mn-lt"/>
                <a:cs typeface="Segoe UI Semibold"/>
              </a:rPr>
              <a:t> Acesse um só serviço de IA do Azure com uma chave exclusiva e um ponto de extremidade para cada serviço criado.</a:t>
            </a:r>
          </a:p>
          <a:p>
            <a:pPr marL="571500" lvl="2" indent="-168275">
              <a:spcBef>
                <a:spcPct val="0"/>
              </a:spcBef>
              <a:spcAft>
                <a:spcPts val="1200"/>
              </a:spcAft>
              <a:buSzTx/>
              <a:buFont typeface="Segoe UI" panose="020B0502040204020203" pitchFamily="34" charset="0"/>
              <a:buChar char="–"/>
            </a:pPr>
            <a:r>
              <a:rPr lang="pt-BR" sz="2400" dirty="0">
                <a:latin typeface="+mn-lt"/>
                <a:cs typeface="Segoe UI Semibold"/>
              </a:rPr>
              <a:t> Use a camada gratuita para experimentar o serviço.</a:t>
            </a:r>
          </a:p>
        </p:txBody>
      </p:sp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Provisionar recursos dos Serviços de IA do Azure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6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Provisionar recursos dos Serviços de IA do Azure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Picture 1" descr="A screenshot of the Create Azure AI services pane.">
            <a:extLst>
              <a:ext uri="{FF2B5EF4-FFF2-40B4-BE49-F238E27FC236}">
                <a16:creationId xmlns:a16="http://schemas.microsoft.com/office/drawing/2014/main" id="{E7357E3C-19D1-3389-A4AF-D175EE01B2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140"/>
          <a:stretch/>
        </p:blipFill>
        <p:spPr>
          <a:xfrm>
            <a:off x="517061" y="1888433"/>
            <a:ext cx="3508291" cy="23475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 descr="A screenshot of the Create Azure AI services pane.">
            <a:extLst>
              <a:ext uri="{FF2B5EF4-FFF2-40B4-BE49-F238E27FC236}">
                <a16:creationId xmlns:a16="http://schemas.microsoft.com/office/drawing/2014/main" id="{7719266B-1EC7-3F19-2E3C-D03176DB5E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860"/>
          <a:stretch/>
        </p:blipFill>
        <p:spPr>
          <a:xfrm>
            <a:off x="4178569" y="1888433"/>
            <a:ext cx="4095241" cy="23475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2215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421105" y="636550"/>
            <a:ext cx="816132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Pontos de extremidade, chaves e locais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8702AA2A-1F8C-0284-7440-A687F14C7025}"/>
              </a:ext>
            </a:extLst>
          </p:cNvPr>
          <p:cNvSpPr txBox="1"/>
          <p:nvPr/>
        </p:nvSpPr>
        <p:spPr>
          <a:xfrm>
            <a:off x="421105" y="2348557"/>
            <a:ext cx="8125225" cy="10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171450">
              <a:spcBef>
                <a:spcPct val="0"/>
              </a:spcBef>
              <a:spcAft>
                <a:spcPts val="300"/>
              </a:spcAft>
              <a:buSzTx/>
            </a:pPr>
            <a:r>
              <a:rPr lang="pt-BR" sz="2400" b="1" dirty="0">
                <a:latin typeface="+mn-lt"/>
                <a:cs typeface="Segoe UI Semibold"/>
              </a:rPr>
              <a:t>Pontos de extremidade, chaves e locais</a:t>
            </a:r>
          </a:p>
          <a:p>
            <a:pPr marL="285750" indent="-171450">
              <a:spcBef>
                <a:spcPct val="0"/>
              </a:spcBef>
              <a:spcAft>
                <a:spcPts val="300"/>
              </a:spcAft>
              <a:buSzTx/>
            </a:pPr>
            <a:r>
              <a:rPr lang="pt-BR" sz="2400" b="1" dirty="0">
                <a:latin typeface="+mn-lt"/>
                <a:cs typeface="Segoe UI Semibold"/>
              </a:rPr>
              <a:t>Ponto de extremidade:</a:t>
            </a:r>
          </a:p>
          <a:p>
            <a:pPr marL="457200" indent="-342900">
              <a:spcBef>
                <a:spcPct val="0"/>
              </a:spcBef>
              <a:spcAft>
                <a:spcPts val="300"/>
              </a:spcAft>
              <a:buSzTx/>
              <a:buFont typeface="Arial" panose="020B0604020202020204" pitchFamily="34" charset="0"/>
              <a:buChar char="•"/>
            </a:pPr>
            <a:r>
              <a:rPr lang="pt-BR" sz="2400" dirty="0">
                <a:latin typeface="+mn-lt"/>
                <a:cs typeface="Segoe UI Semibold"/>
              </a:rPr>
              <a:t>URL na qual o serviço pode ser consumido</a:t>
            </a:r>
          </a:p>
          <a:p>
            <a:pPr marL="457200" indent="-342900">
              <a:spcBef>
                <a:spcPct val="0"/>
              </a:spcBef>
              <a:spcAft>
                <a:spcPts val="300"/>
              </a:spcAft>
              <a:buSzTx/>
              <a:buFont typeface="Arial" panose="020B0604020202020204" pitchFamily="34" charset="0"/>
              <a:buChar char="•"/>
            </a:pPr>
            <a:r>
              <a:rPr lang="pt-BR" sz="2400" dirty="0">
                <a:latin typeface="+mn-lt"/>
                <a:cs typeface="Segoe UI Semibold"/>
              </a:rPr>
              <a:t>Exigido pela </a:t>
            </a:r>
            <a:r>
              <a:rPr lang="pt-BR" sz="2400" i="1" dirty="0">
                <a:latin typeface="+mn-lt"/>
                <a:cs typeface="Segoe UI Semibold"/>
              </a:rPr>
              <a:t>maioria</a:t>
            </a:r>
            <a:r>
              <a:rPr lang="pt-BR" sz="2400" dirty="0">
                <a:latin typeface="+mn-lt"/>
                <a:cs typeface="Segoe UI Semibold"/>
              </a:rPr>
              <a:t> dos clientes SDK</a:t>
            </a:r>
          </a:p>
        </p:txBody>
      </p:sp>
    </p:spTree>
    <p:extLst>
      <p:ext uri="{BB962C8B-B14F-4D97-AF65-F5344CB8AC3E}">
        <p14:creationId xmlns:p14="http://schemas.microsoft.com/office/powerpoint/2010/main" val="227434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421105" y="636550"/>
            <a:ext cx="816132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Pontos de extremidade, chaves e locais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8702AA2A-1F8C-0284-7440-A687F14C7025}"/>
              </a:ext>
            </a:extLst>
          </p:cNvPr>
          <p:cNvSpPr txBox="1"/>
          <p:nvPr/>
        </p:nvSpPr>
        <p:spPr>
          <a:xfrm>
            <a:off x="421105" y="2570100"/>
            <a:ext cx="8125225" cy="10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171450">
              <a:spcBef>
                <a:spcPct val="0"/>
              </a:spcBef>
              <a:spcAft>
                <a:spcPts val="300"/>
              </a:spcAft>
              <a:buSzTx/>
            </a:pPr>
            <a:r>
              <a:rPr lang="pt-BR" sz="2400" b="1" dirty="0">
                <a:latin typeface="+mn-lt"/>
                <a:cs typeface="Segoe UI Semibold"/>
              </a:rPr>
              <a:t>Chaves:</a:t>
            </a:r>
          </a:p>
          <a:p>
            <a:pPr marL="457200" indent="-342900">
              <a:spcBef>
                <a:spcPct val="0"/>
              </a:spcBef>
              <a:spcAft>
                <a:spcPts val="300"/>
              </a:spcAft>
              <a:buSzTx/>
              <a:buFont typeface="Arial" panose="020B0604020202020204" pitchFamily="34" charset="0"/>
              <a:buChar char="•"/>
            </a:pPr>
            <a:r>
              <a:rPr lang="pt-BR" sz="2400" dirty="0">
                <a:latin typeface="+mn-lt"/>
                <a:cs typeface="Segoe UI Semibold"/>
              </a:rPr>
              <a:t>Use </a:t>
            </a:r>
            <a:r>
              <a:rPr lang="pt-BR" sz="2400" i="1" dirty="0">
                <a:latin typeface="+mn-lt"/>
                <a:cs typeface="Segoe UI Semibold"/>
              </a:rPr>
              <a:t>qualquer uma </a:t>
            </a:r>
            <a:r>
              <a:rPr lang="pt-BR" sz="2400" dirty="0">
                <a:latin typeface="+mn-lt"/>
                <a:cs typeface="Segoe UI Semibold"/>
              </a:rPr>
              <a:t>das chaves para autenticar</a:t>
            </a:r>
          </a:p>
          <a:p>
            <a:pPr marL="285750" indent="-171450">
              <a:spcBef>
                <a:spcPct val="0"/>
              </a:spcBef>
              <a:spcAft>
                <a:spcPts val="300"/>
              </a:spcAft>
              <a:buSzTx/>
            </a:pPr>
            <a:endParaRPr lang="pt-BR" sz="2400" dirty="0">
              <a:latin typeface="+mn-lt"/>
              <a:cs typeface="Segoe UI Semibold"/>
            </a:endParaRPr>
          </a:p>
          <a:p>
            <a:pPr marL="285750" indent="-171450">
              <a:spcBef>
                <a:spcPct val="0"/>
              </a:spcBef>
              <a:spcAft>
                <a:spcPts val="300"/>
              </a:spcAft>
              <a:buSzTx/>
            </a:pPr>
            <a:r>
              <a:rPr lang="pt-BR" sz="2400" b="1" dirty="0">
                <a:latin typeface="+mn-lt"/>
                <a:cs typeface="Segoe UI Semibold"/>
              </a:rPr>
              <a:t>Local:</a:t>
            </a:r>
          </a:p>
          <a:p>
            <a:pPr marL="457200" indent="-342900">
              <a:spcBef>
                <a:spcPct val="0"/>
              </a:spcBef>
              <a:spcAft>
                <a:spcPts val="300"/>
              </a:spcAft>
              <a:buSzTx/>
              <a:buFont typeface="Arial" panose="020B0604020202020204" pitchFamily="34" charset="0"/>
              <a:buChar char="•"/>
            </a:pPr>
            <a:r>
              <a:rPr lang="pt-BR" sz="2400" dirty="0">
                <a:latin typeface="+mn-lt"/>
                <a:cs typeface="Segoe UI Semibold"/>
              </a:rPr>
              <a:t>Data center do Azure no qual o recurso é provisionado</a:t>
            </a:r>
          </a:p>
          <a:p>
            <a:pPr marL="457200" indent="-342900">
              <a:spcBef>
                <a:spcPct val="0"/>
              </a:spcBef>
              <a:spcAft>
                <a:spcPts val="300"/>
              </a:spcAft>
              <a:buSzTx/>
              <a:buFont typeface="Arial" panose="020B0604020202020204" pitchFamily="34" charset="0"/>
              <a:buChar char="•"/>
            </a:pPr>
            <a:r>
              <a:rPr lang="pt-BR" sz="2400" dirty="0">
                <a:latin typeface="+mn-lt"/>
                <a:cs typeface="Segoe UI Semibold"/>
              </a:rPr>
              <a:t>Exigido por </a:t>
            </a:r>
            <a:r>
              <a:rPr lang="pt-BR" sz="2400" i="1" dirty="0">
                <a:latin typeface="+mn-lt"/>
                <a:cs typeface="Segoe UI Semibold"/>
              </a:rPr>
              <a:t>alguns</a:t>
            </a:r>
            <a:r>
              <a:rPr lang="pt-BR" sz="2400" dirty="0">
                <a:latin typeface="+mn-lt"/>
                <a:cs typeface="Segoe UI Semibold"/>
              </a:rPr>
              <a:t> clientes SDK</a:t>
            </a:r>
          </a:p>
        </p:txBody>
      </p:sp>
    </p:spTree>
    <p:extLst>
      <p:ext uri="{BB962C8B-B14F-4D97-AF65-F5344CB8AC3E}">
        <p14:creationId xmlns:p14="http://schemas.microsoft.com/office/powerpoint/2010/main" val="256928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421105" y="636550"/>
            <a:ext cx="816132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Pontos de extremidade, chaves e locais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4" name="Picture Placeholder 5" descr="Screenshot of keys and endpoint in Azure portal.">
            <a:extLst>
              <a:ext uri="{FF2B5EF4-FFF2-40B4-BE49-F238E27FC236}">
                <a16:creationId xmlns:a16="http://schemas.microsoft.com/office/drawing/2014/main" id="{382A4B85-D72D-6BF2-9262-E430A2F99BE0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-2462" t="-5052" r="-3582" b="-6330"/>
          <a:stretch/>
        </p:blipFill>
        <p:spPr>
          <a:xfrm>
            <a:off x="1039446" y="1912242"/>
            <a:ext cx="6685579" cy="269102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176597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9" ma:contentTypeDescription="Crie um novo documento." ma:contentTypeScope="" ma:versionID="2f90046ec77328b7f86417d2e03b3d33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815006ac2d4f05ee97fdd57e40d8e38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FE6DB2A-AC3A-4785-B668-FA7B7439305E}"/>
</file>

<file path=customXml/itemProps3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</TotalTime>
  <Words>388</Words>
  <Application>Microsoft Office PowerPoint</Application>
  <PresentationFormat>On-screen Show (16:9)</PresentationFormat>
  <Paragraphs>64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 Light</vt:lpstr>
      <vt:lpstr>Segoe UI Semibold</vt:lpstr>
      <vt:lpstr>Arial</vt:lpstr>
      <vt:lpstr>Calibri</vt:lpstr>
      <vt:lpstr>Segoe UI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Valéria Baptista</cp:lastModifiedBy>
  <cp:revision>71</cp:revision>
  <dcterms:modified xsi:type="dcterms:W3CDTF">2024-08-29T20:17:36Z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