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1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6A14F7-CC83-4722-B948-C77EF5228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"/>
            <a:ext cx="12192001" cy="6858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FD1CAA3-F07B-4451-A14C-176BCB1FC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5642" y="5006"/>
            <a:ext cx="6576358" cy="6852994"/>
          </a:xfrm>
          <a:custGeom>
            <a:avLst/>
            <a:gdLst>
              <a:gd name="connsiteX0" fmla="*/ 354282 w 6576358"/>
              <a:gd name="connsiteY0" fmla="*/ 0 h 6852994"/>
              <a:gd name="connsiteX1" fmla="*/ 4629134 w 6576358"/>
              <a:gd name="connsiteY1" fmla="*/ 0 h 6852994"/>
              <a:gd name="connsiteX2" fmla="*/ 6401647 w 6576358"/>
              <a:gd name="connsiteY2" fmla="*/ 0 h 6852994"/>
              <a:gd name="connsiteX3" fmla="*/ 6576358 w 6576358"/>
              <a:gd name="connsiteY3" fmla="*/ 0 h 6852994"/>
              <a:gd name="connsiteX4" fmla="*/ 6576358 w 6576358"/>
              <a:gd name="connsiteY4" fmla="*/ 6852994 h 6852994"/>
              <a:gd name="connsiteX5" fmla="*/ 6401647 w 6576358"/>
              <a:gd name="connsiteY5" fmla="*/ 6852994 h 6852994"/>
              <a:gd name="connsiteX6" fmla="*/ 4629134 w 6576358"/>
              <a:gd name="connsiteY6" fmla="*/ 6852994 h 6852994"/>
              <a:gd name="connsiteX7" fmla="*/ 0 w 6576358"/>
              <a:gd name="connsiteY7" fmla="*/ 6852994 h 6852994"/>
              <a:gd name="connsiteX8" fmla="*/ 0 w 6576358"/>
              <a:gd name="connsiteY8" fmla="*/ 6852993 h 6852994"/>
              <a:gd name="connsiteX9" fmla="*/ 3528116 w 6576358"/>
              <a:gd name="connsiteY9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6358" h="6852994">
                <a:moveTo>
                  <a:pt x="354282" y="0"/>
                </a:moveTo>
                <a:lnTo>
                  <a:pt x="4629134" y="0"/>
                </a:lnTo>
                <a:lnTo>
                  <a:pt x="6401647" y="0"/>
                </a:lnTo>
                <a:lnTo>
                  <a:pt x="6576358" y="0"/>
                </a:lnTo>
                <a:lnTo>
                  <a:pt x="6576358" y="6852994"/>
                </a:lnTo>
                <a:lnTo>
                  <a:pt x="6401647" y="6852994"/>
                </a:lnTo>
                <a:lnTo>
                  <a:pt x="4629134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6" name="Picture 2" descr="Lua (linguagem de programação) – Wikipédia, a enciclopédia livre">
            <a:extLst>
              <a:ext uri="{FF2B5EF4-FFF2-40B4-BE49-F238E27FC236}">
                <a16:creationId xmlns:a16="http://schemas.microsoft.com/office/drawing/2014/main" id="{43B56EB8-DC66-4DE9-AB60-5BF0C1D9A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9" r="-2" b="13351"/>
          <a:stretch/>
        </p:blipFill>
        <p:spPr bwMode="auto">
          <a:xfrm>
            <a:off x="-3" y="27"/>
            <a:ext cx="9141744" cy="6858000"/>
          </a:xfrm>
          <a:custGeom>
            <a:avLst/>
            <a:gdLst/>
            <a:ahLst/>
            <a:cxnLst/>
            <a:rect l="l" t="t" r="r" b="b"/>
            <a:pathLst>
              <a:path w="9141744" h="6858000">
                <a:moveTo>
                  <a:pt x="0" y="0"/>
                </a:moveTo>
                <a:lnTo>
                  <a:pt x="5969936" y="0"/>
                </a:lnTo>
                <a:lnTo>
                  <a:pt x="9141744" y="6848619"/>
                </a:lnTo>
                <a:lnTo>
                  <a:pt x="9141744" y="6852966"/>
                </a:lnTo>
                <a:lnTo>
                  <a:pt x="5615641" y="6852966"/>
                </a:lnTo>
                <a:lnTo>
                  <a:pt x="5615641" y="6852967"/>
                </a:lnTo>
                <a:lnTo>
                  <a:pt x="9141744" y="6852967"/>
                </a:lnTo>
                <a:lnTo>
                  <a:pt x="914174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A08BE-CC1A-4B2D-A0DB-934C8BBC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59" y="2404534"/>
            <a:ext cx="5161646" cy="1646302"/>
          </a:xfrm>
        </p:spPr>
        <p:txBody>
          <a:bodyPr>
            <a:normAutofit/>
          </a:bodyPr>
          <a:lstStyle/>
          <a:p>
            <a:r>
              <a:rPr lang="pt-BR" sz="5000">
                <a:solidFill>
                  <a:schemeClr val="tx1"/>
                </a:solidFill>
              </a:rPr>
              <a:t>Linguagem de programação Lua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635D4-7A20-4D57-BECF-51B2216E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59" y="4050833"/>
            <a:ext cx="5161646" cy="109689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Amanda Périssé Maia Veras</a:t>
            </a:r>
          </a:p>
          <a:p>
            <a:r>
              <a:rPr lang="pt-BR">
                <a:solidFill>
                  <a:schemeClr val="tx1"/>
                </a:solidFill>
              </a:rPr>
              <a:t>Prof. </a:t>
            </a:r>
            <a:r>
              <a:rPr lang="pt-BR" b="0" i="0">
                <a:solidFill>
                  <a:schemeClr val="tx1"/>
                </a:solidFill>
                <a:effectLst/>
                <a:latin typeface="Roboto"/>
              </a:rPr>
              <a:t>Francisco Figueiredo G. Sant'anna</a:t>
            </a:r>
            <a:endParaRPr lang="pt-BR">
              <a:solidFill>
                <a:schemeClr val="tx1"/>
              </a:solidFill>
            </a:endParaRPr>
          </a:p>
        </p:txBody>
      </p:sp>
      <p:pic>
        <p:nvPicPr>
          <p:cNvPr id="106" name="Picture 3" descr="Texto&#10;&#10;Descrição gerada automaticamente">
            <a:extLst>
              <a:ext uri="{FF2B5EF4-FFF2-40B4-BE49-F238E27FC236}">
                <a16:creationId xmlns:a16="http://schemas.microsoft.com/office/drawing/2014/main" id="{BC69FB44-C25B-4E22-8C14-9E6AF9791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47" b="1"/>
          <a:stretch/>
        </p:blipFill>
        <p:spPr>
          <a:xfrm>
            <a:off x="5790356" y="5006"/>
            <a:ext cx="6401647" cy="685299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37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E9E9-76E6-4E8F-A553-E7A2E5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7B094-F85B-4C47-87A3-65CC298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é uma linguagem de programação poderosa, eficiente e leve, projetada para estender aplicações;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programação procedural, programação orientada a objetos, programação funcional, programação orientada a dados e descrição de dados;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Tipada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dinamicamente;</a:t>
            </a:r>
          </a:p>
          <a:p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xecutada via interpretação de 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bytecodes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uma máquina virtual baseada em registradores;</a:t>
            </a:r>
          </a:p>
          <a:p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erenciamento automático de memória com coleta de lixo incremental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Ideal para configuração, automação (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scripting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e prototipagem rápida.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A633-FABE-42C4-A73E-61D18F5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origens de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339D9-77F6-41C0-A49D-9708147A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Lua é inteiramente projetada, implementada e desenvolvida no Brasil, por uma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equipe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na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PUC-Rio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(Pontifícia Universidade Católica do Rio de Janeiro);</a:t>
            </a:r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asceu e cresceu no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Tecgraf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 então Grupo de Tecnologia em Computação Gráfica da PUC-Rio;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Atualmente é desenvolvida no laboratório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LabLua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do 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Departamento de informática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PUC-Rio.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8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ADE-99E1-4AA0-AC4D-22ED9E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Iteradores</a:t>
            </a:r>
            <a:r>
              <a:rPr lang="pt-BR" dirty="0"/>
              <a:t> – For genérico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DA2E1-BFAD-4BF9-BD5B-66F9D200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for genérico de lua trabalha sobre funções chamadas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iteradores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estruturas de controle para percorrer os elementos de uma estrutura de dados em uma determinada ordem.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 de iteração 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recebe uma função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iteradora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estado, um valor inicial e o valor de fechamento;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é chamada com o estado e o valor atual da variável a cada passo;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valor retornado será o próximo valor passado para a função;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 os valores retornados serão capturados antes do </a:t>
            </a:r>
            <a:r>
              <a:rPr lang="pt-BR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primeiro valor retornado for </a:t>
            </a:r>
            <a:r>
              <a:rPr lang="pt-BR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looping acaba.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0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55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7AD23C-5534-485B-8A42-AE729A9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09" y="1920060"/>
            <a:ext cx="3709946" cy="4700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Exemplo</a:t>
            </a:r>
            <a:r>
              <a:rPr lang="en-US" sz="5400" dirty="0"/>
              <a:t> 1:</a:t>
            </a:r>
            <a:br>
              <a:rPr lang="en-US" sz="5400" dirty="0"/>
            </a:br>
            <a:br>
              <a:rPr lang="en-US" sz="5400" dirty="0"/>
            </a:b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endParaRPr lang="en-US" sz="54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29CE95-D90B-4948-9DAD-2E8861C20A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561" y="835015"/>
            <a:ext cx="4904183" cy="2488873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2880F-7697-4BE2-92EF-722A7F82C0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3701861"/>
            <a:ext cx="4977562" cy="2190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3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E097FC-7850-4FD5-A801-EA6CB70A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9" y="4468033"/>
            <a:ext cx="7081935" cy="3560733"/>
          </a:xfrm>
        </p:spPr>
        <p:txBody>
          <a:bodyPr>
            <a:normAutofit/>
          </a:bodyPr>
          <a:lstStyle/>
          <a:p>
            <a:r>
              <a:rPr lang="pt-BR" dirty="0"/>
              <a:t>Percorrer as folhas de uma árvore é uma tarefa bem simples, se usarmos recursão.</a:t>
            </a:r>
          </a:p>
          <a:p>
            <a:r>
              <a:rPr lang="pt-BR" dirty="0"/>
              <a:t>Esse </a:t>
            </a:r>
            <a:r>
              <a:rPr lang="pt-BR" dirty="0" err="1"/>
              <a:t>iterador</a:t>
            </a:r>
            <a:r>
              <a:rPr lang="pt-BR" dirty="0"/>
              <a:t> recebe a ação como uma função (f), e aplica essa função a cada folha da árvore a seguindo a ordem da esquerda para a direita.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839A3443-A86C-4595-8CD6-B87A205C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64" y="1977938"/>
            <a:ext cx="4602747" cy="211726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8237339-E93F-4B5D-BDBE-BFAFEDB5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Exemplo 2: </a:t>
            </a:r>
            <a:br>
              <a:rPr lang="pt-BR" dirty="0"/>
            </a:br>
            <a:r>
              <a:rPr lang="pt-BR" sz="2400" dirty="0"/>
              <a:t>Percorrer 2 árvores ao mesmo tempo</a:t>
            </a:r>
          </a:p>
        </p:txBody>
      </p:sp>
    </p:spTree>
    <p:extLst>
      <p:ext uri="{BB962C8B-B14F-4D97-AF65-F5344CB8AC3E}">
        <p14:creationId xmlns:p14="http://schemas.microsoft.com/office/powerpoint/2010/main" val="140957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11C00BFB-F137-4032-9963-42CEFF92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6" y="347792"/>
            <a:ext cx="4048125" cy="971550"/>
          </a:xfrm>
        </p:spPr>
      </p:pic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2E21B59D-EA63-4D54-ADCD-688D7FBDEDFB}"/>
              </a:ext>
            </a:extLst>
          </p:cNvPr>
          <p:cNvSpPr txBox="1">
            <a:spLocks/>
          </p:cNvSpPr>
          <p:nvPr/>
        </p:nvSpPr>
        <p:spPr>
          <a:xfrm>
            <a:off x="1475349" y="1454758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Transformar esse </a:t>
            </a:r>
            <a:r>
              <a:rPr lang="pt-BR" dirty="0" err="1"/>
              <a:t>iterador</a:t>
            </a:r>
            <a:r>
              <a:rPr lang="pt-BR" dirty="0"/>
              <a:t> em um gerador;</a:t>
            </a:r>
          </a:p>
          <a:p>
            <a:r>
              <a:rPr lang="pt-BR" dirty="0"/>
              <a:t>Especificar </a:t>
            </a:r>
            <a:r>
              <a:rPr lang="pt-BR" dirty="0" err="1"/>
              <a:t>yield</a:t>
            </a:r>
            <a:r>
              <a:rPr lang="pt-BR" dirty="0"/>
              <a:t> como a função de visita e executar a função de </a:t>
            </a:r>
            <a:r>
              <a:rPr lang="pt-BR" dirty="0" err="1"/>
              <a:t>percorrimento</a:t>
            </a:r>
            <a:r>
              <a:rPr lang="pt-BR" dirty="0"/>
              <a:t> dentro de uma </a:t>
            </a:r>
            <a:r>
              <a:rPr lang="pt-BR" dirty="0" err="1"/>
              <a:t>co-rotina</a:t>
            </a:r>
            <a:r>
              <a:rPr lang="pt-BR" dirty="0"/>
              <a:t>;</a:t>
            </a:r>
          </a:p>
          <a:p>
            <a:r>
              <a:rPr lang="pt-BR" dirty="0"/>
              <a:t>A função </a:t>
            </a:r>
            <a:r>
              <a:rPr lang="pt-BR" dirty="0" err="1"/>
              <a:t>gen</a:t>
            </a:r>
            <a:r>
              <a:rPr lang="pt-BR" dirty="0"/>
              <a:t>, quando chamada, retorna uma função que cede as folhas da árvore dada uma a uma, na ordem correta;</a:t>
            </a:r>
          </a:p>
        </p:txBody>
      </p:sp>
      <p:pic>
        <p:nvPicPr>
          <p:cNvPr id="21" name="Imagem 20" descr="Texto, Carta&#10;&#10;Descrição gerada automaticamente">
            <a:extLst>
              <a:ext uri="{FF2B5EF4-FFF2-40B4-BE49-F238E27FC236}">
                <a16:creationId xmlns:a16="http://schemas.microsoft.com/office/drawing/2014/main" id="{450B6B3F-8A4C-4932-B61C-499F3121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6" y="3377474"/>
            <a:ext cx="4076700" cy="1619250"/>
          </a:xfrm>
          <a:prstGeom prst="rect">
            <a:avLst/>
          </a:prstGeom>
        </p:spPr>
      </p:pic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7CCD9A73-DB8E-4DF9-8B05-4E10760DAA80}"/>
              </a:ext>
            </a:extLst>
          </p:cNvPr>
          <p:cNvSpPr txBox="1">
            <a:spLocks/>
          </p:cNvSpPr>
          <p:nvPr/>
        </p:nvSpPr>
        <p:spPr>
          <a:xfrm>
            <a:off x="1475349" y="4322515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924634D2-DBC3-4366-AB57-831E2B6D96D1}"/>
              </a:ext>
            </a:extLst>
          </p:cNvPr>
          <p:cNvSpPr txBox="1">
            <a:spLocks/>
          </p:cNvSpPr>
          <p:nvPr/>
        </p:nvSpPr>
        <p:spPr>
          <a:xfrm>
            <a:off x="1475348" y="5168852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função </a:t>
            </a:r>
            <a:r>
              <a:rPr lang="pt-BR" dirty="0" err="1"/>
              <a:t>samefringe</a:t>
            </a:r>
            <a:r>
              <a:rPr lang="pt-BR" dirty="0"/>
              <a:t> cria um gerador para cada árvore dada, e percorre as duas em paralelo comparando os elementos gerados.</a:t>
            </a:r>
          </a:p>
        </p:txBody>
      </p:sp>
    </p:spTree>
    <p:extLst>
      <p:ext uri="{BB962C8B-B14F-4D97-AF65-F5344CB8AC3E}">
        <p14:creationId xmlns:p14="http://schemas.microsoft.com/office/powerpoint/2010/main" val="177258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191738B-4460-48FB-9710-F6EF4940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98" y="1668622"/>
            <a:ext cx="3586380" cy="3369753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C06C8FE7-FA2C-4C82-BF2E-E8F3D5024779}"/>
              </a:ext>
            </a:extLst>
          </p:cNvPr>
          <p:cNvSpPr txBox="1">
            <a:spLocks/>
          </p:cNvSpPr>
          <p:nvPr/>
        </p:nvSpPr>
        <p:spPr>
          <a:xfrm>
            <a:off x="385893" y="1939953"/>
            <a:ext cx="5360566" cy="319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0000"/>
                </a:solidFill>
              </a:rPr>
              <a:t>Nesse exemplo em C ao lado são percorridas duas árvores em paralelo assim como no exemplo em Lua.</a:t>
            </a:r>
            <a:endParaRPr lang="pt-BR" dirty="0">
              <a:solidFill>
                <a:srgbClr val="000000"/>
              </a:solidFill>
              <a:effectLst/>
            </a:endParaRPr>
          </a:p>
          <a:p>
            <a:pPr rtl="0"/>
            <a:r>
              <a:rPr lang="pt-BR" dirty="0">
                <a:solidFill>
                  <a:srgbClr val="000000"/>
                </a:solidFill>
                <a:effectLst/>
              </a:rPr>
              <a:t>Em Lua, as instruções numéricas são destinadas a executar algo um certo número de vezes em um determinado intervalo de seu contador. </a:t>
            </a:r>
          </a:p>
          <a:p>
            <a:pPr rtl="0"/>
            <a:r>
              <a:rPr lang="pt-BR" dirty="0">
                <a:solidFill>
                  <a:srgbClr val="000000"/>
                </a:solidFill>
                <a:effectLst/>
              </a:rPr>
              <a:t>Em C, pode-se, por exemplo, alterar o contador para interromper o loop e alterar o que o contador é comparado.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0D7D74-CAA8-4446-84D3-6327000A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96" y="570451"/>
            <a:ext cx="8596668" cy="586444"/>
          </a:xfrm>
        </p:spPr>
        <p:txBody>
          <a:bodyPr>
            <a:noAutofit/>
          </a:bodyPr>
          <a:lstStyle/>
          <a:p>
            <a:r>
              <a:rPr lang="pt-BR" sz="3600" dirty="0"/>
              <a:t>Comparação:</a:t>
            </a:r>
          </a:p>
        </p:txBody>
      </p:sp>
    </p:spTree>
    <p:extLst>
      <p:ext uri="{BB962C8B-B14F-4D97-AF65-F5344CB8AC3E}">
        <p14:creationId xmlns:p14="http://schemas.microsoft.com/office/powerpoint/2010/main" val="3965405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Times New Roman</vt:lpstr>
      <vt:lpstr>Trebuchet MS</vt:lpstr>
      <vt:lpstr>Wingdings 3</vt:lpstr>
      <vt:lpstr>Facetado</vt:lpstr>
      <vt:lpstr>Linguagem de programação Lua</vt:lpstr>
      <vt:lpstr>O que é Lua?</vt:lpstr>
      <vt:lpstr>Quais as origens de Lua?</vt:lpstr>
      <vt:lpstr>Iteradores – For genérico</vt:lpstr>
      <vt:lpstr>Exemplo 1:      </vt:lpstr>
      <vt:lpstr>Exemplo 2:  Percorrer 2 árvores ao mesmo tempo</vt:lpstr>
      <vt:lpstr>Apresentação do PowerPoint</vt:lpstr>
      <vt:lpstr>Comparação: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Lua</dc:title>
  <dc:creator>gustavo veras</dc:creator>
  <cp:lastModifiedBy>gustavo veras</cp:lastModifiedBy>
  <cp:revision>23</cp:revision>
  <dcterms:created xsi:type="dcterms:W3CDTF">2020-12-03T21:58:46Z</dcterms:created>
  <dcterms:modified xsi:type="dcterms:W3CDTF">2020-12-07T19:34:34Z</dcterms:modified>
</cp:coreProperties>
</file>