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461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011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6976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002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8157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754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657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454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117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983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944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07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661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619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608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615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737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39" r:id="rId2"/>
    <p:sldLayoutId id="2147483940" r:id="rId3"/>
    <p:sldLayoutId id="2147483941" r:id="rId4"/>
    <p:sldLayoutId id="2147483942" r:id="rId5"/>
    <p:sldLayoutId id="2147483943" r:id="rId6"/>
    <p:sldLayoutId id="2147483944" r:id="rId7"/>
    <p:sldLayoutId id="2147483945" r:id="rId8"/>
    <p:sldLayoutId id="2147483946" r:id="rId9"/>
    <p:sldLayoutId id="2147483947" r:id="rId10"/>
    <p:sldLayoutId id="2147483948" r:id="rId11"/>
    <p:sldLayoutId id="2147483949" r:id="rId12"/>
    <p:sldLayoutId id="2147483950" r:id="rId13"/>
    <p:sldLayoutId id="2147483951" r:id="rId14"/>
    <p:sldLayoutId id="2147483952" r:id="rId15"/>
    <p:sldLayoutId id="214748395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3" descr="Texto&#10;&#10;Descrição gerada automaticamente">
            <a:extLst>
              <a:ext uri="{FF2B5EF4-FFF2-40B4-BE49-F238E27FC236}">
                <a16:creationId xmlns:a16="http://schemas.microsoft.com/office/drawing/2014/main" id="{BC69FB44-C25B-4E22-8C14-9E6AF9791D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t="1197" r="33482" b="2074"/>
          <a:stretch/>
        </p:blipFill>
        <p:spPr>
          <a:xfrm>
            <a:off x="5123543" y="-1"/>
            <a:ext cx="7065281" cy="6858001"/>
          </a:xfrm>
          <a:custGeom>
            <a:avLst/>
            <a:gdLst/>
            <a:ahLst/>
            <a:cxnLst/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4DA08BE-CC1A-4B2D-A0DB-934C8BBC10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6" y="1678666"/>
            <a:ext cx="5123515" cy="2369093"/>
          </a:xfrm>
        </p:spPr>
        <p:txBody>
          <a:bodyPr>
            <a:normAutofit/>
          </a:bodyPr>
          <a:lstStyle/>
          <a:p>
            <a:r>
              <a:rPr lang="pt-BR" sz="4800"/>
              <a:t>Linguagem de programação Lua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0635D4-7A20-4D57-BECF-51B2216EA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5113217" cy="1096901"/>
          </a:xfrm>
        </p:spPr>
        <p:txBody>
          <a:bodyPr>
            <a:normAutofit/>
          </a:bodyPr>
          <a:lstStyle/>
          <a:p>
            <a:r>
              <a:rPr lang="pt-BR" sz="1600"/>
              <a:t>Amanda Périssé Maia Veras</a:t>
            </a:r>
          </a:p>
          <a:p>
            <a:r>
              <a:rPr lang="pt-BR" sz="1600"/>
              <a:t>Prof. </a:t>
            </a:r>
            <a:r>
              <a:rPr lang="pt-BR" sz="1600" b="0" i="0">
                <a:effectLst/>
                <a:latin typeface="Roboto"/>
              </a:rPr>
              <a:t>Francisco Figueiredo G. Sant'anna</a:t>
            </a:r>
            <a:endParaRPr lang="pt-BR" sz="1600"/>
          </a:p>
        </p:txBody>
      </p:sp>
    </p:spTree>
    <p:extLst>
      <p:ext uri="{BB962C8B-B14F-4D97-AF65-F5344CB8AC3E}">
        <p14:creationId xmlns:p14="http://schemas.microsoft.com/office/powerpoint/2010/main" val="481379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3AE9E9-76E6-4E8F-A553-E7A2E51EE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Lua?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07B094-F85B-4C47-87A3-65CC2984A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Lua é uma linguagem de programação poderosa, eficiente e leve, projetada para estender aplicações. Ela permite programação procedural, programação orientada a objetos, programação funcional, programação orientada a dados e descrição de dados.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Lua combina sintaxe procedural simples com poderosas construções para descrição de dados baseadas em tabelas associativas e semântica extensível. Lua é </a:t>
            </a:r>
            <a:r>
              <a:rPr lang="pt-BR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tipada</a:t>
            </a: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dinamicamente, é executada via interpretação de </a:t>
            </a:r>
            <a:r>
              <a:rPr lang="pt-BR" sz="18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bytecodes</a:t>
            </a: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para uma máquina virtual baseada em registradores, e tem gerenciamento automático de memória com coleta de lixo incremental. Essas características fazem de Lua uma linguagem ideal para configuração, automação (</a:t>
            </a:r>
            <a:r>
              <a:rPr lang="pt-BR" sz="18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scripting</a:t>
            </a: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 e prototipagem rápida.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6390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4A633-FABE-42C4-A73E-61D18F529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Quais as origens de Lua?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E339D9-77F6-41C0-A49D-9708147AA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Lua é inteiramente projetada, implementada e desenvolvida no Brasil, por uma </a:t>
            </a:r>
            <a:r>
              <a:rPr lang="pt-BR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equipe</a:t>
            </a:r>
            <a: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na </a:t>
            </a:r>
            <a:r>
              <a:rPr lang="pt-BR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PUC-Rio</a:t>
            </a:r>
            <a: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(Pontifícia Universidade Católica do Rio de Janeiro). Lua nasceu e cresceu no </a:t>
            </a:r>
            <a:r>
              <a:rPr lang="pt-BR" dirty="0" err="1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Tecgraf</a:t>
            </a:r>
            <a: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o então Grupo de Tecnologia em Computação Gráfica da PUC-Rio. Atualmente, Lua é desenvolvida no laboratório </a:t>
            </a:r>
            <a:r>
              <a:rPr lang="pt-BR" dirty="0" err="1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LabLua</a:t>
            </a:r>
            <a: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do </a:t>
            </a:r>
            <a:r>
              <a:rPr lang="pt-B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Departamento de informática </a:t>
            </a:r>
            <a: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da PUC-Rio.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810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48BADE-99E1-4AA0-AC4D-22ED9E229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Iteradores</a:t>
            </a:r>
            <a:r>
              <a:rPr lang="pt-BR" dirty="0"/>
              <a:t> – For genérico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BADA2E1-BFAD-4BF9-BD5B-66F9D2002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Looping for genérico de lua trabalha sobre funções chamadas </a:t>
            </a:r>
            <a:r>
              <a:rPr lang="pt-BR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iteradores</a:t>
            </a:r>
            <a:r>
              <a:rPr lang="pt-B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pt-BR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iterador</a:t>
            </a:r>
            <a: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 refere tanto ao objeto que permite ao programador percorrer um</a:t>
            </a:r>
            <a:r>
              <a:rPr lang="pt-B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pt-BR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container</a:t>
            </a:r>
            <a: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(uma coleção de elementos) particularmente </a:t>
            </a:r>
            <a:r>
              <a:rPr lang="pt-BR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listas</a:t>
            </a:r>
            <a: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 quanto ao padrão de projetos </a:t>
            </a:r>
            <a:r>
              <a:rPr lang="pt-BR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Iterator</a:t>
            </a:r>
            <a: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no qual um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iterador</a:t>
            </a:r>
            <a: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é usado para percorrer um container e acessar seus elementos.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Protocolo de iteração :</a:t>
            </a:r>
            <a:endParaRPr lang="pt-BR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pt-BR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for recebe uma função, uma variável de estado e o valor inicial;</a:t>
            </a:r>
            <a:endParaRPr lang="pt-BR" sz="12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pt-BR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função é chamada com o estado e o valor atual da variável a cada passo;</a:t>
            </a:r>
            <a:endParaRPr lang="pt-BR" sz="12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pt-BR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primeiro valor retornado será o próximo valor passado para a função;</a:t>
            </a:r>
            <a:endParaRPr lang="pt-BR" sz="12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pt-BR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Todos os valores retornados serão capturados antes do </a:t>
            </a:r>
            <a:r>
              <a:rPr lang="pt-BR" sz="12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pt-BR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pt-BR" sz="12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pt-BR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 o primeiro valor retornado for </a:t>
            </a:r>
            <a:r>
              <a:rPr lang="pt-BR" sz="1200" i="1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nil</a:t>
            </a:r>
            <a:r>
              <a:rPr lang="pt-BR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 looping acaba. </a:t>
            </a:r>
            <a:endParaRPr lang="pt-BR" sz="12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9081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55">
            <a:extLst>
              <a:ext uri="{FF2B5EF4-FFF2-40B4-BE49-F238E27FC236}">
                <a16:creationId xmlns:a16="http://schemas.microsoft.com/office/drawing/2014/main" id="{6CC33B2B-B475-4189-BA8F-3CF8248DC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57" name="Freeform 14">
              <a:extLst>
                <a:ext uri="{FF2B5EF4-FFF2-40B4-BE49-F238E27FC236}">
                  <a16:creationId xmlns:a16="http://schemas.microsoft.com/office/drawing/2014/main" id="{A59AAC92-4932-4D74-A545-BA3EEE56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8446528-FA87-4017-B061-CF7EE79FA2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4D4B4D0-2493-42A2-AEEB-9970A64E8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23">
              <a:extLst>
                <a:ext uri="{FF2B5EF4-FFF2-40B4-BE49-F238E27FC236}">
                  <a16:creationId xmlns:a16="http://schemas.microsoft.com/office/drawing/2014/main" id="{676E13B7-7CB7-4489-914B-4012EE6EBF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Rectangle 25">
              <a:extLst>
                <a:ext uri="{FF2B5EF4-FFF2-40B4-BE49-F238E27FC236}">
                  <a16:creationId xmlns:a16="http://schemas.microsoft.com/office/drawing/2014/main" id="{F2159841-C096-430C-B748-E8D2A5C99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B4F167EF-5A0C-487E-8776-97310E39E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Rectangle 27">
              <a:extLst>
                <a:ext uri="{FF2B5EF4-FFF2-40B4-BE49-F238E27FC236}">
                  <a16:creationId xmlns:a16="http://schemas.microsoft.com/office/drawing/2014/main" id="{9D8C053F-F025-4CB6-94C4-2841A20D6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28">
              <a:extLst>
                <a:ext uri="{FF2B5EF4-FFF2-40B4-BE49-F238E27FC236}">
                  <a16:creationId xmlns:a16="http://schemas.microsoft.com/office/drawing/2014/main" id="{78581BD0-3E75-48CB-A2A3-44DB1ACB6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29">
              <a:extLst>
                <a:ext uri="{FF2B5EF4-FFF2-40B4-BE49-F238E27FC236}">
                  <a16:creationId xmlns:a16="http://schemas.microsoft.com/office/drawing/2014/main" id="{E90D466A-AB95-4676-82CB-3BEC98AFF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3AFED863-874C-49D9-AE2F-B9DFF00D5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47AD23C-5534-485B-8A42-AE729A9CD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09" y="835015"/>
            <a:ext cx="3124489" cy="50569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 err="1"/>
              <a:t>Exemplo</a:t>
            </a:r>
            <a:r>
              <a:rPr lang="en-US" sz="5400" dirty="0"/>
              <a:t>:</a:t>
            </a:r>
            <a:br>
              <a:rPr lang="en-US" sz="5400" dirty="0"/>
            </a:br>
            <a:br>
              <a:rPr lang="en-US" sz="5400" dirty="0"/>
            </a:br>
            <a:r>
              <a:rPr lang="en-US" sz="1700" dirty="0">
                <a:solidFill>
                  <a:schemeClr val="tx1"/>
                </a:solidFill>
              </a:rPr>
              <a:t>For </a:t>
            </a:r>
            <a:r>
              <a:rPr lang="en-US" sz="1700" dirty="0" err="1">
                <a:solidFill>
                  <a:schemeClr val="tx1"/>
                </a:solidFill>
              </a:rPr>
              <a:t>genérico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em</a:t>
            </a:r>
            <a:r>
              <a:rPr lang="en-US" sz="1700" dirty="0">
                <a:solidFill>
                  <a:schemeClr val="tx1"/>
                </a:solidFill>
              </a:rPr>
              <a:t> Lua</a:t>
            </a:r>
            <a:r>
              <a:rPr lang="pt-BR" sz="1700" dirty="0">
                <a:solidFill>
                  <a:schemeClr val="tx1"/>
                </a:solidFill>
              </a:rPr>
              <a:t>: </a:t>
            </a:r>
            <a:br>
              <a:rPr lang="pt-BR" sz="1700" dirty="0">
                <a:solidFill>
                  <a:schemeClr val="tx1"/>
                </a:solidFill>
              </a:rPr>
            </a:br>
            <a:r>
              <a:rPr lang="pt-BR" sz="1700" dirty="0">
                <a:solidFill>
                  <a:schemeClr val="tx1"/>
                </a:solidFill>
              </a:rPr>
              <a:t>for i =1, f(x) do</a:t>
            </a:r>
            <a:br>
              <a:rPr lang="pt-BR" sz="1700" dirty="0">
                <a:solidFill>
                  <a:schemeClr val="tx1"/>
                </a:solidFill>
              </a:rPr>
            </a:br>
            <a:r>
              <a:rPr lang="pt-BR" sz="1700" dirty="0">
                <a:solidFill>
                  <a:schemeClr val="tx1"/>
                </a:solidFill>
              </a:rPr>
              <a:t>	print (i)</a:t>
            </a:r>
            <a:br>
              <a:rPr lang="pt-BR" sz="1700" dirty="0">
                <a:solidFill>
                  <a:schemeClr val="tx1"/>
                </a:solidFill>
              </a:rPr>
            </a:br>
            <a:r>
              <a:rPr lang="pt-BR" sz="1700" dirty="0" err="1">
                <a:solidFill>
                  <a:schemeClr val="tx1"/>
                </a:solidFill>
              </a:rPr>
              <a:t>end</a:t>
            </a:r>
            <a:br>
              <a:rPr lang="pt-BR" sz="1700" dirty="0"/>
            </a:br>
            <a:br>
              <a:rPr lang="pt-BR" sz="1700" dirty="0"/>
            </a:br>
            <a:br>
              <a:rPr lang="pt-BR" sz="1700" dirty="0"/>
            </a:br>
            <a:br>
              <a:rPr lang="pt-BR" sz="1700" dirty="0"/>
            </a:br>
            <a:endParaRPr lang="en-US" sz="5400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A429CE95-D90B-4948-9DAD-2E8861C20A18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4561" y="835015"/>
            <a:ext cx="4904183" cy="2488873"/>
          </a:xfrm>
          <a:prstGeom prst="rect">
            <a:avLst/>
          </a:prstGeom>
          <a:noFill/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422880F-7697-4BE2-92EF-722A7F82C07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8604" y="3701861"/>
            <a:ext cx="4977562" cy="21901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73322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356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2" baseType="lpstr">
      <vt:lpstr>Arial</vt:lpstr>
      <vt:lpstr>Calibri</vt:lpstr>
      <vt:lpstr>Roboto</vt:lpstr>
      <vt:lpstr>Times New Roman</vt:lpstr>
      <vt:lpstr>Trebuchet MS</vt:lpstr>
      <vt:lpstr>Wingdings 3</vt:lpstr>
      <vt:lpstr>Facetado</vt:lpstr>
      <vt:lpstr>Linguagem de programação Lua</vt:lpstr>
      <vt:lpstr>O que é Lua?</vt:lpstr>
      <vt:lpstr>Quais as origens de Lua?</vt:lpstr>
      <vt:lpstr>Iteradores – For genérico</vt:lpstr>
      <vt:lpstr>Exemplo:  For genérico em Lua:  for i =1, f(x) do  print (i) end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Linguagem de programação Lua</dc:title>
  <dc:creator>gustavo veras</dc:creator>
  <cp:lastModifiedBy>gustavo veras</cp:lastModifiedBy>
  <cp:revision>2</cp:revision>
  <dcterms:created xsi:type="dcterms:W3CDTF">2020-11-01T18:00:05Z</dcterms:created>
  <dcterms:modified xsi:type="dcterms:W3CDTF">2020-11-01T18:04:27Z</dcterms:modified>
</cp:coreProperties>
</file>