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4DC0D-E9FA-401F-AB23-C62A5899B80D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EA31AC-A705-E0FF-F8F5-99F93816B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FB116-C336-F2E3-6190-47F3A1692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DC2E-BBE8-4220-8AF4-7CD51DC9547B}" type="datetimeFigureOut">
              <a:rPr lang="en-SE" smtClean="0"/>
              <a:t>2022-12-07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3613-BC16-D4B5-B338-68130FC8F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25C4-42B3-B4AF-E74B-6F8959363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EE9A-5A70-4B15-B9E2-7894C36FBC8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392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B909-AD3C-48D9-911C-1AAE0D92A42D}" type="datetimeFigureOut">
              <a:rPr lang="en-SE" smtClean="0"/>
              <a:t>2022-12-07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172B-C06B-4FDE-A481-4F0FCAB0981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304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BDE-BFA5-145E-EDDD-17836BD59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EFA75-E9F5-E641-34A6-2387F984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C811-CE1C-3427-2042-CEB01A44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ABCD-7C7B-4099-9731-0EDC268D96DE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1407-8DCF-C9A6-8D92-ED1E6A1A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A69B-3F52-C89F-71BC-C631B23A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91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176B-E97B-0FBD-8D13-B9A5673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AF72-7E9F-DD61-52A8-6F19C6D55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FC3F-5F90-EA8B-0C6F-A844DF30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6F4E-E5DF-42B1-B8D9-2ABB22EC772C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BC83-D396-1F19-944B-853A6B2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840-ED00-1D21-8863-1F0B9D3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1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3A3B5-63C7-A691-1168-0A4D124C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FC8-1A70-6D3B-B879-6A6E3E3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A435-14E4-567C-5059-C3CAD30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4F66-CA25-47B2-9FC6-2BD39CC5F49A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6343-4DA8-328A-30D5-CC01BD02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8E26-3881-11D7-3415-53CB769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75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4BD2-9EBC-92B5-2847-C7ADE3C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224-F431-E747-F54B-D094615E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A9E5-19D7-F9F1-981F-B272EAE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308-B19A-4331-A324-D479807E6DD4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576C-1DCE-40BB-F7AC-B3D8D95D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973D-A053-9C6E-0937-300733AB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13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02C6-20F2-5493-FB1F-B4197528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67D6-F76B-0DF1-0C56-DDBF473E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E875-1778-ACAE-61DB-166A7BEB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6B3-DCD6-4A29-9991-0B0BADAC9DB5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FF2-2791-1E96-F4E3-715F88D7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2711-B67D-E195-A56C-E4FDA2CD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57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F642-D03C-2C83-A36E-9B456B0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4F1D-4D64-94D3-DD5E-EB2673E0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AFEA-7B5B-3CC2-6AB0-E628A88F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C2D10-658D-0C21-6D5E-A86103E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C23-B410-4BC4-92D6-C274BA31775A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BE6D-4B74-2618-B65D-67B560F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F316-F303-4B7F-A5D3-924626DD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5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7874-CA5A-F4B2-3FB5-92333121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B82B-9ECE-699F-9238-869AFB92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58DC6-CFCB-29BD-A4DA-80D71C00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B7E4-F7B1-921C-07A4-F3B466D0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AC38-AB74-39D9-86DC-9A225686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3A2CA-6097-3F6E-B60E-6C9D087E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25E7-90CF-4631-9F8D-D8B9FDF980FA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2F8AB-9CF4-4CD3-24E0-F132C2D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05B54-F241-874E-57BB-2C65884C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5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7218-03B4-C32F-C0D0-50C43D5C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A0271-3556-DB3D-B1DC-B4F6F0A0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7CBA-0EA8-4339-80D9-9348F7953AB3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964F0-E38B-AA80-6B09-FB3A5F7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53CD4-9620-253A-E351-8D01E92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4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0985B-4C64-5408-22E8-91321AB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75E-B8F6-4B73-A075-12358B7B8F6F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45B4B-EE9A-CF7F-1139-5870425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4A8C-2C69-D771-0B17-9E756EE9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1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743-D78F-FEA6-6D2F-1BA3F3F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2FFC-45AF-2E55-5887-EF196A98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BB4BB-76E0-A220-F26D-B0E0DBC1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9AB2-1049-B873-21C8-7863CE3D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6FA4-D1D0-4C66-8A72-2405DCF288E2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FCB1-F5CB-555D-041E-9D8E1704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3E94-11B5-5926-24B9-83C16EBC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4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8AD9-474B-9466-6E76-1EB1A9BD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F2E66-9756-023A-9CEF-CCA1B585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F7958-8806-777C-7C37-33149834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AE00-461A-AC7A-F475-D0B3FDB1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506-AC4C-4F33-BA91-8C62A291096C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CF46-E01B-FC96-15CF-46A5736F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E59-CB0C-F9E1-5267-AE04A651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723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2D826-DDDD-6C15-C015-BEDF9DB2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B0A5-A4EE-88A4-23A8-C63F039F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0F87-72C7-965E-D520-DEFDAE91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FAA5-DECA-4FE9-9E6E-C89DA36DE384}" type="datetime8">
              <a:rPr lang="en-SE" smtClean="0"/>
              <a:t>2022-12-07 13:46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7056-6054-B168-63D9-476F84C8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365-3B4B-1317-2435-D1A2050B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5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cerfonden.se/om-cancer/cancersjukdomar/brostcanc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D9A7-F97D-9115-4338-104A897D2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Precise Positioning and Scanning for Microwave Imaging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502F-B306-7AE8-34DB-4DDE74AB4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A697D-3B1D-66A5-4608-9AB9923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348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arm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497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672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End-effector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73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model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64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presentation video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762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the Scanning device and scanning algorithms </a:t>
            </a:r>
          </a:p>
          <a:p>
            <a:r>
              <a:rPr lang="en-US" dirty="0"/>
              <a:t>Surface </a:t>
            </a:r>
            <a:r>
              <a:rPr lang="en-US" dirty="0" err="1"/>
              <a:t>preknowledge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Smooth </a:t>
            </a:r>
          </a:p>
          <a:p>
            <a:pPr lvl="1"/>
            <a:r>
              <a:rPr lang="en-US" dirty="0"/>
              <a:t>Convex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835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Reconstruction algorithms</a:t>
            </a:r>
          </a:p>
          <a:p>
            <a:pPr lvl="1"/>
            <a:r>
              <a:rPr lang="en-US" dirty="0"/>
              <a:t>Power crust </a:t>
            </a:r>
          </a:p>
          <a:p>
            <a:pPr lvl="1"/>
            <a:r>
              <a:rPr lang="en-US" dirty="0"/>
              <a:t>Alfa shape</a:t>
            </a:r>
          </a:p>
          <a:p>
            <a:r>
              <a:rPr lang="en-US" dirty="0"/>
              <a:t>Algorithm requirements  </a:t>
            </a:r>
          </a:p>
          <a:p>
            <a:pPr lvl="1"/>
            <a:r>
              <a:rPr lang="en-US" dirty="0"/>
              <a:t>Points density 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482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noise</a:t>
            </a:r>
          </a:p>
          <a:p>
            <a:r>
              <a:rPr lang="en-US" dirty="0"/>
              <a:t>Noise source </a:t>
            </a:r>
          </a:p>
          <a:p>
            <a:pPr lvl="1"/>
            <a:r>
              <a:rPr lang="en-US" dirty="0"/>
              <a:t>Outliers from env</a:t>
            </a:r>
          </a:p>
          <a:p>
            <a:pPr lvl="1"/>
            <a:r>
              <a:rPr lang="en-US" dirty="0"/>
              <a:t>Yumi position </a:t>
            </a:r>
          </a:p>
          <a:p>
            <a:pPr lvl="1"/>
            <a:r>
              <a:rPr lang="en-US" dirty="0"/>
              <a:t>Laser angle/ range optimal </a:t>
            </a:r>
          </a:p>
          <a:p>
            <a:pPr lvl="1"/>
            <a:r>
              <a:rPr lang="en-US" dirty="0"/>
              <a:t>3D printing</a:t>
            </a:r>
          </a:p>
          <a:p>
            <a:pPr lvl="1"/>
            <a:r>
              <a:rPr lang="en-US" dirty="0"/>
              <a:t> Scanning interpolation </a:t>
            </a:r>
          </a:p>
          <a:p>
            <a:pPr lvl="1"/>
            <a:r>
              <a:rPr lang="en-US" dirty="0"/>
              <a:t>Surface reconstruction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84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 protocol approach </a:t>
            </a:r>
          </a:p>
          <a:p>
            <a:r>
              <a:rPr lang="en-US" dirty="0"/>
              <a:t>Scanning time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76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End-effector </a:t>
            </a:r>
          </a:p>
          <a:p>
            <a:r>
              <a:rPr lang="en-US" dirty="0"/>
              <a:t>Laser </a:t>
            </a:r>
          </a:p>
          <a:p>
            <a:r>
              <a:rPr lang="en-US" dirty="0"/>
              <a:t>Yumi</a:t>
            </a:r>
          </a:p>
          <a:p>
            <a:r>
              <a:rPr lang="en-US" dirty="0"/>
              <a:t>Scanning protocol </a:t>
            </a:r>
          </a:p>
          <a:p>
            <a:r>
              <a:rPr lang="en-US" dirty="0"/>
              <a:t>Surface Reconstruction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068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CCBC-58D8-E065-3712-013F34D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Breast Cancer</a:t>
            </a:r>
            <a:endParaRPr lang="en-SE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B42-0811-E217-9724-C6507474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Sweden More than 60 000 people per year get a cancer diagnosis. </a:t>
            </a:r>
          </a:p>
          <a:p>
            <a:r>
              <a:rPr lang="en-US" dirty="0"/>
              <a:t>Over 7500 are breast cancer. </a:t>
            </a:r>
          </a:p>
          <a:p>
            <a:r>
              <a:rPr lang="en-US" dirty="0"/>
              <a:t>20 Women get breast cancer per day. </a:t>
            </a:r>
          </a:p>
          <a:p>
            <a:r>
              <a:rPr lang="en-US" dirty="0"/>
              <a:t>30% of all cancer types for women is breast cancer.</a:t>
            </a:r>
          </a:p>
          <a:p>
            <a:r>
              <a:rPr lang="en-US" dirty="0"/>
              <a:t>The most common cancer among women.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8A63-21A3-CAD3-0081-42DE08D9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2</a:t>
            </a:fld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CD9E-096B-3028-79FE-4802AE1F7D4A}"/>
              </a:ext>
            </a:extLst>
          </p:cNvPr>
          <p:cNvSpPr txBox="1"/>
          <p:nvPr/>
        </p:nvSpPr>
        <p:spPr>
          <a:xfrm>
            <a:off x="838200" y="6354246"/>
            <a:ext cx="684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sv-SE" dirty="0">
                <a:hlinkClick r:id="rId2"/>
              </a:rPr>
              <a:t>Bröstcancer – symtom, orsaker och behandling | Cancerfonden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5290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Yumi Prototype not exactly calibrated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7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589-811E-5405-5D89-AD2A65FB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screening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F6110-5C56-0D85-9BA7-F071DFE4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X-ray mammography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38EF0-3FF9-1A1E-FB0F-21086AEF3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The most common primary method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Uncomfortable breast compression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Ionizing radiation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Low contrast between glandular and tumor tissue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Low sensitivity -&gt; Radiologist Experience.</a:t>
            </a:r>
            <a:endParaRPr lang="en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26CBE-5B53-4066-3E9E-EDB8A80F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Microwave Imaging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14D2D-06FF-BDDC-B652-B13A9F6994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Noninvasive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Nonionizing radiation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Higher contrast relation for different tissues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dirty="0"/>
              <a:t>Require a precise positioning of the sender and receiver </a:t>
            </a:r>
          </a:p>
          <a:p>
            <a:endParaRPr lang="en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1BF26D-0D28-96C3-9C01-B1F1011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64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3428-285D-A6B3-5277-4D08ABA0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129770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Description Summary – Microwave imaging</a:t>
            </a:r>
            <a:endParaRPr lang="en-SE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BC920A-2D75-9D06-5EFF-F230BE54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48" y="987425"/>
            <a:ext cx="5885679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7F8CC1-0062-2BB7-4D33-62BD5C58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transmitting applicator sends an electromagnetic wave to illuminate the breast.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Induced current inside the breast generates a scattered 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receiving applicator measures the scattered field to retrieve the electromagnetic properties of the breast.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contrast in the electromagnetic properties between glandular and tumor tissues.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EDC1-5C06-E9B8-4F41-A04EA74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50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9E1A-BA78-A531-7551-DD590C2B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 imaging for breast cancer screening.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9D49-7613-8866-0A7D-2402F09C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clinical-ready system for hospital usage.</a:t>
            </a:r>
          </a:p>
          <a:p>
            <a:r>
              <a:rPr lang="en-US" dirty="0"/>
              <a:t>Clinical prototypes for active microwave imaging </a:t>
            </a:r>
          </a:p>
          <a:p>
            <a:pPr lvl="1"/>
            <a:r>
              <a:rPr lang="en-US" dirty="0"/>
              <a:t>Require that the breast is submerged in a liquid tank.</a:t>
            </a:r>
          </a:p>
          <a:p>
            <a:r>
              <a:rPr lang="en-US" dirty="0"/>
              <a:t>A research group at MDU has developed a new pair of antennas that does not require the liquid tank. </a:t>
            </a:r>
          </a:p>
          <a:p>
            <a:r>
              <a:rPr lang="en-US" dirty="0"/>
              <a:t>The Microwave imaging require a precise position of the antennas to get good results.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7B4C-25BB-B4F8-5734-A0A51D58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53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1B74-59DF-ED2F-B074-FF93CDAF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3527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SE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C7F1CC4-F0C1-D54A-A164-D8631C2ADC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62" r="4062"/>
          <a:stretch/>
        </p:blipFill>
        <p:spPr>
          <a:xfrm>
            <a:off x="5573332" y="1200727"/>
            <a:ext cx="5907476" cy="41617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EA3D-FAB9-606C-1D57-E8D48B17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5528"/>
            <a:ext cx="3932237" cy="3856904"/>
          </a:xfrm>
        </p:spPr>
        <p:txBody>
          <a:bodyPr/>
          <a:lstStyle/>
          <a:p>
            <a:r>
              <a:rPr lang="en-US" dirty="0"/>
              <a:t> The main goal is to automize the microwave measurement procedure.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Develop a robotic system that can place the sender and receiver units around the breast and run an automated measurement sequence.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distance between the antenna and the breast surface should be controllable.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angle of incidence should be adjustable.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system should be able to scan non-symmetrical breast phantoms.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graphical user interface (GUI) is required to control the system.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33CD4-C992-24CB-8898-C33933CB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146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92EB-EFB2-E7C1-4315-BACB244D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this year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E403-5B85-CBBD-4781-5DFF649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transmitter moves only in one dimension. </a:t>
            </a:r>
          </a:p>
          <a:p>
            <a:r>
              <a:rPr lang="en-US" dirty="0"/>
              <a:t>The receiver moves in all the required degrees of freedom.</a:t>
            </a:r>
          </a:p>
          <a:p>
            <a:r>
              <a:rPr lang="en-US" dirty="0"/>
              <a:t>Build a complete system. </a:t>
            </a:r>
          </a:p>
          <a:p>
            <a:r>
              <a:rPr lang="en-US" dirty="0"/>
              <a:t>Prioritize the precise position of the antenna. </a:t>
            </a:r>
          </a:p>
          <a:p>
            <a:r>
              <a:rPr lang="en-US" dirty="0"/>
              <a:t>Investigate the data acquisition time.  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58FA-5825-8B18-1AC9-1BABC36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13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426-4E3C-B326-30F4-9A349B60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21920"/>
          </a:xfrm>
        </p:spPr>
        <p:txBody>
          <a:bodyPr/>
          <a:lstStyle/>
          <a:p>
            <a:pPr algn="ctr"/>
            <a:r>
              <a:rPr lang="en-US" dirty="0"/>
              <a:t>The system overview </a:t>
            </a:r>
            <a:endParaRPr lang="en-SE" dirty="0"/>
          </a:p>
        </p:txBody>
      </p:sp>
      <p:pic>
        <p:nvPicPr>
          <p:cNvPr id="6" name="Content Placeholder 5" descr="A picture containing indoor&#10;&#10;Description automatically generated">
            <a:extLst>
              <a:ext uri="{FF2B5EF4-FFF2-40B4-BE49-F238E27FC236}">
                <a16:creationId xmlns:a16="http://schemas.microsoft.com/office/drawing/2014/main" id="{CCDD7FC8-858A-ECCC-AF21-D7F32EAC05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r="836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53AE-B57D-3C76-06F5-53674D6C6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Breast is scanned using a laser sensor to create a point cloud from the breast surface.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surface reconstruction algorithm, we can reconstruct a mesh surface from the point cloud.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GUI the user can choose a scanning point or scanning area with a specified number of points in the Area. 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F3D0-9DE9-8EAB-DB72-0D0D1B1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4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arm Yumi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200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545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Arabic Typesetting</vt:lpstr>
      <vt:lpstr>Arial</vt:lpstr>
      <vt:lpstr>Calibri</vt:lpstr>
      <vt:lpstr>Calibri Light</vt:lpstr>
      <vt:lpstr>Office Theme</vt:lpstr>
      <vt:lpstr>Precise Positioning and Scanning for Microwave Imaging</vt:lpstr>
      <vt:lpstr>Breast Cancer</vt:lpstr>
      <vt:lpstr>Breast cancer screening</vt:lpstr>
      <vt:lpstr>System Description Summary – Microwave imaging</vt:lpstr>
      <vt:lpstr>Microwave imaging for breast cancer screening.</vt:lpstr>
      <vt:lpstr>Project Description</vt:lpstr>
      <vt:lpstr>Focus this year</vt:lpstr>
      <vt:lpstr>The system overview </vt:lpstr>
      <vt:lpstr>Receiver arm Yumi</vt:lpstr>
      <vt:lpstr>Sender arm </vt:lpstr>
      <vt:lpstr>Sensor</vt:lpstr>
      <vt:lpstr>End-effector</vt:lpstr>
      <vt:lpstr>Reference model</vt:lpstr>
      <vt:lpstr>System presentation video</vt:lpstr>
      <vt:lpstr>How to scan and reconstruct a surface</vt:lpstr>
      <vt:lpstr>How to scan and reconstruct a surface</vt:lpstr>
      <vt:lpstr>How to scan and reconstruct a surface</vt:lpstr>
      <vt:lpstr>How to scan and reconstruct a surface</vt:lpstr>
      <vt:lpstr>Results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Positioning and Scanning for Microwave Imaging</dc:title>
  <dc:creator>Victor Aziz</dc:creator>
  <cp:lastModifiedBy>Victor Aziz</cp:lastModifiedBy>
  <cp:revision>7</cp:revision>
  <dcterms:created xsi:type="dcterms:W3CDTF">2022-12-07T09:39:27Z</dcterms:created>
  <dcterms:modified xsi:type="dcterms:W3CDTF">2022-12-07T13:53:53Z</dcterms:modified>
</cp:coreProperties>
</file>