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Slab"/>
      <p:regular r:id="rId17"/>
      <p:bold r:id="rId18"/>
    </p:embeddedFon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b41b85e7c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b41b85e7c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b41b85e7c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b41b85e7c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b41b85e7c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b41b85e7c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b41b85e7c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b41b85e7c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b41b85e7c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b41b85e7c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b41b85e7c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b41b85e7c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b41b85e7c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b41b85e7c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b41b85e7c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b41b85e7c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b41b85e7c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b41b85e7c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b41b85e7c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b41b85e7c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Bacchus Winery</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Orange Group  CSD-310  12/11/2022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1" name="Shape 121"/>
        <p:cNvGrpSpPr/>
        <p:nvPr/>
      </p:nvGrpSpPr>
      <p:grpSpPr>
        <a:xfrm>
          <a:off x="0" y="0"/>
          <a:ext cx="0" cy="0"/>
          <a:chOff x="0" y="0"/>
          <a:chExt cx="0" cy="0"/>
        </a:xfrm>
      </p:grpSpPr>
      <p:sp>
        <p:nvSpPr>
          <p:cNvPr id="122" name="Google Shape;122;p22"/>
          <p:cNvSpPr txBox="1"/>
          <p:nvPr>
            <p:ph type="title"/>
          </p:nvPr>
        </p:nvSpPr>
        <p:spPr>
          <a:xfrm>
            <a:off x="261650" y="602550"/>
            <a:ext cx="681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chemeClr val="lt1"/>
                </a:solidFill>
              </a:rPr>
              <a:t>R</a:t>
            </a:r>
            <a:endParaRPr sz="2000">
              <a:solidFill>
                <a:schemeClr val="lt1"/>
              </a:solidFill>
            </a:endParaRPr>
          </a:p>
          <a:p>
            <a:pPr indent="0" lvl="0" marL="0" rtl="0" algn="l">
              <a:spcBef>
                <a:spcPts val="0"/>
              </a:spcBef>
              <a:spcAft>
                <a:spcPts val="0"/>
              </a:spcAft>
              <a:buClr>
                <a:schemeClr val="dk1"/>
              </a:buClr>
              <a:buSzPts val="1100"/>
              <a:buFont typeface="Arial"/>
              <a:buNone/>
            </a:pPr>
            <a:r>
              <a:rPr lang="en" sz="2000">
                <a:solidFill>
                  <a:schemeClr val="lt1"/>
                </a:solidFill>
              </a:rPr>
              <a:t>E</a:t>
            </a:r>
            <a:endParaRPr sz="2000">
              <a:solidFill>
                <a:schemeClr val="lt1"/>
              </a:solidFill>
            </a:endParaRPr>
          </a:p>
          <a:p>
            <a:pPr indent="0" lvl="0" marL="0" rtl="0" algn="l">
              <a:spcBef>
                <a:spcPts val="0"/>
              </a:spcBef>
              <a:spcAft>
                <a:spcPts val="0"/>
              </a:spcAft>
              <a:buClr>
                <a:schemeClr val="dk1"/>
              </a:buClr>
              <a:buSzPts val="1100"/>
              <a:buFont typeface="Arial"/>
              <a:buNone/>
            </a:pPr>
            <a:r>
              <a:rPr lang="en" sz="2000">
                <a:solidFill>
                  <a:schemeClr val="lt1"/>
                </a:solidFill>
              </a:rPr>
              <a:t>P</a:t>
            </a:r>
            <a:endParaRPr sz="2000">
              <a:solidFill>
                <a:schemeClr val="lt1"/>
              </a:solidFill>
            </a:endParaRPr>
          </a:p>
          <a:p>
            <a:pPr indent="0" lvl="0" marL="0" rtl="0" algn="l">
              <a:spcBef>
                <a:spcPts val="0"/>
              </a:spcBef>
              <a:spcAft>
                <a:spcPts val="0"/>
              </a:spcAft>
              <a:buClr>
                <a:schemeClr val="dk1"/>
              </a:buClr>
              <a:buSzPts val="1100"/>
              <a:buFont typeface="Arial"/>
              <a:buNone/>
            </a:pPr>
            <a:r>
              <a:rPr lang="en" sz="2000">
                <a:solidFill>
                  <a:schemeClr val="lt1"/>
                </a:solidFill>
              </a:rPr>
              <a:t>O</a:t>
            </a:r>
            <a:endParaRPr sz="2000">
              <a:solidFill>
                <a:schemeClr val="lt1"/>
              </a:solidFill>
            </a:endParaRPr>
          </a:p>
          <a:p>
            <a:pPr indent="0" lvl="0" marL="0" rtl="0" algn="l">
              <a:spcBef>
                <a:spcPts val="0"/>
              </a:spcBef>
              <a:spcAft>
                <a:spcPts val="0"/>
              </a:spcAft>
              <a:buClr>
                <a:schemeClr val="dk1"/>
              </a:buClr>
              <a:buSzPts val="1100"/>
              <a:buFont typeface="Arial"/>
              <a:buNone/>
            </a:pPr>
            <a:r>
              <a:rPr lang="en" sz="2000">
                <a:solidFill>
                  <a:schemeClr val="lt1"/>
                </a:solidFill>
              </a:rPr>
              <a:t>R</a:t>
            </a:r>
            <a:endParaRPr sz="2000">
              <a:solidFill>
                <a:schemeClr val="lt1"/>
              </a:solidFill>
            </a:endParaRPr>
          </a:p>
          <a:p>
            <a:pPr indent="0" lvl="0" marL="0" rtl="0" algn="l">
              <a:spcBef>
                <a:spcPts val="0"/>
              </a:spcBef>
              <a:spcAft>
                <a:spcPts val="0"/>
              </a:spcAft>
              <a:buClr>
                <a:schemeClr val="dk1"/>
              </a:buClr>
              <a:buSzPts val="1100"/>
              <a:buFont typeface="Arial"/>
              <a:buNone/>
            </a:pPr>
            <a:r>
              <a:rPr lang="en" sz="2000">
                <a:solidFill>
                  <a:schemeClr val="lt1"/>
                </a:solidFill>
              </a:rPr>
              <a:t>T</a:t>
            </a:r>
            <a:endParaRPr sz="2000">
              <a:solidFill>
                <a:schemeClr val="lt1"/>
              </a:solidFill>
            </a:endParaRPr>
          </a:p>
          <a:p>
            <a:pPr indent="0" lvl="0" marL="0" rtl="0" algn="l">
              <a:spcBef>
                <a:spcPts val="0"/>
              </a:spcBef>
              <a:spcAft>
                <a:spcPts val="0"/>
              </a:spcAft>
              <a:buClr>
                <a:schemeClr val="dk1"/>
              </a:buClr>
              <a:buSzPts val="1100"/>
              <a:buFont typeface="Arial"/>
              <a:buNone/>
            </a:pPr>
            <a:r>
              <a:t/>
            </a:r>
            <a:endParaRPr sz="2000">
              <a:solidFill>
                <a:schemeClr val="lt1"/>
              </a:solidFill>
            </a:endParaRPr>
          </a:p>
          <a:p>
            <a:pPr indent="0" lvl="0" marL="0" rtl="0" algn="l">
              <a:spcBef>
                <a:spcPts val="0"/>
              </a:spcBef>
              <a:spcAft>
                <a:spcPts val="0"/>
              </a:spcAft>
              <a:buClr>
                <a:schemeClr val="dk1"/>
              </a:buClr>
              <a:buSzPts val="1100"/>
              <a:buFont typeface="Arial"/>
              <a:buNone/>
            </a:pPr>
            <a:r>
              <a:rPr lang="en" sz="2000">
                <a:solidFill>
                  <a:schemeClr val="lt1"/>
                </a:solidFill>
              </a:rPr>
              <a:t>#3</a:t>
            </a:r>
            <a:endParaRPr sz="2000">
              <a:solidFill>
                <a:schemeClr val="lt1"/>
              </a:solidFill>
            </a:endParaRPr>
          </a:p>
          <a:p>
            <a:pPr indent="0" lvl="0" marL="0" rtl="0" algn="l">
              <a:spcBef>
                <a:spcPts val="0"/>
              </a:spcBef>
              <a:spcAft>
                <a:spcPts val="0"/>
              </a:spcAft>
              <a:buClr>
                <a:schemeClr val="dk1"/>
              </a:buClr>
              <a:buSzPts val="1100"/>
              <a:buFont typeface="Arial"/>
              <a:buNone/>
            </a:pPr>
            <a:r>
              <a:t/>
            </a:r>
            <a:endParaRPr sz="2000">
              <a:solidFill>
                <a:schemeClr val="lt1"/>
              </a:solidFill>
            </a:endParaRPr>
          </a:p>
          <a:p>
            <a:pPr indent="0" lvl="0" marL="0" rtl="0" algn="l">
              <a:spcBef>
                <a:spcPts val="0"/>
              </a:spcBef>
              <a:spcAft>
                <a:spcPts val="0"/>
              </a:spcAft>
              <a:buClr>
                <a:schemeClr val="dk1"/>
              </a:buClr>
              <a:buSzPts val="1100"/>
              <a:buFont typeface="Arial"/>
              <a:buNone/>
            </a:pPr>
            <a:r>
              <a:rPr lang="en" sz="2000">
                <a:solidFill>
                  <a:schemeClr val="lt1"/>
                </a:solidFill>
              </a:rPr>
              <a:t>D</a:t>
            </a:r>
            <a:endParaRPr sz="2000">
              <a:solidFill>
                <a:schemeClr val="lt1"/>
              </a:solidFill>
            </a:endParaRPr>
          </a:p>
          <a:p>
            <a:pPr indent="0" lvl="0" marL="0" rtl="0" algn="l">
              <a:spcBef>
                <a:spcPts val="0"/>
              </a:spcBef>
              <a:spcAft>
                <a:spcPts val="0"/>
              </a:spcAft>
              <a:buClr>
                <a:schemeClr val="dk1"/>
              </a:buClr>
              <a:buSzPts val="1100"/>
              <a:buFont typeface="Arial"/>
              <a:buNone/>
            </a:pPr>
            <a:r>
              <a:rPr lang="en" sz="2000">
                <a:solidFill>
                  <a:schemeClr val="lt1"/>
                </a:solidFill>
              </a:rPr>
              <a:t>A</a:t>
            </a:r>
            <a:endParaRPr sz="2000">
              <a:solidFill>
                <a:schemeClr val="lt1"/>
              </a:solidFill>
            </a:endParaRPr>
          </a:p>
          <a:p>
            <a:pPr indent="0" lvl="0" marL="0" rtl="0" algn="l">
              <a:spcBef>
                <a:spcPts val="0"/>
              </a:spcBef>
              <a:spcAft>
                <a:spcPts val="0"/>
              </a:spcAft>
              <a:buClr>
                <a:schemeClr val="dk1"/>
              </a:buClr>
              <a:buSzPts val="1100"/>
              <a:buFont typeface="Arial"/>
              <a:buNone/>
            </a:pPr>
            <a:r>
              <a:rPr lang="en" sz="2000">
                <a:solidFill>
                  <a:schemeClr val="lt1"/>
                </a:solidFill>
              </a:rPr>
              <a:t>T</a:t>
            </a:r>
            <a:endParaRPr sz="2000">
              <a:solidFill>
                <a:schemeClr val="lt1"/>
              </a:solidFill>
            </a:endParaRPr>
          </a:p>
          <a:p>
            <a:pPr indent="0" lvl="0" marL="0" rtl="0" algn="l">
              <a:spcBef>
                <a:spcPts val="0"/>
              </a:spcBef>
              <a:spcAft>
                <a:spcPts val="0"/>
              </a:spcAft>
              <a:buClr>
                <a:schemeClr val="dk1"/>
              </a:buClr>
              <a:buSzPts val="1100"/>
              <a:buFont typeface="Arial"/>
              <a:buNone/>
            </a:pPr>
            <a:r>
              <a:rPr lang="en" sz="2000">
                <a:solidFill>
                  <a:schemeClr val="lt1"/>
                </a:solidFill>
              </a:rPr>
              <a:t>A</a:t>
            </a:r>
            <a:endParaRPr sz="2000">
              <a:solidFill>
                <a:schemeClr val="lt1"/>
              </a:solidFill>
            </a:endParaRPr>
          </a:p>
        </p:txBody>
      </p:sp>
      <p:pic>
        <p:nvPicPr>
          <p:cNvPr id="123" name="Google Shape;123;p22"/>
          <p:cNvPicPr preferRelativeResize="0"/>
          <p:nvPr/>
        </p:nvPicPr>
        <p:blipFill>
          <a:blip r:embed="rId3">
            <a:alphaModFix/>
          </a:blip>
          <a:stretch>
            <a:fillRect/>
          </a:stretch>
        </p:blipFill>
        <p:spPr>
          <a:xfrm>
            <a:off x="1179575" y="233125"/>
            <a:ext cx="4441025" cy="4717199"/>
          </a:xfrm>
          <a:prstGeom prst="rect">
            <a:avLst/>
          </a:prstGeom>
          <a:noFill/>
          <a:ln>
            <a:noFill/>
          </a:ln>
        </p:spPr>
      </p:pic>
      <p:pic>
        <p:nvPicPr>
          <p:cNvPr id="124" name="Google Shape;124;p22"/>
          <p:cNvPicPr preferRelativeResize="0"/>
          <p:nvPr/>
        </p:nvPicPr>
        <p:blipFill>
          <a:blip r:embed="rId4">
            <a:alphaModFix/>
          </a:blip>
          <a:stretch>
            <a:fillRect/>
          </a:stretch>
        </p:blipFill>
        <p:spPr>
          <a:xfrm>
            <a:off x="4572000" y="1564126"/>
            <a:ext cx="3560150" cy="3386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Case Study Assumptions Made</a:t>
            </a:r>
            <a:endParaRPr/>
          </a:p>
        </p:txBody>
      </p:sp>
      <p:sp>
        <p:nvSpPr>
          <p:cNvPr id="130" name="Google Shape;130;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Some assumptions that we made during the </a:t>
            </a:r>
            <a:r>
              <a:rPr lang="en"/>
              <a:t>formation</a:t>
            </a:r>
            <a:r>
              <a:rPr lang="en"/>
              <a:t> of our business rules which led to design choices were:</a:t>
            </a:r>
            <a:endParaRPr/>
          </a:p>
          <a:p>
            <a:pPr indent="-317500" lvl="0" marL="457200" rtl="0" algn="l">
              <a:spcBef>
                <a:spcPts val="1200"/>
              </a:spcBef>
              <a:spcAft>
                <a:spcPts val="0"/>
              </a:spcAft>
              <a:buClr>
                <a:schemeClr val="dk1"/>
              </a:buClr>
              <a:buSzPts val="1400"/>
              <a:buAutoNum type="arabicPeriod"/>
            </a:pPr>
            <a:r>
              <a:rPr lang="en" sz="1400">
                <a:solidFill>
                  <a:schemeClr val="dk1"/>
                </a:solidFill>
              </a:rPr>
              <a:t>Each supply order can only include ONE supplier.</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Many supplies can appear on </a:t>
            </a:r>
            <a:r>
              <a:rPr lang="en" sz="1400"/>
              <a:t>MANY </a:t>
            </a:r>
            <a:r>
              <a:rPr lang="en" sz="1400">
                <a:solidFill>
                  <a:schemeClr val="dk1"/>
                </a:solidFill>
              </a:rPr>
              <a:t>supply orders.</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Suppliers have a contracted delivery ETA.</a:t>
            </a:r>
            <a:endParaRPr sz="1400">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We later scrapped this data point.</a:t>
            </a:r>
            <a:endParaRPr>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Each wine order can only include ONE distributor.</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Many wines can appear on MANY wine orders.</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Employees work shifts with lengths that may require paid/unpaid breaks and/or lunches.</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Each supply order has ONE tracking number and Bacchus Wine accepts full shipments only.</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Each distributor (wine) order can have MANY tracking numbers and partial shipments are allowed.</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Each wine can have MANY batches.</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Amanda Sherman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Michael B. Streed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Karendaysu Wolfe</a:t>
            </a:r>
            <a:endParaRPr>
              <a:solidFill>
                <a:schemeClr val="dk1"/>
              </a:solidFill>
            </a:endParaRPr>
          </a:p>
          <a:p>
            <a:pPr indent="0" lvl="0" marL="0" rtl="0" algn="l">
              <a:spcBef>
                <a:spcPts val="0"/>
              </a:spcBef>
              <a:spcAft>
                <a:spcPts val="0"/>
              </a:spcAft>
              <a:buNone/>
            </a:pPr>
            <a:r>
              <a:rPr lang="en">
                <a:solidFill>
                  <a:schemeClr val="dk1"/>
                </a:solidFill>
              </a:rPr>
              <a:t>Robin Pindel</a:t>
            </a:r>
            <a:endParaRPr>
              <a:solidFill>
                <a:schemeClr val="dk1"/>
              </a:solidFill>
            </a:endParaRPr>
          </a:p>
          <a:p>
            <a:pPr indent="45720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Just a fun group of people trying to make it in this crazy world of children, adulting, and learning about software development.</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Bacchus Winery Case Study</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Steve and Davis Bacchus inherited the winery from their father and would like to incorporate new business methods to improve their products and customer service.  The winery makes four types of wine - Merlot, Cabernet, Chablis, and Chardonnay - and sources their supplies from three distinct suppliers.</a:t>
            </a:r>
            <a:endParaRPr/>
          </a:p>
          <a:p>
            <a:pPr indent="0" lvl="0" marL="0" rtl="0" algn="l">
              <a:spcBef>
                <a:spcPts val="1200"/>
              </a:spcBef>
              <a:spcAft>
                <a:spcPts val="0"/>
              </a:spcAft>
              <a:buNone/>
            </a:pPr>
            <a:r>
              <a:rPr lang="en"/>
              <a:t>The Bacchus brothers are interested in modernizing and restructuring aspects of the business, including supply ordering and tracking, distributor ordering and tracking, and employee time tracking.  This is where a database solution will come in handy.</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lt1"/>
                </a:solidFill>
              </a:rPr>
              <a:t>ERD</a:t>
            </a:r>
            <a:endParaRPr b="1">
              <a:solidFill>
                <a:schemeClr val="lt1"/>
              </a:solidFill>
            </a:endParaRPr>
          </a:p>
        </p:txBody>
      </p:sp>
      <p:pic>
        <p:nvPicPr>
          <p:cNvPr id="82" name="Google Shape;82;p16"/>
          <p:cNvPicPr preferRelativeResize="0"/>
          <p:nvPr/>
        </p:nvPicPr>
        <p:blipFill>
          <a:blip r:embed="rId3">
            <a:alphaModFix/>
          </a:blip>
          <a:stretch>
            <a:fillRect/>
          </a:stretch>
        </p:blipFill>
        <p:spPr>
          <a:xfrm>
            <a:off x="1635250" y="130750"/>
            <a:ext cx="7120849" cy="4882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Report #1 - Employee Time</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Arial"/>
                <a:ea typeface="Arial"/>
                <a:cs typeface="Arial"/>
                <a:sym typeface="Arial"/>
              </a:rPr>
              <a:t>Stan and Davis Bacchus decided to keep all existing personnel and staff when they inherited the winery. They also wanted to make sure the employees felt minimal change during the turnover. </a:t>
            </a:r>
            <a:endParaRPr sz="2000">
              <a:latin typeface="Arial"/>
              <a:ea typeface="Arial"/>
              <a:cs typeface="Arial"/>
              <a:sym typeface="Arial"/>
            </a:endParaRPr>
          </a:p>
          <a:p>
            <a:pPr indent="0" lvl="0" marL="0" rtl="0" algn="l">
              <a:spcBef>
                <a:spcPts val="0"/>
              </a:spcBef>
              <a:spcAft>
                <a:spcPts val="0"/>
              </a:spcAft>
              <a:buNone/>
            </a:pPr>
            <a:r>
              <a:t/>
            </a:r>
            <a:endParaRPr sz="2000">
              <a:latin typeface="Arial"/>
              <a:ea typeface="Arial"/>
              <a:cs typeface="Arial"/>
              <a:sym typeface="Arial"/>
            </a:endParaRPr>
          </a:p>
          <a:p>
            <a:pPr indent="0" lvl="0" marL="0" rtl="0" algn="l">
              <a:spcBef>
                <a:spcPts val="0"/>
              </a:spcBef>
              <a:spcAft>
                <a:spcPts val="0"/>
              </a:spcAft>
              <a:buNone/>
            </a:pPr>
            <a:r>
              <a:rPr lang="en" sz="2000">
                <a:latin typeface="Arial"/>
                <a:ea typeface="Arial"/>
                <a:cs typeface="Arial"/>
                <a:sym typeface="Arial"/>
              </a:rPr>
              <a:t>The employee time report can tell how long an employee worked on a certain day, they can keep monitor how many hours each employee is working. This will help them maintain consistent hours in scheduling their employees. </a:t>
            </a:r>
            <a:endParaRPr sz="2000">
              <a:latin typeface="Arial"/>
              <a:ea typeface="Arial"/>
              <a:cs typeface="Arial"/>
              <a:sym typeface="Arial"/>
            </a:endParaRPr>
          </a:p>
          <a:p>
            <a:pPr indent="0" lvl="0" marL="0" rtl="0" algn="l">
              <a:spcBef>
                <a:spcPts val="0"/>
              </a:spcBef>
              <a:spcAft>
                <a:spcPts val="1200"/>
              </a:spcAft>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2" name="Shape 92"/>
        <p:cNvGrpSpPr/>
        <p:nvPr/>
      </p:nvGrpSpPr>
      <p:grpSpPr>
        <a:xfrm>
          <a:off x="0" y="0"/>
          <a:ext cx="0" cy="0"/>
          <a:chOff x="0" y="0"/>
          <a:chExt cx="0" cy="0"/>
        </a:xfrm>
      </p:grpSpPr>
      <p:sp>
        <p:nvSpPr>
          <p:cNvPr id="93" name="Google Shape;93;p18"/>
          <p:cNvSpPr txBox="1"/>
          <p:nvPr>
            <p:ph type="title"/>
          </p:nvPr>
        </p:nvSpPr>
        <p:spPr>
          <a:xfrm>
            <a:off x="261650" y="754950"/>
            <a:ext cx="8016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rPr>
              <a:t>R</a:t>
            </a:r>
            <a:endParaRPr sz="2000">
              <a:solidFill>
                <a:schemeClr val="lt1"/>
              </a:solidFill>
            </a:endParaRPr>
          </a:p>
          <a:p>
            <a:pPr indent="0" lvl="0" marL="0" rtl="0" algn="l">
              <a:spcBef>
                <a:spcPts val="0"/>
              </a:spcBef>
              <a:spcAft>
                <a:spcPts val="0"/>
              </a:spcAft>
              <a:buNone/>
            </a:pPr>
            <a:r>
              <a:rPr lang="en" sz="2000">
                <a:solidFill>
                  <a:schemeClr val="lt1"/>
                </a:solidFill>
              </a:rPr>
              <a:t>E</a:t>
            </a:r>
            <a:endParaRPr sz="2000">
              <a:solidFill>
                <a:schemeClr val="lt1"/>
              </a:solidFill>
            </a:endParaRPr>
          </a:p>
          <a:p>
            <a:pPr indent="0" lvl="0" marL="0" rtl="0" algn="l">
              <a:spcBef>
                <a:spcPts val="0"/>
              </a:spcBef>
              <a:spcAft>
                <a:spcPts val="0"/>
              </a:spcAft>
              <a:buNone/>
            </a:pPr>
            <a:r>
              <a:rPr lang="en" sz="2000">
                <a:solidFill>
                  <a:schemeClr val="lt1"/>
                </a:solidFill>
              </a:rPr>
              <a:t>P</a:t>
            </a:r>
            <a:endParaRPr sz="2000">
              <a:solidFill>
                <a:schemeClr val="lt1"/>
              </a:solidFill>
            </a:endParaRPr>
          </a:p>
          <a:p>
            <a:pPr indent="0" lvl="0" marL="0" rtl="0" algn="l">
              <a:spcBef>
                <a:spcPts val="0"/>
              </a:spcBef>
              <a:spcAft>
                <a:spcPts val="0"/>
              </a:spcAft>
              <a:buNone/>
            </a:pPr>
            <a:r>
              <a:rPr lang="en" sz="2000">
                <a:solidFill>
                  <a:schemeClr val="lt1"/>
                </a:solidFill>
              </a:rPr>
              <a:t>O</a:t>
            </a:r>
            <a:endParaRPr sz="2000">
              <a:solidFill>
                <a:schemeClr val="lt1"/>
              </a:solidFill>
            </a:endParaRPr>
          </a:p>
          <a:p>
            <a:pPr indent="0" lvl="0" marL="0" rtl="0" algn="l">
              <a:spcBef>
                <a:spcPts val="0"/>
              </a:spcBef>
              <a:spcAft>
                <a:spcPts val="0"/>
              </a:spcAft>
              <a:buNone/>
            </a:pPr>
            <a:r>
              <a:rPr lang="en" sz="2000">
                <a:solidFill>
                  <a:schemeClr val="lt1"/>
                </a:solidFill>
              </a:rPr>
              <a:t>R</a:t>
            </a:r>
            <a:endParaRPr sz="2000">
              <a:solidFill>
                <a:schemeClr val="lt1"/>
              </a:solidFill>
            </a:endParaRPr>
          </a:p>
          <a:p>
            <a:pPr indent="0" lvl="0" marL="0" rtl="0" algn="l">
              <a:spcBef>
                <a:spcPts val="0"/>
              </a:spcBef>
              <a:spcAft>
                <a:spcPts val="0"/>
              </a:spcAft>
              <a:buNone/>
            </a:pPr>
            <a:r>
              <a:rPr lang="en" sz="2000">
                <a:solidFill>
                  <a:schemeClr val="lt1"/>
                </a:solidFill>
              </a:rPr>
              <a:t>T</a:t>
            </a:r>
            <a:endParaRPr sz="2000">
              <a:solidFill>
                <a:schemeClr val="lt1"/>
              </a:solidFill>
            </a:endParaRPr>
          </a:p>
          <a:p>
            <a:pPr indent="0" lvl="0" marL="0" rtl="0" algn="l">
              <a:spcBef>
                <a:spcPts val="0"/>
              </a:spcBef>
              <a:spcAft>
                <a:spcPts val="0"/>
              </a:spcAft>
              <a:buNone/>
            </a:pPr>
            <a:r>
              <a:t/>
            </a:r>
            <a:endParaRPr sz="2000">
              <a:solidFill>
                <a:schemeClr val="lt1"/>
              </a:solidFill>
            </a:endParaRPr>
          </a:p>
          <a:p>
            <a:pPr indent="0" lvl="0" marL="0" rtl="0" algn="l">
              <a:spcBef>
                <a:spcPts val="0"/>
              </a:spcBef>
              <a:spcAft>
                <a:spcPts val="0"/>
              </a:spcAft>
              <a:buNone/>
            </a:pPr>
            <a:r>
              <a:rPr lang="en" sz="2000">
                <a:solidFill>
                  <a:schemeClr val="lt1"/>
                </a:solidFill>
              </a:rPr>
              <a:t>#1</a:t>
            </a:r>
            <a:endParaRPr sz="2000">
              <a:solidFill>
                <a:schemeClr val="lt1"/>
              </a:solidFill>
            </a:endParaRPr>
          </a:p>
          <a:p>
            <a:pPr indent="0" lvl="0" marL="0" rtl="0" algn="l">
              <a:spcBef>
                <a:spcPts val="0"/>
              </a:spcBef>
              <a:spcAft>
                <a:spcPts val="0"/>
              </a:spcAft>
              <a:buNone/>
            </a:pPr>
            <a:r>
              <a:t/>
            </a:r>
            <a:endParaRPr sz="2000">
              <a:solidFill>
                <a:schemeClr val="lt1"/>
              </a:solidFill>
            </a:endParaRPr>
          </a:p>
          <a:p>
            <a:pPr indent="0" lvl="0" marL="0" rtl="0" algn="l">
              <a:spcBef>
                <a:spcPts val="0"/>
              </a:spcBef>
              <a:spcAft>
                <a:spcPts val="0"/>
              </a:spcAft>
              <a:buNone/>
            </a:pPr>
            <a:r>
              <a:rPr lang="en" sz="2000">
                <a:solidFill>
                  <a:schemeClr val="lt1"/>
                </a:solidFill>
              </a:rPr>
              <a:t>D</a:t>
            </a:r>
            <a:endParaRPr sz="2000">
              <a:solidFill>
                <a:schemeClr val="lt1"/>
              </a:solidFill>
            </a:endParaRPr>
          </a:p>
          <a:p>
            <a:pPr indent="0" lvl="0" marL="0" rtl="0" algn="l">
              <a:spcBef>
                <a:spcPts val="0"/>
              </a:spcBef>
              <a:spcAft>
                <a:spcPts val="0"/>
              </a:spcAft>
              <a:buNone/>
            </a:pPr>
            <a:r>
              <a:rPr lang="en" sz="2000">
                <a:solidFill>
                  <a:schemeClr val="lt1"/>
                </a:solidFill>
              </a:rPr>
              <a:t>A</a:t>
            </a:r>
            <a:endParaRPr sz="2000">
              <a:solidFill>
                <a:schemeClr val="lt1"/>
              </a:solidFill>
            </a:endParaRPr>
          </a:p>
          <a:p>
            <a:pPr indent="0" lvl="0" marL="0" rtl="0" algn="l">
              <a:spcBef>
                <a:spcPts val="0"/>
              </a:spcBef>
              <a:spcAft>
                <a:spcPts val="0"/>
              </a:spcAft>
              <a:buNone/>
            </a:pPr>
            <a:r>
              <a:rPr lang="en" sz="2000">
                <a:solidFill>
                  <a:schemeClr val="lt1"/>
                </a:solidFill>
              </a:rPr>
              <a:t>T</a:t>
            </a:r>
            <a:endParaRPr sz="2000">
              <a:solidFill>
                <a:schemeClr val="lt1"/>
              </a:solidFill>
            </a:endParaRPr>
          </a:p>
          <a:p>
            <a:pPr indent="0" lvl="0" marL="0" rtl="0" algn="l">
              <a:spcBef>
                <a:spcPts val="0"/>
              </a:spcBef>
              <a:spcAft>
                <a:spcPts val="0"/>
              </a:spcAft>
              <a:buNone/>
            </a:pPr>
            <a:r>
              <a:rPr lang="en" sz="2000">
                <a:solidFill>
                  <a:schemeClr val="lt1"/>
                </a:solidFill>
              </a:rPr>
              <a:t>A</a:t>
            </a:r>
            <a:endParaRPr sz="2000">
              <a:solidFill>
                <a:schemeClr val="lt1"/>
              </a:solidFill>
            </a:endParaRPr>
          </a:p>
          <a:p>
            <a:pPr indent="0" lvl="0" marL="0" rtl="0" algn="l">
              <a:spcBef>
                <a:spcPts val="0"/>
              </a:spcBef>
              <a:spcAft>
                <a:spcPts val="0"/>
              </a:spcAft>
              <a:buNone/>
            </a:pPr>
            <a:r>
              <a:t/>
            </a:r>
            <a:endParaRPr sz="2000">
              <a:solidFill>
                <a:schemeClr val="lt1"/>
              </a:solidFill>
            </a:endParaRPr>
          </a:p>
        </p:txBody>
      </p:sp>
      <p:pic>
        <p:nvPicPr>
          <p:cNvPr id="94" name="Google Shape;94;p18"/>
          <p:cNvPicPr preferRelativeResize="0"/>
          <p:nvPr/>
        </p:nvPicPr>
        <p:blipFill>
          <a:blip r:embed="rId3">
            <a:alphaModFix/>
          </a:blip>
          <a:stretch>
            <a:fillRect/>
          </a:stretch>
        </p:blipFill>
        <p:spPr>
          <a:xfrm>
            <a:off x="1118250" y="296950"/>
            <a:ext cx="5145825" cy="3409424"/>
          </a:xfrm>
          <a:prstGeom prst="rect">
            <a:avLst/>
          </a:prstGeom>
          <a:noFill/>
          <a:ln>
            <a:noFill/>
          </a:ln>
        </p:spPr>
      </p:pic>
      <p:pic>
        <p:nvPicPr>
          <p:cNvPr id="95" name="Google Shape;95;p18"/>
          <p:cNvPicPr preferRelativeResize="0"/>
          <p:nvPr/>
        </p:nvPicPr>
        <p:blipFill>
          <a:blip r:embed="rId4">
            <a:alphaModFix/>
          </a:blip>
          <a:stretch>
            <a:fillRect/>
          </a:stretch>
        </p:blipFill>
        <p:spPr>
          <a:xfrm>
            <a:off x="1118250" y="3706375"/>
            <a:ext cx="1896410" cy="910775"/>
          </a:xfrm>
          <a:prstGeom prst="rect">
            <a:avLst/>
          </a:prstGeom>
          <a:noFill/>
          <a:ln>
            <a:noFill/>
          </a:ln>
        </p:spPr>
      </p:pic>
      <p:pic>
        <p:nvPicPr>
          <p:cNvPr id="96" name="Google Shape;96;p18"/>
          <p:cNvPicPr preferRelativeResize="0"/>
          <p:nvPr/>
        </p:nvPicPr>
        <p:blipFill>
          <a:blip r:embed="rId5">
            <a:alphaModFix/>
          </a:blip>
          <a:stretch>
            <a:fillRect/>
          </a:stretch>
        </p:blipFill>
        <p:spPr>
          <a:xfrm>
            <a:off x="3325575" y="1888600"/>
            <a:ext cx="2134837" cy="2728550"/>
          </a:xfrm>
          <a:prstGeom prst="rect">
            <a:avLst/>
          </a:prstGeom>
          <a:noFill/>
          <a:ln>
            <a:noFill/>
          </a:ln>
        </p:spPr>
      </p:pic>
      <p:pic>
        <p:nvPicPr>
          <p:cNvPr id="97" name="Google Shape;97;p18"/>
          <p:cNvPicPr preferRelativeResize="0"/>
          <p:nvPr/>
        </p:nvPicPr>
        <p:blipFill>
          <a:blip r:embed="rId6">
            <a:alphaModFix/>
          </a:blip>
          <a:stretch>
            <a:fillRect/>
          </a:stretch>
        </p:blipFill>
        <p:spPr>
          <a:xfrm>
            <a:off x="5566075" y="1915200"/>
            <a:ext cx="1967275" cy="2648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Report #2 - Wine Orders</a:t>
            </a:r>
            <a:endParaRPr/>
          </a:p>
        </p:txBody>
      </p:sp>
      <p:sp>
        <p:nvSpPr>
          <p:cNvPr id="103" name="Google Shape;103;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Stan and Davis would like to know which wines are selling, as well as the state of the inventory of the wine. </a:t>
            </a:r>
            <a:endParaRPr sz="2000">
              <a:latin typeface="Arial"/>
              <a:ea typeface="Arial"/>
              <a:cs typeface="Arial"/>
              <a:sym typeface="Arial"/>
            </a:endParaRPr>
          </a:p>
          <a:p>
            <a:pPr indent="0" lvl="0" marL="0" rtl="0" algn="l">
              <a:spcBef>
                <a:spcPts val="0"/>
              </a:spcBef>
              <a:spcAft>
                <a:spcPts val="0"/>
              </a:spcAft>
              <a:buNone/>
            </a:pPr>
            <a:r>
              <a:t/>
            </a:r>
            <a:endParaRPr sz="2000">
              <a:latin typeface="Arial"/>
              <a:ea typeface="Arial"/>
              <a:cs typeface="Arial"/>
              <a:sym typeface="Arial"/>
            </a:endParaRPr>
          </a:p>
          <a:p>
            <a:pPr indent="0" lvl="0" marL="0" rtl="0" algn="l">
              <a:spcBef>
                <a:spcPts val="0"/>
              </a:spcBef>
              <a:spcAft>
                <a:spcPts val="0"/>
              </a:spcAft>
              <a:buNone/>
            </a:pPr>
            <a:r>
              <a:rPr lang="en" sz="2000">
                <a:latin typeface="Arial"/>
                <a:ea typeface="Arial"/>
                <a:cs typeface="Arial"/>
                <a:sym typeface="Arial"/>
              </a:rPr>
              <a:t>The wine orders report will tell them which wines are selling, the date sold and order id, how much the most recent order was, and quantity of the wine still on hand.</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sp>
        <p:nvSpPr>
          <p:cNvPr id="108" name="Google Shape;108;p20"/>
          <p:cNvSpPr txBox="1"/>
          <p:nvPr>
            <p:ph type="title"/>
          </p:nvPr>
        </p:nvSpPr>
        <p:spPr>
          <a:xfrm>
            <a:off x="261650" y="602550"/>
            <a:ext cx="48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chemeClr val="lt1"/>
                </a:solidFill>
              </a:rPr>
              <a:t>R</a:t>
            </a:r>
            <a:endParaRPr sz="2000">
              <a:solidFill>
                <a:schemeClr val="lt1"/>
              </a:solidFill>
            </a:endParaRPr>
          </a:p>
          <a:p>
            <a:pPr indent="0" lvl="0" marL="0" rtl="0" algn="l">
              <a:spcBef>
                <a:spcPts val="0"/>
              </a:spcBef>
              <a:spcAft>
                <a:spcPts val="0"/>
              </a:spcAft>
              <a:buClr>
                <a:schemeClr val="dk1"/>
              </a:buClr>
              <a:buSzPts val="1100"/>
              <a:buFont typeface="Arial"/>
              <a:buNone/>
            </a:pPr>
            <a:r>
              <a:rPr lang="en" sz="2000">
                <a:solidFill>
                  <a:schemeClr val="lt1"/>
                </a:solidFill>
              </a:rPr>
              <a:t>E</a:t>
            </a:r>
            <a:endParaRPr sz="2000">
              <a:solidFill>
                <a:schemeClr val="lt1"/>
              </a:solidFill>
            </a:endParaRPr>
          </a:p>
          <a:p>
            <a:pPr indent="0" lvl="0" marL="0" rtl="0" algn="l">
              <a:spcBef>
                <a:spcPts val="0"/>
              </a:spcBef>
              <a:spcAft>
                <a:spcPts val="0"/>
              </a:spcAft>
              <a:buClr>
                <a:schemeClr val="dk1"/>
              </a:buClr>
              <a:buSzPts val="1100"/>
              <a:buFont typeface="Arial"/>
              <a:buNone/>
            </a:pPr>
            <a:r>
              <a:rPr lang="en" sz="2000">
                <a:solidFill>
                  <a:schemeClr val="lt1"/>
                </a:solidFill>
              </a:rPr>
              <a:t>P</a:t>
            </a:r>
            <a:endParaRPr sz="2000">
              <a:solidFill>
                <a:schemeClr val="lt1"/>
              </a:solidFill>
            </a:endParaRPr>
          </a:p>
          <a:p>
            <a:pPr indent="0" lvl="0" marL="0" rtl="0" algn="l">
              <a:spcBef>
                <a:spcPts val="0"/>
              </a:spcBef>
              <a:spcAft>
                <a:spcPts val="0"/>
              </a:spcAft>
              <a:buClr>
                <a:schemeClr val="dk1"/>
              </a:buClr>
              <a:buSzPts val="1100"/>
              <a:buFont typeface="Arial"/>
              <a:buNone/>
            </a:pPr>
            <a:r>
              <a:rPr lang="en" sz="2000">
                <a:solidFill>
                  <a:schemeClr val="lt1"/>
                </a:solidFill>
              </a:rPr>
              <a:t>O</a:t>
            </a:r>
            <a:endParaRPr sz="2000">
              <a:solidFill>
                <a:schemeClr val="lt1"/>
              </a:solidFill>
            </a:endParaRPr>
          </a:p>
          <a:p>
            <a:pPr indent="0" lvl="0" marL="0" rtl="0" algn="l">
              <a:spcBef>
                <a:spcPts val="0"/>
              </a:spcBef>
              <a:spcAft>
                <a:spcPts val="0"/>
              </a:spcAft>
              <a:buClr>
                <a:schemeClr val="dk1"/>
              </a:buClr>
              <a:buSzPts val="1100"/>
              <a:buFont typeface="Arial"/>
              <a:buNone/>
            </a:pPr>
            <a:r>
              <a:rPr lang="en" sz="2000">
                <a:solidFill>
                  <a:schemeClr val="lt1"/>
                </a:solidFill>
              </a:rPr>
              <a:t>R</a:t>
            </a:r>
            <a:endParaRPr sz="2000">
              <a:solidFill>
                <a:schemeClr val="lt1"/>
              </a:solidFill>
            </a:endParaRPr>
          </a:p>
          <a:p>
            <a:pPr indent="0" lvl="0" marL="0" rtl="0" algn="l">
              <a:spcBef>
                <a:spcPts val="0"/>
              </a:spcBef>
              <a:spcAft>
                <a:spcPts val="0"/>
              </a:spcAft>
              <a:buClr>
                <a:schemeClr val="dk1"/>
              </a:buClr>
              <a:buSzPts val="1100"/>
              <a:buFont typeface="Arial"/>
              <a:buNone/>
            </a:pPr>
            <a:r>
              <a:rPr lang="en" sz="2000">
                <a:solidFill>
                  <a:schemeClr val="lt1"/>
                </a:solidFill>
              </a:rPr>
              <a:t>T</a:t>
            </a:r>
            <a:endParaRPr sz="2000">
              <a:solidFill>
                <a:schemeClr val="lt1"/>
              </a:solidFill>
            </a:endParaRPr>
          </a:p>
          <a:p>
            <a:pPr indent="0" lvl="0" marL="0" rtl="0" algn="l">
              <a:spcBef>
                <a:spcPts val="0"/>
              </a:spcBef>
              <a:spcAft>
                <a:spcPts val="0"/>
              </a:spcAft>
              <a:buClr>
                <a:schemeClr val="dk1"/>
              </a:buClr>
              <a:buSzPts val="1100"/>
              <a:buFont typeface="Arial"/>
              <a:buNone/>
            </a:pPr>
            <a:r>
              <a:t/>
            </a:r>
            <a:endParaRPr sz="2000">
              <a:solidFill>
                <a:schemeClr val="lt1"/>
              </a:solidFill>
            </a:endParaRPr>
          </a:p>
          <a:p>
            <a:pPr indent="0" lvl="0" marL="0" rtl="0" algn="l">
              <a:spcBef>
                <a:spcPts val="0"/>
              </a:spcBef>
              <a:spcAft>
                <a:spcPts val="0"/>
              </a:spcAft>
              <a:buClr>
                <a:schemeClr val="dk1"/>
              </a:buClr>
              <a:buSzPts val="1100"/>
              <a:buFont typeface="Arial"/>
              <a:buNone/>
            </a:pPr>
            <a:r>
              <a:rPr lang="en" sz="2000">
                <a:solidFill>
                  <a:schemeClr val="lt1"/>
                </a:solidFill>
              </a:rPr>
              <a:t>#2</a:t>
            </a:r>
            <a:endParaRPr sz="2000">
              <a:solidFill>
                <a:schemeClr val="lt1"/>
              </a:solidFill>
            </a:endParaRPr>
          </a:p>
          <a:p>
            <a:pPr indent="0" lvl="0" marL="0" rtl="0" algn="l">
              <a:spcBef>
                <a:spcPts val="0"/>
              </a:spcBef>
              <a:spcAft>
                <a:spcPts val="0"/>
              </a:spcAft>
              <a:buClr>
                <a:schemeClr val="dk1"/>
              </a:buClr>
              <a:buSzPts val="1100"/>
              <a:buFont typeface="Arial"/>
              <a:buNone/>
            </a:pPr>
            <a:r>
              <a:t/>
            </a:r>
            <a:endParaRPr sz="2000">
              <a:solidFill>
                <a:schemeClr val="lt1"/>
              </a:solidFill>
            </a:endParaRPr>
          </a:p>
          <a:p>
            <a:pPr indent="0" lvl="0" marL="0" rtl="0" algn="l">
              <a:spcBef>
                <a:spcPts val="0"/>
              </a:spcBef>
              <a:spcAft>
                <a:spcPts val="0"/>
              </a:spcAft>
              <a:buClr>
                <a:schemeClr val="dk1"/>
              </a:buClr>
              <a:buSzPts val="1100"/>
              <a:buFont typeface="Arial"/>
              <a:buNone/>
            </a:pPr>
            <a:r>
              <a:rPr lang="en" sz="2000">
                <a:solidFill>
                  <a:schemeClr val="lt1"/>
                </a:solidFill>
              </a:rPr>
              <a:t>D</a:t>
            </a:r>
            <a:endParaRPr sz="2000">
              <a:solidFill>
                <a:schemeClr val="lt1"/>
              </a:solidFill>
            </a:endParaRPr>
          </a:p>
          <a:p>
            <a:pPr indent="0" lvl="0" marL="0" rtl="0" algn="l">
              <a:spcBef>
                <a:spcPts val="0"/>
              </a:spcBef>
              <a:spcAft>
                <a:spcPts val="0"/>
              </a:spcAft>
              <a:buClr>
                <a:schemeClr val="dk1"/>
              </a:buClr>
              <a:buSzPts val="1100"/>
              <a:buFont typeface="Arial"/>
              <a:buNone/>
            </a:pPr>
            <a:r>
              <a:rPr lang="en" sz="2000">
                <a:solidFill>
                  <a:schemeClr val="lt1"/>
                </a:solidFill>
              </a:rPr>
              <a:t>A</a:t>
            </a:r>
            <a:endParaRPr sz="2000">
              <a:solidFill>
                <a:schemeClr val="lt1"/>
              </a:solidFill>
            </a:endParaRPr>
          </a:p>
          <a:p>
            <a:pPr indent="0" lvl="0" marL="0" rtl="0" algn="l">
              <a:spcBef>
                <a:spcPts val="0"/>
              </a:spcBef>
              <a:spcAft>
                <a:spcPts val="0"/>
              </a:spcAft>
              <a:buClr>
                <a:schemeClr val="dk1"/>
              </a:buClr>
              <a:buSzPts val="1100"/>
              <a:buFont typeface="Arial"/>
              <a:buNone/>
            </a:pPr>
            <a:r>
              <a:rPr lang="en" sz="2000">
                <a:solidFill>
                  <a:schemeClr val="lt1"/>
                </a:solidFill>
              </a:rPr>
              <a:t>T</a:t>
            </a:r>
            <a:endParaRPr sz="2000">
              <a:solidFill>
                <a:schemeClr val="lt1"/>
              </a:solidFill>
            </a:endParaRPr>
          </a:p>
          <a:p>
            <a:pPr indent="0" lvl="0" marL="0" rtl="0" algn="l">
              <a:spcBef>
                <a:spcPts val="0"/>
              </a:spcBef>
              <a:spcAft>
                <a:spcPts val="0"/>
              </a:spcAft>
              <a:buClr>
                <a:schemeClr val="dk1"/>
              </a:buClr>
              <a:buSzPts val="1100"/>
              <a:buFont typeface="Arial"/>
              <a:buNone/>
            </a:pPr>
            <a:r>
              <a:rPr lang="en" sz="2000">
                <a:solidFill>
                  <a:schemeClr val="lt1"/>
                </a:solidFill>
              </a:rPr>
              <a:t>A</a:t>
            </a:r>
            <a:endParaRPr sz="2000">
              <a:solidFill>
                <a:schemeClr val="lt1"/>
              </a:solidFill>
            </a:endParaRPr>
          </a:p>
        </p:txBody>
      </p:sp>
      <p:sp>
        <p:nvSpPr>
          <p:cNvPr id="109" name="Google Shape;109;p20"/>
          <p:cNvSpPr txBox="1"/>
          <p:nvPr>
            <p:ph idx="4294967295" type="body"/>
          </p:nvPr>
        </p:nvSpPr>
        <p:spPr>
          <a:xfrm>
            <a:off x="3527125" y="1248350"/>
            <a:ext cx="421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10" name="Google Shape;110;p20"/>
          <p:cNvPicPr preferRelativeResize="0"/>
          <p:nvPr/>
        </p:nvPicPr>
        <p:blipFill>
          <a:blip r:embed="rId3">
            <a:alphaModFix/>
          </a:blip>
          <a:stretch>
            <a:fillRect/>
          </a:stretch>
        </p:blipFill>
        <p:spPr>
          <a:xfrm>
            <a:off x="1220513" y="319675"/>
            <a:ext cx="5034425" cy="4656549"/>
          </a:xfrm>
          <a:prstGeom prst="rect">
            <a:avLst/>
          </a:prstGeom>
          <a:noFill/>
          <a:ln>
            <a:noFill/>
          </a:ln>
        </p:spPr>
      </p:pic>
      <p:pic>
        <p:nvPicPr>
          <p:cNvPr id="111" name="Google Shape;111;p20"/>
          <p:cNvPicPr preferRelativeResize="0"/>
          <p:nvPr/>
        </p:nvPicPr>
        <p:blipFill>
          <a:blip r:embed="rId4">
            <a:alphaModFix/>
          </a:blip>
          <a:stretch>
            <a:fillRect/>
          </a:stretch>
        </p:blipFill>
        <p:spPr>
          <a:xfrm>
            <a:off x="4829725" y="1823125"/>
            <a:ext cx="3163761" cy="307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Report #3 - Inventory</a:t>
            </a:r>
            <a:endParaRPr/>
          </a:p>
        </p:txBody>
      </p:sp>
      <p:sp>
        <p:nvSpPr>
          <p:cNvPr id="117" name="Google Shape;117;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Stan and Davis would like an efficient way to monitor the supply orders and their cost. They would also like to monitor the estimated delivery date and </a:t>
            </a:r>
            <a:r>
              <a:rPr lang="en" sz="2000">
                <a:latin typeface="Arial"/>
                <a:ea typeface="Arial"/>
                <a:cs typeface="Arial"/>
                <a:sym typeface="Arial"/>
              </a:rPr>
              <a:t>actual delivery date of each of their orders. </a:t>
            </a:r>
            <a:endParaRPr sz="2000">
              <a:latin typeface="Arial"/>
              <a:ea typeface="Arial"/>
              <a:cs typeface="Arial"/>
              <a:sym typeface="Arial"/>
            </a:endParaRPr>
          </a:p>
          <a:p>
            <a:pPr indent="0" lvl="0" marL="0" rtl="0" algn="l">
              <a:spcBef>
                <a:spcPts val="0"/>
              </a:spcBef>
              <a:spcAft>
                <a:spcPts val="0"/>
              </a:spcAft>
              <a:buNone/>
            </a:pPr>
            <a:r>
              <a:t/>
            </a:r>
            <a:endParaRPr sz="2000">
              <a:latin typeface="Arial"/>
              <a:ea typeface="Arial"/>
              <a:cs typeface="Arial"/>
              <a:sym typeface="Arial"/>
            </a:endParaRPr>
          </a:p>
          <a:p>
            <a:pPr indent="0" lvl="0" marL="0" rtl="0" algn="l">
              <a:spcBef>
                <a:spcPts val="0"/>
              </a:spcBef>
              <a:spcAft>
                <a:spcPts val="0"/>
              </a:spcAft>
              <a:buNone/>
            </a:pPr>
            <a:r>
              <a:rPr lang="en" sz="2000">
                <a:latin typeface="Arial"/>
                <a:ea typeface="Arial"/>
                <a:cs typeface="Arial"/>
                <a:sym typeface="Arial"/>
              </a:rPr>
              <a:t>The inventory report will show each supply order, the supplier, total cost, date ordered, estimated delivery date, and actual delivery date.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