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89" r:id="rId5"/>
    <p:sldId id="329" r:id="rId6"/>
    <p:sldId id="336" r:id="rId7"/>
    <p:sldId id="338" r:id="rId8"/>
    <p:sldId id="33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3249" userDrawn="1">
          <p15:clr>
            <a:srgbClr val="A4A3A4"/>
          </p15:clr>
        </p15:guide>
        <p15:guide id="4" pos="7068" userDrawn="1">
          <p15:clr>
            <a:srgbClr val="A4A3A4"/>
          </p15:clr>
        </p15:guide>
        <p15:guide id="5" orient="horz" pos="13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97CBE"/>
    <a:srgbClr val="85509A"/>
    <a:srgbClr val="714484"/>
    <a:srgbClr val="0073CF"/>
    <a:srgbClr val="203232"/>
    <a:srgbClr val="30454F"/>
    <a:srgbClr val="1295D8"/>
    <a:srgbClr val="004A5C"/>
    <a:srgbClr val="0093B6"/>
    <a:srgbClr val="00B9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370" y="67"/>
      </p:cViewPr>
      <p:guideLst>
        <p:guide orient="horz" pos="2160"/>
        <p:guide pos="3840"/>
        <p:guide orient="horz" pos="3249"/>
        <p:guide pos="7068"/>
        <p:guide orient="horz" pos="13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98966F2-21A1-4B2B-ADA6-AD0BB447B7C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1468BB-CDF2-4507-B4EF-7B369D307A4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FAAC3A-BD1F-4A00-9099-74B95789FE00}" type="datetimeFigureOut">
              <a:rPr lang="en-GB" smtClean="0"/>
              <a:pPr/>
              <a:t>13/11/2024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4BCF7D-6037-48D3-84E5-56B8B055214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19E732-656C-4BB5-ACCB-1568C5C66DD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9F51D9-0FEB-436E-9280-D6033F60354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05840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359C8A-39F6-4045-9163-4042C4C26B15}" type="datetimeFigureOut">
              <a:rPr lang="en-GB" smtClean="0"/>
              <a:pPr/>
              <a:t>13/11/2024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370952-48CC-46D7-9FCD-59FAD40CC02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0231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370952-48CC-46D7-9FCD-59FAD40CC025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59414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370952-48CC-46D7-9FCD-59FAD40CC025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7984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niversity of Hertfordshire logo">
            <a:extLst>
              <a:ext uri="{FF2B5EF4-FFF2-40B4-BE49-F238E27FC236}">
                <a16:creationId xmlns:a16="http://schemas.microsoft.com/office/drawing/2014/main" id="{16E4BB13-0D32-AA4A-BF91-2B76A7C1824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44000" y="2854800"/>
            <a:ext cx="6501600" cy="115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167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07C322-846C-9045-AD91-A93C82FC5AA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2920352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ide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edia Placeholder 8">
            <a:extLst>
              <a:ext uri="{FF2B5EF4-FFF2-40B4-BE49-F238E27FC236}">
                <a16:creationId xmlns:a16="http://schemas.microsoft.com/office/drawing/2014/main" id="{9ABCF9A5-761F-434B-BBB5-D788CB1E79D8}"/>
              </a:ext>
            </a:extLst>
          </p:cNvPr>
          <p:cNvSpPr>
            <a:spLocks noGrp="1"/>
          </p:cNvSpPr>
          <p:nvPr>
            <p:ph type="media" sz="quarter" idx="10"/>
          </p:nvPr>
        </p:nvSpPr>
        <p:spPr>
          <a:xfrm>
            <a:off x="140400" y="140400"/>
            <a:ext cx="11916000" cy="6580800"/>
          </a:xfrm>
          <a:solidFill>
            <a:schemeClr val="bg1"/>
          </a:solidFill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28098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cons and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2B6D5D-0892-4B4E-86D9-894852B12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Airline ticket prices in India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7428FC-C061-4730-9EA5-A52A00413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5CA-84B7-41B1-B164-8BB439CC7C6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0AA271-B0BA-42CD-A544-17AAB1FA2EEA}"/>
              </a:ext>
            </a:extLst>
          </p:cNvPr>
          <p:cNvSpPr/>
          <p:nvPr userDrawn="1"/>
        </p:nvSpPr>
        <p:spPr>
          <a:xfrm>
            <a:off x="0" y="0"/>
            <a:ext cx="12192000" cy="14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699880E3-4DE3-A642-9738-DF49DDCC9AC5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970139" y="4079342"/>
            <a:ext cx="3144661" cy="2252134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GB" dirty="0"/>
            </a:lvl3pPr>
            <a:lvl5pPr>
              <a:defRPr>
                <a:solidFill>
                  <a:schemeClr val="accent4"/>
                </a:solidFill>
              </a:defRPr>
            </a:lvl5pPr>
          </a:lstStyle>
          <a:p>
            <a:pPr lvl="0"/>
            <a:r>
              <a:rPr lang="en-GB"/>
              <a:t>Add Text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CF37D495-D835-8E4B-A177-5E12F893DDCA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8077200" y="4062209"/>
            <a:ext cx="3144661" cy="2252134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ts val="2880"/>
              </a:lnSpc>
              <a:spcBef>
                <a:spcPts val="0"/>
              </a:spcBef>
              <a:spcAft>
                <a:spcPts val="992"/>
              </a:spcAft>
              <a:buClrTx/>
              <a:buSzTx/>
              <a:buFont typeface="Arial" panose="020B0604020202020204" pitchFamily="34" charset="0"/>
              <a:buNone/>
              <a:tabLst/>
              <a:defRPr lang="en-US" b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GB" dirty="0"/>
            </a:lvl3pPr>
            <a:lvl5pPr>
              <a:defRPr>
                <a:solidFill>
                  <a:schemeClr val="accent4"/>
                </a:solidFill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ts val="2880"/>
              </a:lnSpc>
              <a:spcBef>
                <a:spcPts val="0"/>
              </a:spcBef>
              <a:spcAft>
                <a:spcPts val="992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Add </a:t>
            </a:r>
            <a:r>
              <a:rPr lang="en-US"/>
              <a:t>Text</a:t>
            </a:r>
            <a:endParaRPr lang="en-GB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A6804C7E-983C-9246-90C0-AF8A0CE2CA84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4523669" y="4062209"/>
            <a:ext cx="3144661" cy="2252134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ts val="2880"/>
              </a:lnSpc>
              <a:spcBef>
                <a:spcPts val="0"/>
              </a:spcBef>
              <a:spcAft>
                <a:spcPts val="992"/>
              </a:spcAft>
              <a:buClrTx/>
              <a:buSzTx/>
              <a:buFont typeface="Arial" panose="020B0604020202020204" pitchFamily="34" charset="0"/>
              <a:buNone/>
              <a:tabLst/>
              <a:defRPr lang="en-US" b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GB" dirty="0"/>
            </a:lvl3pPr>
            <a:lvl5pPr>
              <a:defRPr>
                <a:solidFill>
                  <a:schemeClr val="accent4"/>
                </a:solidFill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ts val="2880"/>
              </a:lnSpc>
              <a:spcBef>
                <a:spcPts val="0"/>
              </a:spcBef>
              <a:spcAft>
                <a:spcPts val="992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Add </a:t>
            </a:r>
            <a:r>
              <a:rPr lang="en-US"/>
              <a:t>Text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84410427-8F1D-7541-9C05-AFDD3531678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462175" y="1640942"/>
            <a:ext cx="2160587" cy="2160588"/>
          </a:xfrm>
        </p:spPr>
        <p:txBody>
          <a:bodyPr/>
          <a:lstStyle/>
          <a:p>
            <a:endParaRPr lang="en-US"/>
          </a:p>
        </p:txBody>
      </p:sp>
      <p:sp>
        <p:nvSpPr>
          <p:cNvPr id="20" name="Picture Placeholder 7">
            <a:extLst>
              <a:ext uri="{FF2B5EF4-FFF2-40B4-BE49-F238E27FC236}">
                <a16:creationId xmlns:a16="http://schemas.microsoft.com/office/drawing/2014/main" id="{8B7D5964-7A97-5742-8717-CCB747F84A08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5015705" y="1640942"/>
            <a:ext cx="2160587" cy="2160588"/>
          </a:xfrm>
        </p:spPr>
        <p:txBody>
          <a:bodyPr/>
          <a:lstStyle/>
          <a:p>
            <a:endParaRPr lang="en-US"/>
          </a:p>
        </p:txBody>
      </p:sp>
      <p:sp>
        <p:nvSpPr>
          <p:cNvPr id="21" name="Picture Placeholder 7">
            <a:extLst>
              <a:ext uri="{FF2B5EF4-FFF2-40B4-BE49-F238E27FC236}">
                <a16:creationId xmlns:a16="http://schemas.microsoft.com/office/drawing/2014/main" id="{344933FE-A401-A841-9AC3-B75285AA32D2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8569236" y="1640942"/>
            <a:ext cx="2160587" cy="2160588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6316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p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E2CE188-32E7-4242-9E44-E8055FC030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54002" y="5511600"/>
            <a:ext cx="2242795" cy="39795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381B53D-9933-445F-9B68-E730EB38A5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6844" y="1964352"/>
            <a:ext cx="11828559" cy="1051570"/>
          </a:xfrm>
        </p:spPr>
        <p:txBody>
          <a:bodyPr vert="horz" wrap="none" lIns="0" tIns="0" rIns="0" bIns="0" rtlCol="0" anchor="t" anchorCtr="0">
            <a:noAutofit/>
          </a:bodyPr>
          <a:lstStyle>
            <a:lvl1pPr>
              <a:lnSpc>
                <a:spcPct val="100000"/>
              </a:lnSpc>
              <a:defRPr lang="en-GB" sz="7386" spc="-300" baseline="0" dirty="0">
                <a:solidFill>
                  <a:schemeClr val="bg1"/>
                </a:solidFill>
              </a:defRPr>
            </a:lvl1pPr>
          </a:lstStyle>
          <a:p>
            <a:pPr lvl="0">
              <a:lnSpc>
                <a:spcPts val="8186"/>
              </a:lnSpc>
            </a:pPr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2BE80A-BFEC-E24A-B510-73A571F1F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5289" y="779733"/>
            <a:ext cx="7176911" cy="230832"/>
          </a:xfr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Airline ticket prices in India</a:t>
            </a:r>
            <a:endParaRPr lang="en-GB">
              <a:solidFill>
                <a:schemeClr val="bg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5B25B4-144A-5B4A-8EAD-2022412DF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16400" y="779733"/>
            <a:ext cx="622800" cy="230832"/>
          </a:xfrm>
        </p:spPr>
        <p:txBody>
          <a:bodyPr wrap="square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4D355CA-84B7-41B1-B164-8BB439CC7C6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2170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divi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1B53D-9933-445F-9B68-E730EB38A5A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53999" y="2579715"/>
            <a:ext cx="10031157" cy="2160000"/>
          </a:xfrm>
        </p:spPr>
        <p:txBody>
          <a:bodyPr anchor="t" anchorCtr="0">
            <a:normAutofit/>
          </a:bodyPr>
          <a:lstStyle>
            <a:lvl1pPr algn="l">
              <a:lnSpc>
                <a:spcPts val="8000"/>
              </a:lnSpc>
              <a:defRPr sz="7500" b="1" kern="3000" spc="-2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C6B9F5-608F-4534-96F0-C3A5E1A638A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54000" y="1890000"/>
            <a:ext cx="10031156" cy="360000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3600" b="1" kern="3000" spc="-1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40E7B9-9AC6-4E42-A931-6FF91E649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5289" y="779733"/>
            <a:ext cx="7176911" cy="230832"/>
          </a:xfr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Airline ticket prices in India</a:t>
            </a:r>
            <a:endParaRPr lang="en-GB">
              <a:solidFill>
                <a:schemeClr val="bg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16D645-6420-4785-8316-43EF780FA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16400" y="779733"/>
            <a:ext cx="622800" cy="230832"/>
          </a:xfrm>
        </p:spPr>
        <p:txBody>
          <a:bodyPr wrap="square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4D355CA-84B7-41B1-B164-8BB439CC7C6B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BCCF2CA0-CCE3-4304-8F31-4D1CC50BCBD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4000" y="5511600"/>
            <a:ext cx="2242800" cy="397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616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2C6B9F5-608F-4534-96F0-C3A5E1A638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4000" y="1890000"/>
            <a:ext cx="7200000" cy="360000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3600" b="1" kern="3000" spc="-1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40E7B9-9AC6-4E42-A931-6FF91E649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5289" y="791022"/>
            <a:ext cx="7176911" cy="230832"/>
          </a:xfrm>
        </p:spPr>
        <p:txBody>
          <a:bodyPr>
            <a:noAutofit/>
          </a:bodyPr>
          <a:lstStyle>
            <a:lvl1pPr>
              <a:defRPr>
                <a:solidFill>
                  <a:srgbClr val="8F9898"/>
                </a:solidFill>
              </a:defRPr>
            </a:lvl1pPr>
          </a:lstStyle>
          <a:p>
            <a:r>
              <a:rPr lang="en-US"/>
              <a:t>Airline ticket prices in India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16D645-6420-4785-8316-43EF780FA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16400" y="791022"/>
            <a:ext cx="622800" cy="230832"/>
          </a:xfrm>
        </p:spPr>
        <p:txBody>
          <a:bodyPr wrap="square">
            <a:noAutofit/>
          </a:bodyPr>
          <a:lstStyle>
            <a:lvl1pPr>
              <a:defRPr>
                <a:solidFill>
                  <a:srgbClr val="8F9898"/>
                </a:solidFill>
              </a:defRPr>
            </a:lvl1pPr>
          </a:lstStyle>
          <a:p>
            <a:fld id="{E4D355CA-84B7-41B1-B164-8BB439CC7C6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9449821-0D0D-644D-97A3-D56097A9C6D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53999" y="2579715"/>
            <a:ext cx="10031157" cy="2160000"/>
          </a:xfrm>
        </p:spPr>
        <p:txBody>
          <a:bodyPr anchor="t" anchorCtr="0">
            <a:normAutofit/>
          </a:bodyPr>
          <a:lstStyle>
            <a:lvl1pPr algn="l">
              <a:lnSpc>
                <a:spcPts val="8000"/>
              </a:lnSpc>
              <a:defRPr sz="7500" b="1" kern="3000" spc="-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</a:t>
            </a:r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4F6EB17-8019-7B4E-B53C-76B057A7C31F}"/>
              </a:ext>
            </a:extLst>
          </p:cNvPr>
          <p:cNvSpPr/>
          <p:nvPr userDrawn="1"/>
        </p:nvSpPr>
        <p:spPr>
          <a:xfrm>
            <a:off x="0" y="0"/>
            <a:ext cx="12192000" cy="14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503EF50-F00F-9643-BE53-F0A5272FC4B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53998" y="5517266"/>
            <a:ext cx="2244881" cy="396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207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 and 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AFE49-0143-472F-897B-A7DAB87AB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FBDFA-876B-4255-A301-F62F1EDD8D6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973668" y="2717444"/>
            <a:ext cx="4903200" cy="3175200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GB" dirty="0"/>
            </a:lvl3pPr>
            <a:lvl4pPr>
              <a:defRPr/>
            </a:lvl4pPr>
            <a:lvl5pPr>
              <a:defRPr>
                <a:solidFill>
                  <a:schemeClr val="accent4"/>
                </a:solidFill>
              </a:defRPr>
            </a:lvl5pPr>
          </a:lstStyle>
          <a:p>
            <a:pPr lvl="0"/>
            <a:r>
              <a:rPr lang="en-GB"/>
              <a:t>Add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F0C709-1F3D-4B13-A290-4041A33FB10E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36000" y="2717444"/>
            <a:ext cx="4456800" cy="3175200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ts val="2880"/>
              </a:lnSpc>
              <a:spcBef>
                <a:spcPts val="0"/>
              </a:spcBef>
              <a:spcAft>
                <a:spcPts val="992"/>
              </a:spcAft>
              <a:buClrTx/>
              <a:buSzTx/>
              <a:buFont typeface="Arial" panose="020B0604020202020204" pitchFamily="34" charset="0"/>
              <a:buNone/>
              <a:tabLst/>
              <a:defRPr lang="en-US" b="0" dirty="0" smtClean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GB" dirty="0"/>
            </a:lvl3pPr>
            <a:lvl4pPr>
              <a:defRPr/>
            </a:lvl4pPr>
            <a:lvl5pPr>
              <a:defRPr>
                <a:solidFill>
                  <a:schemeClr val="accent4"/>
                </a:solidFill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ts val="2880"/>
              </a:lnSpc>
              <a:spcBef>
                <a:spcPts val="0"/>
              </a:spcBef>
              <a:spcAft>
                <a:spcPts val="992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b="0"/>
              <a:t>Add Text</a:t>
            </a:r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A8C9C5-E913-47B9-82DE-196768E6D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Airline ticket prices in India</a:t>
            </a: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558F66-ECA3-4B00-A383-8D2B86217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5CA-84B7-41B1-B164-8BB439CC7C6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2A19DAE-53D8-4F04-A4B9-B6EDFC23886D}"/>
              </a:ext>
            </a:extLst>
          </p:cNvPr>
          <p:cNvSpPr/>
          <p:nvPr userDrawn="1"/>
        </p:nvSpPr>
        <p:spPr>
          <a:xfrm>
            <a:off x="0" y="0"/>
            <a:ext cx="12192000" cy="14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84637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805" userDrawn="1">
          <p15:clr>
            <a:srgbClr val="FBAE40"/>
          </p15:clr>
        </p15:guide>
        <p15:guide id="3" pos="3989" userDrawn="1">
          <p15:clr>
            <a:srgbClr val="FBAE40"/>
          </p15:clr>
        </p15:guide>
        <p15:guide id="4" pos="3705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E70B5-BA04-4DB3-853D-A1C05ADF8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40712-862D-4568-80A4-86117B89676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70139" y="2717600"/>
            <a:ext cx="10251722" cy="3175200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GB" dirty="0"/>
            </a:lvl3pPr>
            <a:lvl5pPr>
              <a:defRPr>
                <a:solidFill>
                  <a:schemeClr val="accent4"/>
                </a:solidFill>
              </a:defRPr>
            </a:lvl5pPr>
          </a:lstStyle>
          <a:p>
            <a:pPr lvl="0"/>
            <a:r>
              <a:rPr lang="en-GB"/>
              <a:t>Add Text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2B6D5D-0892-4B4E-86D9-894852B12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Airline ticket prices in India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7428FC-C061-4730-9EA5-A52A00413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5CA-84B7-41B1-B164-8BB439CC7C6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0AA271-B0BA-42CD-A544-17AAB1FA2EEA}"/>
              </a:ext>
            </a:extLst>
          </p:cNvPr>
          <p:cNvSpPr/>
          <p:nvPr userDrawn="1"/>
        </p:nvSpPr>
        <p:spPr>
          <a:xfrm>
            <a:off x="0" y="0"/>
            <a:ext cx="12192000" cy="14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1322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Lar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E70B5-BA04-4DB3-853D-A1C05ADF82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54000" y="775255"/>
            <a:ext cx="7361569" cy="365125"/>
          </a:xfrm>
        </p:spPr>
        <p:txBody>
          <a:bodyPr/>
          <a:lstStyle/>
          <a:p>
            <a:r>
              <a:rPr lang="en-US"/>
              <a:t>Click to add title.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40712-862D-4568-80A4-86117B89676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70139" y="1367692"/>
            <a:ext cx="10251722" cy="4923693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GB" dirty="0"/>
            </a:lvl3pPr>
            <a:lvl5pPr>
              <a:defRPr>
                <a:solidFill>
                  <a:schemeClr val="accent4"/>
                </a:solidFill>
              </a:defRPr>
            </a:lvl5pPr>
          </a:lstStyle>
          <a:p>
            <a:pPr lvl="0"/>
            <a:r>
              <a:rPr lang="en-GB"/>
              <a:t>Add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7428FC-C061-4730-9EA5-A52A00413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5CA-84B7-41B1-B164-8BB439CC7C6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0AA271-B0BA-42CD-A544-17AAB1FA2EEA}"/>
              </a:ext>
            </a:extLst>
          </p:cNvPr>
          <p:cNvSpPr/>
          <p:nvPr userDrawn="1"/>
        </p:nvSpPr>
        <p:spPr>
          <a:xfrm>
            <a:off x="0" y="0"/>
            <a:ext cx="12192000" cy="14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5730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Large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7428FC-C061-4730-9EA5-A52A00413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4D355CA-84B7-41B1-B164-8BB439CC7C6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09D4C03-E8B1-644E-949B-F7AF9118183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70139" y="1367692"/>
            <a:ext cx="10251722" cy="4923693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chemeClr val="bg1"/>
                </a:solidFill>
              </a:defRPr>
            </a:lvl1pPr>
            <a:lvl2pPr>
              <a:defRPr lang="en-US" dirty="0" smtClean="0">
                <a:solidFill>
                  <a:schemeClr val="bg1"/>
                </a:solidFill>
              </a:defRPr>
            </a:lvl2pPr>
            <a:lvl3pPr>
              <a:defRPr lang="en-GB" dirty="0"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Add Text</a:t>
            </a:r>
            <a:endParaRPr lang="en-GB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2EDA17D-AAE6-954F-93C6-90B8D7B80B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54000" y="775255"/>
            <a:ext cx="7361569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title.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0620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Image +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AFE49-0143-472F-897B-A7DAB87AB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F0C709-1F3D-4B13-A290-4041A33FB10E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835952" y="2728800"/>
            <a:ext cx="2959200" cy="3164000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GB" spc="-100" baseline="0" dirty="0"/>
            </a:lvl4pPr>
            <a:lvl5pPr>
              <a:defRPr spc="-100" baseline="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GB" b="0"/>
              <a:t>Add Text</a:t>
            </a:r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A8C9C5-E913-47B9-82DE-196768E6D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Airline ticket prices in India</a:t>
            </a: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558F66-ECA3-4B00-A383-8D2B86217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5CA-84B7-41B1-B164-8BB439CC7C6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74043F1-6F14-49BD-83CA-12B559ABC10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54088" y="2728913"/>
            <a:ext cx="6400800" cy="4129087"/>
          </a:xfrm>
        </p:spPr>
        <p:txBody>
          <a:bodyPr/>
          <a:lstStyle/>
          <a:p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B51C537-0174-43E5-8B81-C80AF1D06831}"/>
              </a:ext>
            </a:extLst>
          </p:cNvPr>
          <p:cNvSpPr/>
          <p:nvPr userDrawn="1"/>
        </p:nvSpPr>
        <p:spPr>
          <a:xfrm>
            <a:off x="0" y="0"/>
            <a:ext cx="12192000" cy="14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4113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 + 2 Imag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AFE49-0143-472F-897B-A7DAB87AB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A8C9C5-E913-47B9-82DE-196768E6D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Airline ticket prices in India</a:t>
            </a: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558F66-ECA3-4B00-A383-8D2B86217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5CA-84B7-41B1-B164-8BB439CC7C6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39FCF96-B7D6-4CCD-A4AE-46A67249D3BD}"/>
              </a:ext>
            </a:extLst>
          </p:cNvPr>
          <p:cNvSpPr/>
          <p:nvPr userDrawn="1"/>
        </p:nvSpPr>
        <p:spPr>
          <a:xfrm>
            <a:off x="0" y="0"/>
            <a:ext cx="12192000" cy="14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41F3B7A-B2BF-40FC-8EB2-F1C37D31648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953999" y="2728800"/>
            <a:ext cx="2959199" cy="3164000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GB" dirty="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GB" b="0"/>
              <a:t>Add Text</a:t>
            </a:r>
            <a:endParaRPr lang="en-GB"/>
          </a:p>
        </p:txBody>
      </p:sp>
      <p:sp>
        <p:nvSpPr>
          <p:cNvPr id="9" name="Content Placeholder 9">
            <a:extLst>
              <a:ext uri="{FF2B5EF4-FFF2-40B4-BE49-F238E27FC236}">
                <a16:creationId xmlns:a16="http://schemas.microsoft.com/office/drawing/2014/main" id="{75B7A667-B99F-7A41-AAC3-ED24B9B1D92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278804" y="2728800"/>
            <a:ext cx="2959199" cy="3164000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GB" dirty="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GB" b="0"/>
              <a:t>Add Text</a:t>
            </a:r>
            <a:endParaRPr lang="en-GB"/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93C1FF47-695D-B348-AF37-1ADF5736FA9E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613975" y="2728800"/>
            <a:ext cx="2959199" cy="3164000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GB" dirty="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GB" b="0"/>
              <a:t>Add Text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6047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1A62CF-E2B4-496D-829D-DCE372609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4000" y="1890000"/>
            <a:ext cx="10279150" cy="36512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D84EF4-0E07-4BF3-A4AB-3E8632AA79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0139" y="2717600"/>
            <a:ext cx="10279150" cy="3175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 b="1"/>
              <a:t>Fifth level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527A5D-B761-4C2F-97E6-5D8254424B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70139" y="775255"/>
            <a:ext cx="7176911" cy="230832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 algn="l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Airline ticket prices in India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D661B1-4E4B-4F85-ACA3-C34023D702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821333" y="783355"/>
            <a:ext cx="1400528" cy="2308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15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355CA-84B7-41B1-B164-8BB439CC7C6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9008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63" r:id="rId2"/>
    <p:sldLayoutId id="2147483677" r:id="rId3"/>
    <p:sldLayoutId id="2147483652" r:id="rId4"/>
    <p:sldLayoutId id="2147483682" r:id="rId5"/>
    <p:sldLayoutId id="2147483721" r:id="rId6"/>
    <p:sldLayoutId id="2147483722" r:id="rId7"/>
    <p:sldLayoutId id="2147483684" r:id="rId8"/>
    <p:sldLayoutId id="2147483685" r:id="rId9"/>
    <p:sldLayoutId id="2147483686" r:id="rId10"/>
    <p:sldLayoutId id="2147483723" r:id="rId11"/>
    <p:sldLayoutId id="2147483706" r:id="rId12"/>
    <p:sldLayoutId id="2147483697" r:id="rId13"/>
  </p:sldLayoutIdLst>
  <p:hf hdr="0" dt="0"/>
  <p:txStyles>
    <p:titleStyle>
      <a:lvl1pPr algn="l" defTabSz="914400" rtl="0" eaLnBrk="1" latinLnBrk="0" hangingPunct="1">
        <a:lnSpc>
          <a:spcPts val="3600"/>
        </a:lnSpc>
        <a:spcBef>
          <a:spcPct val="0"/>
        </a:spcBef>
        <a:buNone/>
        <a:defRPr sz="3600" b="1" kern="2000" spc="-100" baseline="0">
          <a:solidFill>
            <a:srgbClr val="20323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ts val="2880"/>
        </a:lnSpc>
        <a:spcBef>
          <a:spcPts val="0"/>
        </a:spcBef>
        <a:spcAft>
          <a:spcPts val="992"/>
        </a:spcAft>
        <a:buFont typeface="Arial" panose="020B0604020202020204" pitchFamily="34" charset="0"/>
        <a:buNone/>
        <a:defRPr sz="2400" b="1" kern="2000" spc="-100" baseline="0">
          <a:solidFill>
            <a:srgbClr val="203232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ts val="2880"/>
        </a:lnSpc>
        <a:spcBef>
          <a:spcPts val="0"/>
        </a:spcBef>
        <a:spcAft>
          <a:spcPts val="992"/>
        </a:spcAft>
        <a:buFont typeface="Arial" panose="020B0604020202020204" pitchFamily="34" charset="0"/>
        <a:buNone/>
        <a:defRPr sz="2400" kern="2000" spc="-100" baseline="0">
          <a:solidFill>
            <a:srgbClr val="203232"/>
          </a:solidFill>
          <a:latin typeface="+mn-lt"/>
          <a:ea typeface="+mn-ea"/>
          <a:cs typeface="+mn-cs"/>
        </a:defRPr>
      </a:lvl2pPr>
      <a:lvl3pPr marL="216000" indent="-216000" algn="l" defTabSz="914400" rtl="0" eaLnBrk="1" latinLnBrk="0" hangingPunct="1">
        <a:lnSpc>
          <a:spcPts val="2880"/>
        </a:lnSpc>
        <a:spcBef>
          <a:spcPts val="0"/>
        </a:spcBef>
        <a:spcAft>
          <a:spcPts val="992"/>
        </a:spcAft>
        <a:buFont typeface="Arial" panose="020B0604020202020204" pitchFamily="34" charset="0"/>
        <a:buChar char="■"/>
        <a:defRPr sz="2400" kern="2000" spc="-100" baseline="0">
          <a:solidFill>
            <a:srgbClr val="203232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ts val="2160"/>
        </a:lnSpc>
        <a:spcBef>
          <a:spcPts val="0"/>
        </a:spcBef>
        <a:buFont typeface="Arial" panose="020B0604020202020204" pitchFamily="34" charset="0"/>
        <a:buNone/>
        <a:defRPr sz="1800" kern="1200">
          <a:solidFill>
            <a:srgbClr val="203232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ts val="2160"/>
        </a:lnSpc>
        <a:spcBef>
          <a:spcPts val="0"/>
        </a:spcBef>
        <a:buFont typeface="Arial" panose="020B0604020202020204" pitchFamily="34" charset="0"/>
        <a:buNone/>
        <a:defRPr sz="1800" b="1" kern="1200">
          <a:solidFill>
            <a:srgbClr val="20323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4" pos="604" userDrawn="1">
          <p15:clr>
            <a:srgbClr val="F26B43"/>
          </p15:clr>
        </p15:guide>
        <p15:guide id="5" pos="7076" userDrawn="1">
          <p15:clr>
            <a:srgbClr val="F26B43"/>
          </p15:clr>
        </p15:guide>
        <p15:guide id="6" orient="horz" pos="2160" userDrawn="1">
          <p15:clr>
            <a:srgbClr val="F26B43"/>
          </p15:clr>
        </p15:guide>
        <p15:guide id="7" orient="horz" userDrawn="1">
          <p15:clr>
            <a:srgbClr val="F26B43"/>
          </p15:clr>
        </p15:guide>
        <p15:guide id="8" orient="horz" pos="604" userDrawn="1">
          <p15:clr>
            <a:srgbClr val="F26B43"/>
          </p15:clr>
        </p15:guide>
        <p15:guide id="10" orient="horz" pos="3712" userDrawn="1">
          <p15:clr>
            <a:srgbClr val="F26B43"/>
          </p15:clr>
        </p15:guide>
        <p15:guide id="11" orient="horz" pos="11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0AEE4-CC66-FE42-B0C3-2CC7AFD37D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88" y="2070547"/>
            <a:ext cx="10031157" cy="2716906"/>
          </a:xfrm>
        </p:spPr>
        <p:txBody>
          <a:bodyPr>
            <a:normAutofit fontScale="90000"/>
          </a:bodyPr>
          <a:lstStyle/>
          <a:p>
            <a:br>
              <a:rPr lang="en-US" sz="8000" dirty="0"/>
            </a:br>
            <a:br>
              <a:rPr lang="en-US" sz="4000" dirty="0"/>
            </a:br>
            <a:r>
              <a:rPr lang="en-US" sz="4000" dirty="0"/>
              <a:t>									</a:t>
            </a:r>
            <a:r>
              <a:rPr lang="en-US" sz="2200" dirty="0"/>
              <a:t>Date:  28/10/2024</a:t>
            </a:r>
            <a:br>
              <a:rPr lang="en-US" sz="8000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75DA97-5166-7F4B-BC83-F50AC8BEDC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289" y="1010565"/>
            <a:ext cx="10031156" cy="360000"/>
          </a:xfrm>
        </p:spPr>
        <p:txBody>
          <a:bodyPr/>
          <a:lstStyle/>
          <a:p>
            <a:r>
              <a:rPr lang="en-US" sz="2000"/>
              <a:t>Group Name: A147                                                 Name of Student Presenting: Haroon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7F4D14-5620-EC41-A86C-6CC3CFD69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5289" y="274320"/>
            <a:ext cx="10455567" cy="736245"/>
          </a:xfrm>
        </p:spPr>
        <p:txBody>
          <a:bodyPr/>
          <a:lstStyle/>
          <a:p>
            <a:r>
              <a:rPr lang="en-US"/>
              <a:t>Airline ticket prices in India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956FC8-6973-4403-50A9-6B9CE167E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5CA-84B7-41B1-B164-8BB439CC7C6B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8532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D9D8228-727F-1E46-B5AD-91D158B825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288" y="1066067"/>
            <a:ext cx="10110240" cy="588024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US" sz="2800"/>
              <a:t>Dataset </a:t>
            </a:r>
            <a:r>
              <a:rPr lang="en-US" sz="2800">
                <a:solidFill>
                  <a:srgbClr val="203232"/>
                </a:solidFill>
              </a:rPr>
              <a:t>ID</a:t>
            </a:r>
            <a:r>
              <a:rPr lang="en-US" sz="1600">
                <a:solidFill>
                  <a:srgbClr val="FF0000"/>
                </a:solidFill>
              </a:rPr>
              <a:t>:   </a:t>
            </a:r>
            <a:r>
              <a:rPr lang="en-US" sz="2400">
                <a:solidFill>
                  <a:srgbClr val="FF0000"/>
                </a:solidFill>
              </a:rPr>
              <a:t>DS115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EBC183-8AA5-EC44-9987-D65F5C189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5288" y="791022"/>
            <a:ext cx="9129687" cy="230832"/>
          </a:xfrm>
        </p:spPr>
        <p:txBody>
          <a:bodyPr/>
          <a:lstStyle/>
          <a:p>
            <a:r>
              <a:rPr lang="en-US"/>
              <a:t>Airline ticket prices in India</a:t>
            </a:r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9D9611-42EE-7840-81EE-DD6B1A99C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54512" y="555565"/>
            <a:ext cx="622800" cy="230832"/>
          </a:xfrm>
        </p:spPr>
        <p:txBody>
          <a:bodyPr/>
          <a:lstStyle/>
          <a:p>
            <a:r>
              <a:rPr lang="en-US"/>
              <a:t>2</a:t>
            </a:r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3FA3829-F12C-214D-8FBA-7E1A740F65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88" y="1457674"/>
            <a:ext cx="10837691" cy="3687511"/>
          </a:xfrm>
          <a:ln>
            <a:solidFill>
              <a:schemeClr val="bg1"/>
            </a:solidFill>
          </a:ln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b="0" dirty="0">
                <a:latin typeface="Calibri"/>
                <a:cs typeface="Calibri"/>
              </a:rPr>
              <a:t>This dataset is interesting to us because </a:t>
            </a:r>
            <a:r>
              <a:rPr lang="en-US" sz="2400" b="0" dirty="0">
                <a:solidFill>
                  <a:schemeClr val="accent2">
                    <a:lumMod val="75000"/>
                  </a:schemeClr>
                </a:solidFill>
                <a:latin typeface="Calibri"/>
                <a:ea typeface="+mj-lt"/>
                <a:cs typeface="+mj-lt"/>
              </a:rPr>
              <a:t>t</a:t>
            </a:r>
            <a:r>
              <a:rPr lang="en-US" sz="2400" b="0" dirty="0">
                <a:solidFill>
                  <a:schemeClr val="accent2">
                    <a:lumMod val="75000"/>
                  </a:schemeClr>
                </a:solidFill>
                <a:ea typeface="+mj-lt"/>
                <a:cs typeface="+mj-lt"/>
              </a:rPr>
              <a:t>his dataset is interesting because it provides a clear view into India’s competitive aviation market, offering insights on pricing strategies, peak travel timings, and traveler preferences on high-demand routes. It’s valuable for both travelers looking to optimize costs and for businesses studying market behavior in one of the world’s largest aviation hubs. </a:t>
            </a:r>
            <a:br>
              <a:rPr lang="en-US" sz="2200" b="0" dirty="0">
                <a:ea typeface="+mj-lt"/>
                <a:cs typeface="+mj-lt"/>
              </a:rPr>
            </a:br>
            <a:br>
              <a:rPr lang="en-US" sz="2400" b="0" dirty="0">
                <a:latin typeface="Calibri"/>
                <a:cs typeface="Calibri" panose="020F0502020204030204" pitchFamily="34" charset="0"/>
              </a:rPr>
            </a:br>
            <a:r>
              <a:rPr lang="en-US" sz="2400" b="0" dirty="0">
                <a:latin typeface="Calibri"/>
                <a:cs typeface="Calibri"/>
              </a:rPr>
              <a:t>Our  Independent variable is: </a:t>
            </a:r>
            <a:r>
              <a:rPr lang="en-US" sz="2400" b="0" dirty="0">
                <a:solidFill>
                  <a:schemeClr val="accent2">
                    <a:lumMod val="76000"/>
                  </a:schemeClr>
                </a:solidFill>
                <a:latin typeface="Calibri"/>
                <a:cs typeface="Calibri"/>
              </a:rPr>
              <a:t>Flight</a:t>
            </a:r>
            <a:r>
              <a:rPr lang="en-US" sz="2400" dirty="0">
                <a:solidFill>
                  <a:schemeClr val="accent2">
                    <a:lumMod val="76000"/>
                  </a:schemeClr>
                </a:solidFill>
                <a:latin typeface="Calibri"/>
                <a:cs typeface="Calibri"/>
              </a:rPr>
              <a:t> </a:t>
            </a:r>
            <a:r>
              <a:rPr lang="en-US" sz="2400" b="0" dirty="0">
                <a:solidFill>
                  <a:schemeClr val="accent2">
                    <a:lumMod val="76000"/>
                  </a:schemeClr>
                </a:solidFill>
                <a:latin typeface="Calibri"/>
                <a:cs typeface="Calibri"/>
              </a:rPr>
              <a:t>Duration</a:t>
            </a:r>
            <a:br>
              <a:rPr lang="en-US" sz="2400" dirty="0">
                <a:latin typeface="Calibri"/>
                <a:cs typeface="Calibri"/>
              </a:rPr>
            </a:br>
            <a:r>
              <a:rPr lang="en-US" sz="2400" b="0" dirty="0">
                <a:solidFill>
                  <a:srgbClr val="FF0000"/>
                </a:solidFill>
                <a:latin typeface="Calibri"/>
                <a:cs typeface="Calibri"/>
              </a:rPr>
              <a:t>                   </a:t>
            </a:r>
            <a:r>
              <a:rPr lang="en-US" sz="2400" b="0" dirty="0">
                <a:latin typeface="Calibri"/>
                <a:cs typeface="Calibri"/>
              </a:rPr>
              <a:t>This  Independent variable datatype is : </a:t>
            </a:r>
            <a:r>
              <a:rPr lang="en-US" sz="2400" b="0" dirty="0">
                <a:solidFill>
                  <a:srgbClr val="FF0000"/>
                </a:solidFill>
                <a:latin typeface="Calibri"/>
                <a:cs typeface="Calibri"/>
              </a:rPr>
              <a:t>Continuous</a:t>
            </a:r>
            <a:br>
              <a:rPr lang="en-US" sz="2400" b="0" dirty="0">
                <a:solidFill>
                  <a:srgbClr val="203232"/>
                </a:solidFill>
                <a:latin typeface="Calibri"/>
                <a:cs typeface="Calibri"/>
              </a:rPr>
            </a:br>
            <a:r>
              <a:rPr lang="en-US" sz="2400" b="0" dirty="0">
                <a:solidFill>
                  <a:srgbClr val="203232"/>
                </a:solidFill>
                <a:latin typeface="Calibri"/>
                <a:cs typeface="Calibri"/>
              </a:rPr>
              <a:t>Our</a:t>
            </a:r>
            <a:r>
              <a:rPr lang="en-US" sz="2400" b="0" dirty="0">
                <a:latin typeface="Calibri"/>
                <a:cs typeface="Calibri"/>
              </a:rPr>
              <a:t> Dependent variable is: </a:t>
            </a:r>
            <a:r>
              <a:rPr lang="en-US" sz="2400" b="0" dirty="0">
                <a:solidFill>
                  <a:schemeClr val="accent2">
                    <a:lumMod val="76000"/>
                  </a:schemeClr>
                </a:solidFill>
                <a:latin typeface="Calibri"/>
                <a:cs typeface="Calibri"/>
              </a:rPr>
              <a:t>Price</a:t>
            </a:r>
            <a:br>
              <a:rPr lang="en-US" sz="2400" b="0" dirty="0">
                <a:latin typeface="Calibri"/>
                <a:cs typeface="Calibri"/>
              </a:rPr>
            </a:br>
            <a:r>
              <a:rPr lang="en-US" sz="2400" b="0" dirty="0">
                <a:solidFill>
                  <a:srgbClr val="FF0000"/>
                </a:solidFill>
                <a:latin typeface="Calibri"/>
                <a:cs typeface="Calibri"/>
              </a:rPr>
              <a:t>                   </a:t>
            </a:r>
            <a:r>
              <a:rPr lang="en-US" sz="2400" b="0" dirty="0">
                <a:latin typeface="Calibri"/>
                <a:cs typeface="Calibri"/>
              </a:rPr>
              <a:t>This Dependent variable datatype is : </a:t>
            </a:r>
            <a:r>
              <a:rPr lang="en-US" sz="2400" b="0" dirty="0">
                <a:solidFill>
                  <a:srgbClr val="FF0000"/>
                </a:solidFill>
                <a:latin typeface="Calibri"/>
                <a:cs typeface="Calibri"/>
              </a:rPr>
              <a:t>Continuous </a:t>
            </a:r>
          </a:p>
        </p:txBody>
      </p:sp>
    </p:spTree>
    <p:extLst>
      <p:ext uri="{BB962C8B-B14F-4D97-AF65-F5344CB8AC3E}">
        <p14:creationId xmlns:p14="http://schemas.microsoft.com/office/powerpoint/2010/main" val="1718004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8E3CD731-5ACF-B002-247D-243F6E2149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289" y="1147638"/>
            <a:ext cx="9753625" cy="230832"/>
          </a:xfrm>
        </p:spPr>
        <p:txBody>
          <a:bodyPr/>
          <a:lstStyle/>
          <a:p>
            <a:pPr>
              <a:spcAft>
                <a:spcPts val="0"/>
              </a:spcAft>
            </a:pPr>
            <a:r>
              <a:rPr lang="en-GB"/>
              <a:t>Our Research Question is:</a:t>
            </a:r>
            <a:endParaRPr lang="en-GB" sz="1800">
              <a:solidFill>
                <a:srgbClr val="FF0000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4D431B-7665-75B0-2D73-5BD588DCB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Airline ticket prices in India</a:t>
            </a:r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25FA15-B17F-387B-E383-5505647AB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16400" y="791022"/>
            <a:ext cx="622800" cy="230832"/>
          </a:xfrm>
        </p:spPr>
        <p:txBody>
          <a:bodyPr/>
          <a:lstStyle/>
          <a:p>
            <a:r>
              <a:rPr lang="en-US"/>
              <a:t>3</a:t>
            </a:r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440DA25-F620-152B-DE9E-776F7B74DF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89" y="1659468"/>
            <a:ext cx="10640594" cy="2912532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br>
              <a:rPr lang="en-GB" sz="3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3600" dirty="0"/>
            </a:br>
            <a:r>
              <a:rPr lang="en-GB" sz="3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 there any</a:t>
            </a:r>
            <a:r>
              <a:rPr lang="en-US" sz="3600" dirty="0"/>
              <a:t> correlation between </a:t>
            </a:r>
            <a:r>
              <a:rPr lang="en-US" sz="3600" dirty="0">
                <a:solidFill>
                  <a:schemeClr val="accent2">
                    <a:lumMod val="75000"/>
                  </a:schemeClr>
                </a:solidFill>
              </a:rPr>
              <a:t>Flight duration </a:t>
            </a:r>
            <a:r>
              <a:rPr lang="en-US" sz="3600" dirty="0"/>
              <a:t>&amp; </a:t>
            </a:r>
            <a:r>
              <a:rPr lang="en-US" sz="3600" dirty="0">
                <a:solidFill>
                  <a:schemeClr val="accent2">
                    <a:lumMod val="75000"/>
                  </a:schemeClr>
                </a:solidFill>
              </a:rPr>
              <a:t>Ticket prices</a:t>
            </a:r>
            <a:r>
              <a:rPr lang="en-US" sz="3600" dirty="0"/>
              <a:t> for </a:t>
            </a:r>
            <a:r>
              <a:rPr lang="en-US" sz="3600" dirty="0">
                <a:solidFill>
                  <a:schemeClr val="accent2">
                    <a:lumMod val="75000"/>
                  </a:schemeClr>
                </a:solidFill>
              </a:rPr>
              <a:t>domestic flights departing from Delhi </a:t>
            </a:r>
            <a:r>
              <a:rPr lang="en-US" sz="3600" dirty="0"/>
              <a:t>in India?</a:t>
            </a:r>
            <a:br>
              <a:rPr lang="en-US" sz="3600" dirty="0"/>
            </a:br>
            <a:br>
              <a:rPr lang="en-US" sz="3600" dirty="0"/>
            </a:br>
            <a:br>
              <a:rPr lang="en-US" sz="3600" dirty="0"/>
            </a:br>
            <a:endParaRPr lang="en-GB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94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7EDF94-2B89-A21D-BBC0-E455C2D98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69543" y="284375"/>
            <a:ext cx="558281" cy="221244"/>
          </a:xfrm>
        </p:spPr>
        <p:txBody>
          <a:bodyPr/>
          <a:lstStyle/>
          <a:p>
            <a:r>
              <a:rPr lang="en-US"/>
              <a:t>4</a:t>
            </a:r>
            <a:endParaRPr lang="en-GB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D1A8E56B-DFF3-4B99-A410-52B14F2E39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6682" y="791023"/>
            <a:ext cx="11224108" cy="4478810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br>
              <a:rPr lang="en-GB" sz="2400" b="0" spc="0" dirty="0">
                <a:latin typeface="+mn-lt"/>
              </a:rPr>
            </a:br>
            <a:r>
              <a:rPr lang="en-GB" sz="2400" b="0" spc="0" dirty="0">
                <a:latin typeface="+mn-lt"/>
              </a:rPr>
              <a:t>1</a:t>
            </a:r>
            <a:r>
              <a:rPr lang="en-GB" sz="2400" spc="0" dirty="0">
                <a:latin typeface="+mn-lt"/>
              </a:rPr>
              <a:t>.  Null hypothesis </a:t>
            </a:r>
            <a:r>
              <a:rPr lang="en-GB" sz="2400" b="0" spc="0" dirty="0">
                <a:latin typeface="+mn-lt"/>
              </a:rPr>
              <a:t>(H</a:t>
            </a:r>
            <a:r>
              <a:rPr lang="en-GB" sz="2400" b="0" i="1" spc="0" baseline="-25000" dirty="0">
                <a:latin typeface="+mn-lt"/>
              </a:rPr>
              <a:t>o</a:t>
            </a:r>
            <a:r>
              <a:rPr lang="en-GB" sz="2400" b="0" spc="0" dirty="0">
                <a:latin typeface="+mn-lt"/>
              </a:rPr>
              <a:t>): </a:t>
            </a:r>
            <a:br>
              <a:rPr lang="en-GB" sz="2400" b="0" spc="0" dirty="0">
                <a:latin typeface="+mn-lt"/>
              </a:rPr>
            </a:br>
            <a:r>
              <a:rPr lang="en-US" sz="2400" b="0" spc="0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The null hypothesis states that there is </a:t>
            </a:r>
            <a:r>
              <a:rPr lang="en-US" sz="2400" spc="0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no relationship</a:t>
            </a:r>
            <a:r>
              <a:rPr lang="en-US" sz="2400" b="0" spc="0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 between flight duration and ticket prices for domestic flights departing from Delhi in India.</a:t>
            </a:r>
            <a:br>
              <a:rPr lang="en-GB" sz="2400" b="0" spc="0" dirty="0">
                <a:latin typeface="+mn-lt"/>
              </a:rPr>
            </a:br>
            <a:br>
              <a:rPr lang="en-GB" sz="2400" b="0" spc="0" dirty="0">
                <a:latin typeface="+mn-lt"/>
              </a:rPr>
            </a:br>
            <a:br>
              <a:rPr lang="en-GB" sz="2400" b="0" spc="0" dirty="0">
                <a:latin typeface="+mn-lt"/>
              </a:rPr>
            </a:br>
            <a:r>
              <a:rPr lang="en-GB" sz="2400" b="0" spc="0" dirty="0">
                <a:latin typeface="+mn-lt"/>
              </a:rPr>
              <a:t>2. </a:t>
            </a:r>
            <a:r>
              <a:rPr lang="en-GB" sz="2400" spc="0" dirty="0">
                <a:latin typeface="+mn-lt"/>
              </a:rPr>
              <a:t>Alternative hypothesis </a:t>
            </a:r>
            <a:r>
              <a:rPr lang="en-GB" sz="2400" b="0" spc="0" dirty="0">
                <a:latin typeface="+mn-lt"/>
              </a:rPr>
              <a:t>(H</a:t>
            </a:r>
            <a:r>
              <a:rPr lang="en-GB" sz="2400" b="0" spc="0" baseline="-25000" dirty="0">
                <a:latin typeface="+mn-lt"/>
              </a:rPr>
              <a:t>1</a:t>
            </a:r>
            <a:r>
              <a:rPr lang="en-GB" sz="2400" b="0" spc="0" dirty="0">
                <a:latin typeface="+mn-lt"/>
              </a:rPr>
              <a:t>): </a:t>
            </a:r>
            <a:br>
              <a:rPr lang="en-GB" sz="2400" b="0" spc="0" dirty="0">
                <a:latin typeface="+mn-lt"/>
              </a:rPr>
            </a:br>
            <a:r>
              <a:rPr lang="en-US" sz="2400" b="0" spc="0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The alternative hypothesis states that there is </a:t>
            </a:r>
            <a:r>
              <a:rPr lang="en-US" sz="2400" spc="0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a relationship </a:t>
            </a:r>
            <a:r>
              <a:rPr lang="en-US" sz="2400" b="0" spc="0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between flight duration and ticket prices for domestic flights departing </a:t>
            </a:r>
            <a:r>
              <a:rPr lang="en-US" sz="2400" b="0" spc="0">
                <a:solidFill>
                  <a:schemeClr val="accent2">
                    <a:lumMod val="75000"/>
                  </a:schemeClr>
                </a:solidFill>
                <a:latin typeface="+mn-lt"/>
              </a:rPr>
              <a:t>from Delhi in </a:t>
            </a:r>
            <a:r>
              <a:rPr lang="en-US" sz="2400" b="0" spc="0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India.</a:t>
            </a:r>
            <a:endParaRPr lang="en-US" sz="2400" b="0" spc="0" dirty="0">
              <a:solidFill>
                <a:schemeClr val="accent2">
                  <a:lumMod val="75000"/>
                </a:schemeClr>
              </a:solidFill>
              <a:cs typeface="Arial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F052C8-28E5-DFCC-365F-A7166F5D8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Airline ticket prices in India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3041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32129C-44C2-95DE-7FB4-8025AAB3E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Airline ticket prices in India</a:t>
            </a:r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43F542-9925-BCBE-2DA4-35A32A38D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5CA-84B7-41B1-B164-8BB439CC7C6B}" type="slidenum">
              <a:rPr lang="en-GB" smtClean="0"/>
              <a:pPr/>
              <a:t>5</a:t>
            </a:fld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EF2E89F-D251-B0A8-2377-FD314948D4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2800" y="697001"/>
            <a:ext cx="10031157" cy="649705"/>
          </a:xfrm>
        </p:spPr>
        <p:txBody>
          <a:bodyPr>
            <a:noAutofit/>
          </a:bodyPr>
          <a:lstStyle/>
          <a:p>
            <a:r>
              <a:rPr lang="en-US" sz="4000"/>
              <a:t>Dataset – Airline ticket price in India DS-115</a:t>
            </a:r>
            <a:endParaRPr lang="en-GB" sz="400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72D388E-BFFF-98AE-4906-C43F8A2AFE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483"/>
          <a:stretch/>
        </p:blipFill>
        <p:spPr>
          <a:xfrm>
            <a:off x="753840" y="1486975"/>
            <a:ext cx="10429075" cy="3884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34506"/>
      </p:ext>
    </p:extLst>
  </p:cSld>
  <p:clrMapOvr>
    <a:masterClrMapping/>
  </p:clrMapOvr>
</p:sld>
</file>

<file path=ppt/theme/theme1.xml><?xml version="1.0" encoding="utf-8"?>
<a:theme xmlns:a="http://schemas.openxmlformats.org/drawingml/2006/main" name="Herts Theme">
  <a:themeElements>
    <a:clrScheme name="Custom 2">
      <a:dk1>
        <a:srgbClr val="203232"/>
      </a:dk1>
      <a:lt1>
        <a:srgbClr val="FFFFFF"/>
      </a:lt1>
      <a:dk2>
        <a:srgbClr val="203232"/>
      </a:dk2>
      <a:lt2>
        <a:srgbClr val="FFFFFF"/>
      </a:lt2>
      <a:accent1>
        <a:srgbClr val="9C5FB5"/>
      </a:accent1>
      <a:accent2>
        <a:srgbClr val="00B9E4"/>
      </a:accent2>
      <a:accent3>
        <a:srgbClr val="F53F5B"/>
      </a:accent3>
      <a:accent4>
        <a:srgbClr val="0073CF"/>
      </a:accent4>
      <a:accent5>
        <a:srgbClr val="45B382"/>
      </a:accent5>
      <a:accent6>
        <a:srgbClr val="FFCF20"/>
      </a:accent6>
      <a:hlink>
        <a:srgbClr val="0073CF"/>
      </a:hlink>
      <a:folHlink>
        <a:srgbClr val="9C5FB5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B7AB4019A25F14E9AEB5769007937FC" ma:contentTypeVersion="6" ma:contentTypeDescription="Create a new document." ma:contentTypeScope="" ma:versionID="e39f1abe86898bb34110ac7c8f633e2d">
  <xsd:schema xmlns:xsd="http://www.w3.org/2001/XMLSchema" xmlns:xs="http://www.w3.org/2001/XMLSchema" xmlns:p="http://schemas.microsoft.com/office/2006/metadata/properties" xmlns:ns3="e0b66e2b-8ac0-4af7-b642-ec91160566fb" targetNamespace="http://schemas.microsoft.com/office/2006/metadata/properties" ma:root="true" ma:fieldsID="2ecc8d36e7f985748b7213f4e0ac8a99" ns3:_="">
    <xsd:import namespace="e0b66e2b-8ac0-4af7-b642-ec91160566fb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b66e2b-8ac0-4af7-b642-ec91160566fb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3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e0b66e2b-8ac0-4af7-b642-ec91160566fb" xsi:nil="true"/>
  </documentManagement>
</p:properties>
</file>

<file path=customXml/itemProps1.xml><?xml version="1.0" encoding="utf-8"?>
<ds:datastoreItem xmlns:ds="http://schemas.openxmlformats.org/officeDocument/2006/customXml" ds:itemID="{07367F45-F2BC-4BD7-8140-D40435D374AB}">
  <ds:schemaRefs>
    <ds:schemaRef ds:uri="e0b66e2b-8ac0-4af7-b642-ec91160566f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91C521DD-2673-4EE6-BB9B-DC5C3320FFB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DD1FC41-23C7-41B0-B5F9-BF4CD38AD2ED}">
  <ds:schemaRefs>
    <ds:schemaRef ds:uri="http://schemas.microsoft.com/office/infopath/2007/PartnerControls"/>
    <ds:schemaRef ds:uri="http://purl.org/dc/elements/1.1/"/>
    <ds:schemaRef ds:uri="http://purl.org/dc/terms/"/>
    <ds:schemaRef ds:uri="http://purl.org/dc/dcmitype/"/>
    <ds:schemaRef ds:uri="http://schemas.openxmlformats.org/package/2006/metadata/core-properties"/>
    <ds:schemaRef ds:uri="http://schemas.microsoft.com/office/2006/documentManagement/types"/>
    <ds:schemaRef ds:uri="e0b66e2b-8ac0-4af7-b642-ec91160566fb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264</Words>
  <Application>Microsoft Office PowerPoint</Application>
  <PresentationFormat>Widescreen</PresentationFormat>
  <Paragraphs>20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Herts Theme</vt:lpstr>
      <vt:lpstr>           Date:  28/10/2024 </vt:lpstr>
      <vt:lpstr>This dataset is interesting to us because this dataset is interesting because it provides a clear view into India’s competitive aviation market, offering insights on pricing strategies, peak travel timings, and traveler preferences on high-demand routes. It’s valuable for both travelers looking to optimize costs and for businesses studying market behavior in one of the world’s largest aviation hubs.   Our  Independent variable is: Flight Duration                    This  Independent variable datatype is : Continuous Our Dependent variable is: Price                    This Dependent variable datatype is : Continuous </vt:lpstr>
      <vt:lpstr>  Is there any correlation between Flight duration &amp; Ticket prices for domestic flights departing from Delhi in India?   </vt:lpstr>
      <vt:lpstr> 1.  Null hypothesis (Ho):  The null hypothesis states that there is no relationship between flight duration and ticket prices for domestic flights departing from Delhi in India.   2. Alternative hypothesis (H1):  The alternative hypothesis states that there is a relationship between flight duration and ticket prices for domestic flights departing from Delhi in India.</vt:lpstr>
      <vt:lpstr>Dataset – Airline ticket price in India DS-115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Joanne Harwood</dc:creator>
  <cp:lastModifiedBy>Mohammed Ashraf [Student-PECS]</cp:lastModifiedBy>
  <cp:revision>15</cp:revision>
  <dcterms:created xsi:type="dcterms:W3CDTF">2019-10-01T08:37:56Z</dcterms:created>
  <dcterms:modified xsi:type="dcterms:W3CDTF">2024-11-13T11:19:34Z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0x0101009B7AB4019A25F14E9AEB5769007937FC</vt:lpwstr>
  </property>
</Properties>
</file>