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89" r:id="rId5"/>
    <p:sldId id="329" r:id="rId6"/>
    <p:sldId id="336" r:id="rId7"/>
    <p:sldId id="338" r:id="rId8"/>
    <p:sldId id="33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249" userDrawn="1">
          <p15:clr>
            <a:srgbClr val="A4A3A4"/>
          </p15:clr>
        </p15:guide>
        <p15:guide id="4" pos="7068" userDrawn="1">
          <p15:clr>
            <a:srgbClr val="A4A3A4"/>
          </p15:clr>
        </p15:guide>
        <p15:guide id="5" orient="horz" pos="13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7CBE"/>
    <a:srgbClr val="85509A"/>
    <a:srgbClr val="714484"/>
    <a:srgbClr val="0073CF"/>
    <a:srgbClr val="203232"/>
    <a:srgbClr val="30454F"/>
    <a:srgbClr val="1295D8"/>
    <a:srgbClr val="004A5C"/>
    <a:srgbClr val="0093B6"/>
    <a:srgbClr val="00B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>
        <p:guide orient="horz" pos="2160"/>
        <p:guide pos="3840"/>
        <p:guide orient="horz" pos="3249"/>
        <p:guide pos="7068"/>
        <p:guide orient="horz" pos="13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8966F2-21A1-4B2B-ADA6-AD0BB447B7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468BB-CDF2-4507-B4EF-7B369D307A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AAC3A-BD1F-4A00-9099-74B95789FE00}" type="datetimeFigureOut">
              <a:rPr lang="en-GB" smtClean="0"/>
              <a:pPr/>
              <a:t>30/10/2024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BCF7D-6037-48D3-84E5-56B8B05521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9E732-656C-4BB5-ACCB-1568C5C66D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51D9-0FEB-436E-9280-D6033F60354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584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9C8A-39F6-4045-9163-4042C4C26B15}" type="datetimeFigureOut">
              <a:rPr lang="en-GB" smtClean="0"/>
              <a:pPr/>
              <a:t>30/10/2024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0952-48CC-46D7-9FCD-59FAD40CC0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231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941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98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Hertfordshire logo">
            <a:extLst>
              <a:ext uri="{FF2B5EF4-FFF2-40B4-BE49-F238E27FC236}">
                <a16:creationId xmlns:a16="http://schemas.microsoft.com/office/drawing/2014/main" id="{16E4BB13-0D32-AA4A-BF91-2B76A7C182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4000" y="2854800"/>
            <a:ext cx="6501600" cy="11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6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7C322-846C-9045-AD91-A93C82FC5A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2035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>
            <a:extLst>
              <a:ext uri="{FF2B5EF4-FFF2-40B4-BE49-F238E27FC236}">
                <a16:creationId xmlns:a16="http://schemas.microsoft.com/office/drawing/2014/main" id="{9ABCF9A5-761F-434B-BBB5-D788CB1E79D8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140400" y="140400"/>
            <a:ext cx="11916000" cy="6580800"/>
          </a:xfrm>
          <a:solidFill>
            <a:schemeClr val="bg1"/>
          </a:solid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809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99880E3-4DE3-A642-9738-DF49DDCC9AC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970139" y="4079342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/>
              <a:t>Add Text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F37D495-D835-8E4B-A177-5E12F893DDC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8077200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</a:t>
            </a:r>
            <a:r>
              <a:rPr lang="en-US"/>
              <a:t>Text</a:t>
            </a:r>
            <a:endParaRPr lang="en-GB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804C7E-983C-9246-90C0-AF8A0CE2CA84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523669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</a:t>
            </a:r>
            <a:r>
              <a:rPr lang="en-US"/>
              <a:t>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4410427-8F1D-7541-9C05-AFDD3531678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6217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8B7D5964-7A97-5742-8717-CCB747F84A0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01570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344933FE-A401-A841-9AC3-B75285AA32D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569236" y="1640942"/>
            <a:ext cx="2160587" cy="2160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3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2CE188-32E7-4242-9E44-E8055FC030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4002" y="5511600"/>
            <a:ext cx="2242795" cy="397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81B53D-9933-445F-9B68-E730EB38A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844" y="1964352"/>
            <a:ext cx="11828559" cy="105157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GB" sz="7386" spc="-3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8186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BE80A-BFEC-E24A-B510-73A571F1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Airline ticket prices in India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B25B4-144A-5B4A-8EAD-2022412D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17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B53D-9933-445F-9B68-E730EB38A5A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6B9F5-608F-4534-96F0-C3A5E1A638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54000" y="1890000"/>
            <a:ext cx="10031156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Airline ticket prices in India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CF2CA0-CCE3-4304-8F31-4D1CC50BCB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000" y="5511600"/>
            <a:ext cx="2242800" cy="39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1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C6B9F5-608F-4534-96F0-C3A5E1A63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9449821-0D0D-644D-97A3-D56097A9C6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</a:t>
            </a:r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F6EB17-8019-7B4E-B53C-76B057A7C31F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03EF50-F00F-9643-BE53-F0A5272FC4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0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BDFA-876B-4255-A301-F62F1EDD8D6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73668" y="2717444"/>
            <a:ext cx="4903200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/>
              <a:t>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36000" y="2717444"/>
            <a:ext cx="4456800" cy="31752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b="0"/>
              <a:t>Add Text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19DAE-53D8-4F04-A4B9-B6EDFC23886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63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805" userDrawn="1">
          <p15:clr>
            <a:srgbClr val="FBAE40"/>
          </p15:clr>
        </p15:guide>
        <p15:guide id="3" pos="3989" userDrawn="1">
          <p15:clr>
            <a:srgbClr val="FBAE40"/>
          </p15:clr>
        </p15:guide>
        <p15:guide id="4" pos="370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0B5-BA04-4DB3-853D-A1C05ADF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2717600"/>
            <a:ext cx="10251722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/>
              <a:t>Add Text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32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0B5-BA04-4DB3-853D-A1C05ADF82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/>
          <a:p>
            <a:r>
              <a:rPr lang="en-US"/>
              <a:t>Click to add title.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/>
              <a:t>Add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73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9D4C03-E8B1-644E-949B-F7AF9118183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GB" dirty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Text</a:t>
            </a:r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EDA17D-AAE6-954F-93C6-90B8D7B80B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62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835952" y="2728800"/>
            <a:ext cx="2959200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GB" spc="-100" baseline="0" dirty="0"/>
            </a:lvl4pPr>
            <a:lvl5pPr>
              <a:defRPr spc="-10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/>
              <a:t>Add Text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74043F1-6F14-49BD-83CA-12B559ABC1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088" y="2728913"/>
            <a:ext cx="6400800" cy="41290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51C537-0174-43E5-8B81-C80AF1D06831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11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9FCF96-B7D6-4CCD-A4AE-46A67249D3B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1F3B7A-B2BF-40FC-8EB2-F1C37D3164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53999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/>
              <a:t>Add Text</a:t>
            </a:r>
            <a:endParaRPr lang="en-GB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75B7A667-B99F-7A41-AAC3-ED24B9B1D92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78804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/>
              <a:t>Add Text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93C1FF47-695D-B348-AF37-1ADF5736FA9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613975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/>
              <a:t>Add Text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04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A62CF-E2B4-496D-829D-DCE37260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00" y="189000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84EF4-0E07-4BF3-A4AB-3E8632AA7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139" y="2717600"/>
            <a:ext cx="10279150" cy="31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 b="1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27A5D-B761-4C2F-97E6-5D8254424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70139" y="775255"/>
            <a:ext cx="7176911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661B1-4E4B-4F85-ACA3-C34023D70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21333" y="783355"/>
            <a:ext cx="1400528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00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77" r:id="rId3"/>
    <p:sldLayoutId id="2147483652" r:id="rId4"/>
    <p:sldLayoutId id="2147483682" r:id="rId5"/>
    <p:sldLayoutId id="2147483721" r:id="rId6"/>
    <p:sldLayoutId id="2147483722" r:id="rId7"/>
    <p:sldLayoutId id="2147483684" r:id="rId8"/>
    <p:sldLayoutId id="2147483685" r:id="rId9"/>
    <p:sldLayoutId id="2147483686" r:id="rId10"/>
    <p:sldLayoutId id="2147483723" r:id="rId11"/>
    <p:sldLayoutId id="2147483706" r:id="rId12"/>
    <p:sldLayoutId id="2147483697" r:id="rId13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2000" spc="-100" baseline="0">
          <a:solidFill>
            <a:srgbClr val="20323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b="1" kern="2000" spc="-100" baseline="0">
          <a:solidFill>
            <a:srgbClr val="20323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Char char="■"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kern="1200">
          <a:solidFill>
            <a:srgbClr val="20323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b="1" kern="1200">
          <a:solidFill>
            <a:srgbClr val="2032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pos="604" userDrawn="1">
          <p15:clr>
            <a:srgbClr val="F26B43"/>
          </p15:clr>
        </p15:guide>
        <p15:guide id="5" pos="7076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orient="horz" userDrawn="1">
          <p15:clr>
            <a:srgbClr val="F26B43"/>
          </p15:clr>
        </p15:guide>
        <p15:guide id="8" orient="horz" pos="604" userDrawn="1">
          <p15:clr>
            <a:srgbClr val="F26B43"/>
          </p15:clr>
        </p15:guide>
        <p15:guide id="10" orient="horz" pos="3712" userDrawn="1">
          <p15:clr>
            <a:srgbClr val="F26B43"/>
          </p15:clr>
        </p15:guide>
        <p15:guide id="11" orient="horz" pos="11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AEE4-CC66-FE42-B0C3-2CC7AFD37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88" y="2070547"/>
            <a:ext cx="10031157" cy="2716906"/>
          </a:xfrm>
        </p:spPr>
        <p:txBody>
          <a:bodyPr>
            <a:normAutofit fontScale="90000"/>
          </a:bodyPr>
          <a:lstStyle/>
          <a:p>
            <a:br>
              <a:rPr lang="en-US" sz="8000" dirty="0"/>
            </a:br>
            <a:br>
              <a:rPr lang="en-US" sz="4000" dirty="0"/>
            </a:br>
            <a:r>
              <a:rPr lang="en-US" sz="4000" dirty="0"/>
              <a:t>									</a:t>
            </a:r>
            <a:r>
              <a:rPr lang="en-US" sz="2200" dirty="0"/>
              <a:t>Date:  28/10/2024</a:t>
            </a:r>
            <a:br>
              <a:rPr lang="en-US" sz="80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5DA97-5166-7F4B-BC83-F50AC8BED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89" y="1010565"/>
            <a:ext cx="10031156" cy="360000"/>
          </a:xfrm>
        </p:spPr>
        <p:txBody>
          <a:bodyPr/>
          <a:lstStyle/>
          <a:p>
            <a:r>
              <a:rPr lang="en-US" sz="2000"/>
              <a:t>Group Name: A147                                                 Name of Student Presenting: Haroon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F4D14-5620-EC41-A86C-6CC3CFD6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274320"/>
            <a:ext cx="10455567" cy="736245"/>
          </a:xfrm>
        </p:spPr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56FC8-6973-4403-50A9-6B9CE167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53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D9D8228-727F-1E46-B5AD-91D158B82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88" y="1066067"/>
            <a:ext cx="10110240" cy="588024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2800"/>
              <a:t>Dataset </a:t>
            </a:r>
            <a:r>
              <a:rPr lang="en-US" sz="2800">
                <a:solidFill>
                  <a:srgbClr val="203232"/>
                </a:solidFill>
              </a:rPr>
              <a:t>ID</a:t>
            </a:r>
            <a:r>
              <a:rPr lang="en-US" sz="1600">
                <a:solidFill>
                  <a:srgbClr val="FF0000"/>
                </a:solidFill>
              </a:rPr>
              <a:t>:   </a:t>
            </a:r>
            <a:r>
              <a:rPr lang="en-US" sz="2400">
                <a:solidFill>
                  <a:srgbClr val="FF0000"/>
                </a:solidFill>
              </a:rPr>
              <a:t>DS115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BC183-8AA5-EC44-9987-D65F5C18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8" y="791022"/>
            <a:ext cx="9129687" cy="230832"/>
          </a:xfrm>
        </p:spPr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D9611-42EE-7840-81EE-DD6B1A99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4512" y="555565"/>
            <a:ext cx="622800" cy="230832"/>
          </a:xfrm>
        </p:spPr>
        <p:txBody>
          <a:bodyPr/>
          <a:lstStyle/>
          <a:p>
            <a:r>
              <a:rPr lang="en-US"/>
              <a:t>2</a:t>
            </a:r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FA3829-F12C-214D-8FBA-7E1A740F6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88" y="1457674"/>
            <a:ext cx="10837691" cy="3687511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>
                <a:latin typeface="Calibri"/>
                <a:cs typeface="Calibri"/>
              </a:rPr>
              <a:t>This dataset is interesting to us because </a:t>
            </a:r>
            <a:r>
              <a:rPr lang="en-US" sz="2400" b="0" dirty="0">
                <a:solidFill>
                  <a:schemeClr val="accent2">
                    <a:lumMod val="75000"/>
                  </a:schemeClr>
                </a:solidFill>
                <a:latin typeface="Calibri"/>
                <a:ea typeface="+mj-lt"/>
                <a:cs typeface="+mj-lt"/>
              </a:rPr>
              <a:t>t</a:t>
            </a:r>
            <a:r>
              <a:rPr lang="en-US" sz="2400" b="0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his dataset is interesting because it provides a clear view into India’s competitive aviation market, offering insights on pricing strategies, peak travel timings, and traveler preferences on high-demand routes. It’s valuable for both travelers looking to optimize costs and for businesses studying market behavior in one of the world’s largest aviation hubs. </a:t>
            </a:r>
            <a:br>
              <a:rPr lang="en-US" sz="2200" b="0" dirty="0">
                <a:ea typeface="+mj-lt"/>
                <a:cs typeface="+mj-lt"/>
              </a:rPr>
            </a:br>
            <a:br>
              <a:rPr lang="en-US" sz="2400" b="0" dirty="0">
                <a:latin typeface="Calibri"/>
                <a:cs typeface="Calibri" panose="020F0502020204030204" pitchFamily="34" charset="0"/>
              </a:rPr>
            </a:br>
            <a:r>
              <a:rPr lang="en-US" sz="2400" b="0" dirty="0">
                <a:latin typeface="Calibri"/>
                <a:cs typeface="Calibri"/>
              </a:rPr>
              <a:t>Our  Independent variable is: </a:t>
            </a:r>
            <a:r>
              <a:rPr lang="en-US" sz="2400" b="0" dirty="0">
                <a:solidFill>
                  <a:schemeClr val="accent2">
                    <a:lumMod val="76000"/>
                  </a:schemeClr>
                </a:solidFill>
                <a:latin typeface="Calibri"/>
                <a:cs typeface="Calibri"/>
              </a:rPr>
              <a:t>Flight</a:t>
            </a:r>
            <a:r>
              <a:rPr lang="en-US" sz="2400" dirty="0">
                <a:solidFill>
                  <a:schemeClr val="accent2">
                    <a:lumMod val="76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sz="2400" b="0" dirty="0">
                <a:solidFill>
                  <a:schemeClr val="accent2">
                    <a:lumMod val="76000"/>
                  </a:schemeClr>
                </a:solidFill>
                <a:latin typeface="Calibri"/>
                <a:cs typeface="Calibri"/>
              </a:rPr>
              <a:t>Duration</a:t>
            </a:r>
            <a:br>
              <a:rPr lang="en-US" sz="2400" dirty="0">
                <a:latin typeface="Calibri"/>
                <a:cs typeface="Calibri"/>
              </a:rPr>
            </a:br>
            <a:r>
              <a:rPr lang="en-US" sz="2400" b="0" dirty="0">
                <a:solidFill>
                  <a:srgbClr val="FF0000"/>
                </a:solidFill>
                <a:latin typeface="Calibri"/>
                <a:cs typeface="Calibri"/>
              </a:rPr>
              <a:t>                   </a:t>
            </a:r>
            <a:r>
              <a:rPr lang="en-US" sz="2400" b="0" dirty="0">
                <a:latin typeface="Calibri"/>
                <a:cs typeface="Calibri"/>
              </a:rPr>
              <a:t>This  Independent variable datatype is : </a:t>
            </a:r>
            <a:r>
              <a:rPr lang="en-US" sz="2400" b="0" dirty="0">
                <a:solidFill>
                  <a:srgbClr val="FF0000"/>
                </a:solidFill>
                <a:latin typeface="Calibri"/>
                <a:cs typeface="Calibri"/>
              </a:rPr>
              <a:t>Continuous</a:t>
            </a:r>
            <a:br>
              <a:rPr lang="en-US" sz="2400" b="0" dirty="0">
                <a:solidFill>
                  <a:srgbClr val="203232"/>
                </a:solidFill>
                <a:latin typeface="Calibri"/>
                <a:cs typeface="Calibri"/>
              </a:rPr>
            </a:br>
            <a:r>
              <a:rPr lang="en-US" sz="2400" b="0" dirty="0">
                <a:solidFill>
                  <a:srgbClr val="203232"/>
                </a:solidFill>
                <a:latin typeface="Calibri"/>
                <a:cs typeface="Calibri"/>
              </a:rPr>
              <a:t>Our</a:t>
            </a:r>
            <a:r>
              <a:rPr lang="en-US" sz="2400" b="0" dirty="0">
                <a:latin typeface="Calibri"/>
                <a:cs typeface="Calibri"/>
              </a:rPr>
              <a:t> Dependent variable is: </a:t>
            </a:r>
            <a:r>
              <a:rPr lang="en-US" sz="2400" b="0" dirty="0">
                <a:solidFill>
                  <a:schemeClr val="accent2">
                    <a:lumMod val="76000"/>
                  </a:schemeClr>
                </a:solidFill>
                <a:latin typeface="Calibri"/>
                <a:cs typeface="Calibri"/>
              </a:rPr>
              <a:t>Price</a:t>
            </a:r>
            <a:br>
              <a:rPr lang="en-US" sz="2400" b="0" dirty="0">
                <a:latin typeface="Calibri"/>
                <a:cs typeface="Calibri"/>
              </a:rPr>
            </a:br>
            <a:r>
              <a:rPr lang="en-US" sz="2400" b="0" dirty="0">
                <a:solidFill>
                  <a:srgbClr val="FF0000"/>
                </a:solidFill>
                <a:latin typeface="Calibri"/>
                <a:cs typeface="Calibri"/>
              </a:rPr>
              <a:t>                   </a:t>
            </a:r>
            <a:r>
              <a:rPr lang="en-US" sz="2400" b="0" dirty="0">
                <a:latin typeface="Calibri"/>
                <a:cs typeface="Calibri"/>
              </a:rPr>
              <a:t>This Dependent variable datatype is : </a:t>
            </a:r>
            <a:r>
              <a:rPr lang="en-US" sz="2400" b="0" dirty="0">
                <a:solidFill>
                  <a:srgbClr val="FF0000"/>
                </a:solidFill>
                <a:latin typeface="Calibri"/>
                <a:cs typeface="Calibri"/>
              </a:rPr>
              <a:t>Continuous </a:t>
            </a:r>
          </a:p>
        </p:txBody>
      </p:sp>
    </p:spTree>
    <p:extLst>
      <p:ext uri="{BB962C8B-B14F-4D97-AF65-F5344CB8AC3E}">
        <p14:creationId xmlns:p14="http://schemas.microsoft.com/office/powerpoint/2010/main" val="171800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E3CD731-5ACF-B002-247D-243F6E214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89" y="1147638"/>
            <a:ext cx="9753625" cy="230832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GB"/>
              <a:t>Our Research Question is:</a:t>
            </a:r>
            <a:endParaRPr lang="en-GB" sz="1800">
              <a:solidFill>
                <a:srgbClr val="FF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D431B-7665-75B0-2D73-5BD588DC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5FA15-B17F-387B-E383-5505647A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/>
          <a:lstStyle/>
          <a:p>
            <a:r>
              <a:rPr lang="en-US"/>
              <a:t>3</a:t>
            </a:r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0DA25-F620-152B-DE9E-776F7B74D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89" y="1659468"/>
            <a:ext cx="10640594" cy="291253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en-GB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any</a:t>
            </a:r>
            <a:r>
              <a:rPr lang="en-US" sz="3600" dirty="0"/>
              <a:t> correlation between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Flight duration </a:t>
            </a:r>
            <a:r>
              <a:rPr lang="en-US" sz="3600" dirty="0"/>
              <a:t>&amp;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Ticket prices</a:t>
            </a:r>
            <a:r>
              <a:rPr lang="en-US" sz="3600" dirty="0"/>
              <a:t> for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domestic flights </a:t>
            </a:r>
            <a:r>
              <a:rPr lang="en-US" sz="3600" dirty="0"/>
              <a:t>in India?</a:t>
            </a:r>
            <a:br>
              <a:rPr lang="en-US" sz="3600" dirty="0"/>
            </a:br>
            <a:r>
              <a:rPr lang="en-US" sz="3600" dirty="0"/>
              <a:t>Or </a:t>
            </a:r>
            <a:br>
              <a:rPr lang="en-US" sz="3600" dirty="0"/>
            </a:br>
            <a:r>
              <a:rPr lang="en-GB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any</a:t>
            </a:r>
            <a:r>
              <a:rPr lang="en-US" sz="3600" dirty="0"/>
              <a:t> correlation between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Flight duration </a:t>
            </a:r>
            <a:r>
              <a:rPr lang="en-US" sz="3600" dirty="0"/>
              <a:t>&amp;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Ticket prices</a:t>
            </a:r>
            <a:r>
              <a:rPr lang="en-US" sz="3600" dirty="0"/>
              <a:t> for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domestic flights departing from </a:t>
            </a:r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delhi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600" dirty="0"/>
              <a:t>in India?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endParaRPr lang="en-GB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EDF94-2B89-A21D-BBC0-E455C2D9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9543" y="284375"/>
            <a:ext cx="558281" cy="221244"/>
          </a:xfrm>
        </p:spPr>
        <p:txBody>
          <a:bodyPr/>
          <a:lstStyle/>
          <a:p>
            <a:r>
              <a:rPr lang="en-US"/>
              <a:t>4</a:t>
            </a:r>
            <a:endParaRPr lang="en-GB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1A8E56B-DFF3-4B99-A410-52B14F2E3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682" y="791023"/>
            <a:ext cx="11224108" cy="447881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br>
              <a:rPr lang="en-GB" sz="2400" b="0" spc="0" dirty="0">
                <a:latin typeface="+mn-lt"/>
              </a:rPr>
            </a:br>
            <a:r>
              <a:rPr lang="en-GB" sz="2400" b="0" spc="0" dirty="0">
                <a:latin typeface="+mn-lt"/>
              </a:rPr>
              <a:t>1</a:t>
            </a:r>
            <a:r>
              <a:rPr lang="en-GB" sz="2400" spc="0" dirty="0">
                <a:latin typeface="+mn-lt"/>
              </a:rPr>
              <a:t>.  Null hypothesis </a:t>
            </a:r>
            <a:r>
              <a:rPr lang="en-GB" sz="2400" b="0" spc="0" dirty="0">
                <a:latin typeface="+mn-lt"/>
              </a:rPr>
              <a:t>(H</a:t>
            </a:r>
            <a:r>
              <a:rPr lang="en-GB" sz="2400" b="0" i="1" spc="0" baseline="-25000" dirty="0">
                <a:latin typeface="+mn-lt"/>
              </a:rPr>
              <a:t>o</a:t>
            </a:r>
            <a:r>
              <a:rPr lang="en-GB" sz="2400" b="0" spc="0" dirty="0">
                <a:latin typeface="+mn-lt"/>
              </a:rPr>
              <a:t>): </a:t>
            </a:r>
            <a:br>
              <a:rPr lang="en-GB" sz="2400" b="0" spc="0" dirty="0">
                <a:latin typeface="+mn-lt"/>
              </a:rPr>
            </a:br>
            <a:r>
              <a:rPr lang="en-US" sz="2400" b="0" spc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The null hypothesis states that there is </a:t>
            </a:r>
            <a:r>
              <a:rPr lang="en-US" sz="2400" spc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no relationship</a:t>
            </a:r>
            <a:r>
              <a:rPr lang="en-US" sz="2400" b="0" spc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between flight duration and ticket prices for domestic flights in India.</a:t>
            </a:r>
            <a:br>
              <a:rPr lang="en-GB" sz="2400" b="0" spc="0" dirty="0">
                <a:latin typeface="+mn-lt"/>
              </a:rPr>
            </a:br>
            <a:br>
              <a:rPr lang="en-GB" sz="2400" b="0" spc="0" dirty="0">
                <a:latin typeface="+mn-lt"/>
              </a:rPr>
            </a:br>
            <a:br>
              <a:rPr lang="en-GB" sz="2400" b="0" spc="0" dirty="0">
                <a:latin typeface="+mn-lt"/>
              </a:rPr>
            </a:br>
            <a:r>
              <a:rPr lang="en-GB" sz="2400" b="0" spc="0" dirty="0">
                <a:latin typeface="+mn-lt"/>
              </a:rPr>
              <a:t>2. </a:t>
            </a:r>
            <a:r>
              <a:rPr lang="en-GB" sz="2400" spc="0" dirty="0">
                <a:latin typeface="+mn-lt"/>
              </a:rPr>
              <a:t>Alternative hypothesis </a:t>
            </a:r>
            <a:r>
              <a:rPr lang="en-GB" sz="2400" b="0" spc="0" dirty="0">
                <a:latin typeface="+mn-lt"/>
              </a:rPr>
              <a:t>(H</a:t>
            </a:r>
            <a:r>
              <a:rPr lang="en-GB" sz="2400" b="0" spc="0" baseline="-25000" dirty="0">
                <a:latin typeface="+mn-lt"/>
              </a:rPr>
              <a:t>1</a:t>
            </a:r>
            <a:r>
              <a:rPr lang="en-GB" sz="2400" b="0" spc="0" dirty="0">
                <a:latin typeface="+mn-lt"/>
              </a:rPr>
              <a:t>): </a:t>
            </a:r>
            <a:br>
              <a:rPr lang="en-GB" sz="2400" b="0" spc="0" dirty="0">
                <a:latin typeface="+mn-lt"/>
              </a:rPr>
            </a:br>
            <a:r>
              <a:rPr lang="en-US" sz="2400" b="0" spc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The alternative hypothesis states that there is </a:t>
            </a:r>
            <a:r>
              <a:rPr lang="en-US" sz="2400" spc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a relationship </a:t>
            </a:r>
            <a:r>
              <a:rPr lang="en-US" sz="2400" b="0" spc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between flight duration and ticket prices for domestic flights in India.</a:t>
            </a:r>
            <a:endParaRPr lang="en-US" sz="2400" b="0" spc="0" dirty="0">
              <a:solidFill>
                <a:schemeClr val="accent2">
                  <a:lumMod val="75000"/>
                </a:schemeClr>
              </a:solidFill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052C8-28E5-DFCC-365F-A7166F5D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04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2129C-44C2-95DE-7FB4-8025AAB3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3F542-9925-BCBE-2DA4-35A32A38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F2E89F-D251-B0A8-2377-FD314948D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800" y="697001"/>
            <a:ext cx="10031157" cy="649705"/>
          </a:xfrm>
        </p:spPr>
        <p:txBody>
          <a:bodyPr>
            <a:noAutofit/>
          </a:bodyPr>
          <a:lstStyle/>
          <a:p>
            <a:r>
              <a:rPr lang="en-US" sz="4000"/>
              <a:t>Dataset – Airline ticket price in India DS-115</a:t>
            </a:r>
            <a:endParaRPr lang="en-GB" sz="4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2D388E-BFFF-98AE-4906-C43F8A2AF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83"/>
          <a:stretch/>
        </p:blipFill>
        <p:spPr>
          <a:xfrm>
            <a:off x="952799" y="1578833"/>
            <a:ext cx="10429075" cy="388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4506"/>
      </p:ext>
    </p:extLst>
  </p:cSld>
  <p:clrMapOvr>
    <a:masterClrMapping/>
  </p:clrMapOvr>
</p:sld>
</file>

<file path=ppt/theme/theme1.xml><?xml version="1.0" encoding="utf-8"?>
<a:theme xmlns:a="http://schemas.openxmlformats.org/drawingml/2006/main" name="Herts Theme">
  <a:themeElements>
    <a:clrScheme name="Custom 2">
      <a:dk1>
        <a:srgbClr val="203232"/>
      </a:dk1>
      <a:lt1>
        <a:srgbClr val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7AB4019A25F14E9AEB5769007937FC" ma:contentTypeVersion="6" ma:contentTypeDescription="Create a new document." ma:contentTypeScope="" ma:versionID="e39f1abe86898bb34110ac7c8f633e2d">
  <xsd:schema xmlns:xsd="http://www.w3.org/2001/XMLSchema" xmlns:xs="http://www.w3.org/2001/XMLSchema" xmlns:p="http://schemas.microsoft.com/office/2006/metadata/properties" xmlns:ns3="e0b66e2b-8ac0-4af7-b642-ec91160566fb" targetNamespace="http://schemas.microsoft.com/office/2006/metadata/properties" ma:root="true" ma:fieldsID="2ecc8d36e7f985748b7213f4e0ac8a99" ns3:_="">
    <xsd:import namespace="e0b66e2b-8ac0-4af7-b642-ec91160566fb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b66e2b-8ac0-4af7-b642-ec91160566fb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0b66e2b-8ac0-4af7-b642-ec91160566fb" xsi:nil="true"/>
  </documentManagement>
</p:properties>
</file>

<file path=customXml/itemProps1.xml><?xml version="1.0" encoding="utf-8"?>
<ds:datastoreItem xmlns:ds="http://schemas.openxmlformats.org/officeDocument/2006/customXml" ds:itemID="{07367F45-F2BC-4BD7-8140-D40435D374AB}">
  <ds:schemaRefs>
    <ds:schemaRef ds:uri="e0b66e2b-8ac0-4af7-b642-ec91160566f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1C521DD-2673-4EE6-BB9B-DC5C3320FF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D1FC41-23C7-41B0-B5F9-BF4CD38AD2ED}">
  <ds:schemaRefs>
    <ds:schemaRef ds:uri="http://schemas.microsoft.com/office/infopath/2007/PartnerControls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e0b66e2b-8ac0-4af7-b642-ec91160566fb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Widescreen</PresentationFormat>
  <Paragraphs>20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Herts Theme</vt:lpstr>
      <vt:lpstr>           Date:  28/10/2024 </vt:lpstr>
      <vt:lpstr>This dataset is interesting to us because this dataset is interesting because it provides a clear view into India’s competitive aviation market, offering insights on pricing strategies, peak travel timings, and traveler preferences on high-demand routes. It’s valuable for both travelers looking to optimize costs and for businesses studying market behavior in one of the world’s largest aviation hubs.   Our  Independent variable is: Flight Duration                    This  Independent variable datatype is : Continuous Our Dependent variable is: Price                    This Dependent variable datatype is : Continuous </vt:lpstr>
      <vt:lpstr> Is there any correlation between Flight duration &amp; Ticket prices for domestic flights in India? Or  Is there any correlation between Flight duration &amp; Ticket prices for domestic flights departing from delhi in India?   </vt:lpstr>
      <vt:lpstr> 1.  Null hypothesis (Ho):  The null hypothesis states that there is no relationship between flight duration and ticket prices for domestic flights in India.   2. Alternative hypothesis (H1):  The alternative hypothesis states that there is a relationship between flight duration and ticket prices for domestic flights in India.</vt:lpstr>
      <vt:lpstr>Dataset – Airline ticket price in India DS-115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Mohammed Ashraf [Student-PECS]</cp:lastModifiedBy>
  <cp:revision>12</cp:revision>
  <dcterms:created xsi:type="dcterms:W3CDTF">2019-10-01T08:37:56Z</dcterms:created>
  <dcterms:modified xsi:type="dcterms:W3CDTF">2024-10-30T14:25:53Z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0x0101009B7AB4019A25F14E9AEB5769007937FC</vt:lpwstr>
  </property>
</Properties>
</file>