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67" r:id="rId4"/>
    <p:sldId id="268" r:id="rId5"/>
    <p:sldId id="258" r:id="rId6"/>
    <p:sldId id="269" r:id="rId7"/>
    <p:sldId id="274" r:id="rId8"/>
    <p:sldId id="270" r:id="rId9"/>
    <p:sldId id="276" r:id="rId10"/>
    <p:sldId id="271" r:id="rId11"/>
    <p:sldId id="280" r:id="rId12"/>
    <p:sldId id="279" r:id="rId13"/>
    <p:sldId id="282" r:id="rId14"/>
  </p:sldIdLst>
  <p:sldSz cx="12192000" cy="6858000"/>
  <p:notesSz cx="6858000" cy="9144000"/>
  <p:embeddedFontLst>
    <p:embeddedFont>
      <p:font typeface="Segoe Print" panose="02000600000000000000" charset="0"/>
      <p:regular r:id="rId18"/>
      <p:bold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970"/>
    <a:srgbClr val="75CEC4"/>
    <a:srgbClr val="F1BD47"/>
    <a:srgbClr val="6542A9"/>
    <a:srgbClr val="EF4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9" d="100"/>
          <a:sy n="79" d="100"/>
        </p:scale>
        <p:origin x="7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802005" y="-76454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957195" y="2214245"/>
            <a:ext cx="7153275" cy="3800475"/>
            <a:chOff x="2344754" y="1375796"/>
            <a:chExt cx="7502492" cy="4106408"/>
          </a:xfrm>
        </p:grpSpPr>
        <p:sp>
          <p:nvSpPr>
            <p:cNvPr id="15" name="矩形 14"/>
            <p:cNvSpPr/>
            <p:nvPr/>
          </p:nvSpPr>
          <p:spPr>
            <a:xfrm>
              <a:off x="2344754" y="1375796"/>
              <a:ext cx="7502492" cy="41064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513288" y="1506425"/>
              <a:ext cx="7165425" cy="3845151"/>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矩形 3"/>
          <p:cNvSpPr/>
          <p:nvPr/>
        </p:nvSpPr>
        <p:spPr>
          <a:xfrm>
            <a:off x="3611246" y="3730109"/>
            <a:ext cx="6338570" cy="768350"/>
          </a:xfrm>
          <a:prstGeom prst="rect">
            <a:avLst/>
          </a:prstGeom>
        </p:spPr>
        <p:txBody>
          <a:bodyPr wrap="none">
            <a:spAutoFit/>
          </a:bodyPr>
          <a:lstStyle/>
          <a:p>
            <a:pPr algn="ctr"/>
            <a:r>
              <a:rPr lang="en-US" altLang="zh-CN" sz="4000" b="1" dirty="0">
                <a:solidFill>
                  <a:schemeClr val="bg1"/>
                </a:solidFill>
                <a:latin typeface="Montserrat Extra Bold" panose="00000900000000000000" pitchFamily="50" charset="0"/>
                <a:cs typeface="+mn-ea"/>
                <a:sym typeface="+mn-lt"/>
              </a:rPr>
              <a:t>Chatbot using </a:t>
            </a:r>
            <a:r>
              <a:rPr lang="en-US" altLang="zh-CN" sz="4400" b="1" dirty="0">
                <a:solidFill>
                  <a:schemeClr val="bg1"/>
                </a:solidFill>
                <a:latin typeface="Montserrat Extra Bold" panose="00000900000000000000" pitchFamily="50" charset="0"/>
                <a:cs typeface="+mn-ea"/>
                <a:sym typeface="+mn-lt"/>
              </a:rPr>
              <a:t>python  </a:t>
            </a:r>
            <a:endParaRPr lang="en-US" altLang="zh-CN" sz="4400" b="1"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矩形 11"/>
          <p:cNvSpPr/>
          <p:nvPr/>
        </p:nvSpPr>
        <p:spPr>
          <a:xfrm>
            <a:off x="663237" y="2103639"/>
            <a:ext cx="5159622" cy="3365983"/>
          </a:xfrm>
          <a:prstGeom prst="rect">
            <a:avLst/>
          </a:prstGeom>
          <a:solidFill>
            <a:schemeClr val="bg1"/>
          </a:solidFill>
          <a:ln>
            <a:noFill/>
          </a:ln>
          <a:effectLst>
            <a:outerShdw blurRad="393700" sx="104000" sy="104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cs typeface="+mn-ea"/>
                <a:sym typeface="+mn-lt"/>
              </a:rPr>
              <a:t>j</a:t>
            </a:r>
            <a:endParaRPr lang="en-US" altLang="zh-CN">
              <a:cs typeface="+mn-ea"/>
              <a:sym typeface="+mn-lt"/>
            </a:endParaRPr>
          </a:p>
        </p:txBody>
      </p:sp>
      <p:sp>
        <p:nvSpPr>
          <p:cNvPr id="2" name="矩形 1"/>
          <p:cNvSpPr/>
          <p:nvPr/>
        </p:nvSpPr>
        <p:spPr>
          <a:xfrm>
            <a:off x="662807" y="1729001"/>
            <a:ext cx="449943" cy="449943"/>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783942" y="5034213"/>
            <a:ext cx="449943" cy="449943"/>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descr="D:\IBM\chatbot123.jpegchatbot123"/>
          <p:cNvPicPr>
            <a:picLocks noChangeAspect="1"/>
          </p:cNvPicPr>
          <p:nvPr/>
        </p:nvPicPr>
        <p:blipFill>
          <a:blip r:embed="rId1"/>
          <a:srcRect/>
          <a:stretch>
            <a:fillRect/>
          </a:stretch>
        </p:blipFill>
        <p:spPr>
          <a:xfrm>
            <a:off x="6404351" y="2013509"/>
            <a:ext cx="5047420" cy="3176905"/>
          </a:xfrm>
          <a:prstGeom prst="rect">
            <a:avLst/>
          </a:prstGeom>
        </p:spPr>
      </p:pic>
      <p:sp>
        <p:nvSpPr>
          <p:cNvPr id="4" name="矩形 3"/>
          <p:cNvSpPr/>
          <p:nvPr/>
        </p:nvSpPr>
        <p:spPr>
          <a:xfrm>
            <a:off x="6635433" y="3454400"/>
            <a:ext cx="4585256" cy="2559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794409" y="3773714"/>
            <a:ext cx="2267304" cy="493486"/>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903744" y="3789625"/>
            <a:ext cx="2164747" cy="337185"/>
          </a:xfrm>
          <a:prstGeom prst="rect">
            <a:avLst/>
          </a:prstGeom>
          <a:noFill/>
        </p:spPr>
        <p:txBody>
          <a:bodyPr wrap="square" rtlCol="0">
            <a:spAutoFit/>
          </a:bodyPr>
          <a:lstStyle/>
          <a:p>
            <a:pPr algn="ctr"/>
            <a:r>
              <a:rPr lang="en-US" altLang="zh-CN" sz="1600">
                <a:solidFill>
                  <a:schemeClr val="bg1"/>
                </a:solidFill>
                <a:cs typeface="+mn-ea"/>
                <a:sym typeface="+mn-lt"/>
              </a:rPr>
              <a:t>python in chatbot</a:t>
            </a:r>
            <a:endParaRPr lang="en-US" altLang="zh-CN" sz="1600">
              <a:solidFill>
                <a:schemeClr val="bg1"/>
              </a:solidFill>
              <a:cs typeface="+mn-ea"/>
              <a:sym typeface="+mn-lt"/>
            </a:endParaRPr>
          </a:p>
        </p:txBody>
      </p:sp>
      <p:sp>
        <p:nvSpPr>
          <p:cNvPr id="26" name="矩形 25"/>
          <p:cNvSpPr/>
          <p:nvPr/>
        </p:nvSpPr>
        <p:spPr>
          <a:xfrm>
            <a:off x="6818295" y="4399565"/>
            <a:ext cx="4172738" cy="1360805"/>
          </a:xfrm>
          <a:prstGeom prst="rect">
            <a:avLst/>
          </a:prstGeom>
        </p:spPr>
        <p:txBody>
          <a:bodyPr wrap="square">
            <a:spAutoFit/>
          </a:bodyPr>
          <a:lstStyle/>
          <a:p>
            <a:pPr algn="ctr">
              <a:lnSpc>
                <a:spcPct val="150000"/>
              </a:lnSpc>
            </a:pPr>
            <a:r>
              <a:rPr lang="zh-CN" altLang="en-US" sz="1100" dirty="0">
                <a:solidFill>
                  <a:schemeClr val="tx1">
                    <a:lumMod val="65000"/>
                    <a:lumOff val="35000"/>
                  </a:schemeClr>
                </a:solidFill>
                <a:cs typeface="+mn-ea"/>
                <a:sym typeface="+mn-lt"/>
              </a:rPr>
              <a:t>Fundamentally, the chatbot utilizing Python is designed and programmed to take in the data we provide and then analyze it using the complex algorithms for Artificial Intelligence. It then delivers us either a written response or a verbal one.</a:t>
            </a:r>
            <a:endParaRPr lang="zh-CN" altLang="en-US" sz="1100" dirty="0">
              <a:solidFill>
                <a:schemeClr val="tx1">
                  <a:lumMod val="65000"/>
                  <a:lumOff val="35000"/>
                </a:schemeClr>
              </a:solidFill>
              <a:cs typeface="+mn-ea"/>
              <a:sym typeface="+mn-lt"/>
            </a:endParaRPr>
          </a:p>
        </p:txBody>
      </p:sp>
      <p:sp>
        <p:nvSpPr>
          <p:cNvPr id="28" name="文本框 27"/>
          <p:cNvSpPr txBox="1"/>
          <p:nvPr/>
        </p:nvSpPr>
        <p:spPr>
          <a:xfrm>
            <a:off x="4069704" y="438258"/>
            <a:ext cx="3834153"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Chatbot using python</a:t>
            </a:r>
            <a:endParaRPr kumimoji="0" lang="en-US" altLang="zh-CN" sz="2800" b="0" i="0" u="none" strike="noStrike" kern="1200" cap="none" spc="0" normalizeH="0" baseline="0" noProof="0" dirty="0">
              <a:ln>
                <a:noFill/>
              </a:ln>
              <a:solidFill>
                <a:srgbClr val="422970"/>
              </a:solidFill>
              <a:effectLst/>
              <a:uLnTx/>
              <a:uFillTx/>
              <a:cs typeface="+mn-ea"/>
              <a:sym typeface="+mn-lt"/>
            </a:endParaRPr>
          </a:p>
        </p:txBody>
      </p:sp>
      <p:sp>
        <p:nvSpPr>
          <p:cNvPr id="7" name="Text Box 6"/>
          <p:cNvSpPr txBox="1"/>
          <p:nvPr/>
        </p:nvSpPr>
        <p:spPr>
          <a:xfrm>
            <a:off x="1410335" y="2329180"/>
            <a:ext cx="3550920" cy="368300"/>
          </a:xfrm>
          <a:prstGeom prst="rect">
            <a:avLst/>
          </a:prstGeom>
          <a:noFill/>
        </p:spPr>
        <p:txBody>
          <a:bodyPr wrap="none" rtlCol="0">
            <a:spAutoFit/>
          </a:bodyPr>
          <a:p>
            <a:r>
              <a:rPr lang="en-US" b="1"/>
              <a:t>ChatterBot library in Python</a:t>
            </a:r>
            <a:endParaRPr lang="en-US" b="1"/>
          </a:p>
        </p:txBody>
      </p:sp>
      <p:sp>
        <p:nvSpPr>
          <p:cNvPr id="8" name="Text Box 7"/>
          <p:cNvSpPr txBox="1"/>
          <p:nvPr/>
        </p:nvSpPr>
        <p:spPr>
          <a:xfrm>
            <a:off x="1410335" y="2883535"/>
            <a:ext cx="3971925" cy="2306955"/>
          </a:xfrm>
          <a:prstGeom prst="rect">
            <a:avLst/>
          </a:prstGeom>
          <a:noFill/>
        </p:spPr>
        <p:txBody>
          <a:bodyPr wrap="square" rtlCol="0">
            <a:spAutoFit/>
          </a:bodyPr>
          <a:p>
            <a:pPr algn="l"/>
            <a:r>
              <a:rPr lang="en-US" sz="1600"/>
              <a:t>ChatterBot is a library in python</a:t>
            </a:r>
            <a:endParaRPr lang="en-US" sz="1600"/>
          </a:p>
          <a:p>
            <a:pPr algn="l"/>
            <a:r>
              <a:rPr lang="en-US" sz="1600"/>
              <a:t> which generates responses to</a:t>
            </a:r>
            <a:endParaRPr lang="en-US" sz="1600"/>
          </a:p>
          <a:p>
            <a:pPr algn="l"/>
            <a:r>
              <a:rPr lang="en-US" sz="1600"/>
              <a:t> user input. It uses a number of</a:t>
            </a:r>
            <a:endParaRPr lang="en-US" sz="1600"/>
          </a:p>
          <a:p>
            <a:pPr algn="l"/>
            <a:r>
              <a:rPr lang="en-US" sz="1600"/>
              <a:t> machine learning algorithms to </a:t>
            </a:r>
            <a:endParaRPr lang="en-US" sz="1600"/>
          </a:p>
          <a:p>
            <a:pPr algn="l"/>
            <a:r>
              <a:rPr lang="en-US" sz="1600"/>
              <a:t>produce a variety of responses. </a:t>
            </a:r>
            <a:endParaRPr lang="en-US" sz="1600"/>
          </a:p>
          <a:p>
            <a:pPr algn="l"/>
            <a:r>
              <a:rPr lang="en-US" sz="1600"/>
              <a:t>It becomes easier for the users to</a:t>
            </a:r>
            <a:endParaRPr lang="en-US" sz="1600"/>
          </a:p>
          <a:p>
            <a:pPr algn="l"/>
            <a:r>
              <a:rPr lang="en-US" sz="1600"/>
              <a:t> make chatbots using the</a:t>
            </a:r>
            <a:endParaRPr lang="en-US" sz="1600"/>
          </a:p>
          <a:p>
            <a:pPr algn="l"/>
            <a:r>
              <a:rPr lang="en-US" sz="1600"/>
              <a:t> ChatterBot library with </a:t>
            </a:r>
            <a:endParaRPr lang="en-US" sz="1600"/>
          </a:p>
          <a:p>
            <a:pPr algn="l"/>
            <a:r>
              <a:rPr lang="en-US" sz="1600"/>
              <a:t>more accurate responses.</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文本框 36"/>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422970"/>
                </a:solidFill>
                <a:effectLst/>
                <a:uLnTx/>
                <a:uFillTx/>
                <a:cs typeface="+mn-ea"/>
                <a:sym typeface="+mn-lt"/>
              </a:rPr>
              <a:t>Technology stack :</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
        <p:nvSpPr>
          <p:cNvPr id="5" name="Text Box 4"/>
          <p:cNvSpPr txBox="1"/>
          <p:nvPr/>
        </p:nvSpPr>
        <p:spPr>
          <a:xfrm>
            <a:off x="1710690" y="1608455"/>
            <a:ext cx="8769985" cy="4521835"/>
          </a:xfrm>
          <a:prstGeom prst="rect">
            <a:avLst/>
          </a:prstGeom>
          <a:noFill/>
        </p:spPr>
        <p:txBody>
          <a:bodyPr wrap="square" rtlCol="0">
            <a:spAutoFit/>
          </a:bodyPr>
          <a:p>
            <a:pPr algn="just">
              <a:lnSpc>
                <a:spcPct val="160000"/>
              </a:lnSpc>
            </a:pPr>
            <a:r>
              <a:rPr lang="en-US"/>
              <a:t> 1. Front-end: HTML, CSS, and JavaScript for creating a user</a:t>
            </a:r>
            <a:endParaRPr lang="en-US"/>
          </a:p>
          <a:p>
            <a:pPr algn="just">
              <a:lnSpc>
                <a:spcPct val="160000"/>
              </a:lnSpc>
            </a:pPr>
            <a:r>
              <a:rPr lang="en-US"/>
              <a:t>friendly web interface with chat functionality. </a:t>
            </a:r>
            <a:endParaRPr lang="en-US"/>
          </a:p>
          <a:p>
            <a:pPr algn="just">
              <a:lnSpc>
                <a:spcPct val="160000"/>
              </a:lnSpc>
            </a:pPr>
            <a:r>
              <a:rPr lang="en-US"/>
              <a:t>  2. Chatbot Engine: Python with NLP libraries like NLTK or </a:t>
            </a:r>
            <a:endParaRPr lang="en-US"/>
          </a:p>
          <a:p>
            <a:pPr algn="just">
              <a:lnSpc>
                <a:spcPct val="160000"/>
              </a:lnSpc>
            </a:pPr>
            <a:r>
              <a:rPr lang="en-US"/>
              <a:t>spaCy for text analysis and understanding user input. </a:t>
            </a:r>
            <a:endParaRPr lang="en-US"/>
          </a:p>
          <a:p>
            <a:pPr algn="just">
              <a:lnSpc>
                <a:spcPct val="160000"/>
              </a:lnSpc>
            </a:pPr>
            <a:r>
              <a:rPr lang="en-US"/>
              <a:t>  3. Assessment Module: Python-based logic for simulating </a:t>
            </a:r>
            <a:endParaRPr lang="en-US"/>
          </a:p>
          <a:p>
            <a:pPr algn="just">
              <a:lnSpc>
                <a:spcPct val="160000"/>
              </a:lnSpc>
            </a:pPr>
            <a:r>
              <a:rPr lang="en-US"/>
              <a:t>mental health assessments inspired by established scales. </a:t>
            </a:r>
            <a:endParaRPr lang="en-US"/>
          </a:p>
          <a:p>
            <a:pPr algn="just">
              <a:lnSpc>
                <a:spcPct val="160000"/>
              </a:lnSpc>
            </a:pPr>
            <a:r>
              <a:rPr lang="en-US"/>
              <a:t>  4. Resource Recommendations: Algorithmic logic to </a:t>
            </a:r>
            <a:endParaRPr lang="en-US"/>
          </a:p>
          <a:p>
            <a:pPr algn="just">
              <a:lnSpc>
                <a:spcPct val="160000"/>
              </a:lnSpc>
            </a:pPr>
            <a:r>
              <a:rPr lang="en-US"/>
              <a:t>recommend mental health resources based on user responses. </a:t>
            </a:r>
            <a:endParaRPr lang="en-US"/>
          </a:p>
          <a:p>
            <a:pPr algn="just">
              <a:lnSpc>
                <a:spcPct val="160000"/>
              </a:lnSpc>
            </a:pPr>
            <a:r>
              <a:rPr lang="en-US"/>
              <a:t>  5. User Data Handling: MySQL or MongoDB for simulating </a:t>
            </a:r>
            <a:endParaRPr lang="en-US"/>
          </a:p>
          <a:p>
            <a:pPr algn="just">
              <a:lnSpc>
                <a:spcPct val="160000"/>
              </a:lnSpc>
            </a:pPr>
            <a:r>
              <a:rPr lang="en-US"/>
              <a:t>data storage to track user progress while maintaining anonymity.</a:t>
            </a:r>
            <a:endParaRPr lang="en-US"/>
          </a:p>
        </p:txBody>
      </p:sp>
      <p:sp>
        <p:nvSpPr>
          <p:cNvPr id="6" name="Flowchart: Document 5"/>
          <p:cNvSpPr/>
          <p:nvPr/>
        </p:nvSpPr>
        <p:spPr>
          <a:xfrm>
            <a:off x="0" y="-95885"/>
            <a:ext cx="1887220" cy="1704340"/>
          </a:xfrm>
          <a:prstGeom prst="flowChartDocument">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932129" y="1545341"/>
            <a:ext cx="7502492" cy="4106408"/>
            <a:chOff x="2344754" y="1375796"/>
            <a:chExt cx="7502492" cy="4106408"/>
          </a:xfrm>
        </p:grpSpPr>
        <p:sp>
          <p:nvSpPr>
            <p:cNvPr id="15" name="矩形 14"/>
            <p:cNvSpPr/>
            <p:nvPr/>
          </p:nvSpPr>
          <p:spPr>
            <a:xfrm>
              <a:off x="2344754" y="1375796"/>
              <a:ext cx="7502492" cy="41064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513288" y="1506425"/>
              <a:ext cx="7165425" cy="3845151"/>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矩形: 圆角 22"/>
          <p:cNvSpPr/>
          <p:nvPr/>
        </p:nvSpPr>
        <p:spPr>
          <a:xfrm>
            <a:off x="5658122" y="4158986"/>
            <a:ext cx="1407885" cy="45946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422970"/>
                </a:solidFill>
                <a:cs typeface="+mn-ea"/>
                <a:sym typeface="+mn-lt"/>
              </a:rPr>
              <a:t>------</a:t>
            </a:r>
            <a:endParaRPr lang="en-US" altLang="zh-CN" sz="2000" dirty="0">
              <a:solidFill>
                <a:srgbClr val="422970"/>
              </a:solidFill>
              <a:cs typeface="+mn-ea"/>
              <a:sym typeface="+mn-lt"/>
            </a:endParaRPr>
          </a:p>
        </p:txBody>
      </p:sp>
      <p:sp>
        <p:nvSpPr>
          <p:cNvPr id="4" name="矩形 3"/>
          <p:cNvSpPr/>
          <p:nvPr/>
        </p:nvSpPr>
        <p:spPr>
          <a:xfrm>
            <a:off x="4995191" y="3074789"/>
            <a:ext cx="3376374" cy="707886"/>
          </a:xfrm>
          <a:prstGeom prst="rect">
            <a:avLst/>
          </a:prstGeom>
        </p:spPr>
        <p:txBody>
          <a:bodyPr wrap="none">
            <a:spAutoFit/>
          </a:bodyPr>
          <a:lstStyle/>
          <a:p>
            <a:pPr algn="ctr"/>
            <a:r>
              <a:rPr lang="en-US" altLang="zh-CN" sz="4000" dirty="0">
                <a:solidFill>
                  <a:schemeClr val="bg1"/>
                </a:solidFill>
                <a:latin typeface="Montserrat Extra Bold" panose="00000900000000000000" pitchFamily="50" charset="0"/>
                <a:cs typeface="+mn-ea"/>
                <a:sym typeface="+mn-lt"/>
              </a:rPr>
              <a:t>THANK YOU</a:t>
            </a:r>
            <a:endParaRPr lang="zh-CN" altLang="en-US" sz="40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4" name="组合 43"/>
          <p:cNvGrpSpPr/>
          <p:nvPr/>
        </p:nvGrpSpPr>
        <p:grpSpPr>
          <a:xfrm>
            <a:off x="7591392" y="-379303"/>
            <a:ext cx="5100062" cy="1217169"/>
            <a:chOff x="7591392" y="-379303"/>
            <a:chExt cx="5100062" cy="1217169"/>
          </a:xfrm>
        </p:grpSpPr>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1667397" y="5790854"/>
            <a:ext cx="5100062" cy="1217169"/>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657777" y="1361149"/>
            <a:ext cx="3057990" cy="5064210"/>
            <a:chOff x="1908140" y="2667681"/>
            <a:chExt cx="2027878" cy="2848872"/>
          </a:xfrm>
        </p:grpSpPr>
        <p:sp>
          <p:nvSpPr>
            <p:cNvPr id="24" name="矩形 23"/>
            <p:cNvSpPr/>
            <p:nvPr/>
          </p:nvSpPr>
          <p:spPr>
            <a:xfrm rot="5400000">
              <a:off x="1497643" y="3078178"/>
              <a:ext cx="2848872" cy="202787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5400000">
              <a:off x="1610290" y="3247093"/>
              <a:ext cx="2588341" cy="1690049"/>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p:cNvSpPr/>
          <p:nvPr/>
        </p:nvSpPr>
        <p:spPr>
          <a:xfrm>
            <a:off x="5549032" y="1566792"/>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01</a:t>
            </a:r>
            <a:endParaRPr lang="zh-CN" altLang="en-US" sz="3200">
              <a:cs typeface="+mn-ea"/>
              <a:sym typeface="+mn-lt"/>
            </a:endParaRPr>
          </a:p>
        </p:txBody>
      </p:sp>
      <p:sp>
        <p:nvSpPr>
          <p:cNvPr id="31" name="矩形 30"/>
          <p:cNvSpPr/>
          <p:nvPr/>
        </p:nvSpPr>
        <p:spPr>
          <a:xfrm>
            <a:off x="5549032" y="2771601"/>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02</a:t>
            </a:r>
            <a:endParaRPr lang="zh-CN" altLang="en-US" sz="3200">
              <a:cs typeface="+mn-ea"/>
              <a:sym typeface="+mn-lt"/>
            </a:endParaRPr>
          </a:p>
        </p:txBody>
      </p:sp>
      <p:sp>
        <p:nvSpPr>
          <p:cNvPr id="34" name="矩形 33"/>
          <p:cNvSpPr/>
          <p:nvPr/>
        </p:nvSpPr>
        <p:spPr>
          <a:xfrm>
            <a:off x="5549032" y="3976410"/>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03</a:t>
            </a:r>
            <a:endParaRPr lang="zh-CN" altLang="en-US" sz="3200">
              <a:cs typeface="+mn-ea"/>
              <a:sym typeface="+mn-lt"/>
            </a:endParaRPr>
          </a:p>
        </p:txBody>
      </p:sp>
      <p:sp>
        <p:nvSpPr>
          <p:cNvPr id="41" name="矩形 40"/>
          <p:cNvSpPr/>
          <p:nvPr/>
        </p:nvSpPr>
        <p:spPr>
          <a:xfrm>
            <a:off x="5549032" y="5181220"/>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04</a:t>
            </a:r>
            <a:endParaRPr lang="zh-CN" altLang="en-US" sz="3200">
              <a:cs typeface="+mn-ea"/>
              <a:sym typeface="+mn-lt"/>
            </a:endParaRPr>
          </a:p>
        </p:txBody>
      </p:sp>
      <p:sp>
        <p:nvSpPr>
          <p:cNvPr id="28" name="文本框 27"/>
          <p:cNvSpPr txBox="1"/>
          <p:nvPr/>
        </p:nvSpPr>
        <p:spPr>
          <a:xfrm>
            <a:off x="1480441" y="3662883"/>
            <a:ext cx="2997201" cy="461665"/>
          </a:xfrm>
          <a:prstGeom prst="rect">
            <a:avLst/>
          </a:prstGeom>
          <a:noFill/>
        </p:spPr>
        <p:txBody>
          <a:bodyPr wrap="square" rtlCol="0">
            <a:spAutoFit/>
          </a:bodyPr>
          <a:lstStyle/>
          <a:p>
            <a:pPr algn="ctr"/>
            <a:r>
              <a:rPr lang="en-US" altLang="zh-CN" sz="2400" b="1" dirty="0">
                <a:solidFill>
                  <a:schemeClr val="bg1"/>
                </a:solidFill>
                <a:latin typeface="Montserrat Extra Bold" panose="00000900000000000000" pitchFamily="50" charset="0"/>
                <a:cs typeface="+mn-ea"/>
                <a:sym typeface="+mn-lt"/>
              </a:rPr>
              <a:t>CONTENTS</a:t>
            </a:r>
            <a:endParaRPr lang="zh-CN" altLang="en-US" sz="2400" b="1" dirty="0">
              <a:solidFill>
                <a:schemeClr val="bg1"/>
              </a:solidFill>
              <a:latin typeface="Montserrat Extra Bold" panose="00000900000000000000" pitchFamily="50" charset="0"/>
              <a:cs typeface="+mn-ea"/>
              <a:sym typeface="+mn-lt"/>
            </a:endParaRPr>
          </a:p>
        </p:txBody>
      </p:sp>
      <p:sp>
        <p:nvSpPr>
          <p:cNvPr id="30" name="矩形 29"/>
          <p:cNvSpPr/>
          <p:nvPr/>
        </p:nvSpPr>
        <p:spPr>
          <a:xfrm>
            <a:off x="6630265" y="1718730"/>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Introduction</a:t>
            </a:r>
            <a:endParaRPr lang="en-US" altLang="zh-CN" sz="2400" dirty="0">
              <a:solidFill>
                <a:schemeClr val="bg1"/>
              </a:solidFill>
              <a:latin typeface="Montserrat Extra Bold" panose="00000900000000000000" pitchFamily="50" charset="0"/>
              <a:cs typeface="+mn-ea"/>
              <a:sym typeface="+mn-lt"/>
            </a:endParaRPr>
          </a:p>
        </p:txBody>
      </p:sp>
      <p:sp>
        <p:nvSpPr>
          <p:cNvPr id="33" name="矩形 32"/>
          <p:cNvSpPr/>
          <p:nvPr/>
        </p:nvSpPr>
        <p:spPr>
          <a:xfrm>
            <a:off x="6630265" y="2914650"/>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Applications</a:t>
            </a:r>
            <a:endParaRPr lang="en-US" altLang="zh-CN" sz="2400" dirty="0">
              <a:solidFill>
                <a:schemeClr val="bg1"/>
              </a:solidFill>
              <a:latin typeface="Montserrat Extra Bold" panose="00000900000000000000" pitchFamily="50" charset="0"/>
              <a:cs typeface="+mn-ea"/>
              <a:sym typeface="+mn-lt"/>
            </a:endParaRPr>
          </a:p>
        </p:txBody>
      </p:sp>
      <p:sp>
        <p:nvSpPr>
          <p:cNvPr id="38" name="矩形 37"/>
          <p:cNvSpPr/>
          <p:nvPr/>
        </p:nvSpPr>
        <p:spPr>
          <a:xfrm>
            <a:off x="6630265" y="4141033"/>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How do chatbots work?</a:t>
            </a:r>
            <a:endParaRPr lang="en-US" altLang="zh-CN" sz="2400" dirty="0">
              <a:solidFill>
                <a:schemeClr val="bg1"/>
              </a:solidFill>
              <a:latin typeface="Montserrat Extra Bold" panose="00000900000000000000" pitchFamily="50" charset="0"/>
              <a:cs typeface="+mn-ea"/>
              <a:sym typeface="+mn-lt"/>
            </a:endParaRPr>
          </a:p>
        </p:txBody>
      </p:sp>
      <p:sp>
        <p:nvSpPr>
          <p:cNvPr id="39" name="矩形 38"/>
          <p:cNvSpPr/>
          <p:nvPr/>
        </p:nvSpPr>
        <p:spPr>
          <a:xfrm>
            <a:off x="6630265" y="5357703"/>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 Coding used</a:t>
            </a:r>
            <a:endParaRPr lang="en-US" altLang="zh-CN" sz="24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01</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5182782" y="4965035"/>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22970"/>
                </a:solidFill>
                <a:cs typeface="+mn-ea"/>
                <a:sym typeface="+mn-lt"/>
              </a:rPr>
              <a:t>CHATBOT</a:t>
            </a:r>
            <a:endParaRPr lang="en-US" altLang="zh-CN" sz="2000">
              <a:solidFill>
                <a:srgbClr val="422970"/>
              </a:solidFill>
              <a:cs typeface="+mn-ea"/>
              <a:sym typeface="+mn-lt"/>
            </a:endParaRPr>
          </a:p>
        </p:txBody>
      </p:sp>
      <p:sp>
        <p:nvSpPr>
          <p:cNvPr id="21" name="矩形 20"/>
          <p:cNvSpPr/>
          <p:nvPr/>
        </p:nvSpPr>
        <p:spPr>
          <a:xfrm>
            <a:off x="4146095" y="3417516"/>
            <a:ext cx="3899811" cy="58356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INTRODUCTION</a:t>
            </a:r>
            <a:endParaRPr lang="en-US" altLang="zh-CN"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6" name="图片 25" descr="C:\Users\Achu\Desktop\Chatbot.pngChatbot"/>
          <p:cNvPicPr>
            <a:picLocks noChangeAspect="1"/>
          </p:cNvPicPr>
          <p:nvPr/>
        </p:nvPicPr>
        <p:blipFill>
          <a:blip r:embed="rId1"/>
          <a:srcRect/>
          <a:stretch>
            <a:fillRect/>
          </a:stretch>
        </p:blipFill>
        <p:spPr>
          <a:xfrm>
            <a:off x="911572" y="1974929"/>
            <a:ext cx="3061854" cy="3061335"/>
          </a:xfrm>
          <a:custGeom>
            <a:avLst/>
            <a:gdLst>
              <a:gd name="connsiteX0" fmla="*/ 0 w 3061854"/>
              <a:gd name="connsiteY0" fmla="*/ 0 h 4324103"/>
              <a:gd name="connsiteX1" fmla="*/ 3061854 w 3061854"/>
              <a:gd name="connsiteY1" fmla="*/ 0 h 4324103"/>
              <a:gd name="connsiteX2" fmla="*/ 3061854 w 3061854"/>
              <a:gd name="connsiteY2" fmla="*/ 4324103 h 4324103"/>
              <a:gd name="connsiteX3" fmla="*/ 0 w 3061854"/>
              <a:gd name="connsiteY3" fmla="*/ 4324103 h 4324103"/>
            </a:gdLst>
            <a:ahLst/>
            <a:cxnLst>
              <a:cxn ang="0">
                <a:pos x="connsiteX0" y="connsiteY0"/>
              </a:cxn>
              <a:cxn ang="0">
                <a:pos x="connsiteX1" y="connsiteY1"/>
              </a:cxn>
              <a:cxn ang="0">
                <a:pos x="connsiteX2" y="connsiteY2"/>
              </a:cxn>
              <a:cxn ang="0">
                <a:pos x="connsiteX3" y="connsiteY3"/>
              </a:cxn>
            </a:cxnLst>
            <a:rect l="l" t="t" r="r" b="b"/>
            <a:pathLst>
              <a:path w="3061854" h="4324103">
                <a:moveTo>
                  <a:pt x="0" y="0"/>
                </a:moveTo>
                <a:lnTo>
                  <a:pt x="3061854" y="0"/>
                </a:lnTo>
                <a:lnTo>
                  <a:pt x="3061854" y="4324103"/>
                </a:lnTo>
                <a:lnTo>
                  <a:pt x="0" y="4324103"/>
                </a:lnTo>
                <a:close/>
              </a:path>
            </a:pathLst>
          </a:custGeom>
        </p:spPr>
      </p:pic>
      <p:sp>
        <p:nvSpPr>
          <p:cNvPr id="27" name="文本框 26"/>
          <p:cNvSpPr txBox="1"/>
          <p:nvPr/>
        </p:nvSpPr>
        <p:spPr>
          <a:xfrm>
            <a:off x="4660172" y="1317935"/>
            <a:ext cx="3352861" cy="953135"/>
          </a:xfrm>
          <a:prstGeom prst="rect">
            <a:avLst/>
          </a:prstGeom>
          <a:noFill/>
        </p:spPr>
        <p:txBody>
          <a:bodyPr wrap="square" rtlCol="0">
            <a:spAutoFit/>
          </a:bodyPr>
          <a:lstStyle/>
          <a:p>
            <a:r>
              <a:rPr lang="zh-CN" altLang="en-US" sz="2800">
                <a:solidFill>
                  <a:srgbClr val="6542A9"/>
                </a:solidFill>
                <a:cs typeface="+mn-ea"/>
                <a:sym typeface="+mn-lt"/>
              </a:rPr>
              <a:t>What is a </a:t>
            </a:r>
            <a:r>
              <a:rPr lang="zh-CN" altLang="en-US" sz="2800">
                <a:solidFill>
                  <a:srgbClr val="6542A9"/>
                </a:solidFill>
                <a:cs typeface="+mn-ea"/>
                <a:sym typeface="+mn-lt"/>
              </a:rPr>
              <a:t>chatbot?</a:t>
            </a:r>
            <a:endParaRPr lang="zh-CN" altLang="en-US" sz="2800">
              <a:solidFill>
                <a:srgbClr val="6542A9"/>
              </a:solidFill>
              <a:cs typeface="+mn-ea"/>
              <a:sym typeface="+mn-lt"/>
            </a:endParaRPr>
          </a:p>
        </p:txBody>
      </p:sp>
      <p:cxnSp>
        <p:nvCxnSpPr>
          <p:cNvPr id="30" name="直接连接符 29"/>
          <p:cNvCxnSpPr/>
          <p:nvPr/>
        </p:nvCxnSpPr>
        <p:spPr>
          <a:xfrm>
            <a:off x="4861467" y="2285020"/>
            <a:ext cx="548733" cy="0"/>
          </a:xfrm>
          <a:prstGeom prst="line">
            <a:avLst/>
          </a:prstGeom>
          <a:ln>
            <a:solidFill>
              <a:srgbClr val="6542A9"/>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660172" y="2531982"/>
            <a:ext cx="7077233" cy="1198880"/>
          </a:xfrm>
          <a:prstGeom prst="rect">
            <a:avLst/>
          </a:prstGeom>
        </p:spPr>
        <p:txBody>
          <a:bodyPr wrap="square">
            <a:spAutoFit/>
          </a:bodyPr>
          <a:lstStyle/>
          <a:p>
            <a:pPr>
              <a:lnSpc>
                <a:spcPct val="150000"/>
              </a:lnSpc>
            </a:pPr>
            <a:r>
              <a:rPr lang="zh-CN" altLang="en-US" sz="1600" dirty="0">
                <a:solidFill>
                  <a:schemeClr val="tx1"/>
                </a:solidFill>
                <a:cs typeface="+mn-ea"/>
                <a:sym typeface="+mn-lt"/>
              </a:rPr>
              <a:t>A chatbot is a software application that’s used to engage in human conversation in a natural way. Chatbots are commonly used across many different industries for many different purposes</a:t>
            </a:r>
            <a:r>
              <a:rPr lang="zh-CN" altLang="en-US" sz="1600" dirty="0">
                <a:solidFill>
                  <a:schemeClr val="tx1">
                    <a:lumMod val="65000"/>
                    <a:lumOff val="35000"/>
                  </a:schemeClr>
                </a:solidFill>
                <a:cs typeface="+mn-ea"/>
                <a:sym typeface="+mn-lt"/>
              </a:rPr>
              <a:t>.</a:t>
            </a:r>
            <a:endParaRPr lang="zh-CN" altLang="en-US" sz="1600" dirty="0">
              <a:solidFill>
                <a:schemeClr val="tx1">
                  <a:lumMod val="65000"/>
                  <a:lumOff val="35000"/>
                </a:schemeClr>
              </a:solidFill>
              <a:cs typeface="+mn-ea"/>
              <a:sym typeface="+mn-lt"/>
            </a:endParaRPr>
          </a:p>
        </p:txBody>
      </p:sp>
      <p:sp>
        <p:nvSpPr>
          <p:cNvPr id="37" name="文本框 36"/>
          <p:cNvSpPr txBox="1"/>
          <p:nvPr/>
        </p:nvSpPr>
        <p:spPr>
          <a:xfrm>
            <a:off x="4772567" y="4789374"/>
            <a:ext cx="3352861" cy="521970"/>
          </a:xfrm>
          <a:prstGeom prst="rect">
            <a:avLst/>
          </a:prstGeom>
          <a:noFill/>
        </p:spPr>
        <p:txBody>
          <a:bodyPr wrap="square" rtlCol="0">
            <a:spAutoFit/>
          </a:bodyPr>
          <a:lstStyle/>
          <a:p>
            <a:r>
              <a:rPr lang="en-US" altLang="zh-CN" sz="2800">
                <a:solidFill>
                  <a:srgbClr val="75CEC4"/>
                </a:solidFill>
                <a:cs typeface="+mn-ea"/>
                <a:sym typeface="+mn-lt"/>
              </a:rPr>
              <a:t> </a:t>
            </a:r>
            <a:endParaRPr lang="zh-CN" altLang="en-US" sz="2800">
              <a:solidFill>
                <a:srgbClr val="75CEC4"/>
              </a:solidFill>
              <a:cs typeface="+mn-ea"/>
              <a:sym typeface="+mn-lt"/>
            </a:endParaRPr>
          </a:p>
        </p:txBody>
      </p:sp>
      <p:sp>
        <p:nvSpPr>
          <p:cNvPr id="38" name="矩形 37"/>
          <p:cNvSpPr/>
          <p:nvPr/>
        </p:nvSpPr>
        <p:spPr>
          <a:xfrm>
            <a:off x="4659630" y="3860165"/>
            <a:ext cx="7190105" cy="1383665"/>
          </a:xfrm>
          <a:prstGeom prst="rect">
            <a:avLst/>
          </a:prstGeom>
        </p:spPr>
        <p:txBody>
          <a:bodyPr wrap="square">
            <a:spAutoFit/>
          </a:bodyPr>
          <a:lstStyle/>
          <a:p>
            <a:pPr>
              <a:lnSpc>
                <a:spcPct val="150000"/>
              </a:lnSpc>
            </a:pPr>
            <a:r>
              <a:rPr lang="zh-CN" altLang="en-US" sz="1400" b="1" dirty="0">
                <a:solidFill>
                  <a:schemeClr val="tx1"/>
                </a:solidFill>
                <a:cs typeface="+mn-ea"/>
                <a:sym typeface="+mn-lt"/>
              </a:rPr>
              <a:t> </a:t>
            </a:r>
            <a:r>
              <a:rPr lang="zh-CN" altLang="en-US" sz="1400" dirty="0">
                <a:solidFill>
                  <a:schemeClr val="tx1"/>
                </a:solidFill>
                <a:cs typeface="+mn-ea"/>
                <a:sym typeface="+mn-lt"/>
              </a:rPr>
              <a:t>Chatbots can understand natural human language, simulate human conversation, and run simple, automated tasks. Chatbots are used in a variety of channels, such as messaging apps, mobile apps, websites, phone lines, and voice-enabled apps.</a:t>
            </a:r>
            <a:endParaRPr lang="zh-CN" altLang="en-US" sz="1400" dirty="0">
              <a:solidFill>
                <a:schemeClr val="tx1"/>
              </a:solidFill>
              <a:cs typeface="+mn-ea"/>
              <a:sym typeface="+mn-lt"/>
            </a:endParaRPr>
          </a:p>
        </p:txBody>
      </p:sp>
      <p:sp>
        <p:nvSpPr>
          <p:cNvPr id="25" name="文本框 24"/>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CHATBOT</a:t>
            </a:r>
            <a:endParaRPr kumimoji="0" lang="en-US" altLang="zh-CN" sz="2800" b="0" i="0" u="none" strike="noStrike" kern="1200" cap="none" spc="0" normalizeH="0" baseline="0" noProof="0" dirty="0">
              <a:ln>
                <a:noFill/>
              </a:ln>
              <a:solidFill>
                <a:srgbClr val="422970"/>
              </a:solidFill>
              <a:effectLst/>
              <a:uLnTx/>
              <a:uFillTx/>
              <a:cs typeface="+mn-ea"/>
              <a:sym typeface="+mn-lt"/>
            </a:endParaRPr>
          </a:p>
        </p:txBody>
      </p:sp>
      <p:sp>
        <p:nvSpPr>
          <p:cNvPr id="3" name="Text Box 2"/>
          <p:cNvSpPr txBox="1"/>
          <p:nvPr/>
        </p:nvSpPr>
        <p:spPr>
          <a:xfrm>
            <a:off x="4660900" y="5373370"/>
            <a:ext cx="6806565" cy="737235"/>
          </a:xfrm>
          <a:prstGeom prst="rect">
            <a:avLst/>
          </a:prstGeom>
          <a:noFill/>
        </p:spPr>
        <p:txBody>
          <a:bodyPr wrap="square" rtlCol="0">
            <a:spAutoFit/>
          </a:bodyPr>
          <a:p>
            <a:r>
              <a:rPr lang="en-US" sz="1400">
                <a:solidFill>
                  <a:schemeClr val="tx1">
                    <a:lumMod val="95000"/>
                    <a:lumOff val="5000"/>
                  </a:schemeClr>
                </a:solidFill>
                <a:latin typeface="Segoe Print" panose="02000600000000000000" charset="0"/>
                <a:cs typeface="Segoe Print" panose="02000600000000000000" charset="0"/>
              </a:rPr>
              <a:t>Chatbots can be developed to handle just a few simple commands or to </a:t>
            </a:r>
            <a:endParaRPr lang="en-US" sz="1400">
              <a:solidFill>
                <a:schemeClr val="tx1">
                  <a:lumMod val="95000"/>
                  <a:lumOff val="5000"/>
                </a:schemeClr>
              </a:solidFill>
              <a:latin typeface="Segoe Print" panose="02000600000000000000" charset="0"/>
              <a:cs typeface="Segoe Print" panose="02000600000000000000" charset="0"/>
            </a:endParaRPr>
          </a:p>
          <a:p>
            <a:r>
              <a:rPr lang="en-US" sz="1400">
                <a:solidFill>
                  <a:schemeClr val="tx1">
                    <a:lumMod val="95000"/>
                    <a:lumOff val="5000"/>
                  </a:schemeClr>
                </a:solidFill>
                <a:latin typeface="Segoe Print" panose="02000600000000000000" charset="0"/>
                <a:cs typeface="Segoe Print" panose="02000600000000000000" charset="0"/>
              </a:rPr>
              <a:t>serve as complex digital assistants and interactive agents. A chatbot can be a part of a larger application or be completely stand-alone.</a:t>
            </a:r>
            <a:endParaRPr lang="en-US" sz="1400">
              <a:solidFill>
                <a:schemeClr val="tx1">
                  <a:lumMod val="95000"/>
                  <a:lumOff val="5000"/>
                </a:schemeClr>
              </a:solidFill>
              <a:latin typeface="Segoe Print" panose="02000600000000000000" charset="0"/>
              <a:cs typeface="Segoe Print" panose="020006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02</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5182782" y="4965035"/>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22970"/>
                </a:solidFill>
                <a:cs typeface="+mn-ea"/>
                <a:sym typeface="+mn-lt"/>
              </a:rPr>
              <a:t>CHATBOT</a:t>
            </a:r>
            <a:endParaRPr lang="en-US" altLang="zh-CN" sz="2000">
              <a:solidFill>
                <a:srgbClr val="422970"/>
              </a:solidFill>
              <a:cs typeface="+mn-ea"/>
              <a:sym typeface="+mn-lt"/>
            </a:endParaRPr>
          </a:p>
        </p:txBody>
      </p:sp>
      <p:sp>
        <p:nvSpPr>
          <p:cNvPr id="8" name="矩形 20"/>
          <p:cNvSpPr/>
          <p:nvPr/>
        </p:nvSpPr>
        <p:spPr>
          <a:xfrm>
            <a:off x="4146095" y="3417516"/>
            <a:ext cx="3899811" cy="583565"/>
          </a:xfrm>
          <a:prstGeom prst="rect">
            <a:avLst/>
          </a:prstGeom>
        </p:spPr>
        <p:txBody>
          <a:bodyPr wrap="square">
            <a:spAutoFit/>
          </a:bodyPr>
          <a:p>
            <a:pPr algn="ctr"/>
            <a:r>
              <a:rPr lang="en-US" altLang="zh-CN" sz="3200" dirty="0">
                <a:solidFill>
                  <a:schemeClr val="bg1"/>
                </a:solidFill>
                <a:latin typeface="Montserrat Extra Bold" panose="00000900000000000000" pitchFamily="50" charset="0"/>
                <a:cs typeface="+mn-ea"/>
                <a:sym typeface="+mn-lt"/>
              </a:rPr>
              <a:t>APPLICATIONS</a:t>
            </a:r>
            <a:endParaRPr lang="en-US" altLang="zh-CN"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9057903" y="1718673"/>
            <a:ext cx="1335314" cy="1335314"/>
            <a:chOff x="9393818" y="2177143"/>
            <a:chExt cx="1335314" cy="1335314"/>
          </a:xfrm>
          <a:blipFill rotWithShape="1">
            <a:blip r:embed="rId1"/>
            <a:stretch>
              <a:fillRect/>
            </a:stretch>
          </a:blipFill>
        </p:grpSpPr>
        <p:sp>
          <p:nvSpPr>
            <p:cNvPr id="22" name="矩形 21"/>
            <p:cNvSpPr/>
            <p:nvPr/>
          </p:nvSpPr>
          <p:spPr>
            <a:xfrm>
              <a:off x="9393818" y="2177143"/>
              <a:ext cx="1335314" cy="1335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Shape 4306"/>
            <p:cNvSpPr/>
            <p:nvPr/>
          </p:nvSpPr>
          <p:spPr>
            <a:xfrm>
              <a:off x="9849644" y="2654468"/>
              <a:ext cx="423663" cy="380664"/>
            </a:xfrm>
            <a:custGeom>
              <a:avLst/>
              <a:gdLst/>
              <a:ahLst/>
              <a:cxnLst/>
              <a:rect l="0" t="0" r="0" b="0"/>
              <a:pathLst>
                <a:path w="5961" h="5356" extrusionOk="0">
                  <a:moveTo>
                    <a:pt x="4378" y="1538"/>
                  </a:moveTo>
                  <a:lnTo>
                    <a:pt x="4517" y="1584"/>
                  </a:lnTo>
                  <a:lnTo>
                    <a:pt x="4657" y="1677"/>
                  </a:lnTo>
                  <a:lnTo>
                    <a:pt x="4750" y="1817"/>
                  </a:lnTo>
                  <a:lnTo>
                    <a:pt x="4797" y="1957"/>
                  </a:lnTo>
                  <a:lnTo>
                    <a:pt x="4750" y="2096"/>
                  </a:lnTo>
                  <a:lnTo>
                    <a:pt x="4657" y="2236"/>
                  </a:lnTo>
                  <a:lnTo>
                    <a:pt x="3260" y="3586"/>
                  </a:lnTo>
                  <a:lnTo>
                    <a:pt x="3120" y="3679"/>
                  </a:lnTo>
                  <a:lnTo>
                    <a:pt x="2981" y="3726"/>
                  </a:lnTo>
                  <a:lnTo>
                    <a:pt x="2795" y="3679"/>
                  </a:lnTo>
                  <a:lnTo>
                    <a:pt x="2701" y="3586"/>
                  </a:lnTo>
                  <a:lnTo>
                    <a:pt x="1258" y="2236"/>
                  </a:lnTo>
                  <a:lnTo>
                    <a:pt x="1165" y="2096"/>
                  </a:lnTo>
                  <a:lnTo>
                    <a:pt x="1165" y="1957"/>
                  </a:lnTo>
                  <a:lnTo>
                    <a:pt x="1165" y="1817"/>
                  </a:lnTo>
                  <a:lnTo>
                    <a:pt x="1258" y="1677"/>
                  </a:lnTo>
                  <a:lnTo>
                    <a:pt x="1398" y="1584"/>
                  </a:lnTo>
                  <a:lnTo>
                    <a:pt x="1584" y="1538"/>
                  </a:lnTo>
                  <a:lnTo>
                    <a:pt x="1724" y="1584"/>
                  </a:lnTo>
                  <a:lnTo>
                    <a:pt x="1863" y="1677"/>
                  </a:lnTo>
                  <a:lnTo>
                    <a:pt x="2981" y="2748"/>
                  </a:lnTo>
                  <a:lnTo>
                    <a:pt x="4098" y="1677"/>
                  </a:lnTo>
                  <a:lnTo>
                    <a:pt x="4191" y="1584"/>
                  </a:lnTo>
                  <a:lnTo>
                    <a:pt x="4378" y="1538"/>
                  </a:lnTo>
                  <a:close/>
                  <a:moveTo>
                    <a:pt x="513" y="1"/>
                  </a:moveTo>
                  <a:lnTo>
                    <a:pt x="327" y="48"/>
                  </a:lnTo>
                  <a:lnTo>
                    <a:pt x="141" y="187"/>
                  </a:lnTo>
                  <a:lnTo>
                    <a:pt x="1" y="373"/>
                  </a:lnTo>
                  <a:lnTo>
                    <a:pt x="1" y="560"/>
                  </a:lnTo>
                  <a:lnTo>
                    <a:pt x="1" y="2376"/>
                  </a:lnTo>
                  <a:lnTo>
                    <a:pt x="1" y="2655"/>
                  </a:lnTo>
                  <a:lnTo>
                    <a:pt x="47" y="2934"/>
                  </a:lnTo>
                  <a:lnTo>
                    <a:pt x="94" y="3260"/>
                  </a:lnTo>
                  <a:lnTo>
                    <a:pt x="234" y="3540"/>
                  </a:lnTo>
                  <a:lnTo>
                    <a:pt x="513" y="4052"/>
                  </a:lnTo>
                  <a:lnTo>
                    <a:pt x="653" y="4285"/>
                  </a:lnTo>
                  <a:lnTo>
                    <a:pt x="839" y="4471"/>
                  </a:lnTo>
                  <a:lnTo>
                    <a:pt x="1072" y="4657"/>
                  </a:lnTo>
                  <a:lnTo>
                    <a:pt x="1305" y="4843"/>
                  </a:lnTo>
                  <a:lnTo>
                    <a:pt x="1817" y="5123"/>
                  </a:lnTo>
                  <a:lnTo>
                    <a:pt x="2096" y="5216"/>
                  </a:lnTo>
                  <a:lnTo>
                    <a:pt x="2375" y="5262"/>
                  </a:lnTo>
                  <a:lnTo>
                    <a:pt x="2655" y="5309"/>
                  </a:lnTo>
                  <a:lnTo>
                    <a:pt x="2981" y="5356"/>
                  </a:lnTo>
                  <a:lnTo>
                    <a:pt x="3260" y="5309"/>
                  </a:lnTo>
                  <a:lnTo>
                    <a:pt x="3540" y="5262"/>
                  </a:lnTo>
                  <a:lnTo>
                    <a:pt x="3819" y="5216"/>
                  </a:lnTo>
                  <a:lnTo>
                    <a:pt x="4098" y="5123"/>
                  </a:lnTo>
                  <a:lnTo>
                    <a:pt x="4657" y="4843"/>
                  </a:lnTo>
                  <a:lnTo>
                    <a:pt x="4843" y="4657"/>
                  </a:lnTo>
                  <a:lnTo>
                    <a:pt x="5076" y="4471"/>
                  </a:lnTo>
                  <a:lnTo>
                    <a:pt x="5449" y="4052"/>
                  </a:lnTo>
                  <a:lnTo>
                    <a:pt x="5681" y="3540"/>
                  </a:lnTo>
                  <a:lnTo>
                    <a:pt x="5821" y="3260"/>
                  </a:lnTo>
                  <a:lnTo>
                    <a:pt x="5868" y="2934"/>
                  </a:lnTo>
                  <a:lnTo>
                    <a:pt x="5914" y="2655"/>
                  </a:lnTo>
                  <a:lnTo>
                    <a:pt x="5961" y="2376"/>
                  </a:lnTo>
                  <a:lnTo>
                    <a:pt x="5961" y="560"/>
                  </a:lnTo>
                  <a:lnTo>
                    <a:pt x="5914" y="373"/>
                  </a:lnTo>
                  <a:lnTo>
                    <a:pt x="5775" y="187"/>
                  </a:lnTo>
                  <a:lnTo>
                    <a:pt x="5588" y="48"/>
                  </a:lnTo>
                  <a:lnTo>
                    <a:pt x="5402" y="1"/>
                  </a:lnTo>
                  <a:close/>
                </a:path>
              </a:pathLst>
            </a:custGeom>
            <a:grpFill/>
            <a:ln>
              <a:noFill/>
            </a:ln>
          </p:spPr>
          <p:txBody>
            <a:bodyPr lIns="91425" tIns="91425" rIns="91425" bIns="91425" anchor="ctr" anchorCtr="0">
              <a:noAutofit/>
            </a:bodyPr>
            <a:lstStyle/>
            <a:p>
              <a:pPr lvl="0">
                <a:spcBef>
                  <a:spcPts val="0"/>
                </a:spcBef>
                <a:buNone/>
              </a:pPr>
              <a:endParaRPr>
                <a:cs typeface="+mn-ea"/>
                <a:sym typeface="+mn-lt"/>
              </a:endParaRPr>
            </a:p>
          </p:txBody>
        </p:sp>
      </p:grpSp>
      <p:grpSp>
        <p:nvGrpSpPr>
          <p:cNvPr id="5" name="组合 4"/>
          <p:cNvGrpSpPr/>
          <p:nvPr/>
        </p:nvGrpSpPr>
        <p:grpSpPr>
          <a:xfrm>
            <a:off x="6454444" y="1709783"/>
            <a:ext cx="1335314" cy="1335314"/>
            <a:chOff x="6967524" y="2177143"/>
            <a:chExt cx="1335314" cy="1335314"/>
          </a:xfrm>
          <a:blipFill rotWithShape="1">
            <a:blip r:embed="rId2"/>
            <a:stretch>
              <a:fillRect/>
            </a:stretch>
          </a:blipFill>
        </p:grpSpPr>
        <p:sp>
          <p:nvSpPr>
            <p:cNvPr id="3" name="矩形 2"/>
            <p:cNvSpPr/>
            <p:nvPr/>
          </p:nvSpPr>
          <p:spPr>
            <a:xfrm>
              <a:off x="6967524" y="2177143"/>
              <a:ext cx="1335314" cy="1335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Shape 4317"/>
            <p:cNvSpPr/>
            <p:nvPr/>
          </p:nvSpPr>
          <p:spPr>
            <a:xfrm>
              <a:off x="7423350" y="2632969"/>
              <a:ext cx="423663" cy="423663"/>
            </a:xfrm>
            <a:custGeom>
              <a:avLst/>
              <a:gdLst/>
              <a:ahLst/>
              <a:cxnLst/>
              <a:rect l="0" t="0" r="0" b="0"/>
              <a:pathLst>
                <a:path w="5961" h="5961" extrusionOk="0">
                  <a:moveTo>
                    <a:pt x="1770" y="1770"/>
                  </a:moveTo>
                  <a:lnTo>
                    <a:pt x="1770" y="1863"/>
                  </a:lnTo>
                  <a:lnTo>
                    <a:pt x="1770" y="4098"/>
                  </a:lnTo>
                  <a:lnTo>
                    <a:pt x="1770" y="4191"/>
                  </a:lnTo>
                  <a:lnTo>
                    <a:pt x="1863" y="4237"/>
                  </a:lnTo>
                  <a:lnTo>
                    <a:pt x="2608" y="4237"/>
                  </a:lnTo>
                  <a:lnTo>
                    <a:pt x="2701" y="4191"/>
                  </a:lnTo>
                  <a:lnTo>
                    <a:pt x="2748" y="4098"/>
                  </a:lnTo>
                  <a:lnTo>
                    <a:pt x="2748" y="1863"/>
                  </a:lnTo>
                  <a:lnTo>
                    <a:pt x="2701" y="1770"/>
                  </a:lnTo>
                  <a:close/>
                  <a:moveTo>
                    <a:pt x="3260" y="1770"/>
                  </a:moveTo>
                  <a:lnTo>
                    <a:pt x="3260" y="1863"/>
                  </a:lnTo>
                  <a:lnTo>
                    <a:pt x="3260" y="4098"/>
                  </a:lnTo>
                  <a:lnTo>
                    <a:pt x="3260" y="4191"/>
                  </a:lnTo>
                  <a:lnTo>
                    <a:pt x="3353" y="4237"/>
                  </a:lnTo>
                  <a:lnTo>
                    <a:pt x="4098" y="4237"/>
                  </a:lnTo>
                  <a:lnTo>
                    <a:pt x="4191" y="4191"/>
                  </a:lnTo>
                  <a:lnTo>
                    <a:pt x="4238" y="4098"/>
                  </a:lnTo>
                  <a:lnTo>
                    <a:pt x="4238" y="1863"/>
                  </a:lnTo>
                  <a:lnTo>
                    <a:pt x="4191" y="1770"/>
                  </a:lnTo>
                  <a:close/>
                  <a:moveTo>
                    <a:pt x="3260" y="885"/>
                  </a:moveTo>
                  <a:lnTo>
                    <a:pt x="3540" y="978"/>
                  </a:lnTo>
                  <a:lnTo>
                    <a:pt x="3819" y="1025"/>
                  </a:lnTo>
                  <a:lnTo>
                    <a:pt x="4052" y="1164"/>
                  </a:lnTo>
                  <a:lnTo>
                    <a:pt x="4285" y="1304"/>
                  </a:lnTo>
                  <a:lnTo>
                    <a:pt x="4471" y="1490"/>
                  </a:lnTo>
                  <a:lnTo>
                    <a:pt x="4657" y="1723"/>
                  </a:lnTo>
                  <a:lnTo>
                    <a:pt x="4843" y="1956"/>
                  </a:lnTo>
                  <a:lnTo>
                    <a:pt x="4936" y="2189"/>
                  </a:lnTo>
                  <a:lnTo>
                    <a:pt x="5030" y="2468"/>
                  </a:lnTo>
                  <a:lnTo>
                    <a:pt x="5076" y="2701"/>
                  </a:lnTo>
                  <a:lnTo>
                    <a:pt x="5123" y="2980"/>
                  </a:lnTo>
                  <a:lnTo>
                    <a:pt x="5076" y="3260"/>
                  </a:lnTo>
                  <a:lnTo>
                    <a:pt x="5030" y="3539"/>
                  </a:lnTo>
                  <a:lnTo>
                    <a:pt x="4936" y="3818"/>
                  </a:lnTo>
                  <a:lnTo>
                    <a:pt x="4843" y="4051"/>
                  </a:lnTo>
                  <a:lnTo>
                    <a:pt x="4657" y="4284"/>
                  </a:lnTo>
                  <a:lnTo>
                    <a:pt x="4471" y="4470"/>
                  </a:lnTo>
                  <a:lnTo>
                    <a:pt x="4285" y="4656"/>
                  </a:lnTo>
                  <a:lnTo>
                    <a:pt x="4052" y="4843"/>
                  </a:lnTo>
                  <a:lnTo>
                    <a:pt x="3819" y="4936"/>
                  </a:lnTo>
                  <a:lnTo>
                    <a:pt x="3540" y="5029"/>
                  </a:lnTo>
                  <a:lnTo>
                    <a:pt x="3260" y="5076"/>
                  </a:lnTo>
                  <a:lnTo>
                    <a:pt x="2981" y="5122"/>
                  </a:lnTo>
                  <a:lnTo>
                    <a:pt x="2701" y="5076"/>
                  </a:lnTo>
                  <a:lnTo>
                    <a:pt x="2422" y="5029"/>
                  </a:lnTo>
                  <a:lnTo>
                    <a:pt x="2189" y="4936"/>
                  </a:lnTo>
                  <a:lnTo>
                    <a:pt x="1956" y="4843"/>
                  </a:lnTo>
                  <a:lnTo>
                    <a:pt x="1724" y="4656"/>
                  </a:lnTo>
                  <a:lnTo>
                    <a:pt x="1491" y="4470"/>
                  </a:lnTo>
                  <a:lnTo>
                    <a:pt x="1305" y="4284"/>
                  </a:lnTo>
                  <a:lnTo>
                    <a:pt x="1165" y="4051"/>
                  </a:lnTo>
                  <a:lnTo>
                    <a:pt x="1025" y="3818"/>
                  </a:lnTo>
                  <a:lnTo>
                    <a:pt x="932" y="3539"/>
                  </a:lnTo>
                  <a:lnTo>
                    <a:pt x="885" y="3260"/>
                  </a:lnTo>
                  <a:lnTo>
                    <a:pt x="885" y="2980"/>
                  </a:lnTo>
                  <a:lnTo>
                    <a:pt x="885" y="2701"/>
                  </a:lnTo>
                  <a:lnTo>
                    <a:pt x="932" y="2468"/>
                  </a:lnTo>
                  <a:lnTo>
                    <a:pt x="1025" y="2189"/>
                  </a:lnTo>
                  <a:lnTo>
                    <a:pt x="1165" y="1956"/>
                  </a:lnTo>
                  <a:lnTo>
                    <a:pt x="1305" y="1723"/>
                  </a:lnTo>
                  <a:lnTo>
                    <a:pt x="1491" y="1490"/>
                  </a:lnTo>
                  <a:lnTo>
                    <a:pt x="1724" y="1304"/>
                  </a:lnTo>
                  <a:lnTo>
                    <a:pt x="1956" y="1164"/>
                  </a:lnTo>
                  <a:lnTo>
                    <a:pt x="2189" y="1025"/>
                  </a:lnTo>
                  <a:lnTo>
                    <a:pt x="2422" y="978"/>
                  </a:lnTo>
                  <a:lnTo>
                    <a:pt x="2701" y="885"/>
                  </a:lnTo>
                  <a:close/>
                  <a:moveTo>
                    <a:pt x="2981" y="0"/>
                  </a:moveTo>
                  <a:lnTo>
                    <a:pt x="2608" y="47"/>
                  </a:lnTo>
                  <a:lnTo>
                    <a:pt x="2236" y="140"/>
                  </a:lnTo>
                  <a:lnTo>
                    <a:pt x="1863" y="233"/>
                  </a:lnTo>
                  <a:lnTo>
                    <a:pt x="1491" y="419"/>
                  </a:lnTo>
                  <a:lnTo>
                    <a:pt x="1165" y="652"/>
                  </a:lnTo>
                  <a:lnTo>
                    <a:pt x="885" y="885"/>
                  </a:lnTo>
                  <a:lnTo>
                    <a:pt x="653" y="1164"/>
                  </a:lnTo>
                  <a:lnTo>
                    <a:pt x="420" y="1490"/>
                  </a:lnTo>
                  <a:lnTo>
                    <a:pt x="234" y="1863"/>
                  </a:lnTo>
                  <a:lnTo>
                    <a:pt x="94" y="2235"/>
                  </a:lnTo>
                  <a:lnTo>
                    <a:pt x="47" y="2608"/>
                  </a:lnTo>
                  <a:lnTo>
                    <a:pt x="1" y="2980"/>
                  </a:lnTo>
                  <a:lnTo>
                    <a:pt x="47" y="3399"/>
                  </a:lnTo>
                  <a:lnTo>
                    <a:pt x="94" y="3772"/>
                  </a:lnTo>
                  <a:lnTo>
                    <a:pt x="234" y="4144"/>
                  </a:lnTo>
                  <a:lnTo>
                    <a:pt x="420" y="4517"/>
                  </a:lnTo>
                  <a:lnTo>
                    <a:pt x="653" y="4796"/>
                  </a:lnTo>
                  <a:lnTo>
                    <a:pt x="885" y="5122"/>
                  </a:lnTo>
                  <a:lnTo>
                    <a:pt x="1165" y="5355"/>
                  </a:lnTo>
                  <a:lnTo>
                    <a:pt x="1491" y="5588"/>
                  </a:lnTo>
                  <a:lnTo>
                    <a:pt x="1863" y="5774"/>
                  </a:lnTo>
                  <a:lnTo>
                    <a:pt x="2236" y="5867"/>
                  </a:lnTo>
                  <a:lnTo>
                    <a:pt x="2608" y="5960"/>
                  </a:lnTo>
                  <a:lnTo>
                    <a:pt x="3400" y="5960"/>
                  </a:lnTo>
                  <a:lnTo>
                    <a:pt x="3772" y="5867"/>
                  </a:lnTo>
                  <a:lnTo>
                    <a:pt x="4145" y="5774"/>
                  </a:lnTo>
                  <a:lnTo>
                    <a:pt x="4471" y="5588"/>
                  </a:lnTo>
                  <a:lnTo>
                    <a:pt x="4797" y="5355"/>
                  </a:lnTo>
                  <a:lnTo>
                    <a:pt x="5123" y="5122"/>
                  </a:lnTo>
                  <a:lnTo>
                    <a:pt x="5355" y="4796"/>
                  </a:lnTo>
                  <a:lnTo>
                    <a:pt x="5588" y="4517"/>
                  </a:lnTo>
                  <a:lnTo>
                    <a:pt x="5728" y="4144"/>
                  </a:lnTo>
                  <a:lnTo>
                    <a:pt x="5868" y="3772"/>
                  </a:lnTo>
                  <a:lnTo>
                    <a:pt x="5961" y="3399"/>
                  </a:lnTo>
                  <a:lnTo>
                    <a:pt x="5961" y="2980"/>
                  </a:lnTo>
                  <a:lnTo>
                    <a:pt x="5961" y="2608"/>
                  </a:lnTo>
                  <a:lnTo>
                    <a:pt x="5868" y="2235"/>
                  </a:lnTo>
                  <a:lnTo>
                    <a:pt x="5728" y="1863"/>
                  </a:lnTo>
                  <a:lnTo>
                    <a:pt x="5588" y="1490"/>
                  </a:lnTo>
                  <a:lnTo>
                    <a:pt x="5355" y="1164"/>
                  </a:lnTo>
                  <a:lnTo>
                    <a:pt x="5123" y="885"/>
                  </a:lnTo>
                  <a:lnTo>
                    <a:pt x="4797" y="652"/>
                  </a:lnTo>
                  <a:lnTo>
                    <a:pt x="4471" y="419"/>
                  </a:lnTo>
                  <a:lnTo>
                    <a:pt x="4145" y="233"/>
                  </a:lnTo>
                  <a:lnTo>
                    <a:pt x="3772" y="140"/>
                  </a:lnTo>
                  <a:lnTo>
                    <a:pt x="3400" y="47"/>
                  </a:lnTo>
                  <a:lnTo>
                    <a:pt x="2981" y="0"/>
                  </a:lnTo>
                  <a:close/>
                </a:path>
              </a:pathLst>
            </a:custGeom>
            <a:grpFill/>
            <a:ln>
              <a:noFill/>
            </a:ln>
          </p:spPr>
          <p:txBody>
            <a:bodyPr lIns="91425" tIns="91425" rIns="91425" bIns="91425" anchor="ctr" anchorCtr="0">
              <a:noAutofit/>
            </a:bodyPr>
            <a:lstStyle/>
            <a:p>
              <a:pPr lvl="0">
                <a:spcBef>
                  <a:spcPts val="0"/>
                </a:spcBef>
                <a:buNone/>
              </a:pPr>
              <a:endParaRPr>
                <a:cs typeface="+mn-ea"/>
                <a:sym typeface="+mn-lt"/>
              </a:endParaRPr>
            </a:p>
          </p:txBody>
        </p:sp>
      </p:grpSp>
      <p:sp>
        <p:nvSpPr>
          <p:cNvPr id="27" name="矩形 26"/>
          <p:cNvSpPr/>
          <p:nvPr/>
        </p:nvSpPr>
        <p:spPr>
          <a:xfrm>
            <a:off x="6217696" y="4101481"/>
            <a:ext cx="2362529" cy="1614805"/>
          </a:xfrm>
          <a:prstGeom prst="rect">
            <a:avLst/>
          </a:prstGeom>
        </p:spPr>
        <p:txBody>
          <a:bodyPr wrap="square">
            <a:spAutoFit/>
          </a:bodyPr>
          <a:lstStyle/>
          <a:p>
            <a:pPr algn="ctr">
              <a:lnSpc>
                <a:spcPct val="150000"/>
              </a:lnSpc>
            </a:pPr>
            <a:r>
              <a:rPr lang="zh-CN" altLang="en-US" sz="1100" b="1" dirty="0">
                <a:solidFill>
                  <a:schemeClr val="tx1"/>
                </a:solidFill>
                <a:cs typeface="+mn-ea"/>
                <a:sym typeface="+mn-lt"/>
              </a:rPr>
              <a:t>Chatbots can pre-qualify leads, provide quotes to potential customers, and start a proactive conversation, which frees up time for salespeople to focus on closing sales.</a:t>
            </a:r>
            <a:endParaRPr lang="zh-CN" altLang="en-US" sz="1100" b="1" dirty="0">
              <a:solidFill>
                <a:schemeClr val="tx1"/>
              </a:solidFill>
              <a:cs typeface="+mn-ea"/>
              <a:sym typeface="+mn-lt"/>
            </a:endParaRPr>
          </a:p>
        </p:txBody>
      </p:sp>
      <p:sp>
        <p:nvSpPr>
          <p:cNvPr id="28" name="文本框 27"/>
          <p:cNvSpPr txBox="1"/>
          <p:nvPr/>
        </p:nvSpPr>
        <p:spPr>
          <a:xfrm>
            <a:off x="6044341" y="3374060"/>
            <a:ext cx="2362529" cy="398780"/>
          </a:xfrm>
          <a:prstGeom prst="rect">
            <a:avLst/>
          </a:prstGeom>
          <a:noFill/>
        </p:spPr>
        <p:txBody>
          <a:bodyPr wrap="square" rtlCol="0">
            <a:spAutoFit/>
          </a:bodyPr>
          <a:lstStyle/>
          <a:p>
            <a:pPr algn="ctr"/>
            <a:r>
              <a:rPr lang="zh-CN" altLang="en-US" sz="2000">
                <a:solidFill>
                  <a:schemeClr val="tx1">
                    <a:lumMod val="65000"/>
                    <a:lumOff val="35000"/>
                  </a:schemeClr>
                </a:solidFill>
                <a:cs typeface="+mn-ea"/>
                <a:sym typeface="+mn-lt"/>
              </a:rPr>
              <a:t>Sales</a:t>
            </a:r>
            <a:endParaRPr lang="zh-CN" altLang="en-US" sz="2000">
              <a:solidFill>
                <a:schemeClr val="tx1">
                  <a:lumMod val="65000"/>
                  <a:lumOff val="35000"/>
                </a:schemeClr>
              </a:solidFill>
              <a:cs typeface="+mn-ea"/>
              <a:sym typeface="+mn-lt"/>
            </a:endParaRPr>
          </a:p>
        </p:txBody>
      </p:sp>
      <p:cxnSp>
        <p:nvCxnSpPr>
          <p:cNvPr id="29" name="直接连接符 28"/>
          <p:cNvCxnSpPr/>
          <p:nvPr/>
        </p:nvCxnSpPr>
        <p:spPr>
          <a:xfrm>
            <a:off x="1889800" y="3921776"/>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855445" y="4071636"/>
            <a:ext cx="2362529" cy="1614805"/>
          </a:xfrm>
          <a:prstGeom prst="rect">
            <a:avLst/>
          </a:prstGeom>
        </p:spPr>
        <p:txBody>
          <a:bodyPr wrap="square">
            <a:spAutoFit/>
          </a:bodyPr>
          <a:lstStyle/>
          <a:p>
            <a:pPr algn="ctr">
              <a:lnSpc>
                <a:spcPct val="150000"/>
              </a:lnSpc>
            </a:pPr>
            <a:r>
              <a:rPr lang="zh-CN" altLang="en-US" sz="1100" b="1" dirty="0">
                <a:solidFill>
                  <a:schemeClr val="tx1"/>
                </a:solidFill>
                <a:cs typeface="+mn-ea"/>
                <a:sym typeface="+mn-lt"/>
              </a:rPr>
              <a:t>Chatbot applications can assist employees with filing expense reports, opening purchase order requests, and updating and keeping track of supplier details.</a:t>
            </a:r>
            <a:endParaRPr lang="zh-CN" altLang="en-US" sz="1100" b="1" dirty="0">
              <a:solidFill>
                <a:schemeClr val="tx1"/>
              </a:solidFill>
              <a:cs typeface="+mn-ea"/>
              <a:sym typeface="+mn-lt"/>
            </a:endParaRPr>
          </a:p>
        </p:txBody>
      </p:sp>
      <p:sp>
        <p:nvSpPr>
          <p:cNvPr id="32" name="文本框 31"/>
          <p:cNvSpPr txBox="1"/>
          <p:nvPr/>
        </p:nvSpPr>
        <p:spPr>
          <a:xfrm>
            <a:off x="8678545" y="3173095"/>
            <a:ext cx="2303780" cy="706755"/>
          </a:xfrm>
          <a:prstGeom prst="rect">
            <a:avLst/>
          </a:prstGeom>
          <a:noFill/>
        </p:spPr>
        <p:txBody>
          <a:bodyPr wrap="square" rtlCol="0">
            <a:spAutoFit/>
          </a:bodyPr>
          <a:lstStyle/>
          <a:p>
            <a:pPr algn="ctr"/>
            <a:r>
              <a:rPr lang="zh-CN" altLang="en-US" sz="2000">
                <a:solidFill>
                  <a:schemeClr val="tx1">
                    <a:lumMod val="65000"/>
                    <a:lumOff val="35000"/>
                  </a:schemeClr>
                </a:solidFill>
                <a:cs typeface="+mn-ea"/>
                <a:sym typeface="+mn-lt"/>
              </a:rPr>
              <a:t>Finance and accounting</a:t>
            </a:r>
            <a:endParaRPr lang="zh-CN" altLang="en-US" sz="2000">
              <a:solidFill>
                <a:schemeClr val="tx1">
                  <a:lumMod val="65000"/>
                  <a:lumOff val="35000"/>
                </a:schemeClr>
              </a:solidFill>
              <a:cs typeface="+mn-ea"/>
              <a:sym typeface="+mn-lt"/>
            </a:endParaRPr>
          </a:p>
        </p:txBody>
      </p:sp>
      <p:cxnSp>
        <p:nvCxnSpPr>
          <p:cNvPr id="33" name="直接连接符 32"/>
          <p:cNvCxnSpPr/>
          <p:nvPr/>
        </p:nvCxnSpPr>
        <p:spPr>
          <a:xfrm>
            <a:off x="9528809" y="3887486"/>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APPLICATIONS</a:t>
            </a:r>
            <a:endParaRPr kumimoji="0" lang="en-US" altLang="zh-CN" sz="2800" b="0" i="0" u="none" strike="noStrike" kern="1200" cap="none" spc="0" normalizeH="0" baseline="0" noProof="0" dirty="0">
              <a:ln>
                <a:noFill/>
              </a:ln>
              <a:solidFill>
                <a:srgbClr val="422970"/>
              </a:solidFill>
              <a:effectLst/>
              <a:uLnTx/>
              <a:uFillTx/>
              <a:cs typeface="+mn-ea"/>
              <a:sym typeface="+mn-lt"/>
            </a:endParaRPr>
          </a:p>
        </p:txBody>
      </p:sp>
      <p:grpSp>
        <p:nvGrpSpPr>
          <p:cNvPr id="6" name="组合 4"/>
          <p:cNvGrpSpPr/>
          <p:nvPr/>
        </p:nvGrpSpPr>
        <p:grpSpPr>
          <a:xfrm>
            <a:off x="1613204" y="1721848"/>
            <a:ext cx="1335314" cy="1335314"/>
            <a:chOff x="6967524" y="2177143"/>
            <a:chExt cx="1335314" cy="1335314"/>
          </a:xfrm>
          <a:blipFill rotWithShape="1">
            <a:blip r:embed="rId3"/>
            <a:stretch>
              <a:fillRect/>
            </a:stretch>
          </a:blipFill>
        </p:grpSpPr>
        <p:sp>
          <p:nvSpPr>
            <p:cNvPr id="7" name="矩形 2"/>
            <p:cNvSpPr/>
            <p:nvPr/>
          </p:nvSpPr>
          <p:spPr>
            <a:xfrm>
              <a:off x="6967524" y="2177143"/>
              <a:ext cx="1335314" cy="1335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 name="Shape 4317"/>
            <p:cNvSpPr/>
            <p:nvPr/>
          </p:nvSpPr>
          <p:spPr>
            <a:xfrm>
              <a:off x="7423350" y="2632969"/>
              <a:ext cx="423663" cy="423663"/>
            </a:xfrm>
            <a:custGeom>
              <a:avLst/>
              <a:gdLst/>
              <a:ahLst/>
              <a:cxnLst/>
              <a:rect l="0" t="0" r="0" b="0"/>
              <a:pathLst>
                <a:path w="5961" h="5961" extrusionOk="0">
                  <a:moveTo>
                    <a:pt x="1770" y="1770"/>
                  </a:moveTo>
                  <a:lnTo>
                    <a:pt x="1770" y="1863"/>
                  </a:lnTo>
                  <a:lnTo>
                    <a:pt x="1770" y="4098"/>
                  </a:lnTo>
                  <a:lnTo>
                    <a:pt x="1770" y="4191"/>
                  </a:lnTo>
                  <a:lnTo>
                    <a:pt x="1863" y="4237"/>
                  </a:lnTo>
                  <a:lnTo>
                    <a:pt x="2608" y="4237"/>
                  </a:lnTo>
                  <a:lnTo>
                    <a:pt x="2701" y="4191"/>
                  </a:lnTo>
                  <a:lnTo>
                    <a:pt x="2748" y="4098"/>
                  </a:lnTo>
                  <a:lnTo>
                    <a:pt x="2748" y="1863"/>
                  </a:lnTo>
                  <a:lnTo>
                    <a:pt x="2701" y="1770"/>
                  </a:lnTo>
                  <a:close/>
                  <a:moveTo>
                    <a:pt x="3260" y="1770"/>
                  </a:moveTo>
                  <a:lnTo>
                    <a:pt x="3260" y="1863"/>
                  </a:lnTo>
                  <a:lnTo>
                    <a:pt x="3260" y="4098"/>
                  </a:lnTo>
                  <a:lnTo>
                    <a:pt x="3260" y="4191"/>
                  </a:lnTo>
                  <a:lnTo>
                    <a:pt x="3353" y="4237"/>
                  </a:lnTo>
                  <a:lnTo>
                    <a:pt x="4098" y="4237"/>
                  </a:lnTo>
                  <a:lnTo>
                    <a:pt x="4191" y="4191"/>
                  </a:lnTo>
                  <a:lnTo>
                    <a:pt x="4238" y="4098"/>
                  </a:lnTo>
                  <a:lnTo>
                    <a:pt x="4238" y="1863"/>
                  </a:lnTo>
                  <a:lnTo>
                    <a:pt x="4191" y="1770"/>
                  </a:lnTo>
                  <a:close/>
                  <a:moveTo>
                    <a:pt x="3260" y="885"/>
                  </a:moveTo>
                  <a:lnTo>
                    <a:pt x="3540" y="978"/>
                  </a:lnTo>
                  <a:lnTo>
                    <a:pt x="3819" y="1025"/>
                  </a:lnTo>
                  <a:lnTo>
                    <a:pt x="4052" y="1164"/>
                  </a:lnTo>
                  <a:lnTo>
                    <a:pt x="4285" y="1304"/>
                  </a:lnTo>
                  <a:lnTo>
                    <a:pt x="4471" y="1490"/>
                  </a:lnTo>
                  <a:lnTo>
                    <a:pt x="4657" y="1723"/>
                  </a:lnTo>
                  <a:lnTo>
                    <a:pt x="4843" y="1956"/>
                  </a:lnTo>
                  <a:lnTo>
                    <a:pt x="4936" y="2189"/>
                  </a:lnTo>
                  <a:lnTo>
                    <a:pt x="5030" y="2468"/>
                  </a:lnTo>
                  <a:lnTo>
                    <a:pt x="5076" y="2701"/>
                  </a:lnTo>
                  <a:lnTo>
                    <a:pt x="5123" y="2980"/>
                  </a:lnTo>
                  <a:lnTo>
                    <a:pt x="5076" y="3260"/>
                  </a:lnTo>
                  <a:lnTo>
                    <a:pt x="5030" y="3539"/>
                  </a:lnTo>
                  <a:lnTo>
                    <a:pt x="4936" y="3818"/>
                  </a:lnTo>
                  <a:lnTo>
                    <a:pt x="4843" y="4051"/>
                  </a:lnTo>
                  <a:lnTo>
                    <a:pt x="4657" y="4284"/>
                  </a:lnTo>
                  <a:lnTo>
                    <a:pt x="4471" y="4470"/>
                  </a:lnTo>
                  <a:lnTo>
                    <a:pt x="4285" y="4656"/>
                  </a:lnTo>
                  <a:lnTo>
                    <a:pt x="4052" y="4843"/>
                  </a:lnTo>
                  <a:lnTo>
                    <a:pt x="3819" y="4936"/>
                  </a:lnTo>
                  <a:lnTo>
                    <a:pt x="3540" y="5029"/>
                  </a:lnTo>
                  <a:lnTo>
                    <a:pt x="3260" y="5076"/>
                  </a:lnTo>
                  <a:lnTo>
                    <a:pt x="2981" y="5122"/>
                  </a:lnTo>
                  <a:lnTo>
                    <a:pt x="2701" y="5076"/>
                  </a:lnTo>
                  <a:lnTo>
                    <a:pt x="2422" y="5029"/>
                  </a:lnTo>
                  <a:lnTo>
                    <a:pt x="2189" y="4936"/>
                  </a:lnTo>
                  <a:lnTo>
                    <a:pt x="1956" y="4843"/>
                  </a:lnTo>
                  <a:lnTo>
                    <a:pt x="1724" y="4656"/>
                  </a:lnTo>
                  <a:lnTo>
                    <a:pt x="1491" y="4470"/>
                  </a:lnTo>
                  <a:lnTo>
                    <a:pt x="1305" y="4284"/>
                  </a:lnTo>
                  <a:lnTo>
                    <a:pt x="1165" y="4051"/>
                  </a:lnTo>
                  <a:lnTo>
                    <a:pt x="1025" y="3818"/>
                  </a:lnTo>
                  <a:lnTo>
                    <a:pt x="932" y="3539"/>
                  </a:lnTo>
                  <a:lnTo>
                    <a:pt x="885" y="3260"/>
                  </a:lnTo>
                  <a:lnTo>
                    <a:pt x="885" y="2980"/>
                  </a:lnTo>
                  <a:lnTo>
                    <a:pt x="885" y="2701"/>
                  </a:lnTo>
                  <a:lnTo>
                    <a:pt x="932" y="2468"/>
                  </a:lnTo>
                  <a:lnTo>
                    <a:pt x="1025" y="2189"/>
                  </a:lnTo>
                  <a:lnTo>
                    <a:pt x="1165" y="1956"/>
                  </a:lnTo>
                  <a:lnTo>
                    <a:pt x="1305" y="1723"/>
                  </a:lnTo>
                  <a:lnTo>
                    <a:pt x="1491" y="1490"/>
                  </a:lnTo>
                  <a:lnTo>
                    <a:pt x="1724" y="1304"/>
                  </a:lnTo>
                  <a:lnTo>
                    <a:pt x="1956" y="1164"/>
                  </a:lnTo>
                  <a:lnTo>
                    <a:pt x="2189" y="1025"/>
                  </a:lnTo>
                  <a:lnTo>
                    <a:pt x="2422" y="978"/>
                  </a:lnTo>
                  <a:lnTo>
                    <a:pt x="2701" y="885"/>
                  </a:lnTo>
                  <a:close/>
                  <a:moveTo>
                    <a:pt x="2981" y="0"/>
                  </a:moveTo>
                  <a:lnTo>
                    <a:pt x="2608" y="47"/>
                  </a:lnTo>
                  <a:lnTo>
                    <a:pt x="2236" y="140"/>
                  </a:lnTo>
                  <a:lnTo>
                    <a:pt x="1863" y="233"/>
                  </a:lnTo>
                  <a:lnTo>
                    <a:pt x="1491" y="419"/>
                  </a:lnTo>
                  <a:lnTo>
                    <a:pt x="1165" y="652"/>
                  </a:lnTo>
                  <a:lnTo>
                    <a:pt x="885" y="885"/>
                  </a:lnTo>
                  <a:lnTo>
                    <a:pt x="653" y="1164"/>
                  </a:lnTo>
                  <a:lnTo>
                    <a:pt x="420" y="1490"/>
                  </a:lnTo>
                  <a:lnTo>
                    <a:pt x="234" y="1863"/>
                  </a:lnTo>
                  <a:lnTo>
                    <a:pt x="94" y="2235"/>
                  </a:lnTo>
                  <a:lnTo>
                    <a:pt x="47" y="2608"/>
                  </a:lnTo>
                  <a:lnTo>
                    <a:pt x="1" y="2980"/>
                  </a:lnTo>
                  <a:lnTo>
                    <a:pt x="47" y="3399"/>
                  </a:lnTo>
                  <a:lnTo>
                    <a:pt x="94" y="3772"/>
                  </a:lnTo>
                  <a:lnTo>
                    <a:pt x="234" y="4144"/>
                  </a:lnTo>
                  <a:lnTo>
                    <a:pt x="420" y="4517"/>
                  </a:lnTo>
                  <a:lnTo>
                    <a:pt x="653" y="4796"/>
                  </a:lnTo>
                  <a:lnTo>
                    <a:pt x="885" y="5122"/>
                  </a:lnTo>
                  <a:lnTo>
                    <a:pt x="1165" y="5355"/>
                  </a:lnTo>
                  <a:lnTo>
                    <a:pt x="1491" y="5588"/>
                  </a:lnTo>
                  <a:lnTo>
                    <a:pt x="1863" y="5774"/>
                  </a:lnTo>
                  <a:lnTo>
                    <a:pt x="2236" y="5867"/>
                  </a:lnTo>
                  <a:lnTo>
                    <a:pt x="2608" y="5960"/>
                  </a:lnTo>
                  <a:lnTo>
                    <a:pt x="3400" y="5960"/>
                  </a:lnTo>
                  <a:lnTo>
                    <a:pt x="3772" y="5867"/>
                  </a:lnTo>
                  <a:lnTo>
                    <a:pt x="4145" y="5774"/>
                  </a:lnTo>
                  <a:lnTo>
                    <a:pt x="4471" y="5588"/>
                  </a:lnTo>
                  <a:lnTo>
                    <a:pt x="4797" y="5355"/>
                  </a:lnTo>
                  <a:lnTo>
                    <a:pt x="5123" y="5122"/>
                  </a:lnTo>
                  <a:lnTo>
                    <a:pt x="5355" y="4796"/>
                  </a:lnTo>
                  <a:lnTo>
                    <a:pt x="5588" y="4517"/>
                  </a:lnTo>
                  <a:lnTo>
                    <a:pt x="5728" y="4144"/>
                  </a:lnTo>
                  <a:lnTo>
                    <a:pt x="5868" y="3772"/>
                  </a:lnTo>
                  <a:lnTo>
                    <a:pt x="5961" y="3399"/>
                  </a:lnTo>
                  <a:lnTo>
                    <a:pt x="5961" y="2980"/>
                  </a:lnTo>
                  <a:lnTo>
                    <a:pt x="5961" y="2608"/>
                  </a:lnTo>
                  <a:lnTo>
                    <a:pt x="5868" y="2235"/>
                  </a:lnTo>
                  <a:lnTo>
                    <a:pt x="5728" y="1863"/>
                  </a:lnTo>
                  <a:lnTo>
                    <a:pt x="5588" y="1490"/>
                  </a:lnTo>
                  <a:lnTo>
                    <a:pt x="5355" y="1164"/>
                  </a:lnTo>
                  <a:lnTo>
                    <a:pt x="5123" y="885"/>
                  </a:lnTo>
                  <a:lnTo>
                    <a:pt x="4797" y="652"/>
                  </a:lnTo>
                  <a:lnTo>
                    <a:pt x="4471" y="419"/>
                  </a:lnTo>
                  <a:lnTo>
                    <a:pt x="4145" y="233"/>
                  </a:lnTo>
                  <a:lnTo>
                    <a:pt x="3772" y="140"/>
                  </a:lnTo>
                  <a:lnTo>
                    <a:pt x="3400" y="47"/>
                  </a:lnTo>
                  <a:lnTo>
                    <a:pt x="2981" y="0"/>
                  </a:lnTo>
                  <a:close/>
                </a:path>
              </a:pathLst>
            </a:custGeom>
            <a:grpFill/>
            <a:ln>
              <a:noFill/>
            </a:ln>
          </p:spPr>
          <p:txBody>
            <a:bodyPr lIns="91425" tIns="91425" rIns="91425" bIns="91425" anchor="ctr" anchorCtr="0">
              <a:noAutofit/>
            </a:bodyPr>
            <a:p>
              <a:pPr lvl="0">
                <a:spcBef>
                  <a:spcPts val="0"/>
                </a:spcBef>
                <a:buNone/>
              </a:pPr>
              <a:endParaRPr>
                <a:cs typeface="+mn-ea"/>
                <a:sym typeface="+mn-lt"/>
              </a:endParaRPr>
            </a:p>
          </p:txBody>
        </p:sp>
      </p:grpSp>
      <p:grpSp>
        <p:nvGrpSpPr>
          <p:cNvPr id="9" name="组合 4"/>
          <p:cNvGrpSpPr/>
          <p:nvPr/>
        </p:nvGrpSpPr>
        <p:grpSpPr>
          <a:xfrm>
            <a:off x="4085894" y="1721848"/>
            <a:ext cx="1335314" cy="1335314"/>
            <a:chOff x="6967524" y="2177143"/>
            <a:chExt cx="1335314" cy="1335314"/>
          </a:xfrm>
          <a:blipFill rotWithShape="1">
            <a:blip r:embed="rId4"/>
            <a:stretch>
              <a:fillRect/>
            </a:stretch>
          </a:blipFill>
        </p:grpSpPr>
        <p:sp>
          <p:nvSpPr>
            <p:cNvPr id="10" name="矩形 2"/>
            <p:cNvSpPr/>
            <p:nvPr/>
          </p:nvSpPr>
          <p:spPr>
            <a:xfrm>
              <a:off x="6967524" y="2177143"/>
              <a:ext cx="1335314" cy="1335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Shape 4317"/>
            <p:cNvSpPr/>
            <p:nvPr/>
          </p:nvSpPr>
          <p:spPr>
            <a:xfrm>
              <a:off x="7423350" y="2632969"/>
              <a:ext cx="423663" cy="423663"/>
            </a:xfrm>
            <a:custGeom>
              <a:avLst/>
              <a:gdLst/>
              <a:ahLst/>
              <a:cxnLst/>
              <a:rect l="0" t="0" r="0" b="0"/>
              <a:pathLst>
                <a:path w="5961" h="5961" extrusionOk="0">
                  <a:moveTo>
                    <a:pt x="1770" y="1770"/>
                  </a:moveTo>
                  <a:lnTo>
                    <a:pt x="1770" y="1863"/>
                  </a:lnTo>
                  <a:lnTo>
                    <a:pt x="1770" y="4098"/>
                  </a:lnTo>
                  <a:lnTo>
                    <a:pt x="1770" y="4191"/>
                  </a:lnTo>
                  <a:lnTo>
                    <a:pt x="1863" y="4237"/>
                  </a:lnTo>
                  <a:lnTo>
                    <a:pt x="2608" y="4237"/>
                  </a:lnTo>
                  <a:lnTo>
                    <a:pt x="2701" y="4191"/>
                  </a:lnTo>
                  <a:lnTo>
                    <a:pt x="2748" y="4098"/>
                  </a:lnTo>
                  <a:lnTo>
                    <a:pt x="2748" y="1863"/>
                  </a:lnTo>
                  <a:lnTo>
                    <a:pt x="2701" y="1770"/>
                  </a:lnTo>
                  <a:close/>
                  <a:moveTo>
                    <a:pt x="3260" y="1770"/>
                  </a:moveTo>
                  <a:lnTo>
                    <a:pt x="3260" y="1863"/>
                  </a:lnTo>
                  <a:lnTo>
                    <a:pt x="3260" y="4098"/>
                  </a:lnTo>
                  <a:lnTo>
                    <a:pt x="3260" y="4191"/>
                  </a:lnTo>
                  <a:lnTo>
                    <a:pt x="3353" y="4237"/>
                  </a:lnTo>
                  <a:lnTo>
                    <a:pt x="4098" y="4237"/>
                  </a:lnTo>
                  <a:lnTo>
                    <a:pt x="4191" y="4191"/>
                  </a:lnTo>
                  <a:lnTo>
                    <a:pt x="4238" y="4098"/>
                  </a:lnTo>
                  <a:lnTo>
                    <a:pt x="4238" y="1863"/>
                  </a:lnTo>
                  <a:lnTo>
                    <a:pt x="4191" y="1770"/>
                  </a:lnTo>
                  <a:close/>
                  <a:moveTo>
                    <a:pt x="3260" y="885"/>
                  </a:moveTo>
                  <a:lnTo>
                    <a:pt x="3540" y="978"/>
                  </a:lnTo>
                  <a:lnTo>
                    <a:pt x="3819" y="1025"/>
                  </a:lnTo>
                  <a:lnTo>
                    <a:pt x="4052" y="1164"/>
                  </a:lnTo>
                  <a:lnTo>
                    <a:pt x="4285" y="1304"/>
                  </a:lnTo>
                  <a:lnTo>
                    <a:pt x="4471" y="1490"/>
                  </a:lnTo>
                  <a:lnTo>
                    <a:pt x="4657" y="1723"/>
                  </a:lnTo>
                  <a:lnTo>
                    <a:pt x="4843" y="1956"/>
                  </a:lnTo>
                  <a:lnTo>
                    <a:pt x="4936" y="2189"/>
                  </a:lnTo>
                  <a:lnTo>
                    <a:pt x="5030" y="2468"/>
                  </a:lnTo>
                  <a:lnTo>
                    <a:pt x="5076" y="2701"/>
                  </a:lnTo>
                  <a:lnTo>
                    <a:pt x="5123" y="2980"/>
                  </a:lnTo>
                  <a:lnTo>
                    <a:pt x="5076" y="3260"/>
                  </a:lnTo>
                  <a:lnTo>
                    <a:pt x="5030" y="3539"/>
                  </a:lnTo>
                  <a:lnTo>
                    <a:pt x="4936" y="3818"/>
                  </a:lnTo>
                  <a:lnTo>
                    <a:pt x="4843" y="4051"/>
                  </a:lnTo>
                  <a:lnTo>
                    <a:pt x="4657" y="4284"/>
                  </a:lnTo>
                  <a:lnTo>
                    <a:pt x="4471" y="4470"/>
                  </a:lnTo>
                  <a:lnTo>
                    <a:pt x="4285" y="4656"/>
                  </a:lnTo>
                  <a:lnTo>
                    <a:pt x="4052" y="4843"/>
                  </a:lnTo>
                  <a:lnTo>
                    <a:pt x="3819" y="4936"/>
                  </a:lnTo>
                  <a:lnTo>
                    <a:pt x="3540" y="5029"/>
                  </a:lnTo>
                  <a:lnTo>
                    <a:pt x="3260" y="5076"/>
                  </a:lnTo>
                  <a:lnTo>
                    <a:pt x="2981" y="5122"/>
                  </a:lnTo>
                  <a:lnTo>
                    <a:pt x="2701" y="5076"/>
                  </a:lnTo>
                  <a:lnTo>
                    <a:pt x="2422" y="5029"/>
                  </a:lnTo>
                  <a:lnTo>
                    <a:pt x="2189" y="4936"/>
                  </a:lnTo>
                  <a:lnTo>
                    <a:pt x="1956" y="4843"/>
                  </a:lnTo>
                  <a:lnTo>
                    <a:pt x="1724" y="4656"/>
                  </a:lnTo>
                  <a:lnTo>
                    <a:pt x="1491" y="4470"/>
                  </a:lnTo>
                  <a:lnTo>
                    <a:pt x="1305" y="4284"/>
                  </a:lnTo>
                  <a:lnTo>
                    <a:pt x="1165" y="4051"/>
                  </a:lnTo>
                  <a:lnTo>
                    <a:pt x="1025" y="3818"/>
                  </a:lnTo>
                  <a:lnTo>
                    <a:pt x="932" y="3539"/>
                  </a:lnTo>
                  <a:lnTo>
                    <a:pt x="885" y="3260"/>
                  </a:lnTo>
                  <a:lnTo>
                    <a:pt x="885" y="2980"/>
                  </a:lnTo>
                  <a:lnTo>
                    <a:pt x="885" y="2701"/>
                  </a:lnTo>
                  <a:lnTo>
                    <a:pt x="932" y="2468"/>
                  </a:lnTo>
                  <a:lnTo>
                    <a:pt x="1025" y="2189"/>
                  </a:lnTo>
                  <a:lnTo>
                    <a:pt x="1165" y="1956"/>
                  </a:lnTo>
                  <a:lnTo>
                    <a:pt x="1305" y="1723"/>
                  </a:lnTo>
                  <a:lnTo>
                    <a:pt x="1491" y="1490"/>
                  </a:lnTo>
                  <a:lnTo>
                    <a:pt x="1724" y="1304"/>
                  </a:lnTo>
                  <a:lnTo>
                    <a:pt x="1956" y="1164"/>
                  </a:lnTo>
                  <a:lnTo>
                    <a:pt x="2189" y="1025"/>
                  </a:lnTo>
                  <a:lnTo>
                    <a:pt x="2422" y="978"/>
                  </a:lnTo>
                  <a:lnTo>
                    <a:pt x="2701" y="885"/>
                  </a:lnTo>
                  <a:close/>
                  <a:moveTo>
                    <a:pt x="2981" y="0"/>
                  </a:moveTo>
                  <a:lnTo>
                    <a:pt x="2608" y="47"/>
                  </a:lnTo>
                  <a:lnTo>
                    <a:pt x="2236" y="140"/>
                  </a:lnTo>
                  <a:lnTo>
                    <a:pt x="1863" y="233"/>
                  </a:lnTo>
                  <a:lnTo>
                    <a:pt x="1491" y="419"/>
                  </a:lnTo>
                  <a:lnTo>
                    <a:pt x="1165" y="652"/>
                  </a:lnTo>
                  <a:lnTo>
                    <a:pt x="885" y="885"/>
                  </a:lnTo>
                  <a:lnTo>
                    <a:pt x="653" y="1164"/>
                  </a:lnTo>
                  <a:lnTo>
                    <a:pt x="420" y="1490"/>
                  </a:lnTo>
                  <a:lnTo>
                    <a:pt x="234" y="1863"/>
                  </a:lnTo>
                  <a:lnTo>
                    <a:pt x="94" y="2235"/>
                  </a:lnTo>
                  <a:lnTo>
                    <a:pt x="47" y="2608"/>
                  </a:lnTo>
                  <a:lnTo>
                    <a:pt x="1" y="2980"/>
                  </a:lnTo>
                  <a:lnTo>
                    <a:pt x="47" y="3399"/>
                  </a:lnTo>
                  <a:lnTo>
                    <a:pt x="94" y="3772"/>
                  </a:lnTo>
                  <a:lnTo>
                    <a:pt x="234" y="4144"/>
                  </a:lnTo>
                  <a:lnTo>
                    <a:pt x="420" y="4517"/>
                  </a:lnTo>
                  <a:lnTo>
                    <a:pt x="653" y="4796"/>
                  </a:lnTo>
                  <a:lnTo>
                    <a:pt x="885" y="5122"/>
                  </a:lnTo>
                  <a:lnTo>
                    <a:pt x="1165" y="5355"/>
                  </a:lnTo>
                  <a:lnTo>
                    <a:pt x="1491" y="5588"/>
                  </a:lnTo>
                  <a:lnTo>
                    <a:pt x="1863" y="5774"/>
                  </a:lnTo>
                  <a:lnTo>
                    <a:pt x="2236" y="5867"/>
                  </a:lnTo>
                  <a:lnTo>
                    <a:pt x="2608" y="5960"/>
                  </a:lnTo>
                  <a:lnTo>
                    <a:pt x="3400" y="5960"/>
                  </a:lnTo>
                  <a:lnTo>
                    <a:pt x="3772" y="5867"/>
                  </a:lnTo>
                  <a:lnTo>
                    <a:pt x="4145" y="5774"/>
                  </a:lnTo>
                  <a:lnTo>
                    <a:pt x="4471" y="5588"/>
                  </a:lnTo>
                  <a:lnTo>
                    <a:pt x="4797" y="5355"/>
                  </a:lnTo>
                  <a:lnTo>
                    <a:pt x="5123" y="5122"/>
                  </a:lnTo>
                  <a:lnTo>
                    <a:pt x="5355" y="4796"/>
                  </a:lnTo>
                  <a:lnTo>
                    <a:pt x="5588" y="4517"/>
                  </a:lnTo>
                  <a:lnTo>
                    <a:pt x="5728" y="4144"/>
                  </a:lnTo>
                  <a:lnTo>
                    <a:pt x="5868" y="3772"/>
                  </a:lnTo>
                  <a:lnTo>
                    <a:pt x="5961" y="3399"/>
                  </a:lnTo>
                  <a:lnTo>
                    <a:pt x="5961" y="2980"/>
                  </a:lnTo>
                  <a:lnTo>
                    <a:pt x="5961" y="2608"/>
                  </a:lnTo>
                  <a:lnTo>
                    <a:pt x="5868" y="2235"/>
                  </a:lnTo>
                  <a:lnTo>
                    <a:pt x="5728" y="1863"/>
                  </a:lnTo>
                  <a:lnTo>
                    <a:pt x="5588" y="1490"/>
                  </a:lnTo>
                  <a:lnTo>
                    <a:pt x="5355" y="1164"/>
                  </a:lnTo>
                  <a:lnTo>
                    <a:pt x="5123" y="885"/>
                  </a:lnTo>
                  <a:lnTo>
                    <a:pt x="4797" y="652"/>
                  </a:lnTo>
                  <a:lnTo>
                    <a:pt x="4471" y="419"/>
                  </a:lnTo>
                  <a:lnTo>
                    <a:pt x="4145" y="233"/>
                  </a:lnTo>
                  <a:lnTo>
                    <a:pt x="3772" y="140"/>
                  </a:lnTo>
                  <a:lnTo>
                    <a:pt x="3400" y="47"/>
                  </a:lnTo>
                  <a:lnTo>
                    <a:pt x="2981" y="0"/>
                  </a:lnTo>
                  <a:close/>
                </a:path>
              </a:pathLst>
            </a:custGeom>
            <a:grpFill/>
            <a:ln>
              <a:noFill/>
            </a:ln>
          </p:spPr>
          <p:txBody>
            <a:bodyPr lIns="91425" tIns="91425" rIns="91425" bIns="91425" anchor="ctr" anchorCtr="0">
              <a:noAutofit/>
            </a:bodyPr>
            <a:lstStyle/>
            <a:p>
              <a:pPr lvl="0">
                <a:spcBef>
                  <a:spcPts val="0"/>
                </a:spcBef>
                <a:buNone/>
              </a:pPr>
              <a:endParaRPr>
                <a:cs typeface="+mn-ea"/>
                <a:sym typeface="+mn-lt"/>
              </a:endParaRPr>
            </a:p>
          </p:txBody>
        </p:sp>
      </p:grpSp>
      <p:sp>
        <p:nvSpPr>
          <p:cNvPr id="23" name="文本框 27"/>
          <p:cNvSpPr txBox="1"/>
          <p:nvPr/>
        </p:nvSpPr>
        <p:spPr>
          <a:xfrm>
            <a:off x="3571651" y="3215310"/>
            <a:ext cx="2362529" cy="706755"/>
          </a:xfrm>
          <a:prstGeom prst="rect">
            <a:avLst/>
          </a:prstGeom>
          <a:noFill/>
        </p:spPr>
        <p:txBody>
          <a:bodyPr wrap="square" rtlCol="0">
            <a:spAutoFit/>
          </a:bodyPr>
          <a:lstStyle/>
          <a:p>
            <a:pPr algn="ctr"/>
            <a:r>
              <a:rPr lang="en-US" altLang="zh-CN" sz="2000">
                <a:solidFill>
                  <a:schemeClr val="tx1">
                    <a:lumMod val="65000"/>
                    <a:lumOff val="35000"/>
                  </a:schemeClr>
                </a:solidFill>
                <a:cs typeface="+mn-ea"/>
                <a:sym typeface="+mn-lt"/>
              </a:rPr>
              <a:t> Human resources</a:t>
            </a:r>
            <a:endParaRPr lang="en-US" altLang="zh-CN" sz="2000">
              <a:solidFill>
                <a:schemeClr val="tx1">
                  <a:lumMod val="65000"/>
                  <a:lumOff val="35000"/>
                </a:schemeClr>
              </a:solidFill>
              <a:cs typeface="+mn-ea"/>
              <a:sym typeface="+mn-lt"/>
            </a:endParaRPr>
          </a:p>
        </p:txBody>
      </p:sp>
      <p:sp>
        <p:nvSpPr>
          <p:cNvPr id="26" name="矩形 26"/>
          <p:cNvSpPr/>
          <p:nvPr/>
        </p:nvSpPr>
        <p:spPr>
          <a:xfrm>
            <a:off x="1115471" y="4073541"/>
            <a:ext cx="2362529" cy="2376170"/>
          </a:xfrm>
          <a:prstGeom prst="rect">
            <a:avLst/>
          </a:prstGeom>
        </p:spPr>
        <p:txBody>
          <a:bodyPr wrap="square">
            <a:spAutoFit/>
          </a:bodyPr>
          <a:p>
            <a:pPr algn="ctr">
              <a:lnSpc>
                <a:spcPct val="150000"/>
              </a:lnSpc>
            </a:pPr>
            <a:r>
              <a:rPr lang="zh-CN" altLang="en-US" sz="1100" b="1" dirty="0">
                <a:solidFill>
                  <a:schemeClr val="tx1"/>
                </a:solidFill>
                <a:cs typeface="+mn-ea"/>
                <a:sym typeface="+mn-lt"/>
              </a:rPr>
              <a:t>Chatbots can be used to create virtual customer service agents that are always available, which leads to more satisfied customers. Chatbots can also be used to file and acknowledge help desk requests or perform routine tasks for customers.</a:t>
            </a:r>
            <a:endParaRPr lang="zh-CN" altLang="en-US" sz="1100" b="1" dirty="0">
              <a:solidFill>
                <a:schemeClr val="tx1"/>
              </a:solidFill>
              <a:cs typeface="+mn-ea"/>
              <a:sym typeface="+mn-lt"/>
            </a:endParaRPr>
          </a:p>
        </p:txBody>
      </p:sp>
      <p:sp>
        <p:nvSpPr>
          <p:cNvPr id="30" name="矩形 26"/>
          <p:cNvSpPr/>
          <p:nvPr/>
        </p:nvSpPr>
        <p:spPr>
          <a:xfrm>
            <a:off x="3579906" y="4079891"/>
            <a:ext cx="2362529" cy="1868805"/>
          </a:xfrm>
          <a:prstGeom prst="rect">
            <a:avLst/>
          </a:prstGeom>
        </p:spPr>
        <p:txBody>
          <a:bodyPr wrap="square">
            <a:spAutoFit/>
          </a:bodyPr>
          <a:lstStyle/>
          <a:p>
            <a:pPr algn="ctr">
              <a:lnSpc>
                <a:spcPct val="150000"/>
              </a:lnSpc>
            </a:pPr>
            <a:r>
              <a:rPr lang="zh-CN" altLang="en-US" sz="1100" b="1" dirty="0">
                <a:solidFill>
                  <a:schemeClr val="tx1"/>
                </a:solidFill>
                <a:cs typeface="+mn-ea"/>
                <a:sym typeface="+mn-lt"/>
              </a:rPr>
              <a:t>Chatbots can assist with HR tasks like helping employees file for paid time off or sick leave, notifying employees of policy changes, and helping employees understand and manage their benefits</a:t>
            </a:r>
            <a:r>
              <a:rPr lang="zh-CN" altLang="en-US" sz="1100" dirty="0">
                <a:solidFill>
                  <a:schemeClr val="tx1"/>
                </a:solidFill>
                <a:cs typeface="+mn-ea"/>
                <a:sym typeface="+mn-lt"/>
              </a:rPr>
              <a:t>.</a:t>
            </a:r>
            <a:endParaRPr lang="zh-CN" altLang="en-US" sz="1100" dirty="0">
              <a:solidFill>
                <a:schemeClr val="tx1"/>
              </a:solidFill>
              <a:cs typeface="+mn-ea"/>
              <a:sym typeface="+mn-lt"/>
            </a:endParaRPr>
          </a:p>
        </p:txBody>
      </p:sp>
      <p:cxnSp>
        <p:nvCxnSpPr>
          <p:cNvPr id="35" name="直接连接符 28"/>
          <p:cNvCxnSpPr/>
          <p:nvPr/>
        </p:nvCxnSpPr>
        <p:spPr>
          <a:xfrm>
            <a:off x="6910110" y="3881771"/>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8"/>
          <p:cNvCxnSpPr/>
          <p:nvPr/>
        </p:nvCxnSpPr>
        <p:spPr>
          <a:xfrm>
            <a:off x="4451390" y="3935746"/>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文本框 27"/>
          <p:cNvSpPr txBox="1"/>
          <p:nvPr/>
        </p:nvSpPr>
        <p:spPr>
          <a:xfrm>
            <a:off x="1098961" y="3212135"/>
            <a:ext cx="2362529" cy="706755"/>
          </a:xfrm>
          <a:prstGeom prst="rect">
            <a:avLst/>
          </a:prstGeom>
          <a:noFill/>
        </p:spPr>
        <p:txBody>
          <a:bodyPr wrap="square" rtlCol="0">
            <a:spAutoFit/>
          </a:bodyPr>
          <a:p>
            <a:pPr algn="ctr"/>
            <a:r>
              <a:rPr lang="en-US" altLang="zh-CN" sz="2000">
                <a:solidFill>
                  <a:schemeClr val="tx1">
                    <a:lumMod val="65000"/>
                    <a:lumOff val="35000"/>
                  </a:schemeClr>
                </a:solidFill>
                <a:cs typeface="+mn-ea"/>
                <a:sym typeface="+mn-lt"/>
              </a:rPr>
              <a:t>CUSTOMER SERVICES</a:t>
            </a:r>
            <a:endParaRPr lang="en-US" altLang="zh-CN" sz="2000">
              <a:solidFill>
                <a:schemeClr val="tx1">
                  <a:lumMod val="65000"/>
                  <a:lumOff val="35000"/>
                </a:schemeClr>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03</a:t>
            </a:r>
            <a:endParaRPr lang="zh-CN" altLang="en-US" sz="8000">
              <a:solidFill>
                <a:schemeClr val="bg1"/>
              </a:solidFill>
              <a:cs typeface="+mn-ea"/>
              <a:sym typeface="+mn-lt"/>
            </a:endParaRPr>
          </a:p>
        </p:txBody>
      </p:sp>
      <p:sp>
        <p:nvSpPr>
          <p:cNvPr id="21" name="矩形 20"/>
          <p:cNvSpPr/>
          <p:nvPr/>
        </p:nvSpPr>
        <p:spPr>
          <a:xfrm>
            <a:off x="4203245" y="3345761"/>
            <a:ext cx="3899811" cy="1568450"/>
          </a:xfrm>
          <a:prstGeom prst="rect">
            <a:avLst/>
          </a:prstGeom>
        </p:spPr>
        <p:txBody>
          <a:bodyPr wrap="square">
            <a:spAutoFit/>
          </a:bodyPr>
          <a:lstStyle/>
          <a:p>
            <a:pPr algn="ctr"/>
            <a:r>
              <a:rPr lang="zh-CN" altLang="en-US" sz="3200" dirty="0">
                <a:solidFill>
                  <a:schemeClr val="bg1"/>
                </a:solidFill>
                <a:latin typeface="Montserrat Extra Bold" panose="00000900000000000000" pitchFamily="50" charset="0"/>
                <a:cs typeface="+mn-ea"/>
                <a:sym typeface="+mn-lt"/>
              </a:rPr>
              <a:t>H</a:t>
            </a:r>
            <a:r>
              <a:rPr lang="en-US" altLang="zh-CN" sz="3200" dirty="0">
                <a:solidFill>
                  <a:schemeClr val="bg1"/>
                </a:solidFill>
                <a:latin typeface="Montserrat Extra Bold" panose="00000900000000000000" pitchFamily="50" charset="0"/>
                <a:cs typeface="+mn-ea"/>
                <a:sym typeface="+mn-lt"/>
              </a:rPr>
              <a:t>OW DO CHATBOT WORKS?</a:t>
            </a:r>
            <a:endParaRPr lang="en-US" altLang="zh-CN" sz="3200" dirty="0">
              <a:solidFill>
                <a:schemeClr val="bg1"/>
              </a:solidFill>
              <a:latin typeface="Montserrat Extra Bold" panose="00000900000000000000" pitchFamily="50" charset="0"/>
              <a:cs typeface="+mn-ea"/>
              <a:sym typeface="+mn-lt"/>
            </a:endParaRPr>
          </a:p>
        </p:txBody>
      </p:sp>
      <p:sp>
        <p:nvSpPr>
          <p:cNvPr id="5" name="矩形: 圆角 19"/>
          <p:cNvSpPr/>
          <p:nvPr/>
        </p:nvSpPr>
        <p:spPr>
          <a:xfrm>
            <a:off x="5182782" y="4965035"/>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rgbClr val="422970"/>
                </a:solidFill>
                <a:cs typeface="+mn-ea"/>
                <a:sym typeface="+mn-lt"/>
              </a:rPr>
              <a:t>CHATBOT</a:t>
            </a:r>
            <a:endParaRPr lang="en-US" altLang="zh-CN" sz="2000">
              <a:solidFill>
                <a:srgbClr val="422970"/>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0"/>
          <p:cNvSpPr txBox="1"/>
          <p:nvPr/>
        </p:nvSpPr>
        <p:spPr>
          <a:xfrm>
            <a:off x="4638664" y="252838"/>
            <a:ext cx="3834153"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422970"/>
                </a:solidFill>
                <a:effectLst/>
                <a:uLnTx/>
                <a:uFillTx/>
                <a:cs typeface="+mn-ea"/>
                <a:sym typeface="+mn-lt"/>
              </a:rPr>
              <a:t>How do chatbots work?</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
        <p:nvSpPr>
          <p:cNvPr id="21" name="Text Box 20"/>
          <p:cNvSpPr txBox="1"/>
          <p:nvPr/>
        </p:nvSpPr>
        <p:spPr>
          <a:xfrm>
            <a:off x="149225" y="2409190"/>
            <a:ext cx="3076575" cy="3636010"/>
          </a:xfrm>
          <a:prstGeom prst="rect">
            <a:avLst/>
          </a:prstGeom>
          <a:noFill/>
        </p:spPr>
        <p:txBody>
          <a:bodyPr wrap="square" rtlCol="0">
            <a:spAutoFit/>
          </a:bodyPr>
          <a:p>
            <a:pPr algn="l">
              <a:lnSpc>
                <a:spcPct val="160000"/>
              </a:lnSpc>
            </a:pPr>
            <a:r>
              <a:rPr lang="en-US"/>
              <a:t>A user enters a message </a:t>
            </a:r>
            <a:endParaRPr lang="en-US"/>
          </a:p>
          <a:p>
            <a:pPr algn="l">
              <a:lnSpc>
                <a:spcPct val="160000"/>
              </a:lnSpc>
            </a:pPr>
            <a:r>
              <a:rPr lang="en-US"/>
              <a:t>intoa chatbotvia a channelsuch as an app, website,or text message</a:t>
            </a:r>
            <a:endParaRPr lang="en-US"/>
          </a:p>
          <a:p>
            <a:pPr algn="l">
              <a:lnSpc>
                <a:spcPct val="160000"/>
              </a:lnSpc>
            </a:pPr>
            <a:r>
              <a:rPr lang="en-US"/>
              <a:t>or evenby speaking ona phonecall.This message canbe a command or</a:t>
            </a:r>
            <a:endParaRPr lang="en-US"/>
          </a:p>
          <a:p>
            <a:pPr algn="l">
              <a:lnSpc>
                <a:spcPct val="160000"/>
              </a:lnSpc>
            </a:pPr>
            <a:r>
              <a:rPr lang="en-US"/>
              <a:t> a question.</a:t>
            </a:r>
            <a:endParaRPr lang="en-US"/>
          </a:p>
        </p:txBody>
      </p:sp>
      <p:sp>
        <p:nvSpPr>
          <p:cNvPr id="23" name="Text Box 22"/>
          <p:cNvSpPr txBox="1"/>
          <p:nvPr/>
        </p:nvSpPr>
        <p:spPr>
          <a:xfrm>
            <a:off x="911860" y="2059940"/>
            <a:ext cx="1226185" cy="460375"/>
          </a:xfrm>
          <a:prstGeom prst="rect">
            <a:avLst/>
          </a:prstGeom>
          <a:noFill/>
        </p:spPr>
        <p:txBody>
          <a:bodyPr wrap="none" rtlCol="0">
            <a:spAutoFit/>
          </a:bodyPr>
          <a:p>
            <a:r>
              <a:rPr lang="en-US" sz="2400" b="1">
                <a:latin typeface="Segoe Print" panose="02000600000000000000" charset="0"/>
                <a:cs typeface="Segoe Print" panose="02000600000000000000" charset="0"/>
              </a:rPr>
              <a:t>STEP1</a:t>
            </a:r>
            <a:endParaRPr lang="en-US" sz="2400" b="1">
              <a:latin typeface="Segoe Print" panose="02000600000000000000" charset="0"/>
              <a:cs typeface="Segoe Print" panose="02000600000000000000" charset="0"/>
            </a:endParaRPr>
          </a:p>
        </p:txBody>
      </p:sp>
      <p:sp>
        <p:nvSpPr>
          <p:cNvPr id="27" name="Text Box 26"/>
          <p:cNvSpPr txBox="1"/>
          <p:nvPr/>
        </p:nvSpPr>
        <p:spPr>
          <a:xfrm>
            <a:off x="3818255" y="2409190"/>
            <a:ext cx="3493770" cy="4078605"/>
          </a:xfrm>
          <a:prstGeom prst="rect">
            <a:avLst/>
          </a:prstGeom>
          <a:noFill/>
        </p:spPr>
        <p:txBody>
          <a:bodyPr wrap="square" rtlCol="0">
            <a:spAutoFit/>
          </a:bodyPr>
          <a:p>
            <a:pPr>
              <a:lnSpc>
                <a:spcPct val="160000"/>
              </a:lnSpc>
            </a:pPr>
            <a:r>
              <a:rPr lang="en-US"/>
              <a:t>The chatbot receives the content of the message and captures related info such as the channel the message came in through. The chatbot then uses NLP to determine the purpose of the message and identify relevant intents.</a:t>
            </a:r>
            <a:endParaRPr lang="en-US"/>
          </a:p>
        </p:txBody>
      </p:sp>
      <p:sp>
        <p:nvSpPr>
          <p:cNvPr id="28" name="Text Box 27"/>
          <p:cNvSpPr txBox="1"/>
          <p:nvPr/>
        </p:nvSpPr>
        <p:spPr>
          <a:xfrm>
            <a:off x="4848860" y="1948815"/>
            <a:ext cx="1226185" cy="460375"/>
          </a:xfrm>
          <a:prstGeom prst="rect">
            <a:avLst/>
          </a:prstGeom>
          <a:noFill/>
        </p:spPr>
        <p:txBody>
          <a:bodyPr wrap="none" rtlCol="0">
            <a:spAutoFit/>
          </a:bodyPr>
          <a:p>
            <a:r>
              <a:rPr lang="en-US" sz="2400" b="1">
                <a:latin typeface="Segoe Print" panose="02000600000000000000" charset="0"/>
                <a:cs typeface="Segoe Print" panose="02000600000000000000" charset="0"/>
              </a:rPr>
              <a:t>STEP2</a:t>
            </a:r>
            <a:endParaRPr lang="en-US" sz="2400" b="1">
              <a:latin typeface="Segoe Print" panose="02000600000000000000" charset="0"/>
              <a:cs typeface="Segoe Print" panose="02000600000000000000" charset="0"/>
            </a:endParaRPr>
          </a:p>
        </p:txBody>
      </p:sp>
      <p:sp>
        <p:nvSpPr>
          <p:cNvPr id="29" name="Text Box 28"/>
          <p:cNvSpPr txBox="1"/>
          <p:nvPr/>
        </p:nvSpPr>
        <p:spPr>
          <a:xfrm>
            <a:off x="7463790" y="2409190"/>
            <a:ext cx="4003675" cy="3415030"/>
          </a:xfrm>
          <a:prstGeom prst="rect">
            <a:avLst/>
          </a:prstGeom>
          <a:noFill/>
        </p:spPr>
        <p:txBody>
          <a:bodyPr wrap="square" rtlCol="0">
            <a:spAutoFit/>
          </a:bodyPr>
          <a:p>
            <a:pPr algn="l">
              <a:lnSpc>
                <a:spcPct val="150000"/>
              </a:lnSpc>
            </a:pPr>
            <a:r>
              <a:rPr lang="en-US"/>
              <a:t>The chatbot determines an</a:t>
            </a:r>
            <a:endParaRPr lang="en-US"/>
          </a:p>
          <a:p>
            <a:pPr algn="l">
              <a:lnSpc>
                <a:spcPct val="150000"/>
              </a:lnSpc>
            </a:pPr>
            <a:r>
              <a:rPr lang="en-US"/>
              <a:t> appropriate response and</a:t>
            </a:r>
            <a:endParaRPr lang="en-US"/>
          </a:p>
          <a:p>
            <a:pPr algn="l">
              <a:lnSpc>
                <a:spcPct val="150000"/>
              </a:lnSpc>
            </a:pPr>
            <a:r>
              <a:rPr lang="en-US"/>
              <a:t> returns the response to the</a:t>
            </a:r>
            <a:endParaRPr lang="en-US"/>
          </a:p>
          <a:p>
            <a:pPr algn="l">
              <a:lnSpc>
                <a:spcPct val="150000"/>
              </a:lnSpc>
            </a:pPr>
            <a:r>
              <a:rPr lang="en-US"/>
              <a:t> user via the same channel. This </a:t>
            </a:r>
            <a:endParaRPr lang="en-US"/>
          </a:p>
          <a:p>
            <a:pPr algn="l">
              <a:lnSpc>
                <a:spcPct val="150000"/>
              </a:lnSpc>
            </a:pPr>
            <a:r>
              <a:rPr lang="en-US"/>
              <a:t>process continues following</a:t>
            </a:r>
            <a:endParaRPr lang="en-US"/>
          </a:p>
          <a:p>
            <a:pPr algn="l">
              <a:lnSpc>
                <a:spcPct val="150000"/>
              </a:lnSpc>
            </a:pPr>
            <a:r>
              <a:rPr lang="en-US"/>
              <a:t> steps one to three as the</a:t>
            </a:r>
            <a:endParaRPr lang="en-US"/>
          </a:p>
          <a:p>
            <a:pPr algn="l">
              <a:lnSpc>
                <a:spcPct val="150000"/>
              </a:lnSpc>
            </a:pPr>
            <a:r>
              <a:rPr lang="en-US"/>
              <a:t> conversation continues.</a:t>
            </a:r>
            <a:endParaRPr lang="en-US"/>
          </a:p>
          <a:p>
            <a:pPr algn="l">
              <a:lnSpc>
                <a:spcPct val="150000"/>
              </a:lnSpc>
            </a:pPr>
            <a:r>
              <a:rPr lang="en-US"/>
              <a:t> </a:t>
            </a:r>
            <a:endParaRPr lang="en-US"/>
          </a:p>
        </p:txBody>
      </p:sp>
      <p:sp>
        <p:nvSpPr>
          <p:cNvPr id="32" name="Text Box 31"/>
          <p:cNvSpPr txBox="1"/>
          <p:nvPr/>
        </p:nvSpPr>
        <p:spPr>
          <a:xfrm>
            <a:off x="8785860" y="1948815"/>
            <a:ext cx="1226185" cy="460375"/>
          </a:xfrm>
          <a:prstGeom prst="rect">
            <a:avLst/>
          </a:prstGeom>
          <a:noFill/>
        </p:spPr>
        <p:txBody>
          <a:bodyPr wrap="none" rtlCol="0">
            <a:spAutoFit/>
          </a:bodyPr>
          <a:p>
            <a:r>
              <a:rPr lang="en-US" sz="2400" b="1">
                <a:latin typeface="Segoe Print" panose="02000600000000000000" charset="0"/>
                <a:cs typeface="Segoe Print" panose="02000600000000000000" charset="0"/>
              </a:rPr>
              <a:t>STEP3</a:t>
            </a:r>
            <a:endParaRPr lang="en-US" sz="2400" b="1">
              <a:latin typeface="Segoe Print" panose="02000600000000000000" charset="0"/>
              <a:cs typeface="Segoe Print" panose="02000600000000000000" charset="0"/>
            </a:endParaRPr>
          </a:p>
        </p:txBody>
      </p:sp>
      <p:sp>
        <p:nvSpPr>
          <p:cNvPr id="33" name="Oval 32"/>
          <p:cNvSpPr/>
          <p:nvPr/>
        </p:nvSpPr>
        <p:spPr>
          <a:xfrm>
            <a:off x="449580" y="-601345"/>
            <a:ext cx="3580130" cy="2661285"/>
          </a:xfrm>
          <a:prstGeom prst="ellipse">
            <a:avLst/>
          </a:prstGeom>
          <a:solidFill>
            <a:srgbClr val="75CEC4"/>
          </a:solidFill>
        </p:spPr>
        <p:style>
          <a:lnRef idx="2">
            <a:schemeClr val="dk1"/>
          </a:lnRef>
          <a:fillRef idx="1">
            <a:schemeClr val="lt1"/>
          </a:fillRef>
          <a:effectRef idx="0">
            <a:schemeClr val="dk1"/>
          </a:effectRef>
          <a:fontRef idx="minor">
            <a:schemeClr val="dk1"/>
          </a:fontRef>
        </p:style>
        <p:txBody>
          <a:bodyPr rtlCol="0" anchor="ctr"/>
          <a:p>
            <a:pPr algn="ctr">
              <a:lnSpc>
                <a:spcPct val="60000"/>
              </a:lnSpc>
            </a:pPr>
            <a:endParaRPr lang="en-US" b="1">
              <a:solidFill>
                <a:schemeClr val="tx1"/>
              </a:solidFill>
            </a:endParaRPr>
          </a:p>
          <a:p>
            <a:pPr algn="ctr">
              <a:lnSpc>
                <a:spcPct val="60000"/>
              </a:lnSpc>
            </a:pPr>
            <a:endParaRPr lang="en-US" b="1">
              <a:solidFill>
                <a:schemeClr val="tx1"/>
              </a:solidFill>
            </a:endParaRPr>
          </a:p>
          <a:p>
            <a:pPr algn="ctr">
              <a:lnSpc>
                <a:spcPct val="60000"/>
              </a:lnSpc>
            </a:pPr>
            <a:endParaRPr lang="en-US" b="1">
              <a:solidFill>
                <a:schemeClr val="tx1"/>
              </a:solidFill>
            </a:endParaRPr>
          </a:p>
          <a:p>
            <a:pPr algn="ctr">
              <a:lnSpc>
                <a:spcPct val="90000"/>
              </a:lnSpc>
            </a:pPr>
            <a:endParaRPr lang="en-US" b="1">
              <a:solidFill>
                <a:schemeClr val="tx1"/>
              </a:solidFill>
            </a:endParaRPr>
          </a:p>
          <a:p>
            <a:pPr algn="ctr">
              <a:lnSpc>
                <a:spcPct val="90000"/>
              </a:lnSpc>
            </a:pPr>
            <a:r>
              <a:rPr lang="en-US" b="1">
                <a:solidFill>
                  <a:schemeClr val="tx1"/>
                </a:solidFill>
              </a:rPr>
              <a:t>A chatbot is any app that users interact with in a conversational way, using text, graphics, or speech.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04</a:t>
            </a:r>
            <a:endParaRPr lang="zh-CN" altLang="en-US" sz="8000">
              <a:solidFill>
                <a:schemeClr val="bg1"/>
              </a:solidFill>
              <a:cs typeface="+mn-ea"/>
              <a:sym typeface="+mn-lt"/>
            </a:endParaRPr>
          </a:p>
        </p:txBody>
      </p:sp>
      <p:sp>
        <p:nvSpPr>
          <p:cNvPr id="5" name="矩形 20"/>
          <p:cNvSpPr/>
          <p:nvPr/>
        </p:nvSpPr>
        <p:spPr>
          <a:xfrm>
            <a:off x="4203245" y="3345761"/>
            <a:ext cx="3899811" cy="1076325"/>
          </a:xfrm>
          <a:prstGeom prst="rect">
            <a:avLst/>
          </a:prstGeom>
        </p:spPr>
        <p:txBody>
          <a:bodyPr wrap="square">
            <a:spAutoFit/>
          </a:bodyPr>
          <a:p>
            <a:pPr algn="ctr"/>
            <a:r>
              <a:rPr lang="en-US" altLang="zh-CN" sz="3200" dirty="0">
                <a:solidFill>
                  <a:schemeClr val="bg1"/>
                </a:solidFill>
                <a:latin typeface="Montserrat Extra Bold" panose="00000900000000000000" pitchFamily="50" charset="0"/>
                <a:cs typeface="+mn-ea"/>
                <a:sym typeface="+mn-lt"/>
              </a:rPr>
              <a:t>CHATBOT CODING</a:t>
            </a:r>
            <a:endParaRPr lang="en-US" altLang="zh-CN" sz="3200" dirty="0">
              <a:solidFill>
                <a:schemeClr val="bg1"/>
              </a:solidFill>
              <a:latin typeface="Montserrat Extra Bold" panose="00000900000000000000" pitchFamily="50" charset="0"/>
              <a:cs typeface="+mn-ea"/>
              <a:sym typeface="+mn-lt"/>
            </a:endParaRPr>
          </a:p>
        </p:txBody>
      </p:sp>
      <p:sp>
        <p:nvSpPr>
          <p:cNvPr id="8" name="矩形: 圆角 19"/>
          <p:cNvSpPr/>
          <p:nvPr/>
        </p:nvSpPr>
        <p:spPr>
          <a:xfrm>
            <a:off x="5182782" y="4754850"/>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olidFill>
                  <a:srgbClr val="422970"/>
                </a:solidFill>
                <a:cs typeface="+mn-ea"/>
                <a:sym typeface="+mn-lt"/>
              </a:rPr>
              <a:t>CHATBOT</a:t>
            </a:r>
            <a:endParaRPr lang="en-US" altLang="zh-CN" sz="2000">
              <a:solidFill>
                <a:srgbClr val="422970"/>
              </a:solidFill>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btnfbef">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3564</Words>
  <Application>WPS Presentation</Application>
  <PresentationFormat>宽屏</PresentationFormat>
  <Paragraphs>141</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Montserrat Extra Bold</vt:lpstr>
      <vt:lpstr>Segoe Print</vt:lpstr>
      <vt:lpstr>Montserrat Light</vt:lpstr>
      <vt:lpstr>Microsoft YaHei</vt:lpstr>
      <vt:lpstr>Arial Unicode MS</vt:lpstr>
      <vt:lpstr>Calibri</vt:lpstr>
      <vt:lpstr>Bahnschrift Light</vt:lpstr>
      <vt:lpstr>Bahnschrift SemiBold SemiCondensed</vt:lpstr>
      <vt:lpstr>Bahnschrift SemiLight</vt:lpstr>
      <vt:lpstr>Bahnschrift Condensed</vt:lpstr>
      <vt:lpstr>Bahnschrift Light Condensed</vt:lpstr>
      <vt:lpstr>Bahnschrift Light SemiCondensed</vt:lpstr>
      <vt:lpstr>Cambria Math</vt:lpstr>
      <vt:lpstr>Bahnschrift SemiLight Condensed</vt:lpstr>
      <vt:lpstr>Bahnschrift SemiCondensed</vt:lpstr>
      <vt:lpstr>Segoe Script</vt:lpstr>
      <vt:lpstr>Arial Black</vt:lpstr>
      <vt:lpstr>Bahnschrift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Achu</cp:lastModifiedBy>
  <cp:revision>26</cp:revision>
  <dcterms:created xsi:type="dcterms:W3CDTF">2015-05-05T08:02:00Z</dcterms:created>
  <dcterms:modified xsi:type="dcterms:W3CDTF">2023-09-28T16:31:15Z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4D6FE8446D3745BFBA2FABB0F496C214</vt:lpwstr>
  </property>
</Properties>
</file>