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0"/>
  </p:handoutMasterIdLst>
  <p:sldIdLst>
    <p:sldId id="256" r:id="rId3"/>
    <p:sldId id="259" r:id="rId4"/>
    <p:sldId id="262" r:id="rId6"/>
    <p:sldId id="271" r:id="rId7"/>
    <p:sldId id="307" r:id="rId8"/>
    <p:sldId id="306" r:id="rId9"/>
    <p:sldId id="309" r:id="rId10"/>
    <p:sldId id="312" r:id="rId11"/>
    <p:sldId id="313" r:id="rId12"/>
    <p:sldId id="314" r:id="rId13"/>
    <p:sldId id="315" r:id="rId14"/>
    <p:sldId id="316" r:id="rId15"/>
    <p:sldId id="317" r:id="rId16"/>
    <p:sldId id="319" r:id="rId17"/>
    <p:sldId id="320" r:id="rId18"/>
    <p:sldId id="321" r:id="rId19"/>
    <p:sldId id="283" r:id="rId20"/>
    <p:sldId id="325" r:id="rId21"/>
    <p:sldId id="326" r:id="rId22"/>
    <p:sldId id="327" r:id="rId23"/>
    <p:sldId id="328" r:id="rId24"/>
    <p:sldId id="329" r:id="rId25"/>
    <p:sldId id="331" r:id="rId26"/>
    <p:sldId id="333" r:id="rId27"/>
    <p:sldId id="334" r:id="rId28"/>
    <p:sldId id="286" r:id="rId2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75A"/>
    <a:srgbClr val="19191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2"/>
    <p:restoredTop sz="94660"/>
  </p:normalViewPr>
  <p:slideViewPr>
    <p:cSldViewPr snapToGrid="0" showGuides="1">
      <p:cViewPr>
        <p:scale>
          <a:sx n="51" d="100"/>
          <a:sy n="51" d="100"/>
        </p:scale>
        <p:origin x="1278" y="366"/>
      </p:cViewPr>
      <p:guideLst>
        <p:guide orient="horz" pos="2120"/>
        <p:guide pos="2872"/>
      </p:guideLst>
    </p:cSldViewPr>
  </p:slideViewPr>
  <p:notesTextViewPr>
    <p:cViewPr>
      <p:scale>
        <a:sx n="1" d="1"/>
        <a:sy n="1" d="1"/>
      </p:scale>
      <p:origin x="0" y="0"/>
    </p:cViewPr>
  </p:notesTextViewPr>
  <p:sorterViewPr showFormatting="0">
    <p:cViewPr>
      <p:scale>
        <a:sx n="49" d="100"/>
        <a:sy n="4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F5956F99-90CD-46EA-AE51-662E4EC8E64D}"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幻灯片图像占位符 1"/>
          <p:cNvSpPr>
            <a:spLocks noGrp="1" noRot="1" noChangeAspect="1" noTextEdit="1"/>
          </p:cNvSpPr>
          <p:nvPr>
            <p:ph type="sldImg"/>
          </p:nvPr>
        </p:nvSpPr>
        <p:spPr>
          <a:ln>
            <a:solidFill>
              <a:srgbClr val="000000"/>
            </a:solidFill>
            <a:miter/>
          </a:ln>
        </p:spPr>
      </p:sp>
      <p:sp>
        <p:nvSpPr>
          <p:cNvPr id="11266" name="备注占位符 2"/>
          <p:cNvSpPr>
            <a:spLocks noGrp="1"/>
          </p:cNvSpPr>
          <p:nvPr>
            <p:ph type="body"/>
          </p:nvPr>
        </p:nvSpPr>
        <p:spPr>
          <a:noFill/>
          <a:ln>
            <a:noFill/>
          </a:ln>
        </p:spPr>
        <p:txBody>
          <a:bodyPr wrap="square" lIns="91440" tIns="45720" rIns="91440" bIns="45720" anchor="t" anchorCtr="0"/>
          <a:p>
            <a:pPr lvl="0">
              <a:spcBef>
                <a:spcPct val="0"/>
              </a:spcBef>
            </a:pPr>
            <a:endParaRPr lang="zh-CN" altLang="en-US" dirty="0"/>
          </a:p>
        </p:txBody>
      </p:sp>
      <p:sp>
        <p:nvSpPr>
          <p:cNvPr id="1126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2_Title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6_Title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auto"/>
            <a:r>
              <a:rPr lang="zh-CN" altLang="en-US" strike="noStrike" noProof="1" smtClean="0"/>
              <a:t>Click to edit Master text style</a:t>
            </a:r>
            <a:endParaRPr lang="zh-CN" altLang="en-US" strike="noStrike" noProof="1" smtClean="0"/>
          </a:p>
          <a:p>
            <a:pPr lvl="1" fontAlgn="auto"/>
            <a:r>
              <a:rPr lang="zh-CN" altLang="en-US" strike="noStrike" noProof="1" smtClean="0"/>
              <a:t>Second level</a:t>
            </a:r>
            <a:endParaRPr lang="zh-CN" altLang="en-US" strike="noStrike" noProof="1" smtClean="0"/>
          </a:p>
          <a:p>
            <a:pPr lvl="2" fontAlgn="auto"/>
            <a:r>
              <a:rPr lang="zh-CN" altLang="en-US" strike="noStrike" noProof="1" smtClean="0"/>
              <a:t>Third level</a:t>
            </a:r>
            <a:endParaRPr lang="zh-CN" altLang="en-US" strike="noStrike" noProof="1" smtClean="0"/>
          </a:p>
          <a:p>
            <a:pPr lvl="3" fontAlgn="auto"/>
            <a:r>
              <a:rPr lang="zh-CN" altLang="en-US" strike="noStrike" noProof="1" smtClean="0"/>
              <a:t>Fourth level</a:t>
            </a:r>
            <a:endParaRPr lang="zh-CN" altLang="en-US" strike="noStrike" noProof="1" smtClean="0"/>
          </a:p>
          <a:p>
            <a:pPr lvl="4" fontAlgn="auto"/>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8_Title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12B269A-D303-42AB-A7B0-F3057CE6E54C}"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machinelearningmastery.com/the-bahdanau-attention-mechanism/" TargetMode="Externa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160;https://www.kaggle.com/datasets/grafstor/simple-dialogs-for-chatbot" TargetMode="Externa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4097" name="图片 3" descr="D:\IBM\phase5\bot4.jpgbot4"/>
          <p:cNvPicPr>
            <a:picLocks noChangeAspect="1"/>
          </p:cNvPicPr>
          <p:nvPr/>
        </p:nvPicPr>
        <p:blipFill>
          <a:blip r:embed="rId2"/>
          <a:srcRect/>
          <a:stretch>
            <a:fillRect/>
          </a:stretch>
        </p:blipFill>
        <p:spPr>
          <a:xfrm>
            <a:off x="1937385" y="0"/>
            <a:ext cx="11080750" cy="6858000"/>
          </a:xfrm>
          <a:prstGeom prst="rect">
            <a:avLst/>
          </a:prstGeom>
          <a:noFill/>
          <a:ln w="9525">
            <a:noFill/>
          </a:ln>
        </p:spPr>
      </p:pic>
      <p:sp>
        <p:nvSpPr>
          <p:cNvPr id="5" name="任意多边形 4"/>
          <p:cNvSpPr/>
          <p:nvPr/>
        </p:nvSpPr>
        <p:spPr>
          <a:xfrm rot="5400000">
            <a:off x="66675" y="1193800"/>
            <a:ext cx="6858000" cy="4470400"/>
          </a:xfrm>
          <a:custGeom>
            <a:avLst/>
            <a:gdLst>
              <a:gd name="connsiteX0" fmla="*/ 0 w 6858002"/>
              <a:gd name="connsiteY0" fmla="*/ 4470938 h 4470938"/>
              <a:gd name="connsiteX1" fmla="*/ 0 w 6858002"/>
              <a:gd name="connsiteY1" fmla="*/ 0 h 4470938"/>
              <a:gd name="connsiteX2" fmla="*/ 6858002 w 6858002"/>
              <a:gd name="connsiteY2" fmla="*/ 2102150 h 4470938"/>
              <a:gd name="connsiteX3" fmla="*/ 6858002 w 6858002"/>
              <a:gd name="connsiteY3" fmla="*/ 4470938 h 4470938"/>
            </a:gdLst>
            <a:ahLst/>
            <a:cxnLst>
              <a:cxn ang="0">
                <a:pos x="connsiteX0" y="connsiteY0"/>
              </a:cxn>
              <a:cxn ang="0">
                <a:pos x="connsiteX1" y="connsiteY1"/>
              </a:cxn>
              <a:cxn ang="0">
                <a:pos x="connsiteX2" y="connsiteY2"/>
              </a:cxn>
              <a:cxn ang="0">
                <a:pos x="connsiteX3" y="connsiteY3"/>
              </a:cxn>
            </a:cxnLst>
            <a:rect l="l" t="t" r="r" b="b"/>
            <a:pathLst>
              <a:path w="6858002" h="4470938">
                <a:moveTo>
                  <a:pt x="0" y="4470938"/>
                </a:moveTo>
                <a:lnTo>
                  <a:pt x="0" y="0"/>
                </a:lnTo>
                <a:lnTo>
                  <a:pt x="6858002" y="2102150"/>
                </a:lnTo>
                <a:lnTo>
                  <a:pt x="6858002" y="4470938"/>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任意多边形 5"/>
          <p:cNvSpPr/>
          <p:nvPr/>
        </p:nvSpPr>
        <p:spPr>
          <a:xfrm rot="5400000">
            <a:off x="-793750" y="793750"/>
            <a:ext cx="6858000" cy="5270500"/>
          </a:xfrm>
          <a:custGeom>
            <a:avLst/>
            <a:gdLst>
              <a:gd name="connsiteX0" fmla="*/ 0 w 6858000"/>
              <a:gd name="connsiteY0" fmla="*/ 5271212 h 5271212"/>
              <a:gd name="connsiteX1" fmla="*/ 0 w 6858000"/>
              <a:gd name="connsiteY1" fmla="*/ 17 h 5271212"/>
              <a:gd name="connsiteX2" fmla="*/ 0 w 6858000"/>
              <a:gd name="connsiteY2" fmla="*/ 0 h 5271212"/>
              <a:gd name="connsiteX3" fmla="*/ 6858000 w 6858000"/>
              <a:gd name="connsiteY3" fmla="*/ 2102148 h 5271212"/>
              <a:gd name="connsiteX4" fmla="*/ 6858000 w 6858000"/>
              <a:gd name="connsiteY4" fmla="*/ 5271212 h 5271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5271212">
                <a:moveTo>
                  <a:pt x="0" y="5271212"/>
                </a:moveTo>
                <a:lnTo>
                  <a:pt x="0" y="17"/>
                </a:lnTo>
                <a:lnTo>
                  <a:pt x="0" y="0"/>
                </a:lnTo>
                <a:lnTo>
                  <a:pt x="6858000" y="2102148"/>
                </a:lnTo>
                <a:lnTo>
                  <a:pt x="6858000" y="527121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100" name="文本框 6"/>
          <p:cNvSpPr txBox="1"/>
          <p:nvPr/>
        </p:nvSpPr>
        <p:spPr>
          <a:xfrm>
            <a:off x="4946650" y="4684395"/>
            <a:ext cx="7581900" cy="768350"/>
          </a:xfrm>
          <a:prstGeom prst="rect">
            <a:avLst/>
          </a:prstGeom>
          <a:noFill/>
          <a:ln w="9525">
            <a:noFill/>
          </a:ln>
        </p:spPr>
        <p:txBody>
          <a:bodyPr wrap="square" anchor="t" anchorCtr="0">
            <a:spAutoFit/>
          </a:bodyPr>
          <a:p>
            <a:r>
              <a:rPr lang="en-US" altLang="zh-CN" sz="4400" b="1" dirty="0">
                <a:solidFill>
                  <a:schemeClr val="bg1"/>
                </a:solidFill>
                <a:latin typeface="Microsoft YaHei" panose="020B0503020204020204" pitchFamily="34" charset="-122"/>
                <a:ea typeface="Microsoft YaHei" panose="020B0503020204020204" pitchFamily="34" charset="-122"/>
              </a:rPr>
              <a:t>CHATBOT USING PYTHON</a:t>
            </a:r>
            <a:endParaRPr lang="en-US" altLang="zh-CN" sz="44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3"/>
          <p:cNvSpPr/>
          <p:nvPr/>
        </p:nvSpPr>
        <p:spPr>
          <a:xfrm>
            <a:off x="1584325" y="-45085"/>
            <a:ext cx="7061200" cy="995680"/>
          </a:xfrm>
          <a:custGeom>
            <a:avLst/>
            <a:gdLst>
              <a:gd name="connsiteX0" fmla="*/ 2457 w 11120"/>
              <a:gd name="connsiteY0" fmla="*/ 15 h 1259"/>
              <a:gd name="connsiteX1" fmla="*/ 11097 w 11120"/>
              <a:gd name="connsiteY1" fmla="*/ 0 h 1259"/>
              <a:gd name="connsiteX2" fmla="*/ 11120 w 11120"/>
              <a:gd name="connsiteY2" fmla="*/ 647 h 1259"/>
              <a:gd name="connsiteX3" fmla="*/ 11097 w 11120"/>
              <a:gd name="connsiteY3" fmla="*/ 1259 h 1259"/>
              <a:gd name="connsiteX4" fmla="*/ 0 w 11120"/>
              <a:gd name="connsiteY4" fmla="*/ 1259 h 1259"/>
              <a:gd name="connsiteX5" fmla="*/ 2457 w 11120"/>
              <a:gd name="connsiteY5" fmla="*/ 15 h 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20" h="1259">
                <a:moveTo>
                  <a:pt x="2457" y="15"/>
                </a:moveTo>
                <a:lnTo>
                  <a:pt x="11097" y="0"/>
                </a:lnTo>
                <a:lnTo>
                  <a:pt x="11120" y="647"/>
                </a:lnTo>
                <a:lnTo>
                  <a:pt x="11097" y="1259"/>
                </a:lnTo>
                <a:lnTo>
                  <a:pt x="0" y="1259"/>
                </a:lnTo>
                <a:lnTo>
                  <a:pt x="2457" y="15"/>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3835400" y="-45085"/>
            <a:ext cx="3143250" cy="706755"/>
          </a:xfrm>
          <a:prstGeom prst="rect">
            <a:avLst/>
          </a:prstGeom>
          <a:noFill/>
        </p:spPr>
        <p:txBody>
          <a:bodyPr wrap="square" rtlCol="0">
            <a:spAutoFit/>
          </a:bodyPr>
          <a:p>
            <a:pPr algn="l"/>
            <a:r>
              <a:rPr lang="en-US" sz="2000">
                <a:latin typeface="Arial Black" panose="020B0A04020102020204" charset="0"/>
                <a:cs typeface="Arial Black" panose="020B0A04020102020204" charset="0"/>
                <a:sym typeface="+mn-ea"/>
              </a:rPr>
              <a:t>       Splitting Data</a:t>
            </a:r>
            <a:endParaRPr lang="en-US" sz="2000">
              <a:latin typeface="Arial Black" panose="020B0A04020102020204" charset="0"/>
              <a:cs typeface="Arial Black" panose="020B0A04020102020204" charset="0"/>
              <a:sym typeface="+mn-ea"/>
            </a:endParaRPr>
          </a:p>
          <a:p>
            <a:pPr algn="l"/>
            <a:endParaRPr lang="en-US" sz="2000">
              <a:latin typeface="Arial Black" panose="020B0A04020102020204" charset="0"/>
              <a:cs typeface="Arial Black" panose="020B0A04020102020204" charset="0"/>
              <a:sym typeface="+mn-ea"/>
            </a:endParaRPr>
          </a:p>
        </p:txBody>
      </p:sp>
      <p:sp>
        <p:nvSpPr>
          <p:cNvPr id="7" name="Text Box 6"/>
          <p:cNvSpPr txBox="1"/>
          <p:nvPr/>
        </p:nvSpPr>
        <p:spPr>
          <a:xfrm>
            <a:off x="2489200" y="965835"/>
            <a:ext cx="6369050" cy="1614170"/>
          </a:xfrm>
          <a:prstGeom prst="rect">
            <a:avLst/>
          </a:prstGeom>
          <a:solidFill>
            <a:schemeClr val="tx1">
              <a:lumMod val="65000"/>
              <a:lumOff val="35000"/>
            </a:schemeClr>
          </a:solidFill>
        </p:spPr>
        <p:txBody>
          <a:bodyPr wrap="square" rtlCol="0">
            <a:spAutoFit/>
          </a:bodyPr>
          <a:p>
            <a:pPr algn="l">
              <a:lnSpc>
                <a:spcPct val="110000"/>
              </a:lnSpc>
            </a:pPr>
            <a:r>
              <a:rPr lang="en-US" sz="1800" b="1">
                <a:solidFill>
                  <a:schemeClr val="bg1"/>
                </a:solidFill>
                <a:latin typeface="Arial" panose="020B0604020202020204" pitchFamily="34" charset="0"/>
                <a:cs typeface="Arial" panose="020B0604020202020204" pitchFamily="34" charset="0"/>
              </a:rPr>
              <a:t>X_train, X_val, y_train, y_val = train_test_split(X_tensor, y_tensor,</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test_size=0.2) # Show length</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print(len(X_train), len(y_train), len(X_val), len(y_val))</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2980 2980 745 745</a:t>
            </a:r>
            <a:endParaRPr lang="en-US" sz="1800" b="1">
              <a:solidFill>
                <a:schemeClr val="bg1"/>
              </a:solidFill>
              <a:latin typeface="Arial" panose="020B0604020202020204" pitchFamily="34" charset="0"/>
              <a:cs typeface="Arial" panose="020B0604020202020204" pitchFamily="34" charset="0"/>
            </a:endParaRPr>
          </a:p>
        </p:txBody>
      </p:sp>
      <p:sp>
        <p:nvSpPr>
          <p:cNvPr id="8" name="Text Box 7"/>
          <p:cNvSpPr txBox="1"/>
          <p:nvPr/>
        </p:nvSpPr>
        <p:spPr>
          <a:xfrm>
            <a:off x="2475230" y="320675"/>
            <a:ext cx="6940550" cy="645160"/>
          </a:xfrm>
          <a:prstGeom prst="rect">
            <a:avLst/>
          </a:prstGeom>
          <a:noFill/>
        </p:spPr>
        <p:txBody>
          <a:bodyPr wrap="square" rtlCol="0">
            <a:spAutoFit/>
          </a:bodyPr>
          <a:p>
            <a:r>
              <a:rPr lang="en-US"/>
              <a:t>Creating training and validation sets using an 80-20 split after the required preprocessing isapplied to the whole data</a:t>
            </a:r>
            <a:endParaRPr lang="en-US"/>
          </a:p>
        </p:txBody>
      </p:sp>
      <p:sp>
        <p:nvSpPr>
          <p:cNvPr id="2" name="Freeform 1"/>
          <p:cNvSpPr/>
          <p:nvPr/>
        </p:nvSpPr>
        <p:spPr>
          <a:xfrm>
            <a:off x="2249805" y="2827020"/>
            <a:ext cx="6608445" cy="542290"/>
          </a:xfrm>
          <a:custGeom>
            <a:avLst/>
            <a:gdLst>
              <a:gd name="connsiteX0" fmla="*/ 2457 w 11120"/>
              <a:gd name="connsiteY0" fmla="*/ 15 h 1259"/>
              <a:gd name="connsiteX1" fmla="*/ 11097 w 11120"/>
              <a:gd name="connsiteY1" fmla="*/ 0 h 1259"/>
              <a:gd name="connsiteX2" fmla="*/ 11120 w 11120"/>
              <a:gd name="connsiteY2" fmla="*/ 647 h 1259"/>
              <a:gd name="connsiteX3" fmla="*/ 11097 w 11120"/>
              <a:gd name="connsiteY3" fmla="*/ 1259 h 1259"/>
              <a:gd name="connsiteX4" fmla="*/ 0 w 11120"/>
              <a:gd name="connsiteY4" fmla="*/ 1259 h 1259"/>
              <a:gd name="connsiteX5" fmla="*/ 2457 w 11120"/>
              <a:gd name="connsiteY5" fmla="*/ 15 h 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20" h="1259">
                <a:moveTo>
                  <a:pt x="2457" y="15"/>
                </a:moveTo>
                <a:lnTo>
                  <a:pt x="11097" y="0"/>
                </a:lnTo>
                <a:lnTo>
                  <a:pt x="11120" y="647"/>
                </a:lnTo>
                <a:lnTo>
                  <a:pt x="11097" y="1259"/>
                </a:lnTo>
                <a:lnTo>
                  <a:pt x="0" y="1259"/>
                </a:lnTo>
                <a:lnTo>
                  <a:pt x="2457" y="15"/>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3710940" y="2796540"/>
            <a:ext cx="3686175" cy="706755"/>
          </a:xfrm>
          <a:prstGeom prst="rect">
            <a:avLst/>
          </a:prstGeom>
          <a:noFill/>
        </p:spPr>
        <p:txBody>
          <a:bodyPr wrap="square" rtlCol="0">
            <a:spAutoFit/>
          </a:bodyPr>
          <a:p>
            <a:pPr algn="l"/>
            <a:r>
              <a:rPr lang="en-US" sz="2000">
                <a:latin typeface="Arial Black" panose="020B0A04020102020204" charset="0"/>
                <a:cs typeface="Arial Black" panose="020B0A04020102020204" charset="0"/>
                <a:sym typeface="+mn-ea"/>
              </a:rPr>
              <a:t>       Tensorflow Dataset</a:t>
            </a:r>
            <a:endParaRPr lang="en-US" sz="2000">
              <a:latin typeface="Arial Black" panose="020B0A04020102020204" charset="0"/>
              <a:cs typeface="Arial Black" panose="020B0A04020102020204" charset="0"/>
              <a:sym typeface="+mn-ea"/>
            </a:endParaRPr>
          </a:p>
          <a:p>
            <a:pPr algn="l"/>
            <a:endParaRPr lang="en-US" sz="2000">
              <a:latin typeface="Arial Black" panose="020B0A04020102020204" charset="0"/>
              <a:cs typeface="Arial Black" panose="020B0A04020102020204" charset="0"/>
              <a:sym typeface="+mn-ea"/>
            </a:endParaRPr>
          </a:p>
        </p:txBody>
      </p:sp>
      <p:sp>
        <p:nvSpPr>
          <p:cNvPr id="10" name="Text Box 9"/>
          <p:cNvSpPr txBox="1"/>
          <p:nvPr/>
        </p:nvSpPr>
        <p:spPr>
          <a:xfrm>
            <a:off x="1524000" y="3435985"/>
            <a:ext cx="8843010" cy="3291840"/>
          </a:xfrm>
          <a:prstGeom prst="rect">
            <a:avLst/>
          </a:prstGeom>
          <a:solidFill>
            <a:schemeClr val="tx1">
              <a:lumMod val="65000"/>
              <a:lumOff val="35000"/>
            </a:schemeClr>
          </a:solidFill>
        </p:spPr>
        <p:txBody>
          <a:bodyPr wrap="square" rtlCol="0">
            <a:spAutoFit/>
          </a:bodyPr>
          <a:p>
            <a:pPr algn="l">
              <a:lnSpc>
                <a:spcPct val="100000"/>
              </a:lnSpc>
            </a:pPr>
            <a:r>
              <a:rPr lang="en-US" sz="1600" b="1">
                <a:solidFill>
                  <a:schemeClr val="bg1"/>
                </a:solidFill>
                <a:latin typeface="Arial" panose="020B0604020202020204" pitchFamily="34" charset="0"/>
                <a:cs typeface="Arial" panose="020B0604020202020204" pitchFamily="34" charset="0"/>
              </a:rPr>
              <a:t>BUFFER_SIZE = len(X_train)</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BATCH_SIZE = 64</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steps_per_epoch = len(X_train)//BATCH_SIZE</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embedding_dim = 256</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units = 1024</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vocab_inp_size = len(X_tokenizer.word_index)+1</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vocab_tar_size = len(y_tokenizer.word_index)+1</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dataset = tf.data.Dataset.from_tensor_slices((X_train,</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y_train)).shuffle(BUFFER_SIZE)</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dataset = dataset.batch(BATCH_SIZE, drop_remainder=True)</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example_input_batch, example_target_batch = next(iter(dataset))</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example_input_batch.shape, example_target_batch.shape</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(TensorShape([64, 24]), TensorShape([64, 24]))</a:t>
            </a:r>
            <a:endParaRPr lang="en-US" sz="1600" b="1">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3"/>
          <p:cNvSpPr/>
          <p:nvPr/>
        </p:nvSpPr>
        <p:spPr>
          <a:xfrm>
            <a:off x="151130" y="0"/>
            <a:ext cx="5310505" cy="799465"/>
          </a:xfrm>
          <a:custGeom>
            <a:avLst/>
            <a:gdLst>
              <a:gd name="connsiteX0" fmla="*/ 1615 w 7342"/>
              <a:gd name="connsiteY0" fmla="*/ 23 h 1948"/>
              <a:gd name="connsiteX1" fmla="*/ 7295 w 7342"/>
              <a:gd name="connsiteY1" fmla="*/ 0 h 1948"/>
              <a:gd name="connsiteX2" fmla="*/ 7342 w 7342"/>
              <a:gd name="connsiteY2" fmla="*/ 974 h 1948"/>
              <a:gd name="connsiteX3" fmla="*/ 7295 w 7342"/>
              <a:gd name="connsiteY3" fmla="*/ 1948 h 1948"/>
              <a:gd name="connsiteX4" fmla="*/ 0 w 7342"/>
              <a:gd name="connsiteY4" fmla="*/ 1948 h 1948"/>
              <a:gd name="connsiteX5" fmla="*/ 1615 w 7342"/>
              <a:gd name="connsiteY5" fmla="*/ 23 h 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2" h="1948">
                <a:moveTo>
                  <a:pt x="1615" y="23"/>
                </a:moveTo>
                <a:lnTo>
                  <a:pt x="7295" y="0"/>
                </a:lnTo>
                <a:lnTo>
                  <a:pt x="7342" y="974"/>
                </a:lnTo>
                <a:lnTo>
                  <a:pt x="7295" y="1948"/>
                </a:lnTo>
                <a:lnTo>
                  <a:pt x="0" y="1948"/>
                </a:lnTo>
                <a:lnTo>
                  <a:pt x="1615" y="2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463040" y="0"/>
            <a:ext cx="3143250" cy="829945"/>
          </a:xfrm>
          <a:prstGeom prst="rect">
            <a:avLst/>
          </a:prstGeom>
          <a:noFill/>
        </p:spPr>
        <p:txBody>
          <a:bodyPr wrap="square" rtlCol="0">
            <a:spAutoFit/>
          </a:bodyPr>
          <a:p>
            <a:pPr algn="l"/>
            <a:r>
              <a:rPr lang="en-US" sz="2400">
                <a:latin typeface="Arial Black" panose="020B0A04020102020204" charset="0"/>
                <a:cs typeface="Arial Black" panose="020B0A04020102020204" charset="0"/>
                <a:sym typeface="+mn-ea"/>
              </a:rPr>
              <a:t>       MODEL</a:t>
            </a:r>
            <a:endParaRPr lang="en-US" sz="2400">
              <a:latin typeface="Arial Black" panose="020B0A04020102020204" charset="0"/>
              <a:cs typeface="Arial Black" panose="020B0A04020102020204" charset="0"/>
            </a:endParaRPr>
          </a:p>
          <a:p>
            <a:pPr algn="l"/>
            <a:endParaRPr lang="en-US" sz="2400">
              <a:latin typeface="Arial Black" panose="020B0A04020102020204" charset="0"/>
              <a:cs typeface="Arial Black" panose="020B0A04020102020204" charset="0"/>
            </a:endParaRPr>
          </a:p>
        </p:txBody>
      </p:sp>
      <p:sp>
        <p:nvSpPr>
          <p:cNvPr id="8" name="Text Box 7"/>
          <p:cNvSpPr txBox="1"/>
          <p:nvPr/>
        </p:nvSpPr>
        <p:spPr>
          <a:xfrm>
            <a:off x="1208405" y="431165"/>
            <a:ext cx="5041265" cy="368300"/>
          </a:xfrm>
          <a:prstGeom prst="rect">
            <a:avLst/>
          </a:prstGeom>
          <a:noFill/>
        </p:spPr>
        <p:txBody>
          <a:bodyPr wrap="square" rtlCol="0">
            <a:spAutoFit/>
          </a:bodyPr>
          <a:p>
            <a:r>
              <a:rPr lang="en-US"/>
              <a:t>Bahdanau Attention Mechanism</a:t>
            </a:r>
            <a:endParaRPr lang="en-US"/>
          </a:p>
        </p:txBody>
      </p:sp>
      <p:pic>
        <p:nvPicPr>
          <p:cNvPr id="2" name="Content Placeholder 1"/>
          <p:cNvPicPr>
            <a:picLocks noChangeAspect="1"/>
          </p:cNvPicPr>
          <p:nvPr>
            <p:ph idx="1"/>
          </p:nvPr>
        </p:nvPicPr>
        <p:blipFill>
          <a:blip r:embed="rId1"/>
          <a:stretch>
            <a:fillRect/>
          </a:stretch>
        </p:blipFill>
        <p:spPr>
          <a:xfrm>
            <a:off x="454660" y="1981200"/>
            <a:ext cx="3286125" cy="2895600"/>
          </a:xfrm>
          <a:prstGeom prst="rect">
            <a:avLst/>
          </a:prstGeom>
        </p:spPr>
      </p:pic>
      <p:sp>
        <p:nvSpPr>
          <p:cNvPr id="5" name="Text Box 4">
            <a:hlinkClick r:id="rId2" action="ppaction://hlinkfile"/>
          </p:cNvPr>
          <p:cNvSpPr txBox="1"/>
          <p:nvPr/>
        </p:nvSpPr>
        <p:spPr>
          <a:xfrm>
            <a:off x="151130" y="1157605"/>
            <a:ext cx="5435600" cy="645160"/>
          </a:xfrm>
          <a:prstGeom prst="rect">
            <a:avLst/>
          </a:prstGeom>
          <a:noFill/>
        </p:spPr>
        <p:txBody>
          <a:bodyPr wrap="square" rtlCol="0">
            <a:spAutoFit/>
          </a:bodyPr>
          <a:p>
            <a:r>
              <a:rPr lang="en-US">
                <a:hlinkClick r:id="rId2" action="ppaction://hlinkfile"/>
              </a:rPr>
              <a:t>https://machinelearningmastery.com/the-bahdanau-attention-mechanism/</a:t>
            </a:r>
            <a:endParaRPr lang="en-US"/>
          </a:p>
        </p:txBody>
      </p:sp>
      <p:sp>
        <p:nvSpPr>
          <p:cNvPr id="9" name="Text Box 8"/>
          <p:cNvSpPr txBox="1"/>
          <p:nvPr/>
        </p:nvSpPr>
        <p:spPr>
          <a:xfrm>
            <a:off x="151130" y="5055235"/>
            <a:ext cx="5099050" cy="1198880"/>
          </a:xfrm>
          <a:prstGeom prst="rect">
            <a:avLst/>
          </a:prstGeom>
          <a:noFill/>
        </p:spPr>
        <p:txBody>
          <a:bodyPr wrap="square" rtlCol="0">
            <a:spAutoFit/>
          </a:bodyPr>
          <a:p>
            <a:r>
              <a:rPr lang="en-US"/>
              <a:t>Adding attention mechanism to an Encoder-Decoder Model to make the model focus on specific</a:t>
            </a:r>
            <a:endParaRPr lang="en-US"/>
          </a:p>
          <a:p>
            <a:r>
              <a:rPr lang="en-US"/>
              <a:t>parts of input sequence by assigning weights to different parts of the input sequence</a:t>
            </a:r>
            <a:endParaRPr lang="en-US"/>
          </a:p>
        </p:txBody>
      </p:sp>
      <p:sp>
        <p:nvSpPr>
          <p:cNvPr id="10" name="Freeform 9"/>
          <p:cNvSpPr/>
          <p:nvPr/>
        </p:nvSpPr>
        <p:spPr>
          <a:xfrm>
            <a:off x="6525260" y="30480"/>
            <a:ext cx="5304155" cy="799465"/>
          </a:xfrm>
          <a:custGeom>
            <a:avLst/>
            <a:gdLst>
              <a:gd name="connsiteX0" fmla="*/ 1840 w 8353"/>
              <a:gd name="connsiteY0" fmla="*/ 15 h 1259"/>
              <a:gd name="connsiteX1" fmla="*/ 8309 w 8353"/>
              <a:gd name="connsiteY1" fmla="*/ 0 h 1259"/>
              <a:gd name="connsiteX2" fmla="*/ 8353 w 8353"/>
              <a:gd name="connsiteY2" fmla="*/ 634 h 1259"/>
              <a:gd name="connsiteX3" fmla="*/ 8309 w 8353"/>
              <a:gd name="connsiteY3" fmla="*/ 1259 h 1259"/>
              <a:gd name="connsiteX4" fmla="*/ 0 w 8353"/>
              <a:gd name="connsiteY4" fmla="*/ 1259 h 1259"/>
              <a:gd name="connsiteX5" fmla="*/ 1840 w 8353"/>
              <a:gd name="connsiteY5" fmla="*/ 15 h 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53" h="1259">
                <a:moveTo>
                  <a:pt x="1840" y="15"/>
                </a:moveTo>
                <a:lnTo>
                  <a:pt x="8309" y="0"/>
                </a:lnTo>
                <a:lnTo>
                  <a:pt x="8353" y="634"/>
                </a:lnTo>
                <a:lnTo>
                  <a:pt x="8309" y="1259"/>
                </a:lnTo>
                <a:lnTo>
                  <a:pt x="0" y="1259"/>
                </a:lnTo>
                <a:lnTo>
                  <a:pt x="1840" y="15"/>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7116445" y="30480"/>
            <a:ext cx="4712970" cy="1198880"/>
          </a:xfrm>
          <a:prstGeom prst="rect">
            <a:avLst/>
          </a:prstGeom>
          <a:noFill/>
        </p:spPr>
        <p:txBody>
          <a:bodyPr wrap="square" rtlCol="0">
            <a:spAutoFit/>
          </a:bodyPr>
          <a:p>
            <a:pPr algn="l"/>
            <a:r>
              <a:rPr lang="en-US" sz="2400">
                <a:latin typeface="Arial Black" panose="020B0A04020102020204" charset="0"/>
                <a:cs typeface="Arial Black" panose="020B0A04020102020204" charset="0"/>
                <a:sym typeface="+mn-ea"/>
              </a:rPr>
              <a:t>       Buliding Model Architecture</a:t>
            </a:r>
            <a:endParaRPr lang="en-US" sz="2400">
              <a:latin typeface="Arial Black" panose="020B0A04020102020204" charset="0"/>
              <a:cs typeface="Arial Black" panose="020B0A04020102020204" charset="0"/>
              <a:sym typeface="+mn-ea"/>
            </a:endParaRPr>
          </a:p>
          <a:p>
            <a:pPr algn="l"/>
            <a:endParaRPr lang="en-US" sz="2400">
              <a:latin typeface="Arial Black" panose="020B0A04020102020204" charset="0"/>
              <a:cs typeface="Arial Black" panose="020B0A04020102020204" charset="0"/>
            </a:endParaRPr>
          </a:p>
        </p:txBody>
      </p:sp>
      <p:sp>
        <p:nvSpPr>
          <p:cNvPr id="12" name="Text Box 11"/>
          <p:cNvSpPr txBox="1"/>
          <p:nvPr/>
        </p:nvSpPr>
        <p:spPr>
          <a:xfrm>
            <a:off x="6996430" y="920750"/>
            <a:ext cx="1252220" cy="398780"/>
          </a:xfrm>
          <a:prstGeom prst="rect">
            <a:avLst/>
          </a:prstGeom>
          <a:noFill/>
        </p:spPr>
        <p:txBody>
          <a:bodyPr wrap="square" rtlCol="0">
            <a:spAutoFit/>
          </a:bodyPr>
          <a:p>
            <a:r>
              <a:rPr lang="en-US" sz="2000"/>
              <a:t>Encoder</a:t>
            </a:r>
            <a:endParaRPr lang="en-US" sz="2000"/>
          </a:p>
        </p:txBody>
      </p:sp>
      <p:sp>
        <p:nvSpPr>
          <p:cNvPr id="13" name="Text Box 12"/>
          <p:cNvSpPr txBox="1"/>
          <p:nvPr/>
        </p:nvSpPr>
        <p:spPr>
          <a:xfrm>
            <a:off x="6525260" y="1349375"/>
            <a:ext cx="4496435" cy="5354320"/>
          </a:xfrm>
          <a:prstGeom prst="rect">
            <a:avLst/>
          </a:prstGeom>
          <a:solidFill>
            <a:schemeClr val="tx1">
              <a:lumMod val="65000"/>
              <a:lumOff val="35000"/>
            </a:schemeClr>
          </a:solidFill>
          <a:ln>
            <a:noFill/>
          </a:ln>
        </p:spPr>
        <p:txBody>
          <a:bodyPr wrap="square" rtlCol="0">
            <a:spAutoFit/>
          </a:bodyPr>
          <a:p>
            <a:pPr>
              <a:lnSpc>
                <a:spcPct val="100000"/>
              </a:lnSpc>
            </a:pPr>
            <a:r>
              <a:rPr lang="en-US" sz="1800">
                <a:solidFill>
                  <a:schemeClr val="bg1"/>
                </a:solidFill>
              </a:rPr>
              <a:t>class Encoder(tf.keras.Model):</a:t>
            </a:r>
            <a:endParaRPr lang="en-US" sz="1800">
              <a:solidFill>
                <a:schemeClr val="bg1"/>
              </a:solidFill>
            </a:endParaRPr>
          </a:p>
          <a:p>
            <a:pPr>
              <a:lnSpc>
                <a:spcPct val="100000"/>
              </a:lnSpc>
            </a:pPr>
            <a:r>
              <a:rPr lang="en-US" sz="1800">
                <a:solidFill>
                  <a:schemeClr val="bg1"/>
                </a:solidFill>
              </a:rPr>
              <a:t>def init (self, vocab_size, embedding_dim, enc_units,</a:t>
            </a:r>
            <a:endParaRPr lang="en-US" sz="1800">
              <a:solidFill>
                <a:schemeClr val="bg1"/>
              </a:solidFill>
            </a:endParaRPr>
          </a:p>
          <a:p>
            <a:pPr>
              <a:lnSpc>
                <a:spcPct val="100000"/>
              </a:lnSpc>
            </a:pPr>
            <a:r>
              <a:rPr lang="en-US" sz="1800">
                <a:solidFill>
                  <a:schemeClr val="bg1"/>
                </a:solidFill>
              </a:rPr>
              <a:t>batch_sz):</a:t>
            </a:r>
            <a:endParaRPr lang="en-US" sz="1800">
              <a:solidFill>
                <a:schemeClr val="bg1"/>
              </a:solidFill>
            </a:endParaRPr>
          </a:p>
          <a:p>
            <a:pPr>
              <a:lnSpc>
                <a:spcPct val="100000"/>
              </a:lnSpc>
            </a:pPr>
            <a:r>
              <a:rPr lang="en-US" sz="1800">
                <a:solidFill>
                  <a:schemeClr val="bg1"/>
                </a:solidFill>
              </a:rPr>
              <a:t>super(Encoder, self). init ()</a:t>
            </a:r>
            <a:endParaRPr lang="en-US" sz="1800">
              <a:solidFill>
                <a:schemeClr val="bg1"/>
              </a:solidFill>
            </a:endParaRPr>
          </a:p>
          <a:p>
            <a:pPr>
              <a:lnSpc>
                <a:spcPct val="100000"/>
              </a:lnSpc>
            </a:pPr>
            <a:r>
              <a:rPr lang="en-US" sz="1800">
                <a:solidFill>
                  <a:schemeClr val="bg1"/>
                </a:solidFill>
              </a:rPr>
              <a:t>self.batch_sz = batch_sz</a:t>
            </a:r>
            <a:endParaRPr lang="en-US" sz="1800">
              <a:solidFill>
                <a:schemeClr val="bg1"/>
              </a:solidFill>
            </a:endParaRPr>
          </a:p>
          <a:p>
            <a:pPr>
              <a:lnSpc>
                <a:spcPct val="100000"/>
              </a:lnSpc>
            </a:pPr>
            <a:r>
              <a:rPr lang="en-US" sz="1800">
                <a:solidFill>
                  <a:schemeClr val="bg1"/>
                </a:solidFill>
              </a:rPr>
              <a:t>self.enc_units = enc_units</a:t>
            </a:r>
            <a:endParaRPr lang="en-US" sz="1800">
              <a:solidFill>
                <a:schemeClr val="bg1"/>
              </a:solidFill>
            </a:endParaRPr>
          </a:p>
          <a:p>
            <a:pPr>
              <a:lnSpc>
                <a:spcPct val="100000"/>
              </a:lnSpc>
            </a:pPr>
            <a:r>
              <a:rPr lang="en-US" sz="1800">
                <a:solidFill>
                  <a:schemeClr val="bg1"/>
                </a:solidFill>
              </a:rPr>
              <a:t>self.embedding = tf.keras.layers.Embedding(vocab_size,</a:t>
            </a:r>
            <a:endParaRPr lang="en-US" sz="1800">
              <a:solidFill>
                <a:schemeClr val="bg1"/>
              </a:solidFill>
            </a:endParaRPr>
          </a:p>
          <a:p>
            <a:pPr>
              <a:lnSpc>
                <a:spcPct val="100000"/>
              </a:lnSpc>
            </a:pPr>
            <a:r>
              <a:rPr lang="en-US" sz="1800">
                <a:solidFill>
                  <a:schemeClr val="bg1"/>
                </a:solidFill>
              </a:rPr>
              <a:t>embedding_dim)</a:t>
            </a:r>
            <a:endParaRPr lang="en-US" sz="1800">
              <a:solidFill>
                <a:schemeClr val="bg1"/>
              </a:solidFill>
            </a:endParaRPr>
          </a:p>
          <a:p>
            <a:pPr>
              <a:lnSpc>
                <a:spcPct val="100000"/>
              </a:lnSpc>
            </a:pPr>
            <a:r>
              <a:rPr lang="en-US" sz="1800">
                <a:solidFill>
                  <a:schemeClr val="bg1"/>
                </a:solidFill>
              </a:rPr>
              <a:t>self.gru = tf.keras.layers.GRU(self.enc_units,</a:t>
            </a:r>
            <a:endParaRPr lang="en-US" sz="1800">
              <a:solidFill>
                <a:schemeClr val="bg1"/>
              </a:solidFill>
            </a:endParaRPr>
          </a:p>
          <a:p>
            <a:pPr>
              <a:lnSpc>
                <a:spcPct val="100000"/>
              </a:lnSpc>
            </a:pPr>
            <a:r>
              <a:rPr lang="en-US" sz="1800">
                <a:solidFill>
                  <a:schemeClr val="bg1"/>
                </a:solidFill>
              </a:rPr>
              <a:t>return_sequences=True,</a:t>
            </a:r>
            <a:endParaRPr lang="en-US" sz="1800">
              <a:solidFill>
                <a:schemeClr val="bg1"/>
              </a:solidFill>
            </a:endParaRPr>
          </a:p>
          <a:p>
            <a:pPr>
              <a:lnSpc>
                <a:spcPct val="100000"/>
              </a:lnSpc>
            </a:pPr>
            <a:r>
              <a:rPr lang="en-US" sz="1800">
                <a:solidFill>
                  <a:schemeClr val="bg1"/>
                </a:solidFill>
              </a:rPr>
              <a:t>return_state=True,</a:t>
            </a:r>
            <a:endParaRPr lang="en-US" sz="1800">
              <a:solidFill>
                <a:schemeClr val="bg1"/>
              </a:solidFill>
            </a:endParaRPr>
          </a:p>
          <a:p>
            <a:pPr>
              <a:lnSpc>
                <a:spcPct val="100000"/>
              </a:lnSpc>
            </a:pPr>
            <a:r>
              <a:rPr lang="en-US" sz="1800">
                <a:solidFill>
                  <a:schemeClr val="bg1"/>
                </a:solidFill>
              </a:rPr>
              <a:t>recurrent_initializer='glorot_uniform')</a:t>
            </a:r>
            <a:endParaRPr lang="en-US" sz="1800">
              <a:solidFill>
                <a:schemeClr val="bg1"/>
              </a:solidFill>
            </a:endParaRPr>
          </a:p>
          <a:p>
            <a:pPr>
              <a:lnSpc>
                <a:spcPct val="100000"/>
              </a:lnSpc>
            </a:pPr>
            <a:r>
              <a:rPr lang="en-US" sz="1800">
                <a:solidFill>
                  <a:schemeClr val="bg1"/>
                </a:solidFill>
              </a:rPr>
              <a:t>def call(self, x, hidden):</a:t>
            </a:r>
            <a:endParaRPr lang="en-US" sz="1800">
              <a:solidFill>
                <a:schemeClr val="bg1"/>
              </a:solidFill>
            </a:endParaRPr>
          </a:p>
          <a:p>
            <a:pPr>
              <a:lnSpc>
                <a:spcPct val="100000"/>
              </a:lnSpc>
            </a:pPr>
            <a:r>
              <a:rPr lang="en-US" sz="1800">
                <a:solidFill>
                  <a:schemeClr val="bg1"/>
                </a:solidFill>
              </a:rPr>
              <a:t>x = self.embedding(x)</a:t>
            </a:r>
            <a:endParaRPr lang="en-US" sz="1800">
              <a:solidFill>
                <a:schemeClr val="bg1"/>
              </a:solidFill>
            </a:endParaRPr>
          </a:p>
          <a:p>
            <a:pPr>
              <a:lnSpc>
                <a:spcPct val="100000"/>
              </a:lnSpc>
            </a:pPr>
            <a:r>
              <a:rPr lang="en-US" sz="1800">
                <a:solidFill>
                  <a:schemeClr val="bg1"/>
                </a:solidFill>
              </a:rPr>
              <a:t>output, state = self.gru(x, initial_state = hidden)</a:t>
            </a:r>
            <a:endParaRPr lang="en-US" sz="1800">
              <a:solidFill>
                <a:schemeClr val="bg1"/>
              </a:solidFill>
            </a:endParaRPr>
          </a:p>
          <a:p>
            <a:pPr>
              <a:lnSpc>
                <a:spcPct val="100000"/>
              </a:lnSpc>
            </a:pPr>
            <a:r>
              <a:rPr lang="en-US" sz="1800">
                <a:solidFill>
                  <a:schemeClr val="bg1"/>
                </a:solidFill>
              </a:rPr>
              <a:t>return output, state</a:t>
            </a:r>
            <a:endParaRPr lang="en-US" sz="18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271145" y="340360"/>
            <a:ext cx="11679555" cy="5262245"/>
          </a:xfrm>
          <a:prstGeom prst="rect">
            <a:avLst/>
          </a:prstGeom>
          <a:solidFill>
            <a:schemeClr val="tx1">
              <a:lumMod val="65000"/>
              <a:lumOff val="35000"/>
            </a:schemeClr>
          </a:solidFill>
        </p:spPr>
        <p:txBody>
          <a:bodyPr wrap="square" rtlCol="0">
            <a:spAutoFit/>
          </a:bodyPr>
          <a:p>
            <a:pPr algn="l">
              <a:lnSpc>
                <a:spcPct val="120000"/>
              </a:lnSpc>
            </a:pPr>
            <a:r>
              <a:rPr lang="en-US" sz="2000" b="1">
                <a:solidFill>
                  <a:schemeClr val="bg1"/>
                </a:solidFill>
                <a:latin typeface="Arial" panose="020B0604020202020204" pitchFamily="34" charset="0"/>
                <a:cs typeface="Arial" panose="020B0604020202020204" pitchFamily="34" charset="0"/>
              </a:rPr>
              <a:t>def initialize_hidden_state(self):</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return tf.zeros((self.batch_sz, self.enc_units))</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encoder = Encoder(vocab_inp_size, embedding_dim, units, BATCH_SIZE)</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 sample input</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sample_hidden = encoder.initialize_hidden_state()</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sample_output, sample_hidden = encoder(example_input_batch,</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sample_hidden)</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print ('Encoder output shape: (batch size, sequence length, units)</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{}'.format(sample_output.shape))</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print ('Encoder Hidden state shape: (batch size, units)</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{}'.format(sample_hidden.shape))</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Encoder output shape: (batch size, sequence length, units) (64, 24,</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1024)</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Encoder Hidden state shape: (batch size, units) (64, 1024)</a:t>
            </a:r>
            <a:endParaRPr lang="en-US" sz="2000" b="1">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3"/>
          <p:cNvSpPr/>
          <p:nvPr/>
        </p:nvSpPr>
        <p:spPr>
          <a:xfrm>
            <a:off x="1720215" y="15240"/>
            <a:ext cx="7061200" cy="496570"/>
          </a:xfrm>
          <a:custGeom>
            <a:avLst/>
            <a:gdLst>
              <a:gd name="connsiteX0" fmla="*/ 2457 w 11120"/>
              <a:gd name="connsiteY0" fmla="*/ 15 h 1259"/>
              <a:gd name="connsiteX1" fmla="*/ 11097 w 11120"/>
              <a:gd name="connsiteY1" fmla="*/ 0 h 1259"/>
              <a:gd name="connsiteX2" fmla="*/ 11120 w 11120"/>
              <a:gd name="connsiteY2" fmla="*/ 647 h 1259"/>
              <a:gd name="connsiteX3" fmla="*/ 11097 w 11120"/>
              <a:gd name="connsiteY3" fmla="*/ 1259 h 1259"/>
              <a:gd name="connsiteX4" fmla="*/ 0 w 11120"/>
              <a:gd name="connsiteY4" fmla="*/ 1259 h 1259"/>
              <a:gd name="connsiteX5" fmla="*/ 2457 w 11120"/>
              <a:gd name="connsiteY5" fmla="*/ 15 h 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20" h="1259">
                <a:moveTo>
                  <a:pt x="2457" y="15"/>
                </a:moveTo>
                <a:lnTo>
                  <a:pt x="11097" y="0"/>
                </a:lnTo>
                <a:lnTo>
                  <a:pt x="11120" y="647"/>
                </a:lnTo>
                <a:lnTo>
                  <a:pt x="11097" y="1259"/>
                </a:lnTo>
                <a:lnTo>
                  <a:pt x="0" y="1259"/>
                </a:lnTo>
                <a:lnTo>
                  <a:pt x="2457" y="15"/>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3952875" y="15240"/>
            <a:ext cx="3720465" cy="737235"/>
          </a:xfrm>
          <a:prstGeom prst="rect">
            <a:avLst/>
          </a:prstGeom>
          <a:noFill/>
        </p:spPr>
        <p:txBody>
          <a:bodyPr wrap="square" rtlCol="0">
            <a:spAutoFit/>
          </a:bodyPr>
          <a:p>
            <a:pPr algn="l"/>
            <a:r>
              <a:rPr lang="en-US">
                <a:latin typeface="Arial Black" panose="020B0A04020102020204" charset="0"/>
                <a:cs typeface="Arial Black" panose="020B0A04020102020204" charset="0"/>
                <a:sym typeface="+mn-ea"/>
              </a:rPr>
              <a:t>       Attention Mechanism</a:t>
            </a:r>
            <a:endParaRPr lang="en-US">
              <a:latin typeface="Arial Black" panose="020B0A04020102020204" charset="0"/>
              <a:cs typeface="Arial Black" panose="020B0A04020102020204" charset="0"/>
              <a:sym typeface="+mn-ea"/>
            </a:endParaRPr>
          </a:p>
          <a:p>
            <a:pPr algn="l"/>
            <a:endParaRPr lang="en-US" sz="2400">
              <a:latin typeface="Arial Black" panose="020B0A04020102020204" charset="0"/>
              <a:cs typeface="Arial Black" panose="020B0A04020102020204" charset="0"/>
              <a:sym typeface="+mn-ea"/>
            </a:endParaRPr>
          </a:p>
        </p:txBody>
      </p:sp>
      <p:sp>
        <p:nvSpPr>
          <p:cNvPr id="7" name="Text Box 6"/>
          <p:cNvSpPr txBox="1"/>
          <p:nvPr/>
        </p:nvSpPr>
        <p:spPr>
          <a:xfrm>
            <a:off x="0" y="511810"/>
            <a:ext cx="12192000" cy="6734175"/>
          </a:xfrm>
          <a:prstGeom prst="rect">
            <a:avLst/>
          </a:prstGeom>
          <a:solidFill>
            <a:schemeClr val="tx1">
              <a:lumMod val="65000"/>
              <a:lumOff val="35000"/>
            </a:schemeClr>
          </a:solidFill>
        </p:spPr>
        <p:txBody>
          <a:bodyPr wrap="square" rtlCol="0">
            <a:spAutoFit/>
          </a:bodyPr>
          <a:p>
            <a:pPr algn="l">
              <a:lnSpc>
                <a:spcPct val="120000"/>
              </a:lnSpc>
            </a:pPr>
            <a:r>
              <a:rPr lang="en-US" sz="1800" b="1">
                <a:solidFill>
                  <a:schemeClr val="bg1"/>
                </a:solidFill>
                <a:latin typeface="Arial" panose="020B0604020202020204" pitchFamily="34" charset="0"/>
                <a:cs typeface="Arial" panose="020B0604020202020204" pitchFamily="34" charset="0"/>
              </a:rPr>
              <a:t>class BahdanauAttention(tf.keras.layers.Layer):</a:t>
            </a:r>
            <a:endParaRPr lang="en-US" sz="1800" b="1">
              <a:solidFill>
                <a:schemeClr val="bg1"/>
              </a:solidFill>
              <a:latin typeface="Arial" panose="020B0604020202020204" pitchFamily="34" charset="0"/>
              <a:cs typeface="Arial" panose="020B0604020202020204" pitchFamily="34" charset="0"/>
            </a:endParaRPr>
          </a:p>
          <a:p>
            <a:pPr algn="l">
              <a:lnSpc>
                <a:spcPct val="120000"/>
              </a:lnSpc>
            </a:pPr>
            <a:r>
              <a:rPr lang="en-US" sz="1800" b="1">
                <a:solidFill>
                  <a:schemeClr val="bg1"/>
                </a:solidFill>
                <a:latin typeface="Arial" panose="020B0604020202020204" pitchFamily="34" charset="0"/>
                <a:cs typeface="Arial" panose="020B0604020202020204" pitchFamily="34" charset="0"/>
              </a:rPr>
              <a:t>def init (self, units):</a:t>
            </a:r>
            <a:endParaRPr lang="en-US" sz="1800" b="1">
              <a:solidFill>
                <a:schemeClr val="bg1"/>
              </a:solidFill>
              <a:latin typeface="Arial" panose="020B0604020202020204" pitchFamily="34" charset="0"/>
              <a:cs typeface="Arial" panose="020B0604020202020204" pitchFamily="34" charset="0"/>
            </a:endParaRPr>
          </a:p>
          <a:p>
            <a:pPr algn="l">
              <a:lnSpc>
                <a:spcPct val="120000"/>
              </a:lnSpc>
            </a:pPr>
            <a:r>
              <a:rPr lang="en-US" sz="1800" b="1">
                <a:solidFill>
                  <a:schemeClr val="bg1"/>
                </a:solidFill>
                <a:latin typeface="Arial" panose="020B0604020202020204" pitchFamily="34" charset="0"/>
                <a:cs typeface="Arial" panose="020B0604020202020204" pitchFamily="34" charset="0"/>
              </a:rPr>
              <a:t>super(BahdanauAttention, self). init ()</a:t>
            </a:r>
            <a:endParaRPr lang="en-US" sz="1800" b="1">
              <a:solidFill>
                <a:schemeClr val="bg1"/>
              </a:solidFill>
              <a:latin typeface="Arial" panose="020B0604020202020204" pitchFamily="34" charset="0"/>
              <a:cs typeface="Arial" panose="020B0604020202020204" pitchFamily="34" charset="0"/>
            </a:endParaRPr>
          </a:p>
          <a:p>
            <a:pPr algn="l">
              <a:lnSpc>
                <a:spcPct val="120000"/>
              </a:lnSpc>
            </a:pPr>
            <a:r>
              <a:rPr lang="en-US" sz="1800" b="1">
                <a:solidFill>
                  <a:schemeClr val="bg1"/>
                </a:solidFill>
                <a:latin typeface="Arial" panose="020B0604020202020204" pitchFamily="34" charset="0"/>
                <a:cs typeface="Arial" panose="020B0604020202020204" pitchFamily="34" charset="0"/>
              </a:rPr>
              <a:t>self.W1 = tf.keras.layers.Dense(units)</a:t>
            </a:r>
            <a:endParaRPr lang="en-US" sz="1800" b="1">
              <a:solidFill>
                <a:schemeClr val="bg1"/>
              </a:solidFill>
              <a:latin typeface="Arial" panose="020B0604020202020204" pitchFamily="34" charset="0"/>
              <a:cs typeface="Arial" panose="020B0604020202020204" pitchFamily="34" charset="0"/>
            </a:endParaRPr>
          </a:p>
          <a:p>
            <a:pPr algn="l">
              <a:lnSpc>
                <a:spcPct val="120000"/>
              </a:lnSpc>
            </a:pPr>
            <a:r>
              <a:rPr lang="en-US" sz="1800" b="1">
                <a:solidFill>
                  <a:schemeClr val="bg1"/>
                </a:solidFill>
                <a:latin typeface="Arial" panose="020B0604020202020204" pitchFamily="34" charset="0"/>
                <a:cs typeface="Arial" panose="020B0604020202020204" pitchFamily="34" charset="0"/>
              </a:rPr>
              <a:t>self.W2 = tf.keras.layers.Dense(units)</a:t>
            </a:r>
            <a:endParaRPr lang="en-US" sz="1800" b="1">
              <a:solidFill>
                <a:schemeClr val="bg1"/>
              </a:solidFill>
              <a:latin typeface="Arial" panose="020B0604020202020204" pitchFamily="34" charset="0"/>
              <a:cs typeface="Arial" panose="020B0604020202020204" pitchFamily="34" charset="0"/>
            </a:endParaRPr>
          </a:p>
          <a:p>
            <a:pPr algn="l">
              <a:lnSpc>
                <a:spcPct val="120000"/>
              </a:lnSpc>
            </a:pPr>
            <a:r>
              <a:rPr lang="en-US" sz="1800" b="1">
                <a:solidFill>
                  <a:schemeClr val="bg1"/>
                </a:solidFill>
                <a:latin typeface="Arial" panose="020B0604020202020204" pitchFamily="34" charset="0"/>
                <a:cs typeface="Arial" panose="020B0604020202020204" pitchFamily="34" charset="0"/>
              </a:rPr>
              <a:t>self.V = tf.keras.layers.Dense(1)</a:t>
            </a:r>
            <a:endParaRPr lang="en-US" sz="1800" b="1">
              <a:solidFill>
                <a:schemeClr val="bg1"/>
              </a:solidFill>
              <a:latin typeface="Arial" panose="020B0604020202020204" pitchFamily="34" charset="0"/>
              <a:cs typeface="Arial" panose="020B0604020202020204" pitchFamily="34" charset="0"/>
            </a:endParaRPr>
          </a:p>
          <a:p>
            <a:pPr algn="l">
              <a:lnSpc>
                <a:spcPct val="120000"/>
              </a:lnSpc>
            </a:pPr>
            <a:r>
              <a:rPr lang="en-US" sz="1800" b="1">
                <a:solidFill>
                  <a:schemeClr val="bg1"/>
                </a:solidFill>
                <a:latin typeface="Arial" panose="020B0604020202020204" pitchFamily="34" charset="0"/>
                <a:cs typeface="Arial" panose="020B0604020202020204" pitchFamily="34" charset="0"/>
              </a:rPr>
              <a:t>def call(self, query, values):</a:t>
            </a:r>
            <a:endParaRPr lang="en-US" sz="1800" b="1">
              <a:solidFill>
                <a:schemeClr val="bg1"/>
              </a:solidFill>
              <a:latin typeface="Arial" panose="020B0604020202020204" pitchFamily="34" charset="0"/>
              <a:cs typeface="Arial" panose="020B0604020202020204" pitchFamily="34" charset="0"/>
            </a:endParaRPr>
          </a:p>
          <a:p>
            <a:pPr algn="l">
              <a:lnSpc>
                <a:spcPct val="120000"/>
              </a:lnSpc>
            </a:pPr>
            <a:r>
              <a:rPr lang="en-US" sz="1800" b="1">
                <a:solidFill>
                  <a:schemeClr val="bg1"/>
                </a:solidFill>
                <a:latin typeface="Arial" panose="020B0604020202020204" pitchFamily="34" charset="0"/>
                <a:cs typeface="Arial" panose="020B0604020202020204" pitchFamily="34" charset="0"/>
              </a:rPr>
              <a:t># query hidden state shape == (batch_size, hidden size)</a:t>
            </a:r>
            <a:endParaRPr lang="en-US" sz="1800" b="1">
              <a:solidFill>
                <a:schemeClr val="bg1"/>
              </a:solidFill>
              <a:latin typeface="Arial" panose="020B0604020202020204" pitchFamily="34" charset="0"/>
              <a:cs typeface="Arial" panose="020B0604020202020204" pitchFamily="34" charset="0"/>
            </a:endParaRPr>
          </a:p>
          <a:p>
            <a:pPr algn="l">
              <a:lnSpc>
                <a:spcPct val="120000"/>
              </a:lnSpc>
            </a:pPr>
            <a:r>
              <a:rPr lang="en-US" sz="1800" b="1">
                <a:solidFill>
                  <a:schemeClr val="bg1"/>
                </a:solidFill>
                <a:latin typeface="Arial" panose="020B0604020202020204" pitchFamily="34" charset="0"/>
                <a:cs typeface="Arial" panose="020B0604020202020204" pitchFamily="34" charset="0"/>
              </a:rPr>
              <a:t># query_with_time_axis shape == (batch_size, 1, hidden size)</a:t>
            </a:r>
            <a:endParaRPr lang="en-US" sz="1800" b="1">
              <a:solidFill>
                <a:schemeClr val="bg1"/>
              </a:solidFill>
              <a:latin typeface="Arial" panose="020B0604020202020204" pitchFamily="34" charset="0"/>
              <a:cs typeface="Arial" panose="020B0604020202020204" pitchFamily="34" charset="0"/>
            </a:endParaRPr>
          </a:p>
          <a:p>
            <a:pPr algn="l">
              <a:lnSpc>
                <a:spcPct val="120000"/>
              </a:lnSpc>
            </a:pPr>
            <a:r>
              <a:rPr lang="en-US" sz="1800" b="1">
                <a:solidFill>
                  <a:schemeClr val="bg1"/>
                </a:solidFill>
                <a:latin typeface="Arial" panose="020B0604020202020204" pitchFamily="34" charset="0"/>
                <a:cs typeface="Arial" panose="020B0604020202020204" pitchFamily="34" charset="0"/>
              </a:rPr>
              <a:t># values shape == (batch_size, max_len, hidden size)</a:t>
            </a:r>
            <a:endParaRPr lang="en-US" sz="1800" b="1">
              <a:solidFill>
                <a:schemeClr val="bg1"/>
              </a:solidFill>
              <a:latin typeface="Arial" panose="020B0604020202020204" pitchFamily="34" charset="0"/>
              <a:cs typeface="Arial" panose="020B0604020202020204" pitchFamily="34" charset="0"/>
            </a:endParaRPr>
          </a:p>
          <a:p>
            <a:pPr algn="l">
              <a:lnSpc>
                <a:spcPct val="120000"/>
              </a:lnSpc>
            </a:pPr>
            <a:r>
              <a:rPr lang="en-US" sz="1800" b="1">
                <a:solidFill>
                  <a:schemeClr val="bg1"/>
                </a:solidFill>
                <a:latin typeface="Arial" panose="020B0604020202020204" pitchFamily="34" charset="0"/>
                <a:cs typeface="Arial" panose="020B0604020202020204" pitchFamily="34" charset="0"/>
              </a:rPr>
              <a:t># we are doing this to broadcast addition along the time axis</a:t>
            </a:r>
            <a:endParaRPr lang="en-US" sz="1800" b="1">
              <a:solidFill>
                <a:schemeClr val="bg1"/>
              </a:solidFill>
              <a:latin typeface="Arial" panose="020B0604020202020204" pitchFamily="34" charset="0"/>
              <a:cs typeface="Arial" panose="020B0604020202020204" pitchFamily="34" charset="0"/>
            </a:endParaRPr>
          </a:p>
          <a:p>
            <a:pPr algn="l">
              <a:lnSpc>
                <a:spcPct val="120000"/>
              </a:lnSpc>
            </a:pPr>
            <a:r>
              <a:rPr lang="en-US" sz="1800" b="1">
                <a:solidFill>
                  <a:schemeClr val="bg1"/>
                </a:solidFill>
                <a:latin typeface="Arial" panose="020B0604020202020204" pitchFamily="34" charset="0"/>
                <a:cs typeface="Arial" panose="020B0604020202020204" pitchFamily="34" charset="0"/>
              </a:rPr>
              <a:t>to calculate the score</a:t>
            </a:r>
            <a:endParaRPr lang="en-US" sz="1800" b="1">
              <a:solidFill>
                <a:schemeClr val="bg1"/>
              </a:solidFill>
              <a:latin typeface="Arial" panose="020B0604020202020204" pitchFamily="34" charset="0"/>
              <a:cs typeface="Arial" panose="020B0604020202020204" pitchFamily="34" charset="0"/>
            </a:endParaRPr>
          </a:p>
          <a:p>
            <a:pPr algn="l">
              <a:lnSpc>
                <a:spcPct val="120000"/>
              </a:lnSpc>
            </a:pPr>
            <a:r>
              <a:rPr lang="en-US" sz="1800" b="1">
                <a:solidFill>
                  <a:schemeClr val="bg1"/>
                </a:solidFill>
                <a:latin typeface="Arial" panose="020B0604020202020204" pitchFamily="34" charset="0"/>
                <a:cs typeface="Arial" panose="020B0604020202020204" pitchFamily="34" charset="0"/>
              </a:rPr>
              <a:t>query_with_time_axis = tf.expand_dims(query, 1) # score shape == (batch_size, max_length, 1)</a:t>
            </a:r>
            <a:endParaRPr lang="en-US" sz="1800" b="1">
              <a:solidFill>
                <a:schemeClr val="bg1"/>
              </a:solidFill>
              <a:latin typeface="Arial" panose="020B0604020202020204" pitchFamily="34" charset="0"/>
              <a:cs typeface="Arial" panose="020B0604020202020204" pitchFamily="34" charset="0"/>
            </a:endParaRPr>
          </a:p>
          <a:p>
            <a:pPr algn="l">
              <a:lnSpc>
                <a:spcPct val="120000"/>
              </a:lnSpc>
            </a:pPr>
            <a:r>
              <a:rPr lang="en-US" sz="1800" b="1">
                <a:solidFill>
                  <a:schemeClr val="bg1"/>
                </a:solidFill>
                <a:latin typeface="Arial" panose="020B0604020202020204" pitchFamily="34" charset="0"/>
                <a:cs typeface="Arial" panose="020B0604020202020204" pitchFamily="34" charset="0"/>
              </a:rPr>
              <a:t># we get 1 at the last axis because we are applying score to</a:t>
            </a:r>
            <a:endParaRPr lang="en-US" sz="1800" b="1">
              <a:solidFill>
                <a:schemeClr val="bg1"/>
              </a:solidFill>
              <a:latin typeface="Arial" panose="020B0604020202020204" pitchFamily="34" charset="0"/>
              <a:cs typeface="Arial" panose="020B0604020202020204" pitchFamily="34" charset="0"/>
            </a:endParaRPr>
          </a:p>
          <a:p>
            <a:pPr algn="l">
              <a:lnSpc>
                <a:spcPct val="120000"/>
              </a:lnSpc>
            </a:pPr>
            <a:r>
              <a:rPr lang="en-US" sz="1800" b="1">
                <a:solidFill>
                  <a:schemeClr val="bg1"/>
                </a:solidFill>
                <a:latin typeface="Arial" panose="020B0604020202020204" pitchFamily="34" charset="0"/>
                <a:cs typeface="Arial" panose="020B0604020202020204" pitchFamily="34" charset="0"/>
              </a:rPr>
              <a:t>self.V</a:t>
            </a:r>
            <a:endParaRPr lang="en-US" sz="1800" b="1">
              <a:solidFill>
                <a:schemeClr val="bg1"/>
              </a:solidFill>
              <a:latin typeface="Arial" panose="020B0604020202020204" pitchFamily="34" charset="0"/>
              <a:cs typeface="Arial" panose="020B0604020202020204" pitchFamily="34" charset="0"/>
            </a:endParaRPr>
          </a:p>
          <a:p>
            <a:pPr algn="l">
              <a:lnSpc>
                <a:spcPct val="120000"/>
              </a:lnSpc>
            </a:pPr>
            <a:r>
              <a:rPr lang="en-US" sz="1800" b="1">
                <a:solidFill>
                  <a:schemeClr val="bg1"/>
                </a:solidFill>
                <a:latin typeface="Arial" panose="020B0604020202020204" pitchFamily="34" charset="0"/>
                <a:cs typeface="Arial" panose="020B0604020202020204" pitchFamily="34" charset="0"/>
              </a:rPr>
              <a:t># the shape of the tensor before applying self.V is</a:t>
            </a:r>
            <a:endParaRPr lang="en-US" sz="1800" b="1">
              <a:solidFill>
                <a:schemeClr val="bg1"/>
              </a:solidFill>
              <a:latin typeface="Arial" panose="020B0604020202020204" pitchFamily="34" charset="0"/>
              <a:cs typeface="Arial" panose="020B0604020202020204" pitchFamily="34" charset="0"/>
            </a:endParaRPr>
          </a:p>
          <a:p>
            <a:pPr algn="l">
              <a:lnSpc>
                <a:spcPct val="120000"/>
              </a:lnSpc>
            </a:pPr>
            <a:r>
              <a:rPr lang="en-US" sz="1800" b="1">
                <a:solidFill>
                  <a:schemeClr val="bg1"/>
                </a:solidFill>
                <a:latin typeface="Arial" panose="020B0604020202020204" pitchFamily="34" charset="0"/>
                <a:cs typeface="Arial" panose="020B0604020202020204" pitchFamily="34" charset="0"/>
              </a:rPr>
              <a:t>(batch_size, max_length, units)</a:t>
            </a:r>
            <a:endParaRPr lang="en-US" sz="1800" b="1">
              <a:solidFill>
                <a:schemeClr val="bg1"/>
              </a:solidFill>
              <a:latin typeface="Arial" panose="020B0604020202020204" pitchFamily="34" charset="0"/>
              <a:cs typeface="Arial" panose="020B0604020202020204" pitchFamily="34" charset="0"/>
            </a:endParaRPr>
          </a:p>
          <a:p>
            <a:pPr algn="l">
              <a:lnSpc>
                <a:spcPct val="120000"/>
              </a:lnSpc>
            </a:pPr>
            <a:r>
              <a:rPr lang="en-US" sz="1800" b="1">
                <a:solidFill>
                  <a:schemeClr val="bg1"/>
                </a:solidFill>
                <a:latin typeface="Arial" panose="020B0604020202020204" pitchFamily="34" charset="0"/>
                <a:cs typeface="Arial" panose="020B0604020202020204" pitchFamily="34" charset="0"/>
              </a:rPr>
              <a:t>score = self.V(tf.nn.tanh(</a:t>
            </a:r>
            <a:endParaRPr lang="en-US" sz="1800" b="1">
              <a:solidFill>
                <a:schemeClr val="bg1"/>
              </a:solidFill>
              <a:latin typeface="Arial" panose="020B0604020202020204" pitchFamily="34" charset="0"/>
              <a:cs typeface="Arial" panose="020B0604020202020204" pitchFamily="34" charset="0"/>
            </a:endParaRPr>
          </a:p>
          <a:p>
            <a:pPr algn="l">
              <a:lnSpc>
                <a:spcPct val="120000"/>
              </a:lnSpc>
            </a:pPr>
            <a:r>
              <a:rPr lang="en-US" sz="1800" b="1">
                <a:solidFill>
                  <a:schemeClr val="bg1"/>
                </a:solidFill>
                <a:latin typeface="Arial" panose="020B0604020202020204" pitchFamily="34" charset="0"/>
                <a:cs typeface="Arial" panose="020B0604020202020204" pitchFamily="34" charset="0"/>
              </a:rPr>
              <a:t>self.W1(query_with_time_axis) + self.W2(values)))</a:t>
            </a:r>
            <a:endParaRPr lang="en-US" sz="1800" b="1">
              <a:solidFill>
                <a:schemeClr val="bg1"/>
              </a:solidFill>
              <a:latin typeface="Arial" panose="020B0604020202020204" pitchFamily="34" charset="0"/>
              <a:cs typeface="Arial" panose="020B0604020202020204" pitchFamily="34" charset="0"/>
            </a:endParaRPr>
          </a:p>
          <a:p>
            <a:pPr algn="l">
              <a:lnSpc>
                <a:spcPct val="120000"/>
              </a:lnSpc>
            </a:pPr>
            <a:endParaRPr lang="en-US" sz="1800" b="1">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372110" y="556895"/>
            <a:ext cx="11679555" cy="5262245"/>
          </a:xfrm>
          <a:prstGeom prst="rect">
            <a:avLst/>
          </a:prstGeom>
          <a:solidFill>
            <a:schemeClr val="tx1">
              <a:lumMod val="65000"/>
              <a:lumOff val="35000"/>
            </a:schemeClr>
          </a:solidFill>
        </p:spPr>
        <p:txBody>
          <a:bodyPr wrap="square" rtlCol="0">
            <a:spAutoFit/>
          </a:bodyPr>
          <a:p>
            <a:pPr algn="l">
              <a:lnSpc>
                <a:spcPct val="120000"/>
              </a:lnSpc>
            </a:pPr>
            <a:r>
              <a:rPr lang="en-US" sz="2000" b="1">
                <a:solidFill>
                  <a:schemeClr val="bg1"/>
                </a:solidFill>
                <a:latin typeface="Arial" panose="020B0604020202020204" pitchFamily="34" charset="0"/>
                <a:cs typeface="Arial" panose="020B0604020202020204" pitchFamily="34" charset="0"/>
              </a:rPr>
              <a:t># attention_weights shape == (batch_size, max_length, 1)</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attention_weights = tf.nn.softmax(score, axis=1) # context_vector shape after sum == (batch_size, hidden_size)</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context_vector = attention_weights * values</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context_vector = tf.reduce_sum(context_vector, axis=1)</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return context_vector, attention_weightsattention_layer = BahdanauAttention(10)</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attention_result, attention_weights = attention_layer(sample_hidden,</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sample_output)</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print("Attention result shape: (batch size, units)</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{}".format(attention_result.shape))</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print("Attention weights shape: (batch_size, sequence_length, 1)</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{}".format(attention_weights.shape))</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Attention result shape: (batch size, units) (64, 1024)</a:t>
            </a:r>
            <a:endParaRPr lang="en-US" sz="2000" b="1">
              <a:solidFill>
                <a:schemeClr val="bg1"/>
              </a:solidFill>
              <a:latin typeface="Arial" panose="020B0604020202020204" pitchFamily="34" charset="0"/>
              <a:cs typeface="Arial" panose="020B0604020202020204" pitchFamily="34" charset="0"/>
            </a:endParaRPr>
          </a:p>
          <a:p>
            <a:pPr algn="l">
              <a:lnSpc>
                <a:spcPct val="120000"/>
              </a:lnSpc>
            </a:pPr>
            <a:r>
              <a:rPr lang="en-US" sz="2000" b="1">
                <a:solidFill>
                  <a:schemeClr val="bg1"/>
                </a:solidFill>
                <a:latin typeface="Arial" panose="020B0604020202020204" pitchFamily="34" charset="0"/>
                <a:cs typeface="Arial" panose="020B0604020202020204" pitchFamily="34" charset="0"/>
              </a:rPr>
              <a:t>Attention weights shape: (batch_size, sequence_length, 1) (64, 24, 1)</a:t>
            </a:r>
            <a:endParaRPr lang="en-US" sz="2000" b="1">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227330" y="398780"/>
            <a:ext cx="11550015" cy="6182995"/>
          </a:xfrm>
          <a:prstGeom prst="rect">
            <a:avLst/>
          </a:prstGeom>
          <a:solidFill>
            <a:schemeClr val="tx1">
              <a:lumMod val="65000"/>
              <a:lumOff val="35000"/>
            </a:schemeClr>
          </a:solidFill>
        </p:spPr>
        <p:txBody>
          <a:bodyPr wrap="square" rtlCol="0">
            <a:spAutoFit/>
          </a:bodyPr>
          <a:p>
            <a:pPr algn="l">
              <a:lnSpc>
                <a:spcPct val="110000"/>
              </a:lnSpc>
            </a:pPr>
            <a:r>
              <a:rPr lang="en-US" sz="1800" b="1">
                <a:solidFill>
                  <a:schemeClr val="bg1"/>
                </a:solidFill>
                <a:latin typeface="Arial" panose="020B0604020202020204" pitchFamily="34" charset="0"/>
                <a:cs typeface="Arial" panose="020B0604020202020204" pitchFamily="34" charset="0"/>
              </a:rPr>
              <a:t>class Decoder(tf.keras.Model):</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def init (self, vocab_size, embedding_dim, dec_units,</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batch_sz):</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super(Decoder, self). init ()</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self.batch_sz = batch_sz</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self.dec_units = dec_units</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self.embedding = tf.keras.layers.Embedding(vocab_size,</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embedding_dim)</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self.gru = tf.keras.layers.GRU(self.dec_units,</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return_sequences=True,</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return_state=True,</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recurrent_initializer='glorot_uniform')</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self.fc = tf.keras.layers.Dense(vocab_size)</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 used for attention</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self.attention = BahdanauAttention(self.dec_units)</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def call(self, x, hidden, enc_output):</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 enc_output shape == (batch_size, max_length, hidden_size)</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context_vector, attention_weights = self.attention(hidden,</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enc_output)</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endParaRPr lang="en-US" sz="1800" b="1">
              <a:solidFill>
                <a:schemeClr val="bg1"/>
              </a:solidFill>
              <a:latin typeface="Arial" panose="020B0604020202020204" pitchFamily="34" charset="0"/>
              <a:cs typeface="Arial" panose="020B0604020202020204" pitchFamily="34" charset="0"/>
            </a:endParaRPr>
          </a:p>
        </p:txBody>
      </p:sp>
      <p:sp>
        <p:nvSpPr>
          <p:cNvPr id="2" name="Text Box 1"/>
          <p:cNvSpPr txBox="1"/>
          <p:nvPr/>
        </p:nvSpPr>
        <p:spPr>
          <a:xfrm>
            <a:off x="690245" y="0"/>
            <a:ext cx="1052195" cy="398780"/>
          </a:xfrm>
          <a:prstGeom prst="rect">
            <a:avLst/>
          </a:prstGeom>
          <a:noFill/>
        </p:spPr>
        <p:txBody>
          <a:bodyPr wrap="none" rtlCol="0">
            <a:spAutoFit/>
          </a:bodyPr>
          <a:p>
            <a:r>
              <a:rPr lang="en-US" sz="2000"/>
              <a:t>Decoder</a:t>
            </a:r>
            <a:endParaRPr 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320675" y="337185"/>
            <a:ext cx="11550015" cy="6182995"/>
          </a:xfrm>
          <a:prstGeom prst="rect">
            <a:avLst/>
          </a:prstGeom>
          <a:solidFill>
            <a:schemeClr val="tx1">
              <a:lumMod val="65000"/>
              <a:lumOff val="35000"/>
            </a:schemeClr>
          </a:solidFill>
        </p:spPr>
        <p:txBody>
          <a:bodyPr wrap="square" rtlCol="0">
            <a:spAutoFit/>
          </a:bodyPr>
          <a:p>
            <a:pPr algn="l">
              <a:lnSpc>
                <a:spcPct val="110000"/>
              </a:lnSpc>
            </a:pPr>
            <a:r>
              <a:rPr lang="en-US" sz="1800" b="1">
                <a:solidFill>
                  <a:schemeClr val="bg1"/>
                </a:solidFill>
                <a:latin typeface="Arial" panose="020B0604020202020204" pitchFamily="34" charset="0"/>
                <a:cs typeface="Arial" panose="020B0604020202020204" pitchFamily="34" charset="0"/>
                <a:sym typeface="+mn-ea"/>
              </a:rPr>
              <a:t> # x shape after passing through embedding == (batch_size, 1,</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sym typeface="+mn-ea"/>
              </a:rPr>
              <a:t>embedding_dim)</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sym typeface="+mn-ea"/>
              </a:rPr>
              <a:t>x = self.embedding(x)</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sym typeface="+mn-ea"/>
              </a:rPr>
              <a:t># x shape after concatenation == (batch_size, 1, embedding_dim</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sym typeface="+mn-ea"/>
              </a:rPr>
              <a:t>+ hidden_size)</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sym typeface="+mn-ea"/>
              </a:rPr>
              <a:t>x = tf.concat([tf.expand_dims(context_vector, 1), x], axis=-1) # passing the concatenated vector to the GRU</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sym typeface="+mn-ea"/>
              </a:rPr>
              <a:t>output, state = self.gru(x)</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sym typeface="+mn-ea"/>
              </a:rPr>
              <a:t># output shape == (batch_size * 1, hidden_size)</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sym typeface="+mn-ea"/>
              </a:rPr>
              <a:t>output = tf.reshape(output, (-1, output.shape[2]))</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 output shape == (batch_size, vocab)</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x = self.fc(output)</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return x, state, attention_weights</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decoder = Decoder(vocab_tar_size, embedding_dim, units, BATCH_SIZE)</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sample_decoder_output, _, _ = decoder(tf.random.uniform((BATCH_SIZE,</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1)),</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sample_hidden, sample_output)</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print ('Decoder output shape: (batch_size, vocab size)</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{}'.format(sample_decoder_output.shape))</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Decoder output shape: (batch_size, vocab size) (64, 2349</a:t>
            </a:r>
            <a:endParaRPr lang="en-US" sz="1800" b="1">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 name="矩形 33"/>
          <p:cNvSpPr/>
          <p:nvPr/>
        </p:nvSpPr>
        <p:spPr>
          <a:xfrm>
            <a:off x="-173355"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 name="Left Arrow 26"/>
          <p:cNvSpPr/>
          <p:nvPr/>
        </p:nvSpPr>
        <p:spPr>
          <a:xfrm>
            <a:off x="496888" y="4581525"/>
            <a:ext cx="10631488" cy="319088"/>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Roboto Condensed Light" charset="0"/>
              <a:ea typeface="+mn-ea"/>
              <a:cs typeface="+mn-cs"/>
            </a:endParaRPr>
          </a:p>
        </p:txBody>
      </p:sp>
      <p:sp>
        <p:nvSpPr>
          <p:cNvPr id="5" name="U-Turn Arrow 21"/>
          <p:cNvSpPr/>
          <p:nvPr/>
        </p:nvSpPr>
        <p:spPr>
          <a:xfrm rot="5400000">
            <a:off x="10035381" y="3207544"/>
            <a:ext cx="2317750" cy="1052513"/>
          </a:xfrm>
          <a:prstGeom prst="uturnArrow">
            <a:avLst>
              <a:gd name="adj1" fmla="val 14011"/>
              <a:gd name="adj2" fmla="val 13630"/>
              <a:gd name="adj3" fmla="val 14124"/>
              <a:gd name="adj4" fmla="val 43750"/>
              <a:gd name="adj5" fmla="val 6890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Roboto Condensed Light" charset="0"/>
              <a:ea typeface="+mn-ea"/>
              <a:cs typeface="+mn-cs"/>
            </a:endParaRPr>
          </a:p>
        </p:txBody>
      </p:sp>
      <p:sp>
        <p:nvSpPr>
          <p:cNvPr id="6" name="Left Arrow 27"/>
          <p:cNvSpPr/>
          <p:nvPr/>
        </p:nvSpPr>
        <p:spPr>
          <a:xfrm flipH="1">
            <a:off x="1266825" y="2489200"/>
            <a:ext cx="10118725" cy="319088"/>
          </a:xfrm>
          <a:prstGeom prst="lef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Roboto Condensed Light" charset="0"/>
              <a:ea typeface="+mn-ea"/>
              <a:cs typeface="+mn-cs"/>
            </a:endParaRPr>
          </a:p>
        </p:txBody>
      </p:sp>
      <p:sp>
        <p:nvSpPr>
          <p:cNvPr id="9" name="Chevron 15"/>
          <p:cNvSpPr/>
          <p:nvPr/>
        </p:nvSpPr>
        <p:spPr>
          <a:xfrm>
            <a:off x="3443288" y="1889125"/>
            <a:ext cx="2627313" cy="1547813"/>
          </a:xfrm>
          <a:prstGeom prst="chevron">
            <a:avLst>
              <a:gd name="adj" fmla="val 20758"/>
            </a:avLst>
          </a:prstGeom>
          <a:solidFill>
            <a:srgbClr val="191919"/>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vert="horz" lIns="182880" tIns="0" b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10" name="Chevron 16"/>
          <p:cNvSpPr/>
          <p:nvPr/>
        </p:nvSpPr>
        <p:spPr>
          <a:xfrm>
            <a:off x="5972175" y="1889125"/>
            <a:ext cx="2627313" cy="1547813"/>
          </a:xfrm>
          <a:prstGeom prst="chevron">
            <a:avLst>
              <a:gd name="adj" fmla="val 20758"/>
            </a:avLst>
          </a:prstGeom>
          <a:solidFill>
            <a:srgbClr val="59575A"/>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vert="horz" lIns="182880" tIns="0" b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11" name="Chevron 17"/>
          <p:cNvSpPr/>
          <p:nvPr/>
        </p:nvSpPr>
        <p:spPr>
          <a:xfrm>
            <a:off x="8501380" y="1889125"/>
            <a:ext cx="2627630" cy="1753235"/>
          </a:xfrm>
          <a:prstGeom prst="chevron">
            <a:avLst>
              <a:gd name="adj" fmla="val 20758"/>
            </a:avLst>
          </a:prstGeom>
          <a:solidFill>
            <a:srgbClr val="191919"/>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vert="horz" lIns="182880" tIns="0" b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12" name="Chevron 18"/>
          <p:cNvSpPr/>
          <p:nvPr/>
        </p:nvSpPr>
        <p:spPr>
          <a:xfrm>
            <a:off x="914400" y="1889125"/>
            <a:ext cx="2627313" cy="1547813"/>
          </a:xfrm>
          <a:prstGeom prst="chevron">
            <a:avLst>
              <a:gd name="adj" fmla="val 20758"/>
            </a:avLst>
          </a:prstGeom>
          <a:solidFill>
            <a:srgbClr val="59575A"/>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vert="horz" lIns="182880" tIns="0" b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smtClean="0">
              <a:ln>
                <a:noFill/>
              </a:ln>
              <a:solidFill>
                <a:srgbClr val="FFFFFF"/>
              </a:solidFill>
              <a:effectLst/>
              <a:uLnTx/>
              <a:uFillTx/>
              <a:latin typeface="Roboto Condensed Light" charset="0"/>
              <a:ea typeface="+mn-ea"/>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1" i="0" u="none" strike="noStrike" kern="1200" cap="none" spc="0" normalizeH="0" baseline="0" noProof="0" dirty="0" smtClean="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dirty="0">
              <a:ln>
                <a:noFill/>
              </a:ln>
              <a:solidFill>
                <a:srgbClr val="FFFFFF"/>
              </a:solidFill>
              <a:effectLst/>
              <a:uLnTx/>
              <a:uFillTx/>
              <a:latin typeface="Roboto Condensed Light" charset="0"/>
              <a:ea typeface="+mn-ea"/>
              <a:cs typeface="+mn-cs"/>
              <a:sym typeface="+mn-ea"/>
            </a:endParaRPr>
          </a:p>
        </p:txBody>
      </p:sp>
      <p:sp>
        <p:nvSpPr>
          <p:cNvPr id="13" name="Chevron 22"/>
          <p:cNvSpPr/>
          <p:nvPr/>
        </p:nvSpPr>
        <p:spPr>
          <a:xfrm flipH="1">
            <a:off x="8501063" y="3963988"/>
            <a:ext cx="2627313" cy="1547813"/>
          </a:xfrm>
          <a:prstGeom prst="chevron">
            <a:avLst>
              <a:gd name="adj" fmla="val 20758"/>
            </a:avLst>
          </a:prstGeom>
          <a:solidFill>
            <a:srgbClr val="59575A"/>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vert="horz" lIns="182880" tIns="0" b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14" name="Chevron 23"/>
          <p:cNvSpPr/>
          <p:nvPr/>
        </p:nvSpPr>
        <p:spPr>
          <a:xfrm flipH="1">
            <a:off x="5972175" y="3963988"/>
            <a:ext cx="2627313" cy="1547813"/>
          </a:xfrm>
          <a:prstGeom prst="chevron">
            <a:avLst>
              <a:gd name="adj" fmla="val 20758"/>
            </a:avLst>
          </a:prstGeom>
          <a:solidFill>
            <a:srgbClr val="191919"/>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vert="horz" lIns="182880" tIns="0" b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15" name="Chevron 24"/>
          <p:cNvSpPr/>
          <p:nvPr/>
        </p:nvSpPr>
        <p:spPr>
          <a:xfrm flipH="1">
            <a:off x="3441700" y="3963988"/>
            <a:ext cx="2628900" cy="1547813"/>
          </a:xfrm>
          <a:prstGeom prst="chevron">
            <a:avLst>
              <a:gd name="adj" fmla="val 20758"/>
            </a:avLst>
          </a:prstGeom>
          <a:solidFill>
            <a:srgbClr val="59575A"/>
          </a:solid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vert="horz" lIns="182880" tIns="0" b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16" name="Chevron 25"/>
          <p:cNvSpPr/>
          <p:nvPr/>
        </p:nvSpPr>
        <p:spPr>
          <a:xfrm flipH="1">
            <a:off x="912813" y="3963988"/>
            <a:ext cx="2628900" cy="1547813"/>
          </a:xfrm>
          <a:prstGeom prst="chevron">
            <a:avLst>
              <a:gd name="adj" fmla="val 20758"/>
            </a:avLst>
          </a:prstGeom>
          <a:blipFill rotWithShape="1">
            <a:blip r:embed="rId1"/>
            <a:stretch>
              <a:fillRect/>
            </a:stretch>
          </a:blipFill>
          <a:ln>
            <a:noFill/>
          </a:ln>
          <a:effectLst>
            <a:outerShdw dist="38100" dir="5400000" algn="ctr"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vert="horz" lIns="182880" tIns="0" b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10253" name="文本框 1"/>
          <p:cNvSpPr txBox="1"/>
          <p:nvPr/>
        </p:nvSpPr>
        <p:spPr>
          <a:xfrm>
            <a:off x="1324610" y="1889125"/>
            <a:ext cx="1844675" cy="1876425"/>
          </a:xfrm>
          <a:prstGeom prst="rect">
            <a:avLst/>
          </a:prstGeom>
          <a:noFill/>
          <a:ln w="9525">
            <a:noFill/>
          </a:ln>
        </p:spPr>
        <p:txBody>
          <a:bodyPr wrap="square" anchor="t" anchorCtr="0">
            <a:spAutoFit/>
          </a:bodyPr>
          <a:p>
            <a:pPr algn="ctr"/>
            <a:r>
              <a:rPr lang="en-US" altLang="zh-CN" sz="1400" dirty="0">
                <a:solidFill>
                  <a:schemeClr val="bg1"/>
                </a:solidFill>
                <a:latin typeface="Microsoft YaHei" panose="020B0503020204020204" pitchFamily="34" charset="-122"/>
                <a:ea typeface="Microsoft YaHei" panose="020B0503020204020204" pitchFamily="34" charset="-122"/>
              </a:rPr>
              <a:t>Pass the input through the encoder which return encoder output and the encoder hidden</a:t>
            </a:r>
            <a:endParaRPr lang="en-US" altLang="zh-CN" sz="1400" dirty="0">
              <a:solidFill>
                <a:schemeClr val="bg1"/>
              </a:solidFill>
              <a:latin typeface="Microsoft YaHei" panose="020B0503020204020204" pitchFamily="34" charset="-122"/>
              <a:ea typeface="Microsoft YaHei" panose="020B0503020204020204" pitchFamily="34" charset="-122"/>
            </a:endParaRPr>
          </a:p>
          <a:p>
            <a:pPr algn="ctr"/>
            <a:r>
              <a:rPr lang="en-US" altLang="zh-CN" sz="1400" dirty="0">
                <a:solidFill>
                  <a:schemeClr val="bg1"/>
                </a:solidFill>
                <a:latin typeface="Microsoft YaHei" panose="020B0503020204020204" pitchFamily="34" charset="-122"/>
                <a:ea typeface="Microsoft YaHei" panose="020B0503020204020204" pitchFamily="34" charset="-122"/>
              </a:rPr>
              <a:t>state</a:t>
            </a:r>
            <a:endParaRPr lang="en-US" altLang="zh-CN" sz="1400" dirty="0">
              <a:solidFill>
                <a:schemeClr val="bg1"/>
              </a:solidFill>
              <a:latin typeface="Microsoft YaHei" panose="020B0503020204020204" pitchFamily="34" charset="-122"/>
              <a:ea typeface="Microsoft YaHei" panose="020B0503020204020204" pitchFamily="34" charset="-122"/>
            </a:endParaRPr>
          </a:p>
          <a:p>
            <a:endParaRPr lang="zh-CN" altLang="en-US" dirty="0">
              <a:latin typeface="Calibri" panose="020F0502020204030204" pitchFamily="34" charset="0"/>
              <a:ea typeface="SimSun" panose="02010600030101010101" pitchFamily="2" charset="-122"/>
            </a:endParaRPr>
          </a:p>
        </p:txBody>
      </p:sp>
      <p:sp>
        <p:nvSpPr>
          <p:cNvPr id="10254" name="文本框 23"/>
          <p:cNvSpPr txBox="1"/>
          <p:nvPr/>
        </p:nvSpPr>
        <p:spPr>
          <a:xfrm>
            <a:off x="381635" y="1888808"/>
            <a:ext cx="1657350" cy="337185"/>
          </a:xfrm>
          <a:prstGeom prst="rect">
            <a:avLst/>
          </a:prstGeom>
          <a:noFill/>
          <a:ln w="9525">
            <a:noFill/>
          </a:ln>
        </p:spPr>
        <p:txBody>
          <a:bodyPr anchor="t" anchorCtr="0">
            <a:spAutoFit/>
          </a:bodyPr>
          <a:p>
            <a:pPr algn="ctr"/>
            <a:r>
              <a:rPr lang="en-US" altLang="zh-CN" sz="1600" b="1" dirty="0">
                <a:solidFill>
                  <a:srgbClr val="FFFFFF"/>
                </a:solidFill>
                <a:latin typeface="Microsoft YaHei" panose="020B0503020204020204" pitchFamily="34" charset="-122"/>
                <a:ea typeface="Microsoft YaHei" panose="020B0503020204020204" pitchFamily="34" charset="-122"/>
              </a:rPr>
              <a:t> 01</a:t>
            </a:r>
            <a:endParaRPr lang="en-US" altLang="zh-CN" sz="1600" b="1" dirty="0">
              <a:solidFill>
                <a:srgbClr val="FFFFFF"/>
              </a:solidFill>
              <a:latin typeface="Microsoft YaHei" panose="020B0503020204020204" pitchFamily="34" charset="-122"/>
              <a:ea typeface="Microsoft YaHei" panose="020B0503020204020204" pitchFamily="34" charset="-122"/>
            </a:endParaRPr>
          </a:p>
        </p:txBody>
      </p:sp>
      <p:sp>
        <p:nvSpPr>
          <p:cNvPr id="10255" name="文本框 18"/>
          <p:cNvSpPr txBox="1"/>
          <p:nvPr/>
        </p:nvSpPr>
        <p:spPr>
          <a:xfrm>
            <a:off x="3911600" y="1889760"/>
            <a:ext cx="2160270" cy="1568450"/>
          </a:xfrm>
          <a:prstGeom prst="rect">
            <a:avLst/>
          </a:prstGeom>
          <a:noFill/>
          <a:ln w="9525">
            <a:noFill/>
          </a:ln>
        </p:spPr>
        <p:txBody>
          <a:bodyPr wrap="square" anchor="t" anchorCtr="0">
            <a:spAutoFit/>
          </a:bodyPr>
          <a:p>
            <a:r>
              <a:rPr lang="zh-CN" altLang="en-US" sz="1600" dirty="0">
                <a:solidFill>
                  <a:schemeClr val="bg1"/>
                </a:solidFill>
                <a:latin typeface="Calibri" panose="020F0502020204030204" pitchFamily="34" charset="0"/>
                <a:ea typeface="SimSun" panose="02010600030101010101" pitchFamily="2" charset="-122"/>
              </a:rPr>
              <a:t>The encoder output, encoder hidden state and the decoder input (which is the start</a:t>
            </a:r>
            <a:endParaRPr lang="zh-CN" altLang="en-US" sz="1600" dirty="0">
              <a:solidFill>
                <a:schemeClr val="bg1"/>
              </a:solidFill>
              <a:latin typeface="Calibri" panose="020F0502020204030204" pitchFamily="34" charset="0"/>
              <a:ea typeface="SimSun" panose="02010600030101010101" pitchFamily="2" charset="-122"/>
            </a:endParaRPr>
          </a:p>
          <a:p>
            <a:r>
              <a:rPr lang="zh-CN" altLang="en-US" sz="1600" dirty="0">
                <a:solidFill>
                  <a:schemeClr val="bg1"/>
                </a:solidFill>
                <a:latin typeface="Calibri" panose="020F0502020204030204" pitchFamily="34" charset="0"/>
                <a:ea typeface="SimSun" panose="02010600030101010101" pitchFamily="2" charset="-122"/>
              </a:rPr>
              <a:t>token) is passed to the decoder.</a:t>
            </a:r>
            <a:endParaRPr lang="zh-CN" altLang="en-US" sz="1600" dirty="0">
              <a:solidFill>
                <a:schemeClr val="bg1"/>
              </a:solidFill>
              <a:latin typeface="Calibri" panose="020F0502020204030204" pitchFamily="34" charset="0"/>
              <a:ea typeface="SimSun" panose="02010600030101010101" pitchFamily="2" charset="-122"/>
            </a:endParaRPr>
          </a:p>
        </p:txBody>
      </p:sp>
      <p:sp>
        <p:nvSpPr>
          <p:cNvPr id="10256" name="文本框 27"/>
          <p:cNvSpPr txBox="1"/>
          <p:nvPr/>
        </p:nvSpPr>
        <p:spPr>
          <a:xfrm>
            <a:off x="2902585" y="1888808"/>
            <a:ext cx="1657350" cy="337185"/>
          </a:xfrm>
          <a:prstGeom prst="rect">
            <a:avLst/>
          </a:prstGeom>
          <a:noFill/>
          <a:ln w="9525">
            <a:noFill/>
          </a:ln>
        </p:spPr>
        <p:txBody>
          <a:bodyPr anchor="t" anchorCtr="0">
            <a:spAutoFit/>
          </a:bodyPr>
          <a:p>
            <a:pPr algn="ctr"/>
            <a:r>
              <a:rPr lang="en-US" altLang="zh-CN" sz="1600" b="1" dirty="0">
                <a:solidFill>
                  <a:srgbClr val="FFFFFF"/>
                </a:solidFill>
                <a:latin typeface="Microsoft YaHei" panose="020B0503020204020204" pitchFamily="34" charset="-122"/>
                <a:ea typeface="Microsoft YaHei" panose="020B0503020204020204" pitchFamily="34" charset="-122"/>
              </a:rPr>
              <a:t>02</a:t>
            </a:r>
            <a:endParaRPr lang="en-US" altLang="zh-CN" sz="1600" b="1" dirty="0">
              <a:solidFill>
                <a:srgbClr val="FFFFFF"/>
              </a:solidFill>
              <a:latin typeface="Microsoft YaHei" panose="020B0503020204020204" pitchFamily="34" charset="-122"/>
              <a:ea typeface="Microsoft YaHei" panose="020B0503020204020204" pitchFamily="34" charset="-122"/>
            </a:endParaRPr>
          </a:p>
        </p:txBody>
      </p:sp>
      <p:sp>
        <p:nvSpPr>
          <p:cNvPr id="10257" name="文本框 19"/>
          <p:cNvSpPr txBox="1"/>
          <p:nvPr/>
        </p:nvSpPr>
        <p:spPr>
          <a:xfrm>
            <a:off x="6441440" y="2012633"/>
            <a:ext cx="1657350" cy="1445260"/>
          </a:xfrm>
          <a:prstGeom prst="rect">
            <a:avLst/>
          </a:prstGeom>
          <a:noFill/>
          <a:ln w="9525">
            <a:noFill/>
          </a:ln>
        </p:spPr>
        <p:txBody>
          <a:bodyPr anchor="t" anchorCtr="0">
            <a:spAutoFit/>
          </a:bodyPr>
          <a:p>
            <a:pPr algn="ctr"/>
            <a:r>
              <a:rPr lang="en-US" altLang="zh-CN" sz="1400" dirty="0">
                <a:solidFill>
                  <a:schemeClr val="bg1"/>
                </a:solidFill>
                <a:latin typeface="Microsoft YaHei" panose="020B0503020204020204" pitchFamily="34" charset="-122"/>
                <a:ea typeface="Microsoft YaHei" panose="020B0503020204020204" pitchFamily="34" charset="-122"/>
              </a:rPr>
              <a:t>The decoder returns the predictions and the decoder hidden state</a:t>
            </a:r>
            <a:endParaRPr lang="en-US" altLang="zh-CN" sz="1400" dirty="0">
              <a:solidFill>
                <a:schemeClr val="bg1"/>
              </a:solidFill>
              <a:latin typeface="Microsoft YaHei" panose="020B0503020204020204" pitchFamily="34" charset="-122"/>
              <a:ea typeface="Microsoft YaHei" panose="020B0503020204020204" pitchFamily="34" charset="-122"/>
            </a:endParaRPr>
          </a:p>
          <a:p>
            <a:endParaRPr lang="zh-CN" altLang="en-US" dirty="0">
              <a:latin typeface="Calibri" panose="020F0502020204030204" pitchFamily="34" charset="0"/>
              <a:ea typeface="SimSun" panose="02010600030101010101" pitchFamily="2" charset="-122"/>
            </a:endParaRPr>
          </a:p>
        </p:txBody>
      </p:sp>
      <p:sp>
        <p:nvSpPr>
          <p:cNvPr id="10258" name="文本框 28"/>
          <p:cNvSpPr txBox="1"/>
          <p:nvPr/>
        </p:nvSpPr>
        <p:spPr>
          <a:xfrm>
            <a:off x="5495290" y="1888808"/>
            <a:ext cx="1657350" cy="337185"/>
          </a:xfrm>
          <a:prstGeom prst="rect">
            <a:avLst/>
          </a:prstGeom>
          <a:noFill/>
          <a:ln w="9525">
            <a:noFill/>
          </a:ln>
        </p:spPr>
        <p:txBody>
          <a:bodyPr anchor="t" anchorCtr="0">
            <a:spAutoFit/>
          </a:bodyPr>
          <a:p>
            <a:pPr algn="ctr"/>
            <a:r>
              <a:rPr lang="en-US" altLang="zh-CN" sz="1600" b="1" dirty="0">
                <a:solidFill>
                  <a:srgbClr val="FFFFFF"/>
                </a:solidFill>
                <a:latin typeface="Microsoft YaHei" panose="020B0503020204020204" pitchFamily="34" charset="-122"/>
                <a:ea typeface="Microsoft YaHei" panose="020B0503020204020204" pitchFamily="34" charset="-122"/>
              </a:rPr>
              <a:t> 03</a:t>
            </a:r>
            <a:endParaRPr lang="en-US" altLang="zh-CN" sz="1600" b="1" dirty="0">
              <a:solidFill>
                <a:srgbClr val="FFFFFF"/>
              </a:solidFill>
              <a:latin typeface="Microsoft YaHei" panose="020B0503020204020204" pitchFamily="34" charset="-122"/>
              <a:ea typeface="Microsoft YaHei" panose="020B0503020204020204" pitchFamily="34" charset="-122"/>
            </a:endParaRPr>
          </a:p>
        </p:txBody>
      </p:sp>
      <p:sp>
        <p:nvSpPr>
          <p:cNvPr id="10259" name="文本框 20"/>
          <p:cNvSpPr txBox="1"/>
          <p:nvPr/>
        </p:nvSpPr>
        <p:spPr>
          <a:xfrm>
            <a:off x="8743950" y="1889125"/>
            <a:ext cx="2364105" cy="1753235"/>
          </a:xfrm>
          <a:prstGeom prst="rect">
            <a:avLst/>
          </a:prstGeom>
          <a:noFill/>
          <a:ln w="9525">
            <a:noFill/>
          </a:ln>
        </p:spPr>
        <p:txBody>
          <a:bodyPr wrap="square" anchor="t" anchorCtr="0">
            <a:spAutoFit/>
          </a:bodyPr>
          <a:p>
            <a:pPr algn="ctr"/>
            <a:r>
              <a:rPr lang="zh-CN" altLang="en-US" dirty="0">
                <a:solidFill>
                  <a:schemeClr val="bg1"/>
                </a:solidFill>
                <a:latin typeface="Calibri" panose="020F0502020204030204" pitchFamily="34" charset="0"/>
                <a:ea typeface="SimSun" panose="02010600030101010101" pitchFamily="2" charset="-122"/>
              </a:rPr>
              <a:t>The decoder hidden state is then passed back into the model and the predictions are</a:t>
            </a:r>
            <a:endParaRPr lang="zh-CN" altLang="en-US" dirty="0">
              <a:solidFill>
                <a:schemeClr val="bg1"/>
              </a:solidFill>
              <a:latin typeface="Calibri" panose="020F0502020204030204" pitchFamily="34" charset="0"/>
              <a:ea typeface="SimSun" panose="02010600030101010101" pitchFamily="2" charset="-122"/>
            </a:endParaRPr>
          </a:p>
          <a:p>
            <a:pPr algn="ctr"/>
            <a:r>
              <a:rPr lang="zh-CN" altLang="en-US" dirty="0">
                <a:solidFill>
                  <a:schemeClr val="bg1"/>
                </a:solidFill>
                <a:latin typeface="Calibri" panose="020F0502020204030204" pitchFamily="34" charset="0"/>
                <a:ea typeface="SimSun" panose="02010600030101010101" pitchFamily="2" charset="-122"/>
              </a:rPr>
              <a:t>used to calculate the loss.</a:t>
            </a:r>
            <a:endParaRPr lang="zh-CN" altLang="en-US" dirty="0">
              <a:solidFill>
                <a:schemeClr val="bg1"/>
              </a:solidFill>
              <a:latin typeface="Calibri" panose="020F0502020204030204" pitchFamily="34" charset="0"/>
              <a:ea typeface="SimSun" panose="02010600030101010101" pitchFamily="2" charset="-122"/>
            </a:endParaRPr>
          </a:p>
        </p:txBody>
      </p:sp>
      <p:sp>
        <p:nvSpPr>
          <p:cNvPr id="10260" name="文本框 29"/>
          <p:cNvSpPr txBox="1"/>
          <p:nvPr/>
        </p:nvSpPr>
        <p:spPr>
          <a:xfrm>
            <a:off x="7944168" y="1888808"/>
            <a:ext cx="1657350" cy="337185"/>
          </a:xfrm>
          <a:prstGeom prst="rect">
            <a:avLst/>
          </a:prstGeom>
          <a:noFill/>
          <a:ln w="9525">
            <a:noFill/>
          </a:ln>
        </p:spPr>
        <p:txBody>
          <a:bodyPr anchor="t" anchorCtr="0">
            <a:spAutoFit/>
          </a:bodyPr>
          <a:p>
            <a:pPr algn="ctr"/>
            <a:r>
              <a:rPr lang="en-US" altLang="zh-CN" sz="1600" b="1" dirty="0">
                <a:solidFill>
                  <a:srgbClr val="FFFFFF"/>
                </a:solidFill>
                <a:latin typeface="Microsoft YaHei" panose="020B0503020204020204" pitchFamily="34" charset="-122"/>
                <a:ea typeface="Microsoft YaHei" panose="020B0503020204020204" pitchFamily="34" charset="-122"/>
              </a:rPr>
              <a:t> 04</a:t>
            </a:r>
            <a:endParaRPr lang="en-US" altLang="zh-CN" sz="1600" b="1" dirty="0">
              <a:solidFill>
                <a:srgbClr val="FFFFFF"/>
              </a:solidFill>
              <a:latin typeface="Microsoft YaHei" panose="020B0503020204020204" pitchFamily="34" charset="-122"/>
              <a:ea typeface="Microsoft YaHei" panose="020B0503020204020204" pitchFamily="34" charset="-122"/>
            </a:endParaRPr>
          </a:p>
        </p:txBody>
      </p:sp>
      <p:sp>
        <p:nvSpPr>
          <p:cNvPr id="10261" name="文本框 21"/>
          <p:cNvSpPr txBox="1"/>
          <p:nvPr/>
        </p:nvSpPr>
        <p:spPr>
          <a:xfrm>
            <a:off x="8958263" y="4281488"/>
            <a:ext cx="1657350" cy="1229995"/>
          </a:xfrm>
          <a:prstGeom prst="rect">
            <a:avLst/>
          </a:prstGeom>
          <a:noFill/>
          <a:ln w="9525">
            <a:noFill/>
          </a:ln>
        </p:spPr>
        <p:txBody>
          <a:bodyPr anchor="t" anchorCtr="0">
            <a:spAutoFit/>
          </a:bodyPr>
          <a:p>
            <a:pPr algn="ctr"/>
            <a:r>
              <a:rPr lang="en-US" altLang="zh-CN" sz="1400" dirty="0">
                <a:solidFill>
                  <a:schemeClr val="bg1"/>
                </a:solidFill>
                <a:latin typeface="Microsoft YaHei" panose="020B0503020204020204" pitchFamily="34" charset="-122"/>
                <a:ea typeface="Microsoft YaHei" panose="020B0503020204020204" pitchFamily="34" charset="-122"/>
              </a:rPr>
              <a:t>Use teacher forcing to decide the next input to the decoder.</a:t>
            </a:r>
            <a:endParaRPr lang="en-US" altLang="zh-CN" sz="1400" dirty="0">
              <a:solidFill>
                <a:schemeClr val="bg1"/>
              </a:solidFill>
              <a:latin typeface="Microsoft YaHei" panose="020B0503020204020204" pitchFamily="34" charset="-122"/>
              <a:ea typeface="Microsoft YaHei" panose="020B0503020204020204" pitchFamily="34" charset="-122"/>
            </a:endParaRPr>
          </a:p>
          <a:p>
            <a:endParaRPr lang="zh-CN" altLang="en-US" dirty="0">
              <a:latin typeface="Calibri" panose="020F0502020204030204" pitchFamily="34" charset="0"/>
              <a:ea typeface="SimSun" panose="02010600030101010101" pitchFamily="2" charset="-122"/>
            </a:endParaRPr>
          </a:p>
        </p:txBody>
      </p:sp>
      <p:sp>
        <p:nvSpPr>
          <p:cNvPr id="10262" name="文本框 30"/>
          <p:cNvSpPr txBox="1"/>
          <p:nvPr/>
        </p:nvSpPr>
        <p:spPr>
          <a:xfrm>
            <a:off x="9728200" y="3963988"/>
            <a:ext cx="1657350" cy="337185"/>
          </a:xfrm>
          <a:prstGeom prst="rect">
            <a:avLst/>
          </a:prstGeom>
          <a:noFill/>
          <a:ln w="9525">
            <a:noFill/>
          </a:ln>
        </p:spPr>
        <p:txBody>
          <a:bodyPr anchor="t" anchorCtr="0">
            <a:spAutoFit/>
          </a:bodyPr>
          <a:p>
            <a:pPr algn="ctr"/>
            <a:r>
              <a:rPr lang="en-US" altLang="zh-CN" sz="1600" b="1" dirty="0">
                <a:solidFill>
                  <a:srgbClr val="FFFFFF"/>
                </a:solidFill>
                <a:latin typeface="Microsoft YaHei" panose="020B0503020204020204" pitchFamily="34" charset="-122"/>
                <a:ea typeface="Microsoft YaHei" panose="020B0503020204020204" pitchFamily="34" charset="-122"/>
              </a:rPr>
              <a:t> 05</a:t>
            </a:r>
            <a:endParaRPr lang="en-US" altLang="zh-CN" sz="1600" b="1" dirty="0">
              <a:solidFill>
                <a:srgbClr val="FFFFFF"/>
              </a:solidFill>
              <a:latin typeface="Microsoft YaHei" panose="020B0503020204020204" pitchFamily="34" charset="-122"/>
              <a:ea typeface="Microsoft YaHei" panose="020B0503020204020204" pitchFamily="34" charset="-122"/>
            </a:endParaRPr>
          </a:p>
        </p:txBody>
      </p:sp>
      <p:sp>
        <p:nvSpPr>
          <p:cNvPr id="10263" name="文本框 24"/>
          <p:cNvSpPr txBox="1"/>
          <p:nvPr/>
        </p:nvSpPr>
        <p:spPr>
          <a:xfrm>
            <a:off x="6285230" y="3958590"/>
            <a:ext cx="1921510" cy="1876425"/>
          </a:xfrm>
          <a:prstGeom prst="rect">
            <a:avLst/>
          </a:prstGeom>
          <a:noFill/>
          <a:ln w="9525">
            <a:noFill/>
          </a:ln>
        </p:spPr>
        <p:txBody>
          <a:bodyPr wrap="square" anchor="t" anchorCtr="0">
            <a:spAutoFit/>
          </a:bodyPr>
          <a:p>
            <a:pPr algn="ctr"/>
            <a:r>
              <a:rPr lang="en-US" altLang="zh-CN" sz="1400" dirty="0">
                <a:solidFill>
                  <a:schemeClr val="bg1"/>
                </a:solidFill>
                <a:latin typeface="Microsoft YaHei" panose="020B0503020204020204" pitchFamily="34" charset="-122"/>
                <a:ea typeface="Microsoft YaHei" panose="020B0503020204020204" pitchFamily="34" charset="-122"/>
              </a:rPr>
              <a:t>Teacher forcing is the technique where the target word is passed as the next input to the</a:t>
            </a:r>
            <a:endParaRPr lang="en-US" altLang="zh-CN" sz="1400" dirty="0">
              <a:solidFill>
                <a:schemeClr val="bg1"/>
              </a:solidFill>
              <a:latin typeface="Microsoft YaHei" panose="020B0503020204020204" pitchFamily="34" charset="-122"/>
              <a:ea typeface="Microsoft YaHei" panose="020B0503020204020204" pitchFamily="34" charset="-122"/>
            </a:endParaRPr>
          </a:p>
          <a:p>
            <a:pPr algn="ctr"/>
            <a:r>
              <a:rPr lang="en-US" altLang="zh-CN" sz="1400" dirty="0">
                <a:solidFill>
                  <a:schemeClr val="bg1"/>
                </a:solidFill>
                <a:latin typeface="Microsoft YaHei" panose="020B0503020204020204" pitchFamily="34" charset="-122"/>
                <a:ea typeface="Microsoft YaHei" panose="020B0503020204020204" pitchFamily="34" charset="-122"/>
              </a:rPr>
              <a:t>decoder.</a:t>
            </a:r>
            <a:endParaRPr lang="en-US" altLang="zh-CN" sz="1400" dirty="0">
              <a:solidFill>
                <a:schemeClr val="bg1"/>
              </a:solidFill>
              <a:latin typeface="Microsoft YaHei" panose="020B0503020204020204" pitchFamily="34" charset="-122"/>
              <a:ea typeface="Microsoft YaHei" panose="020B0503020204020204" pitchFamily="34" charset="-122"/>
            </a:endParaRPr>
          </a:p>
          <a:p>
            <a:endParaRPr lang="zh-CN" altLang="en-US" dirty="0">
              <a:latin typeface="Calibri" panose="020F0502020204030204" pitchFamily="34" charset="0"/>
              <a:ea typeface="SimSun" panose="02010600030101010101" pitchFamily="2" charset="-122"/>
            </a:endParaRPr>
          </a:p>
        </p:txBody>
      </p:sp>
      <p:sp>
        <p:nvSpPr>
          <p:cNvPr id="10264" name="文本框 31"/>
          <p:cNvSpPr txBox="1"/>
          <p:nvPr/>
        </p:nvSpPr>
        <p:spPr>
          <a:xfrm>
            <a:off x="7369175" y="3957955"/>
            <a:ext cx="1758315" cy="337185"/>
          </a:xfrm>
          <a:prstGeom prst="rect">
            <a:avLst/>
          </a:prstGeom>
          <a:noFill/>
          <a:ln w="9525">
            <a:noFill/>
          </a:ln>
        </p:spPr>
        <p:txBody>
          <a:bodyPr wrap="square" anchor="t" anchorCtr="0">
            <a:spAutoFit/>
          </a:bodyPr>
          <a:p>
            <a:pPr algn="ctr"/>
            <a:r>
              <a:rPr lang="en-US" altLang="zh-CN" sz="1600" b="1" dirty="0">
                <a:solidFill>
                  <a:srgbClr val="FFFFFF"/>
                </a:solidFill>
                <a:latin typeface="Microsoft YaHei" panose="020B0503020204020204" pitchFamily="34" charset="-122"/>
                <a:ea typeface="Microsoft YaHei" panose="020B0503020204020204" pitchFamily="34" charset="-122"/>
              </a:rPr>
              <a:t> 06</a:t>
            </a:r>
            <a:endParaRPr lang="en-US" altLang="zh-CN" sz="1600" b="1" dirty="0">
              <a:solidFill>
                <a:srgbClr val="FFFFFF"/>
              </a:solidFill>
              <a:latin typeface="Microsoft YaHei" panose="020B0503020204020204" pitchFamily="34" charset="-122"/>
              <a:ea typeface="Microsoft YaHei" panose="020B0503020204020204" pitchFamily="34" charset="-122"/>
            </a:endParaRPr>
          </a:p>
        </p:txBody>
      </p:sp>
      <p:sp>
        <p:nvSpPr>
          <p:cNvPr id="10265" name="文本框 25"/>
          <p:cNvSpPr txBox="1"/>
          <p:nvPr/>
        </p:nvSpPr>
        <p:spPr>
          <a:xfrm>
            <a:off x="3550285" y="4035425"/>
            <a:ext cx="2241550" cy="1476375"/>
          </a:xfrm>
          <a:prstGeom prst="rect">
            <a:avLst/>
          </a:prstGeom>
          <a:noFill/>
          <a:ln w="9525">
            <a:noFill/>
          </a:ln>
        </p:spPr>
        <p:txBody>
          <a:bodyPr wrap="square" anchor="t" anchorCtr="0">
            <a:spAutoFit/>
          </a:bodyPr>
          <a:p>
            <a:pPr algn="ctr"/>
            <a:r>
              <a:rPr lang="en-US" altLang="zh-CN" dirty="0">
                <a:solidFill>
                  <a:schemeClr val="bg1"/>
                </a:solidFill>
                <a:latin typeface="Calibri" panose="020F0502020204030204" pitchFamily="34" charset="0"/>
                <a:ea typeface="SimSun" panose="02010600030101010101" pitchFamily="2" charset="-122"/>
              </a:rPr>
              <a:t>The final step is to calculate the gradients and apply it to the optimizer and</a:t>
            </a:r>
            <a:endParaRPr lang="en-US" altLang="zh-CN" dirty="0">
              <a:solidFill>
                <a:schemeClr val="bg1"/>
              </a:solidFill>
              <a:latin typeface="Calibri" panose="020F0502020204030204" pitchFamily="34" charset="0"/>
              <a:ea typeface="SimSun" panose="02010600030101010101" pitchFamily="2" charset="-122"/>
            </a:endParaRPr>
          </a:p>
          <a:p>
            <a:pPr algn="ctr"/>
            <a:r>
              <a:rPr lang="en-US" altLang="zh-CN" dirty="0">
                <a:solidFill>
                  <a:schemeClr val="bg1"/>
                </a:solidFill>
                <a:latin typeface="Calibri" panose="020F0502020204030204" pitchFamily="34" charset="0"/>
                <a:ea typeface="SimSun" panose="02010600030101010101" pitchFamily="2" charset="-122"/>
              </a:rPr>
              <a:t>backpropagate.</a:t>
            </a:r>
            <a:endParaRPr lang="en-US" altLang="zh-CN" dirty="0">
              <a:solidFill>
                <a:schemeClr val="bg1"/>
              </a:solidFill>
              <a:latin typeface="Calibri" panose="020F0502020204030204" pitchFamily="34" charset="0"/>
              <a:ea typeface="SimSun" panose="02010600030101010101" pitchFamily="2" charset="-122"/>
            </a:endParaRPr>
          </a:p>
        </p:txBody>
      </p:sp>
      <p:sp>
        <p:nvSpPr>
          <p:cNvPr id="10266" name="文本框 32"/>
          <p:cNvSpPr txBox="1"/>
          <p:nvPr/>
        </p:nvSpPr>
        <p:spPr>
          <a:xfrm>
            <a:off x="4983480" y="3944303"/>
            <a:ext cx="1657350" cy="337185"/>
          </a:xfrm>
          <a:prstGeom prst="rect">
            <a:avLst/>
          </a:prstGeom>
          <a:noFill/>
          <a:ln w="9525">
            <a:noFill/>
          </a:ln>
        </p:spPr>
        <p:txBody>
          <a:bodyPr anchor="t" anchorCtr="0">
            <a:spAutoFit/>
          </a:bodyPr>
          <a:p>
            <a:pPr algn="ctr"/>
            <a:r>
              <a:rPr lang="en-US" altLang="zh-CN" sz="1600" b="1" dirty="0">
                <a:solidFill>
                  <a:srgbClr val="FFFFFF"/>
                </a:solidFill>
                <a:latin typeface="Microsoft YaHei" panose="020B0503020204020204" pitchFamily="34" charset="-122"/>
                <a:ea typeface="Microsoft YaHei" panose="020B0503020204020204" pitchFamily="34" charset="-122"/>
              </a:rPr>
              <a:t> 07</a:t>
            </a:r>
            <a:endParaRPr lang="en-US" altLang="zh-CN" sz="1600" b="1" dirty="0">
              <a:solidFill>
                <a:srgbClr val="FFFFFF"/>
              </a:solidFill>
              <a:latin typeface="Microsoft YaHei" panose="020B0503020204020204" pitchFamily="34" charset="-122"/>
              <a:ea typeface="Microsoft YaHei" panose="020B0503020204020204" pitchFamily="34" charset="-122"/>
            </a:endParaRPr>
          </a:p>
        </p:txBody>
      </p:sp>
      <p:sp>
        <p:nvSpPr>
          <p:cNvPr id="10269" name="文本框 36"/>
          <p:cNvSpPr txBox="1"/>
          <p:nvPr/>
        </p:nvSpPr>
        <p:spPr>
          <a:xfrm>
            <a:off x="4559935" y="158433"/>
            <a:ext cx="2505075" cy="460375"/>
          </a:xfrm>
          <a:prstGeom prst="rect">
            <a:avLst/>
          </a:prstGeom>
          <a:noFill/>
          <a:ln w="9525">
            <a:noFill/>
          </a:ln>
        </p:spPr>
        <p:txBody>
          <a:bodyPr wrap="square" anchor="t" anchorCtr="0">
            <a:spAutoFit/>
          </a:bodyPr>
          <a:p>
            <a:r>
              <a:rPr lang="zh-CN" altLang="en-US" sz="2400" b="1" dirty="0">
                <a:latin typeface="Microsoft YaHei" panose="020B0503020204020204" pitchFamily="34" charset="-122"/>
                <a:ea typeface="Microsoft YaHei" panose="020B0503020204020204" pitchFamily="34" charset="-122"/>
              </a:rPr>
              <a:t>Training Model</a:t>
            </a:r>
            <a:endParaRPr lang="zh-CN" altLang="en-US" sz="2400" b="1" dirty="0">
              <a:latin typeface="Microsoft YaHei" panose="020B0503020204020204" pitchFamily="34" charset="-122"/>
              <a:ea typeface="Microsoft YaHei" panose="020B0503020204020204" pitchFamily="34"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147320" y="185420"/>
            <a:ext cx="11550015" cy="6487160"/>
          </a:xfrm>
          <a:prstGeom prst="rect">
            <a:avLst/>
          </a:prstGeom>
          <a:solidFill>
            <a:schemeClr val="tx1">
              <a:lumMod val="65000"/>
              <a:lumOff val="35000"/>
            </a:schemeClr>
          </a:solidFill>
        </p:spPr>
        <p:txBody>
          <a:bodyPr wrap="square" rtlCol="0">
            <a:spAutoFit/>
          </a:bodyPr>
          <a:p>
            <a:pPr algn="l">
              <a:lnSpc>
                <a:spcPct val="110000"/>
              </a:lnSpc>
            </a:pPr>
            <a:r>
              <a:rPr lang="en-US" sz="1800" b="1">
                <a:solidFill>
                  <a:schemeClr val="bg1"/>
                </a:solidFill>
                <a:latin typeface="Arial" panose="020B0604020202020204" pitchFamily="34" charset="0"/>
                <a:cs typeface="Arial" panose="020B0604020202020204" pitchFamily="34" charset="0"/>
              </a:rPr>
              <a:t>optimizer = tf.keras.optimizers.Adam()</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loss_object = tf.keras.losses.SparseCategoricalCrossentropy(</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from_logits=True, reduction='none')</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def loss_function(real, pred):</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mask = tf.math.logical_not(tf.math.equal(real, 0))</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loss_ = loss_object(real, pred)</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mask = tf.cast(mask, dtype=loss_.dtype)</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loss_ *= mask</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return tf.reduce_mean(loss_)</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@tf.function</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def train_step(inp, targ, enc_hidden):</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loss = 0</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with tf.GradientTape() as tape:</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enc_output, enc_hidden = encoder(inp, enc_hidden)dec_hidden = enc_hidden</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dec_input = tf.expand_dims([y_tokenizer.word_index['&lt;start&gt;']]</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 BATCH_SIZE, 1) # Teacher forcing - feeding the target as the next input</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for t in range(1, targ.shape[1]):</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 passing enc_output to the decoder</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predictions, dec_hidden, _ = decoder(dec_input,</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dec_hidden, enc_output)</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loss += loss_function(targ[:, t], predictions)</a:t>
            </a:r>
            <a:endParaRPr lang="en-US" sz="1800" b="1">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176530" y="459105"/>
            <a:ext cx="8275320" cy="5573395"/>
          </a:xfrm>
          <a:prstGeom prst="rect">
            <a:avLst/>
          </a:prstGeom>
          <a:solidFill>
            <a:schemeClr val="tx1">
              <a:lumMod val="65000"/>
              <a:lumOff val="35000"/>
            </a:schemeClr>
          </a:solidFill>
        </p:spPr>
        <p:txBody>
          <a:bodyPr wrap="square" rtlCol="0">
            <a:spAutoFit/>
          </a:bodyPr>
          <a:p>
            <a:pPr algn="l">
              <a:lnSpc>
                <a:spcPct val="110000"/>
              </a:lnSpc>
            </a:pPr>
            <a:r>
              <a:rPr lang="en-US" sz="1800" b="1">
                <a:solidFill>
                  <a:schemeClr val="bg1"/>
                </a:solidFill>
                <a:latin typeface="Arial" panose="020B0604020202020204" pitchFamily="34" charset="0"/>
                <a:cs typeface="Arial" panose="020B0604020202020204" pitchFamily="34" charset="0"/>
              </a:rPr>
              <a:t># using teacher forcing</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dec_input = tf.expand_dims(targ[:, t], 1)</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batch_loss = (loss / int(targ.shape[1]))</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variables = encoder.trainable_variables +</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decoder.trainable_variables</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gradients = tape.gradient(loss, variables)</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optimizer.apply_gradients(zip(gradients, variables))</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return batch_loss</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EPOCHS = 40</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for epoch in range(1, EPOCHS + 1):</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enc_hidden = encoder.initialize_hidden_state()</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total_loss = 0</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for (batch, (inp, targ)) in</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enumerate(dataset.take(steps_per_epoch)):</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batch_loss = train_step(inp, targ, enc_hidden)</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total_loss += batch_loss</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if(epoch % 4 == 0):</a:t>
            </a:r>
            <a:endParaRPr lang="en-US" sz="1800" b="1">
              <a:solidFill>
                <a:schemeClr val="bg1"/>
              </a:solidFill>
              <a:latin typeface="Arial" panose="020B0604020202020204" pitchFamily="34" charset="0"/>
              <a:cs typeface="Arial" panose="020B0604020202020204" pitchFamily="34" charset="0"/>
            </a:endParaRPr>
          </a:p>
          <a:p>
            <a:pPr algn="l">
              <a:lnSpc>
                <a:spcPct val="110000"/>
              </a:lnSpc>
            </a:pPr>
            <a:r>
              <a:rPr lang="en-US" sz="1800" b="1">
                <a:solidFill>
                  <a:schemeClr val="bg1"/>
                </a:solidFill>
                <a:latin typeface="Arial" panose="020B0604020202020204" pitchFamily="34" charset="0"/>
                <a:cs typeface="Arial" panose="020B0604020202020204" pitchFamily="34" charset="0"/>
              </a:rPr>
              <a:t>print('Epoch:{:3d} Loss:{:.4f}'.format(epoch,total_loss /steps_per_epoch))</a:t>
            </a:r>
            <a:endParaRPr lang="en-US" sz="1800" b="1">
              <a:solidFill>
                <a:schemeClr val="bg1"/>
              </a:solidFill>
              <a:latin typeface="Arial" panose="020B0604020202020204" pitchFamily="34" charset="0"/>
              <a:cs typeface="Arial" panose="020B0604020202020204" pitchFamily="34" charset="0"/>
            </a:endParaRPr>
          </a:p>
        </p:txBody>
      </p:sp>
      <p:sp>
        <p:nvSpPr>
          <p:cNvPr id="2" name="Text Box 1"/>
          <p:cNvSpPr txBox="1"/>
          <p:nvPr/>
        </p:nvSpPr>
        <p:spPr>
          <a:xfrm>
            <a:off x="8943975" y="459105"/>
            <a:ext cx="2685415" cy="5631180"/>
          </a:xfrm>
          <a:prstGeom prst="rect">
            <a:avLst/>
          </a:prstGeom>
          <a:solidFill>
            <a:schemeClr val="tx1">
              <a:lumMod val="65000"/>
              <a:lumOff val="35000"/>
            </a:schemeClr>
          </a:solidFill>
          <a:ln>
            <a:noFill/>
          </a:ln>
        </p:spPr>
        <p:txBody>
          <a:bodyPr wrap="square" rtlCol="0">
            <a:spAutoFit/>
          </a:bodyPr>
          <a:p>
            <a:pPr algn="l">
              <a:lnSpc>
                <a:spcPct val="180000"/>
              </a:lnSpc>
            </a:pPr>
            <a:r>
              <a:rPr lang="en-US" sz="2000">
                <a:solidFill>
                  <a:schemeClr val="bg1"/>
                </a:solidFill>
              </a:rPr>
              <a:t>Epoch: 4 Loss:1.5338</a:t>
            </a:r>
            <a:endParaRPr lang="en-US" sz="2000">
              <a:solidFill>
                <a:schemeClr val="bg1"/>
              </a:solidFill>
            </a:endParaRPr>
          </a:p>
          <a:p>
            <a:pPr algn="l">
              <a:lnSpc>
                <a:spcPct val="180000"/>
              </a:lnSpc>
            </a:pPr>
            <a:r>
              <a:rPr lang="en-US" sz="2000">
                <a:solidFill>
                  <a:schemeClr val="bg1"/>
                </a:solidFill>
              </a:rPr>
              <a:t>Epoch: 8 Loss:1.2803</a:t>
            </a:r>
            <a:endParaRPr lang="en-US" sz="2000">
              <a:solidFill>
                <a:schemeClr val="bg1"/>
              </a:solidFill>
            </a:endParaRPr>
          </a:p>
          <a:p>
            <a:pPr algn="l">
              <a:lnSpc>
                <a:spcPct val="180000"/>
              </a:lnSpc>
            </a:pPr>
            <a:r>
              <a:rPr lang="en-US" sz="2000">
                <a:solidFill>
                  <a:schemeClr val="bg1"/>
                </a:solidFill>
              </a:rPr>
              <a:t>Epoch: 12 Loss:1.0975</a:t>
            </a:r>
            <a:endParaRPr lang="en-US" sz="2000">
              <a:solidFill>
                <a:schemeClr val="bg1"/>
              </a:solidFill>
            </a:endParaRPr>
          </a:p>
          <a:p>
            <a:pPr algn="l">
              <a:lnSpc>
                <a:spcPct val="180000"/>
              </a:lnSpc>
            </a:pPr>
            <a:r>
              <a:rPr lang="en-US" sz="2000">
                <a:solidFill>
                  <a:schemeClr val="bg1"/>
                </a:solidFill>
              </a:rPr>
              <a:t>Epoch: 16 Loss:0.9404</a:t>
            </a:r>
            <a:endParaRPr lang="en-US" sz="2000">
              <a:solidFill>
                <a:schemeClr val="bg1"/>
              </a:solidFill>
            </a:endParaRPr>
          </a:p>
          <a:p>
            <a:pPr algn="l">
              <a:lnSpc>
                <a:spcPct val="180000"/>
              </a:lnSpc>
            </a:pPr>
            <a:r>
              <a:rPr lang="en-US" sz="2000">
                <a:solidFill>
                  <a:schemeClr val="bg1"/>
                </a:solidFill>
              </a:rPr>
              <a:t>Epoch: 20 Loss:0.7773</a:t>
            </a:r>
            <a:endParaRPr lang="en-US" sz="2000">
              <a:solidFill>
                <a:schemeClr val="bg1"/>
              </a:solidFill>
            </a:endParaRPr>
          </a:p>
          <a:p>
            <a:pPr algn="l">
              <a:lnSpc>
                <a:spcPct val="180000"/>
              </a:lnSpc>
            </a:pPr>
            <a:r>
              <a:rPr lang="en-US" sz="2000">
                <a:solidFill>
                  <a:schemeClr val="bg1"/>
                </a:solidFill>
              </a:rPr>
              <a:t>Epoch: 24 Loss:0.6040</a:t>
            </a:r>
            <a:endParaRPr lang="en-US" sz="2000">
              <a:solidFill>
                <a:schemeClr val="bg1"/>
              </a:solidFill>
            </a:endParaRPr>
          </a:p>
          <a:p>
            <a:pPr algn="l">
              <a:lnSpc>
                <a:spcPct val="180000"/>
              </a:lnSpc>
            </a:pPr>
            <a:r>
              <a:rPr lang="en-US" sz="2000">
                <a:solidFill>
                  <a:schemeClr val="bg1"/>
                </a:solidFill>
              </a:rPr>
              <a:t>Epoch: 28 Loss:0.4042</a:t>
            </a:r>
            <a:endParaRPr lang="en-US" sz="2000">
              <a:solidFill>
                <a:schemeClr val="bg1"/>
              </a:solidFill>
            </a:endParaRPr>
          </a:p>
          <a:p>
            <a:pPr algn="l">
              <a:lnSpc>
                <a:spcPct val="180000"/>
              </a:lnSpc>
            </a:pPr>
            <a:r>
              <a:rPr lang="en-US" sz="2000">
                <a:solidFill>
                  <a:schemeClr val="bg1"/>
                </a:solidFill>
              </a:rPr>
              <a:t>Epoch: 32 Loss:0.2233</a:t>
            </a:r>
            <a:endParaRPr lang="en-US" sz="2000">
              <a:solidFill>
                <a:schemeClr val="bg1"/>
              </a:solidFill>
            </a:endParaRPr>
          </a:p>
          <a:p>
            <a:pPr algn="l">
              <a:lnSpc>
                <a:spcPct val="180000"/>
              </a:lnSpc>
            </a:pPr>
            <a:r>
              <a:rPr lang="en-US" sz="2000">
                <a:solidFill>
                  <a:schemeClr val="bg1"/>
                </a:solidFill>
              </a:rPr>
              <a:t>Epoch: 36 Loss:0.0989</a:t>
            </a:r>
            <a:endParaRPr lang="en-US" sz="2000">
              <a:solidFill>
                <a:schemeClr val="bg1"/>
              </a:solidFill>
            </a:endParaRPr>
          </a:p>
          <a:p>
            <a:pPr algn="l">
              <a:lnSpc>
                <a:spcPct val="180000"/>
              </a:lnSpc>
            </a:pPr>
            <a:r>
              <a:rPr lang="en-US" sz="2000">
                <a:solidFill>
                  <a:schemeClr val="bg1"/>
                </a:solidFill>
              </a:rPr>
              <a:t>Epoch: 40 Loss:0.0470</a:t>
            </a:r>
            <a:endParaRPr lang="en-US" sz="20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1" name="图片 3" descr="D:\IBM\phase5\bot5.pngbot5"/>
          <p:cNvPicPr>
            <a:picLocks noChangeAspect="1"/>
          </p:cNvPicPr>
          <p:nvPr/>
        </p:nvPicPr>
        <p:blipFill>
          <a:blip r:embed="rId1"/>
          <a:srcRect/>
          <a:stretch>
            <a:fillRect/>
          </a:stretch>
        </p:blipFill>
        <p:spPr>
          <a:xfrm>
            <a:off x="0" y="0"/>
            <a:ext cx="5325745" cy="6858635"/>
          </a:xfrm>
          <a:prstGeom prst="rect">
            <a:avLst/>
          </a:prstGeom>
          <a:noFill/>
          <a:ln w="9525">
            <a:noFill/>
          </a:ln>
        </p:spPr>
      </p:pic>
      <p:sp>
        <p:nvSpPr>
          <p:cNvPr id="5" name="任意多边形 4"/>
          <p:cNvSpPr/>
          <p:nvPr/>
        </p:nvSpPr>
        <p:spPr>
          <a:xfrm rot="5400000" flipH="1" flipV="1">
            <a:off x="-161608" y="842010"/>
            <a:ext cx="6953885" cy="5078095"/>
          </a:xfrm>
          <a:custGeom>
            <a:avLst/>
            <a:gdLst>
              <a:gd name="connsiteX0" fmla="*/ 0 w 10951"/>
              <a:gd name="connsiteY0" fmla="*/ 7043 h 7997"/>
              <a:gd name="connsiteX1" fmla="*/ 0 w 10951"/>
              <a:gd name="connsiteY1" fmla="*/ 0 h 7997"/>
              <a:gd name="connsiteX2" fmla="*/ 10951 w 10951"/>
              <a:gd name="connsiteY2" fmla="*/ 5241 h 7997"/>
              <a:gd name="connsiteX3" fmla="*/ 10805 w 10951"/>
              <a:gd name="connsiteY3" fmla="*/ 7997 h 7997"/>
              <a:gd name="connsiteX4" fmla="*/ 0 w 10951"/>
              <a:gd name="connsiteY4" fmla="*/ 7043 h 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 h="7997">
                <a:moveTo>
                  <a:pt x="0" y="7043"/>
                </a:moveTo>
                <a:lnTo>
                  <a:pt x="0" y="0"/>
                </a:lnTo>
                <a:lnTo>
                  <a:pt x="10951" y="5241"/>
                </a:lnTo>
                <a:lnTo>
                  <a:pt x="10805" y="7997"/>
                </a:lnTo>
                <a:lnTo>
                  <a:pt x="0" y="7043"/>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任意多边形 18"/>
          <p:cNvSpPr/>
          <p:nvPr/>
        </p:nvSpPr>
        <p:spPr>
          <a:xfrm>
            <a:off x="1940560" y="0"/>
            <a:ext cx="10251440" cy="6858000"/>
          </a:xfrm>
          <a:custGeom>
            <a:avLst/>
            <a:gdLst>
              <a:gd name="connsiteX0" fmla="*/ 2102148 w 6541212"/>
              <a:gd name="connsiteY0" fmla="*/ 0 h 6858000"/>
              <a:gd name="connsiteX1" fmla="*/ 4886583 w 6541212"/>
              <a:gd name="connsiteY1" fmla="*/ 0 h 6858000"/>
              <a:gd name="connsiteX2" fmla="*/ 5271212 w 6541212"/>
              <a:gd name="connsiteY2" fmla="*/ 0 h 6858000"/>
              <a:gd name="connsiteX3" fmla="*/ 6541212 w 6541212"/>
              <a:gd name="connsiteY3" fmla="*/ 0 h 6858000"/>
              <a:gd name="connsiteX4" fmla="*/ 6541212 w 6541212"/>
              <a:gd name="connsiteY4" fmla="*/ 6858000 h 6858000"/>
              <a:gd name="connsiteX5" fmla="*/ 5271212 w 6541212"/>
              <a:gd name="connsiteY5" fmla="*/ 6858000 h 6858000"/>
              <a:gd name="connsiteX6" fmla="*/ 4886583 w 6541212"/>
              <a:gd name="connsiteY6" fmla="*/ 6858000 h 6858000"/>
              <a:gd name="connsiteX7" fmla="*/ 17 w 6541212"/>
              <a:gd name="connsiteY7" fmla="*/ 6858000 h 6858000"/>
              <a:gd name="connsiteX8" fmla="*/ 0 w 654121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1212" h="6858000">
                <a:moveTo>
                  <a:pt x="2102148" y="0"/>
                </a:moveTo>
                <a:lnTo>
                  <a:pt x="4886583" y="0"/>
                </a:lnTo>
                <a:lnTo>
                  <a:pt x="5271212" y="0"/>
                </a:lnTo>
                <a:lnTo>
                  <a:pt x="6541212" y="0"/>
                </a:lnTo>
                <a:lnTo>
                  <a:pt x="6541212" y="6858000"/>
                </a:lnTo>
                <a:lnTo>
                  <a:pt x="5271212" y="6858000"/>
                </a:lnTo>
                <a:lnTo>
                  <a:pt x="4886583" y="6858000"/>
                </a:lnTo>
                <a:lnTo>
                  <a:pt x="17" y="6858000"/>
                </a:lnTo>
                <a:lnTo>
                  <a:pt x="0" y="685800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5126" name="文本框 21"/>
          <p:cNvSpPr txBox="1"/>
          <p:nvPr/>
        </p:nvSpPr>
        <p:spPr>
          <a:xfrm>
            <a:off x="4377055" y="1488440"/>
            <a:ext cx="7679055" cy="4374515"/>
          </a:xfrm>
          <a:prstGeom prst="rect">
            <a:avLst/>
          </a:prstGeom>
          <a:noFill/>
          <a:ln w="9525">
            <a:noFill/>
          </a:ln>
        </p:spPr>
        <p:txBody>
          <a:bodyPr wrap="square" anchor="t" anchorCtr="0">
            <a:spAutoFit/>
          </a:bodyPr>
          <a:p>
            <a:pPr>
              <a:buFont typeface="Wingdings" panose="05000000000000000000" pitchFamily="2" charset="2"/>
            </a:pPr>
            <a:r>
              <a:rPr lang="en-US" altLang="zh-CN" sz="2400" b="1" dirty="0">
                <a:solidFill>
                  <a:srgbClr val="59575A"/>
                </a:solidFill>
                <a:latin typeface="Microsoft YaHei" panose="020B0503020204020204" pitchFamily="34" charset="-122"/>
                <a:ea typeface="Microsoft YaHei" panose="020B0503020204020204" pitchFamily="34" charset="-122"/>
              </a:rPr>
              <a:t> </a:t>
            </a:r>
            <a:r>
              <a:rPr lang="zh-CN" altLang="en-US" sz="2400" b="1" dirty="0">
                <a:solidFill>
                  <a:srgbClr val="59575A"/>
                </a:solidFill>
                <a:latin typeface="Microsoft YaHei" panose="020B0503020204020204" pitchFamily="34" charset="-122"/>
                <a:ea typeface="Microsoft YaHei" panose="020B0503020204020204" pitchFamily="34" charset="-122"/>
              </a:rPr>
              <a:t>Documentation</a:t>
            </a:r>
            <a:r>
              <a:rPr lang="en-US" altLang="zh-CN" sz="2400" b="1" dirty="0">
                <a:solidFill>
                  <a:srgbClr val="59575A"/>
                </a:solidFill>
                <a:latin typeface="Microsoft YaHei" panose="020B0503020204020204" pitchFamily="34" charset="-122"/>
                <a:ea typeface="Microsoft YaHei" panose="020B0503020204020204" pitchFamily="34" charset="-122"/>
              </a:rPr>
              <a:t>:</a:t>
            </a:r>
            <a:endParaRPr lang="en-US" altLang="zh-CN" sz="2400" b="1" dirty="0">
              <a:solidFill>
                <a:srgbClr val="59575A"/>
              </a:solidFill>
              <a:latin typeface="Microsoft YaHei" panose="020B0503020204020204" pitchFamily="34" charset="-122"/>
              <a:ea typeface="Microsoft YaHei" panose="020B0503020204020204" pitchFamily="34" charset="-122"/>
            </a:endParaRPr>
          </a:p>
          <a:p>
            <a:pPr>
              <a:buFont typeface="Wingdings" panose="05000000000000000000" pitchFamily="2" charset="2"/>
            </a:pPr>
            <a:endParaRPr lang="zh-CN" altLang="en-US" sz="2400" b="1" dirty="0">
              <a:solidFill>
                <a:srgbClr val="59575A"/>
              </a:solidFill>
              <a:latin typeface="Microsoft YaHei" panose="020B0503020204020204" pitchFamily="34" charset="-122"/>
              <a:ea typeface="Microsoft YaHei" panose="020B0503020204020204" pitchFamily="34" charset="-122"/>
            </a:endParaRPr>
          </a:p>
          <a:p>
            <a:pPr>
              <a:lnSpc>
                <a:spcPct val="120000"/>
              </a:lnSpc>
              <a:buFont typeface="Wingdings" panose="05000000000000000000" pitchFamily="2" charset="2"/>
            </a:pPr>
            <a:r>
              <a:rPr lang="zh-CN" altLang="en-US" sz="2400" b="1" dirty="0">
                <a:solidFill>
                  <a:srgbClr val="59575A"/>
                </a:solidFill>
                <a:latin typeface="Mongolian Baiti" panose="03000500000000000000" charset="0"/>
                <a:ea typeface="Microsoft YaHei" panose="020B0503020204020204" pitchFamily="34" charset="-122"/>
                <a:cs typeface="Mongolian Baiti" panose="03000500000000000000" charset="0"/>
              </a:rPr>
              <a:t></a:t>
            </a:r>
            <a:r>
              <a:rPr lang="en-US" altLang="zh-CN" sz="2400" b="1" dirty="0">
                <a:solidFill>
                  <a:srgbClr val="59575A"/>
                </a:solidFill>
                <a:latin typeface="Mongolian Baiti" panose="03000500000000000000" charset="0"/>
                <a:ea typeface="Microsoft YaHei" panose="020B0503020204020204" pitchFamily="34" charset="-122"/>
                <a:cs typeface="Mongolian Baiti" panose="03000500000000000000" charset="0"/>
              </a:rPr>
              <a:t>    </a:t>
            </a:r>
            <a:r>
              <a:rPr lang="zh-CN" altLang="en-US" sz="2400" b="1" dirty="0">
                <a:solidFill>
                  <a:srgbClr val="59575A"/>
                </a:solidFill>
                <a:latin typeface="Mongolian Baiti" panose="03000500000000000000" charset="0"/>
                <a:ea typeface="Microsoft YaHei" panose="020B0503020204020204" pitchFamily="34" charset="-122"/>
                <a:cs typeface="Mongolian Baiti" panose="03000500000000000000" charset="0"/>
              </a:rPr>
              <a:t>Clearly outline the problem statement, design thinking process, and the phases of development.</a:t>
            </a:r>
            <a:endParaRPr lang="zh-CN" altLang="en-US" sz="2400" b="1" dirty="0">
              <a:solidFill>
                <a:srgbClr val="59575A"/>
              </a:solidFill>
              <a:latin typeface="Mongolian Baiti" panose="03000500000000000000" charset="0"/>
              <a:ea typeface="Microsoft YaHei" panose="020B0503020204020204" pitchFamily="34" charset="-122"/>
              <a:cs typeface="Mongolian Baiti" panose="03000500000000000000" charset="0"/>
            </a:endParaRPr>
          </a:p>
          <a:p>
            <a:pPr>
              <a:lnSpc>
                <a:spcPct val="120000"/>
              </a:lnSpc>
              <a:buFont typeface="Wingdings" panose="05000000000000000000" pitchFamily="2" charset="2"/>
            </a:pPr>
            <a:r>
              <a:rPr lang="zh-CN" altLang="en-US" sz="2400" b="1" dirty="0">
                <a:solidFill>
                  <a:srgbClr val="59575A"/>
                </a:solidFill>
                <a:latin typeface="Mongolian Baiti" panose="03000500000000000000" charset="0"/>
                <a:ea typeface="Microsoft YaHei" panose="020B0503020204020204" pitchFamily="34" charset="-122"/>
                <a:cs typeface="Mongolian Baiti" panose="03000500000000000000" charset="0"/>
              </a:rPr>
              <a:t></a:t>
            </a:r>
            <a:r>
              <a:rPr lang="en-US" altLang="zh-CN" sz="2400" b="1" dirty="0">
                <a:solidFill>
                  <a:srgbClr val="59575A"/>
                </a:solidFill>
                <a:latin typeface="Mongolian Baiti" panose="03000500000000000000" charset="0"/>
                <a:ea typeface="Microsoft YaHei" panose="020B0503020204020204" pitchFamily="34" charset="-122"/>
                <a:cs typeface="Mongolian Baiti" panose="03000500000000000000" charset="0"/>
              </a:rPr>
              <a:t>    </a:t>
            </a:r>
            <a:r>
              <a:rPr lang="zh-CN" altLang="en-US" sz="2400" b="1" dirty="0">
                <a:solidFill>
                  <a:srgbClr val="59575A"/>
                </a:solidFill>
                <a:latin typeface="Mongolian Baiti" panose="03000500000000000000" charset="0"/>
                <a:ea typeface="Microsoft YaHei" panose="020B0503020204020204" pitchFamily="34" charset="-122"/>
                <a:cs typeface="Mongolian Baiti" panose="03000500000000000000" charset="0"/>
              </a:rPr>
              <a:t>Describe the libraries used and the integration of NLP techniques.</a:t>
            </a:r>
            <a:endParaRPr lang="zh-CN" altLang="en-US" sz="2400" b="1" dirty="0">
              <a:solidFill>
                <a:srgbClr val="59575A"/>
              </a:solidFill>
              <a:latin typeface="Mongolian Baiti" panose="03000500000000000000" charset="0"/>
              <a:ea typeface="Microsoft YaHei" panose="020B0503020204020204" pitchFamily="34" charset="-122"/>
              <a:cs typeface="Mongolian Baiti" panose="03000500000000000000" charset="0"/>
            </a:endParaRPr>
          </a:p>
          <a:p>
            <a:pPr>
              <a:lnSpc>
                <a:spcPct val="120000"/>
              </a:lnSpc>
              <a:buFont typeface="Wingdings" panose="05000000000000000000" pitchFamily="2" charset="2"/>
            </a:pPr>
            <a:r>
              <a:rPr lang="zh-CN" altLang="en-US" sz="2400" b="1" dirty="0">
                <a:solidFill>
                  <a:srgbClr val="59575A"/>
                </a:solidFill>
                <a:latin typeface="Mongolian Baiti" panose="03000500000000000000" charset="0"/>
                <a:ea typeface="Microsoft YaHei" panose="020B0503020204020204" pitchFamily="34" charset="-122"/>
                <a:cs typeface="Mongolian Baiti" panose="03000500000000000000" charset="0"/>
              </a:rPr>
              <a:t></a:t>
            </a:r>
            <a:r>
              <a:rPr lang="en-US" altLang="zh-CN" sz="2400" b="1" dirty="0">
                <a:solidFill>
                  <a:srgbClr val="59575A"/>
                </a:solidFill>
                <a:latin typeface="Mongolian Baiti" panose="03000500000000000000" charset="0"/>
                <a:ea typeface="Microsoft YaHei" panose="020B0503020204020204" pitchFamily="34" charset="-122"/>
                <a:cs typeface="Mongolian Baiti" panose="03000500000000000000" charset="0"/>
              </a:rPr>
              <a:t>    </a:t>
            </a:r>
            <a:r>
              <a:rPr lang="zh-CN" altLang="en-US" sz="2400" b="1" dirty="0">
                <a:solidFill>
                  <a:srgbClr val="59575A"/>
                </a:solidFill>
                <a:latin typeface="Mongolian Baiti" panose="03000500000000000000" charset="0"/>
                <a:ea typeface="Microsoft YaHei" panose="020B0503020204020204" pitchFamily="34" charset="-122"/>
                <a:cs typeface="Mongolian Baiti" panose="03000500000000000000" charset="0"/>
              </a:rPr>
              <a:t>Explain how the chatbot interacts with users and the web application.</a:t>
            </a:r>
            <a:endParaRPr lang="zh-CN" altLang="en-US" sz="2400" b="1" dirty="0">
              <a:solidFill>
                <a:srgbClr val="59575A"/>
              </a:solidFill>
              <a:latin typeface="Mongolian Baiti" panose="03000500000000000000" charset="0"/>
              <a:ea typeface="Microsoft YaHei" panose="020B0503020204020204" pitchFamily="34" charset="-122"/>
              <a:cs typeface="Mongolian Baiti" panose="03000500000000000000" charset="0"/>
            </a:endParaRPr>
          </a:p>
          <a:p>
            <a:pPr>
              <a:lnSpc>
                <a:spcPct val="120000"/>
              </a:lnSpc>
              <a:buFont typeface="Wingdings" panose="05000000000000000000" pitchFamily="2" charset="2"/>
            </a:pPr>
            <a:r>
              <a:rPr lang="zh-CN" altLang="en-US" sz="2400" b="1" dirty="0">
                <a:solidFill>
                  <a:srgbClr val="59575A"/>
                </a:solidFill>
                <a:latin typeface="Mongolian Baiti" panose="03000500000000000000" charset="0"/>
                <a:ea typeface="Microsoft YaHei" panose="020B0503020204020204" pitchFamily="34" charset="-122"/>
                <a:cs typeface="Mongolian Baiti" panose="03000500000000000000" charset="0"/>
              </a:rPr>
              <a:t></a:t>
            </a:r>
            <a:r>
              <a:rPr lang="en-US" altLang="zh-CN" sz="2400" b="1" dirty="0">
                <a:solidFill>
                  <a:srgbClr val="59575A"/>
                </a:solidFill>
                <a:latin typeface="Mongolian Baiti" panose="03000500000000000000" charset="0"/>
                <a:ea typeface="Microsoft YaHei" panose="020B0503020204020204" pitchFamily="34" charset="-122"/>
                <a:cs typeface="Mongolian Baiti" panose="03000500000000000000" charset="0"/>
              </a:rPr>
              <a:t>    </a:t>
            </a:r>
            <a:r>
              <a:rPr lang="zh-CN" altLang="en-US" sz="2400" b="1" dirty="0">
                <a:solidFill>
                  <a:srgbClr val="59575A"/>
                </a:solidFill>
                <a:latin typeface="Mongolian Baiti" panose="03000500000000000000" charset="0"/>
                <a:ea typeface="Microsoft YaHei" panose="020B0503020204020204" pitchFamily="34" charset="-122"/>
                <a:cs typeface="Mongolian Baiti" panose="03000500000000000000" charset="0"/>
              </a:rPr>
              <a:t>Document any innovative techniques or approaches used during the development.</a:t>
            </a:r>
            <a:endParaRPr lang="zh-CN" altLang="en-US" sz="2400" b="1" dirty="0">
              <a:solidFill>
                <a:srgbClr val="59575A"/>
              </a:solidFill>
              <a:latin typeface="Mongolian Baiti" panose="03000500000000000000" charset="0"/>
              <a:ea typeface="Microsoft YaHei" panose="020B0503020204020204" pitchFamily="34" charset="-122"/>
              <a:cs typeface="Mongolian Baiti" panose="03000500000000000000" charset="0"/>
            </a:endParaRPr>
          </a:p>
        </p:txBody>
      </p:sp>
      <p:sp>
        <p:nvSpPr>
          <p:cNvPr id="5127" name="文本框 22"/>
          <p:cNvSpPr txBox="1"/>
          <p:nvPr/>
        </p:nvSpPr>
        <p:spPr>
          <a:xfrm>
            <a:off x="4911725" y="271145"/>
            <a:ext cx="7763510" cy="460375"/>
          </a:xfrm>
          <a:prstGeom prst="rect">
            <a:avLst/>
          </a:prstGeom>
          <a:noFill/>
          <a:ln w="9525">
            <a:noFill/>
          </a:ln>
        </p:spPr>
        <p:txBody>
          <a:bodyPr wrap="square" anchor="t" anchorCtr="0">
            <a:spAutoFit/>
          </a:bodyPr>
          <a:p>
            <a:pPr>
              <a:buFont typeface="Arial" panose="020B0604020202020204" pitchFamily="34" charset="0"/>
            </a:pPr>
            <a:r>
              <a:rPr lang="zh-CN" altLang="en-US" sz="2400" b="1" dirty="0">
                <a:solidFill>
                  <a:srgbClr val="59575A"/>
                </a:solidFill>
                <a:latin typeface="Microsoft YaHei" panose="020B0503020204020204" pitchFamily="34" charset="-122"/>
                <a:ea typeface="Microsoft YaHei" panose="020B0503020204020204" pitchFamily="34" charset="-122"/>
              </a:rPr>
              <a:t>Phase 5: Project Documentation &amp; Submission</a:t>
            </a:r>
            <a:endParaRPr lang="zh-CN" altLang="en-US" sz="2400" b="1" dirty="0">
              <a:solidFill>
                <a:srgbClr val="59575A"/>
              </a:solidFill>
              <a:latin typeface="Microsoft YaHei" panose="020B0503020204020204" pitchFamily="34" charset="-122"/>
              <a:ea typeface="Microsoft YaHei" panose="020B0503020204020204" pitchFamily="34" charset="-122"/>
            </a:endParaRPr>
          </a:p>
        </p:txBody>
      </p:sp>
      <p:sp>
        <p:nvSpPr>
          <p:cNvPr id="2" name="5-Point Star 1"/>
          <p:cNvSpPr/>
          <p:nvPr/>
        </p:nvSpPr>
        <p:spPr>
          <a:xfrm>
            <a:off x="4813300" y="2423160"/>
            <a:ext cx="180975" cy="135255"/>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3" name="5-Point Star 2"/>
          <p:cNvSpPr/>
          <p:nvPr/>
        </p:nvSpPr>
        <p:spPr>
          <a:xfrm>
            <a:off x="4813300" y="3304540"/>
            <a:ext cx="180975" cy="135255"/>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4" name="5-Point Star 3"/>
          <p:cNvSpPr/>
          <p:nvPr/>
        </p:nvSpPr>
        <p:spPr>
          <a:xfrm>
            <a:off x="4813300" y="4250055"/>
            <a:ext cx="180975" cy="135255"/>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6" name="5-Point Star 5"/>
          <p:cNvSpPr/>
          <p:nvPr/>
        </p:nvSpPr>
        <p:spPr>
          <a:xfrm>
            <a:off x="4813300" y="5082540"/>
            <a:ext cx="180975" cy="135255"/>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7" name="Text Box 6"/>
          <p:cNvSpPr txBox="1"/>
          <p:nvPr/>
        </p:nvSpPr>
        <p:spPr>
          <a:xfrm>
            <a:off x="3036570" y="5915025"/>
            <a:ext cx="8684260" cy="768350"/>
          </a:xfrm>
          <a:prstGeom prst="rect">
            <a:avLst/>
          </a:prstGeom>
          <a:noFill/>
        </p:spPr>
        <p:txBody>
          <a:bodyPr wrap="square" rtlCol="0">
            <a:spAutoFit/>
          </a:bodyPr>
          <a:p>
            <a:pPr algn="l"/>
            <a:r>
              <a:rPr lang="en-US" sz="2400"/>
              <a:t>Dataset Link</a:t>
            </a:r>
            <a:r>
              <a:rPr lang="en-US" sz="2000"/>
              <a:t>:</a:t>
            </a:r>
            <a:r>
              <a:rPr lang="en-US" sz="2000">
                <a:hlinkClick r:id="rId2" action="ppaction://hlinkfile"/>
              </a:rPr>
              <a:t> https://www.kaggle.com/datasets/grafstor/simple-dialogs-for-chatbot</a:t>
            </a:r>
            <a:endParaRPr lang="en-US">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3"/>
          <p:cNvSpPr/>
          <p:nvPr/>
        </p:nvSpPr>
        <p:spPr>
          <a:xfrm>
            <a:off x="1720215" y="15240"/>
            <a:ext cx="7061200" cy="496570"/>
          </a:xfrm>
          <a:custGeom>
            <a:avLst/>
            <a:gdLst>
              <a:gd name="connsiteX0" fmla="*/ 2457 w 11120"/>
              <a:gd name="connsiteY0" fmla="*/ 15 h 1259"/>
              <a:gd name="connsiteX1" fmla="*/ 11097 w 11120"/>
              <a:gd name="connsiteY1" fmla="*/ 0 h 1259"/>
              <a:gd name="connsiteX2" fmla="*/ 11120 w 11120"/>
              <a:gd name="connsiteY2" fmla="*/ 647 h 1259"/>
              <a:gd name="connsiteX3" fmla="*/ 11097 w 11120"/>
              <a:gd name="connsiteY3" fmla="*/ 1259 h 1259"/>
              <a:gd name="connsiteX4" fmla="*/ 0 w 11120"/>
              <a:gd name="connsiteY4" fmla="*/ 1259 h 1259"/>
              <a:gd name="connsiteX5" fmla="*/ 2457 w 11120"/>
              <a:gd name="connsiteY5" fmla="*/ 15 h 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20" h="1259">
                <a:moveTo>
                  <a:pt x="2457" y="15"/>
                </a:moveTo>
                <a:lnTo>
                  <a:pt x="11097" y="0"/>
                </a:lnTo>
                <a:lnTo>
                  <a:pt x="11120" y="647"/>
                </a:lnTo>
                <a:lnTo>
                  <a:pt x="11097" y="1259"/>
                </a:lnTo>
                <a:lnTo>
                  <a:pt x="0" y="1259"/>
                </a:lnTo>
                <a:lnTo>
                  <a:pt x="2457" y="15"/>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3952875" y="15240"/>
            <a:ext cx="3720465" cy="706755"/>
          </a:xfrm>
          <a:prstGeom prst="rect">
            <a:avLst/>
          </a:prstGeom>
          <a:noFill/>
        </p:spPr>
        <p:txBody>
          <a:bodyPr wrap="square" rtlCol="0">
            <a:spAutoFit/>
          </a:bodyPr>
          <a:p>
            <a:pPr algn="l"/>
            <a:r>
              <a:rPr lang="en-US" sz="2000">
                <a:latin typeface="Arial Black" panose="020B0A04020102020204" charset="0"/>
                <a:cs typeface="Arial Black" panose="020B0A04020102020204" charset="0"/>
                <a:sym typeface="+mn-ea"/>
              </a:rPr>
              <a:t>       Model Evaluation</a:t>
            </a:r>
            <a:endParaRPr lang="en-US" sz="2000">
              <a:latin typeface="Arial Black" panose="020B0A04020102020204" charset="0"/>
              <a:cs typeface="Arial Black" panose="020B0A04020102020204" charset="0"/>
              <a:sym typeface="+mn-ea"/>
            </a:endParaRPr>
          </a:p>
          <a:p>
            <a:pPr algn="l"/>
            <a:endParaRPr lang="en-US" sz="2000">
              <a:latin typeface="Arial Black" panose="020B0A04020102020204" charset="0"/>
              <a:cs typeface="Arial Black" panose="020B0A04020102020204" charset="0"/>
              <a:sym typeface="+mn-ea"/>
            </a:endParaRPr>
          </a:p>
        </p:txBody>
      </p:sp>
      <p:sp>
        <p:nvSpPr>
          <p:cNvPr id="7" name="Text Box 6"/>
          <p:cNvSpPr txBox="1"/>
          <p:nvPr/>
        </p:nvSpPr>
        <p:spPr>
          <a:xfrm>
            <a:off x="180340" y="511810"/>
            <a:ext cx="11657965" cy="6247130"/>
          </a:xfrm>
          <a:prstGeom prst="rect">
            <a:avLst/>
          </a:prstGeom>
          <a:solidFill>
            <a:schemeClr val="tx1">
              <a:lumMod val="65000"/>
              <a:lumOff val="35000"/>
            </a:schemeClr>
          </a:solidFill>
        </p:spPr>
        <p:txBody>
          <a:bodyPr wrap="square" rtlCol="0">
            <a:spAutoFit/>
          </a:bodyPr>
          <a:p>
            <a:pPr algn="l">
              <a:lnSpc>
                <a:spcPct val="100000"/>
              </a:lnSpc>
            </a:pPr>
            <a:r>
              <a:rPr lang="en-US" sz="2000" b="1">
                <a:solidFill>
                  <a:schemeClr val="bg1"/>
                </a:solidFill>
                <a:latin typeface="Arial" panose="020B0604020202020204" pitchFamily="34" charset="0"/>
                <a:cs typeface="Arial" panose="020B0604020202020204" pitchFamily="34" charset="0"/>
              </a:rPr>
              <a:t>def remove_tags(sentence):</a:t>
            </a:r>
            <a:endParaRPr lang="en-US" sz="2000" b="1">
              <a:solidFill>
                <a:schemeClr val="bg1"/>
              </a:solidFill>
              <a:latin typeface="Arial" panose="020B0604020202020204" pitchFamily="34" charset="0"/>
              <a:cs typeface="Arial" panose="020B0604020202020204" pitchFamily="34" charset="0"/>
            </a:endParaRPr>
          </a:p>
          <a:p>
            <a:pPr algn="l">
              <a:lnSpc>
                <a:spcPct val="100000"/>
              </a:lnSpc>
            </a:pPr>
            <a:r>
              <a:rPr lang="en-US" sz="2000" b="1">
                <a:solidFill>
                  <a:schemeClr val="bg1"/>
                </a:solidFill>
                <a:latin typeface="Arial" panose="020B0604020202020204" pitchFamily="34" charset="0"/>
                <a:cs typeface="Arial" panose="020B0604020202020204" pitchFamily="34" charset="0"/>
              </a:rPr>
              <a:t>return sentence.split("&lt;start&gt;")[-1].split("&lt;end&gt;")[0]</a:t>
            </a:r>
            <a:endParaRPr lang="en-US" sz="2000" b="1">
              <a:solidFill>
                <a:schemeClr val="bg1"/>
              </a:solidFill>
              <a:latin typeface="Arial" panose="020B0604020202020204" pitchFamily="34" charset="0"/>
              <a:cs typeface="Arial" panose="020B0604020202020204" pitchFamily="34" charset="0"/>
            </a:endParaRPr>
          </a:p>
          <a:p>
            <a:pPr algn="l">
              <a:lnSpc>
                <a:spcPct val="100000"/>
              </a:lnSpc>
            </a:pPr>
            <a:r>
              <a:rPr lang="en-US" sz="2000" b="1">
                <a:solidFill>
                  <a:schemeClr val="bg1"/>
                </a:solidFill>
                <a:latin typeface="Arial" panose="020B0604020202020204" pitchFamily="34" charset="0"/>
                <a:cs typeface="Arial" panose="020B0604020202020204" pitchFamily="34" charset="0"/>
              </a:rPr>
              <a:t>def evaluate(sentence):</a:t>
            </a:r>
            <a:endParaRPr lang="en-US" sz="2000" b="1">
              <a:solidFill>
                <a:schemeClr val="bg1"/>
              </a:solidFill>
              <a:latin typeface="Arial" panose="020B0604020202020204" pitchFamily="34" charset="0"/>
              <a:cs typeface="Arial" panose="020B0604020202020204" pitchFamily="34" charset="0"/>
            </a:endParaRPr>
          </a:p>
          <a:p>
            <a:pPr algn="l">
              <a:lnSpc>
                <a:spcPct val="100000"/>
              </a:lnSpc>
            </a:pPr>
            <a:r>
              <a:rPr lang="en-US" sz="2000" b="1">
                <a:solidFill>
                  <a:schemeClr val="bg1"/>
                </a:solidFill>
                <a:latin typeface="Arial" panose="020B0604020202020204" pitchFamily="34" charset="0"/>
                <a:cs typeface="Arial" panose="020B0604020202020204" pitchFamily="34" charset="0"/>
              </a:rPr>
              <a:t>sentence = preprocessing(sentence)</a:t>
            </a:r>
            <a:endParaRPr lang="en-US" sz="2000" b="1">
              <a:solidFill>
                <a:schemeClr val="bg1"/>
              </a:solidFill>
              <a:latin typeface="Arial" panose="020B0604020202020204" pitchFamily="34" charset="0"/>
              <a:cs typeface="Arial" panose="020B0604020202020204" pitchFamily="34" charset="0"/>
            </a:endParaRPr>
          </a:p>
          <a:p>
            <a:pPr algn="l">
              <a:lnSpc>
                <a:spcPct val="100000"/>
              </a:lnSpc>
            </a:pPr>
            <a:r>
              <a:rPr lang="en-US" sz="2000" b="1">
                <a:solidFill>
                  <a:schemeClr val="bg1"/>
                </a:solidFill>
                <a:latin typeface="Arial" panose="020B0604020202020204" pitchFamily="34" charset="0"/>
                <a:cs typeface="Arial" panose="020B0604020202020204" pitchFamily="34" charset="0"/>
              </a:rPr>
              <a:t>inputs = [X_tokenizer.word_index[i] for i in sentence.split(' ')]</a:t>
            </a:r>
            <a:endParaRPr lang="en-US" sz="2000" b="1">
              <a:solidFill>
                <a:schemeClr val="bg1"/>
              </a:solidFill>
              <a:latin typeface="Arial" panose="020B0604020202020204" pitchFamily="34" charset="0"/>
              <a:cs typeface="Arial" panose="020B0604020202020204" pitchFamily="34" charset="0"/>
            </a:endParaRPr>
          </a:p>
          <a:p>
            <a:pPr algn="l">
              <a:lnSpc>
                <a:spcPct val="100000"/>
              </a:lnSpc>
            </a:pPr>
            <a:r>
              <a:rPr lang="en-US" sz="2000" b="1">
                <a:solidFill>
                  <a:schemeClr val="bg1"/>
                </a:solidFill>
                <a:latin typeface="Arial" panose="020B0604020202020204" pitchFamily="34" charset="0"/>
                <a:cs typeface="Arial" panose="020B0604020202020204" pitchFamily="34" charset="0"/>
              </a:rPr>
              <a:t>inputs = tf.keras.preprocessing.sequence.pad_sequences([inputs],</a:t>
            </a:r>
            <a:endParaRPr lang="en-US" sz="2000" b="1">
              <a:solidFill>
                <a:schemeClr val="bg1"/>
              </a:solidFill>
              <a:latin typeface="Arial" panose="020B0604020202020204" pitchFamily="34" charset="0"/>
              <a:cs typeface="Arial" panose="020B0604020202020204" pitchFamily="34" charset="0"/>
            </a:endParaRPr>
          </a:p>
          <a:p>
            <a:pPr algn="l">
              <a:lnSpc>
                <a:spcPct val="100000"/>
              </a:lnSpc>
            </a:pPr>
            <a:r>
              <a:rPr lang="en-US" sz="2000" b="1">
                <a:solidFill>
                  <a:schemeClr val="bg1"/>
                </a:solidFill>
                <a:latin typeface="Arial" panose="020B0604020202020204" pitchFamily="34" charset="0"/>
                <a:cs typeface="Arial" panose="020B0604020202020204" pitchFamily="34" charset="0"/>
              </a:rPr>
              <a:t>maxlen=max_length_X,</a:t>
            </a:r>
            <a:endParaRPr lang="en-US" sz="2000" b="1">
              <a:solidFill>
                <a:schemeClr val="bg1"/>
              </a:solidFill>
              <a:latin typeface="Arial" panose="020B0604020202020204" pitchFamily="34" charset="0"/>
              <a:cs typeface="Arial" panose="020B0604020202020204" pitchFamily="34" charset="0"/>
            </a:endParaRPr>
          </a:p>
          <a:p>
            <a:pPr algn="l">
              <a:lnSpc>
                <a:spcPct val="100000"/>
              </a:lnSpc>
            </a:pPr>
            <a:r>
              <a:rPr lang="en-US" sz="2000" b="1">
                <a:solidFill>
                  <a:schemeClr val="bg1"/>
                </a:solidFill>
                <a:latin typeface="Arial" panose="020B0604020202020204" pitchFamily="34" charset="0"/>
                <a:cs typeface="Arial" panose="020B0604020202020204" pitchFamily="34" charset="0"/>
              </a:rPr>
              <a:t>padding='post')</a:t>
            </a:r>
            <a:endParaRPr lang="en-US" sz="2000" b="1">
              <a:solidFill>
                <a:schemeClr val="bg1"/>
              </a:solidFill>
              <a:latin typeface="Arial" panose="020B0604020202020204" pitchFamily="34" charset="0"/>
              <a:cs typeface="Arial" panose="020B0604020202020204" pitchFamily="34" charset="0"/>
            </a:endParaRPr>
          </a:p>
          <a:p>
            <a:pPr algn="l">
              <a:lnSpc>
                <a:spcPct val="100000"/>
              </a:lnSpc>
            </a:pPr>
            <a:r>
              <a:rPr lang="en-US" sz="2000" b="1">
                <a:solidFill>
                  <a:schemeClr val="bg1"/>
                </a:solidFill>
                <a:latin typeface="Arial" panose="020B0604020202020204" pitchFamily="34" charset="0"/>
                <a:cs typeface="Arial" panose="020B0604020202020204" pitchFamily="34" charset="0"/>
              </a:rPr>
              <a:t>inputs = tf.convert_to_tensor(inputs)</a:t>
            </a:r>
            <a:endParaRPr lang="en-US" sz="2000" b="1">
              <a:solidFill>
                <a:schemeClr val="bg1"/>
              </a:solidFill>
              <a:latin typeface="Arial" panose="020B0604020202020204" pitchFamily="34" charset="0"/>
              <a:cs typeface="Arial" panose="020B0604020202020204" pitchFamily="34" charset="0"/>
            </a:endParaRPr>
          </a:p>
          <a:p>
            <a:pPr algn="l">
              <a:lnSpc>
                <a:spcPct val="100000"/>
              </a:lnSpc>
            </a:pPr>
            <a:r>
              <a:rPr lang="en-US" sz="2000" b="1">
                <a:solidFill>
                  <a:schemeClr val="bg1"/>
                </a:solidFill>
                <a:latin typeface="Arial" panose="020B0604020202020204" pitchFamily="34" charset="0"/>
                <a:cs typeface="Arial" panose="020B0604020202020204" pitchFamily="34" charset="0"/>
              </a:rPr>
              <a:t>result = ''</a:t>
            </a:r>
            <a:endParaRPr lang="en-US" sz="2000" b="1">
              <a:solidFill>
                <a:schemeClr val="bg1"/>
              </a:solidFill>
              <a:latin typeface="Arial" panose="020B0604020202020204" pitchFamily="34" charset="0"/>
              <a:cs typeface="Arial" panose="020B0604020202020204" pitchFamily="34" charset="0"/>
            </a:endParaRPr>
          </a:p>
          <a:p>
            <a:pPr algn="l">
              <a:lnSpc>
                <a:spcPct val="100000"/>
              </a:lnSpc>
            </a:pPr>
            <a:r>
              <a:rPr lang="en-US" sz="2000" b="1">
                <a:solidFill>
                  <a:schemeClr val="bg1"/>
                </a:solidFill>
                <a:latin typeface="Arial" panose="020B0604020202020204" pitchFamily="34" charset="0"/>
                <a:cs typeface="Arial" panose="020B0604020202020204" pitchFamily="34" charset="0"/>
              </a:rPr>
              <a:t>hidden = [tf.zeros((1, units))]</a:t>
            </a:r>
            <a:endParaRPr lang="en-US" sz="2000" b="1">
              <a:solidFill>
                <a:schemeClr val="bg1"/>
              </a:solidFill>
              <a:latin typeface="Arial" panose="020B0604020202020204" pitchFamily="34" charset="0"/>
              <a:cs typeface="Arial" panose="020B0604020202020204" pitchFamily="34" charset="0"/>
            </a:endParaRPr>
          </a:p>
          <a:p>
            <a:pPr algn="l">
              <a:lnSpc>
                <a:spcPct val="100000"/>
              </a:lnSpc>
            </a:pPr>
            <a:r>
              <a:rPr lang="en-US" sz="2000" b="1">
                <a:solidFill>
                  <a:schemeClr val="bg1"/>
                </a:solidFill>
                <a:latin typeface="Arial" panose="020B0604020202020204" pitchFamily="34" charset="0"/>
                <a:cs typeface="Arial" panose="020B0604020202020204" pitchFamily="34" charset="0"/>
              </a:rPr>
              <a:t>enc_out, enc_hidden = encoder(inputs, hidden)</a:t>
            </a:r>
            <a:endParaRPr lang="en-US" sz="2000" b="1">
              <a:solidFill>
                <a:schemeClr val="bg1"/>
              </a:solidFill>
              <a:latin typeface="Arial" panose="020B0604020202020204" pitchFamily="34" charset="0"/>
              <a:cs typeface="Arial" panose="020B0604020202020204" pitchFamily="34" charset="0"/>
            </a:endParaRPr>
          </a:p>
          <a:p>
            <a:pPr algn="l">
              <a:lnSpc>
                <a:spcPct val="100000"/>
              </a:lnSpc>
            </a:pPr>
            <a:r>
              <a:rPr lang="en-US" sz="2000" b="1">
                <a:solidFill>
                  <a:schemeClr val="bg1"/>
                </a:solidFill>
                <a:latin typeface="Arial" panose="020B0604020202020204" pitchFamily="34" charset="0"/>
                <a:cs typeface="Arial" panose="020B0604020202020204" pitchFamily="34" charset="0"/>
              </a:rPr>
              <a:t>dec_hidden = enc_hidden</a:t>
            </a:r>
            <a:endParaRPr lang="en-US" sz="2000" b="1">
              <a:solidFill>
                <a:schemeClr val="bg1"/>
              </a:solidFill>
              <a:latin typeface="Arial" panose="020B0604020202020204" pitchFamily="34" charset="0"/>
              <a:cs typeface="Arial" panose="020B0604020202020204" pitchFamily="34" charset="0"/>
            </a:endParaRPr>
          </a:p>
          <a:p>
            <a:pPr algn="l">
              <a:lnSpc>
                <a:spcPct val="100000"/>
              </a:lnSpc>
            </a:pPr>
            <a:r>
              <a:rPr lang="en-US" sz="2000" b="1">
                <a:solidFill>
                  <a:schemeClr val="bg1"/>
                </a:solidFill>
                <a:latin typeface="Arial" panose="020B0604020202020204" pitchFamily="34" charset="0"/>
                <a:cs typeface="Arial" panose="020B0604020202020204" pitchFamily="34" charset="0"/>
              </a:rPr>
              <a:t>dec_input = tf.expand_dims([y_tokenizer.word_index['&lt;start&gt;']], 0)</a:t>
            </a:r>
            <a:endParaRPr lang="en-US" sz="2000" b="1">
              <a:solidFill>
                <a:schemeClr val="bg1"/>
              </a:solidFill>
              <a:latin typeface="Arial" panose="020B0604020202020204" pitchFamily="34" charset="0"/>
              <a:cs typeface="Arial" panose="020B0604020202020204" pitchFamily="34" charset="0"/>
            </a:endParaRPr>
          </a:p>
          <a:p>
            <a:pPr algn="l">
              <a:lnSpc>
                <a:spcPct val="100000"/>
              </a:lnSpc>
            </a:pPr>
            <a:r>
              <a:rPr lang="en-US" sz="2000" b="1">
                <a:solidFill>
                  <a:schemeClr val="bg1"/>
                </a:solidFill>
                <a:latin typeface="Arial" panose="020B0604020202020204" pitchFamily="34" charset="0"/>
                <a:cs typeface="Arial" panose="020B0604020202020204" pitchFamily="34" charset="0"/>
              </a:rPr>
              <a:t>for t in range(max_length_y):</a:t>
            </a:r>
            <a:endParaRPr lang="en-US" sz="2000" b="1">
              <a:solidFill>
                <a:schemeClr val="bg1"/>
              </a:solidFill>
              <a:latin typeface="Arial" panose="020B0604020202020204" pitchFamily="34" charset="0"/>
              <a:cs typeface="Arial" panose="020B0604020202020204" pitchFamily="34" charset="0"/>
            </a:endParaRPr>
          </a:p>
          <a:p>
            <a:pPr algn="l">
              <a:lnSpc>
                <a:spcPct val="100000"/>
              </a:lnSpc>
            </a:pPr>
            <a:r>
              <a:rPr lang="en-US" sz="2000" b="1">
                <a:solidFill>
                  <a:schemeClr val="bg1"/>
                </a:solidFill>
                <a:latin typeface="Arial" panose="020B0604020202020204" pitchFamily="34" charset="0"/>
                <a:cs typeface="Arial" panose="020B0604020202020204" pitchFamily="34" charset="0"/>
              </a:rPr>
              <a:t>predictions, dec_hidden, attention_weights =</a:t>
            </a:r>
            <a:endParaRPr lang="en-US" sz="2000" b="1">
              <a:solidFill>
                <a:schemeClr val="bg1"/>
              </a:solidFill>
              <a:latin typeface="Arial" panose="020B0604020202020204" pitchFamily="34" charset="0"/>
              <a:cs typeface="Arial" panose="020B0604020202020204" pitchFamily="34" charset="0"/>
            </a:endParaRPr>
          </a:p>
          <a:p>
            <a:pPr algn="l">
              <a:lnSpc>
                <a:spcPct val="100000"/>
              </a:lnSpc>
            </a:pPr>
            <a:r>
              <a:rPr lang="en-US" sz="2000" b="1">
                <a:solidFill>
                  <a:schemeClr val="bg1"/>
                </a:solidFill>
                <a:latin typeface="Arial" panose="020B0604020202020204" pitchFamily="34" charset="0"/>
                <a:cs typeface="Arial" panose="020B0604020202020204" pitchFamily="34" charset="0"/>
              </a:rPr>
              <a:t>decoder(dec_input,</a:t>
            </a:r>
            <a:endParaRPr lang="en-US" sz="2000" b="1">
              <a:solidFill>
                <a:schemeClr val="bg1"/>
              </a:solidFill>
              <a:latin typeface="Arial" panose="020B0604020202020204" pitchFamily="34" charset="0"/>
              <a:cs typeface="Arial" panose="020B0604020202020204" pitchFamily="34" charset="0"/>
            </a:endParaRPr>
          </a:p>
          <a:p>
            <a:pPr algn="l">
              <a:lnSpc>
                <a:spcPct val="100000"/>
              </a:lnSpc>
            </a:pPr>
            <a:r>
              <a:rPr lang="en-US" sz="2000" b="1">
                <a:solidFill>
                  <a:schemeClr val="bg1"/>
                </a:solidFill>
                <a:latin typeface="Arial" panose="020B0604020202020204" pitchFamily="34" charset="0"/>
                <a:cs typeface="Arial" panose="020B0604020202020204" pitchFamily="34" charset="0"/>
              </a:rPr>
              <a:t>dec_hidden,</a:t>
            </a:r>
            <a:endParaRPr lang="en-US" sz="2000" b="1">
              <a:solidFill>
                <a:schemeClr val="bg1"/>
              </a:solidFill>
              <a:latin typeface="Arial" panose="020B0604020202020204" pitchFamily="34" charset="0"/>
              <a:cs typeface="Arial" panose="020B0604020202020204" pitchFamily="34" charset="0"/>
            </a:endParaRPr>
          </a:p>
          <a:p>
            <a:pPr algn="l">
              <a:lnSpc>
                <a:spcPct val="100000"/>
              </a:lnSpc>
            </a:pPr>
            <a:r>
              <a:rPr lang="en-US" sz="2000" b="1">
                <a:solidFill>
                  <a:schemeClr val="bg1"/>
                </a:solidFill>
                <a:latin typeface="Arial" panose="020B0604020202020204" pitchFamily="34" charset="0"/>
                <a:cs typeface="Arial" panose="020B0604020202020204" pitchFamily="34" charset="0"/>
              </a:rPr>
              <a:t>enc_out)</a:t>
            </a:r>
            <a:endParaRPr lang="en-US" sz="2000" b="1">
              <a:solidFill>
                <a:schemeClr val="bg1"/>
              </a:solidFill>
              <a:latin typeface="Arial" panose="020B0604020202020204" pitchFamily="34" charset="0"/>
              <a:cs typeface="Arial" panose="020B0604020202020204" pitchFamily="34" charset="0"/>
            </a:endParaRPr>
          </a:p>
          <a:p>
            <a:pPr algn="l">
              <a:lnSpc>
                <a:spcPct val="100000"/>
              </a:lnSpc>
            </a:pPr>
            <a:r>
              <a:rPr lang="en-US" sz="2000" b="1">
                <a:solidFill>
                  <a:schemeClr val="bg1"/>
                </a:solidFill>
                <a:latin typeface="Arial" panose="020B0604020202020204" pitchFamily="34" charset="0"/>
                <a:cs typeface="Arial" panose="020B0604020202020204" pitchFamily="34" charset="0"/>
              </a:rPr>
              <a:t>)</a:t>
            </a:r>
            <a:endParaRPr lang="en-US" sz="2000" b="1">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165100" y="382905"/>
            <a:ext cx="11788775" cy="6092825"/>
          </a:xfrm>
          <a:prstGeom prst="rect">
            <a:avLst/>
          </a:prstGeom>
          <a:solidFill>
            <a:schemeClr val="tx1">
              <a:lumMod val="65000"/>
              <a:lumOff val="35000"/>
            </a:schemeClr>
          </a:solidFill>
        </p:spPr>
        <p:txBody>
          <a:bodyPr wrap="square" rtlCol="0">
            <a:spAutoFit/>
          </a:bodyPr>
          <a:p>
            <a:pPr algn="l">
              <a:lnSpc>
                <a:spcPct val="130000"/>
              </a:lnSpc>
            </a:pPr>
            <a:r>
              <a:rPr lang="en-US" sz="2000" b="1">
                <a:solidFill>
                  <a:schemeClr val="bg1"/>
                </a:solidFill>
                <a:latin typeface="Arial" panose="020B0604020202020204" pitchFamily="34" charset="0"/>
                <a:cs typeface="Arial" panose="020B0604020202020204" pitchFamily="34" charset="0"/>
                <a:sym typeface="+mn-ea"/>
              </a:rPr>
              <a:t># storing the attention weights to plot later on</a:t>
            </a:r>
            <a:endParaRPr lang="en-US" sz="2000" b="1">
              <a:solidFill>
                <a:schemeClr val="bg1"/>
              </a:solidFill>
              <a:latin typeface="Arial" panose="020B0604020202020204" pitchFamily="34" charset="0"/>
              <a:cs typeface="Arial" panose="020B0604020202020204" pitchFamily="34" charset="0"/>
            </a:endParaRPr>
          </a:p>
          <a:p>
            <a:pPr algn="l">
              <a:lnSpc>
                <a:spcPct val="130000"/>
              </a:lnSpc>
            </a:pPr>
            <a:r>
              <a:rPr lang="en-US" sz="2000" b="1">
                <a:solidFill>
                  <a:schemeClr val="bg1"/>
                </a:solidFill>
                <a:latin typeface="Arial" panose="020B0604020202020204" pitchFamily="34" charset="0"/>
                <a:cs typeface="Arial" panose="020B0604020202020204" pitchFamily="34" charset="0"/>
                <a:sym typeface="+mn-ea"/>
              </a:rPr>
              <a:t>attention_weights = tf.reshape(attention_weights, (-1, ))</a:t>
            </a:r>
            <a:endParaRPr lang="en-US" sz="2000" b="1">
              <a:solidFill>
                <a:schemeClr val="bg1"/>
              </a:solidFill>
              <a:latin typeface="Arial" panose="020B0604020202020204" pitchFamily="34" charset="0"/>
              <a:cs typeface="Arial" panose="020B0604020202020204" pitchFamily="34" charset="0"/>
            </a:endParaRPr>
          </a:p>
          <a:p>
            <a:pPr algn="l">
              <a:lnSpc>
                <a:spcPct val="130000"/>
              </a:lnSpc>
            </a:pPr>
            <a:r>
              <a:rPr lang="en-US" sz="2000" b="1">
                <a:solidFill>
                  <a:schemeClr val="bg1"/>
                </a:solidFill>
                <a:latin typeface="Arial" panose="020B0604020202020204" pitchFamily="34" charset="0"/>
                <a:cs typeface="Arial" panose="020B0604020202020204" pitchFamily="34" charset="0"/>
                <a:sym typeface="+mn-ea"/>
              </a:rPr>
              <a:t>predicted_id = tf.argmax(predictions[0]).numpy()</a:t>
            </a:r>
            <a:endParaRPr lang="en-US" sz="2000" b="1">
              <a:solidFill>
                <a:schemeClr val="bg1"/>
              </a:solidFill>
              <a:latin typeface="Arial" panose="020B0604020202020204" pitchFamily="34" charset="0"/>
              <a:cs typeface="Arial" panose="020B0604020202020204" pitchFamily="34" charset="0"/>
            </a:endParaRPr>
          </a:p>
          <a:p>
            <a:pPr algn="l">
              <a:lnSpc>
                <a:spcPct val="130000"/>
              </a:lnSpc>
            </a:pPr>
            <a:r>
              <a:rPr lang="en-US" sz="2000" b="1">
                <a:solidFill>
                  <a:schemeClr val="bg1"/>
                </a:solidFill>
                <a:latin typeface="Arial" panose="020B0604020202020204" pitchFamily="34" charset="0"/>
                <a:cs typeface="Arial" panose="020B0604020202020204" pitchFamily="34" charset="0"/>
                <a:sym typeface="+mn-ea"/>
              </a:rPr>
              <a:t>result += y_tokenizer.index_word[predicted_id] + ' '</a:t>
            </a:r>
            <a:endParaRPr lang="en-US" sz="2000" b="1">
              <a:solidFill>
                <a:schemeClr val="bg1"/>
              </a:solidFill>
              <a:latin typeface="Arial" panose="020B0604020202020204" pitchFamily="34" charset="0"/>
              <a:cs typeface="Arial" panose="020B0604020202020204" pitchFamily="34" charset="0"/>
            </a:endParaRPr>
          </a:p>
          <a:p>
            <a:pPr algn="l">
              <a:lnSpc>
                <a:spcPct val="130000"/>
              </a:lnSpc>
            </a:pPr>
            <a:r>
              <a:rPr lang="en-US" sz="2000" b="1">
                <a:solidFill>
                  <a:schemeClr val="bg1"/>
                </a:solidFill>
                <a:latin typeface="Arial" panose="020B0604020202020204" pitchFamily="34" charset="0"/>
                <a:cs typeface="Arial" panose="020B0604020202020204" pitchFamily="34" charset="0"/>
                <a:sym typeface="+mn-ea"/>
              </a:rPr>
              <a:t>if y_tokenizer.index_word[predicted_id] == '&lt;end&gt;':</a:t>
            </a:r>
            <a:endParaRPr lang="en-US" sz="2000" b="1">
              <a:solidFill>
                <a:schemeClr val="bg1"/>
              </a:solidFill>
              <a:latin typeface="Arial" panose="020B0604020202020204" pitchFamily="34" charset="0"/>
              <a:cs typeface="Arial" panose="020B0604020202020204" pitchFamily="34" charset="0"/>
            </a:endParaRPr>
          </a:p>
          <a:p>
            <a:pPr algn="l">
              <a:lnSpc>
                <a:spcPct val="130000"/>
              </a:lnSpc>
            </a:pPr>
            <a:r>
              <a:rPr lang="en-US" sz="2000" b="1">
                <a:solidFill>
                  <a:schemeClr val="bg1"/>
                </a:solidFill>
                <a:latin typeface="Arial" panose="020B0604020202020204" pitchFamily="34" charset="0"/>
                <a:cs typeface="Arial" panose="020B0604020202020204" pitchFamily="34" charset="0"/>
                <a:sym typeface="+mn-ea"/>
              </a:rPr>
              <a:t>return remove_tags(result), remove_tags(sentence</a:t>
            </a:r>
            <a:r>
              <a:rPr lang="en-US" sz="2000" b="1">
                <a:solidFill>
                  <a:schemeClr val="bg1"/>
                </a:solidFill>
                <a:latin typeface="Arial" panose="020B0604020202020204" pitchFamily="34" charset="0"/>
                <a:cs typeface="Arial" panose="020B0604020202020204" pitchFamily="34" charset="0"/>
              </a:rPr>
              <a:t># the predicted ID is fed back into the model</a:t>
            </a:r>
            <a:endParaRPr lang="en-US" sz="2000" b="1">
              <a:solidFill>
                <a:schemeClr val="bg1"/>
              </a:solidFill>
              <a:latin typeface="Arial" panose="020B0604020202020204" pitchFamily="34" charset="0"/>
              <a:cs typeface="Arial" panose="020B0604020202020204" pitchFamily="34" charset="0"/>
            </a:endParaRPr>
          </a:p>
          <a:p>
            <a:pPr algn="l">
              <a:lnSpc>
                <a:spcPct val="130000"/>
              </a:lnSpc>
            </a:pPr>
            <a:r>
              <a:rPr lang="en-US" sz="2000" b="1">
                <a:solidFill>
                  <a:schemeClr val="bg1"/>
                </a:solidFill>
                <a:latin typeface="Arial" panose="020B0604020202020204" pitchFamily="34" charset="0"/>
                <a:cs typeface="Arial" panose="020B0604020202020204" pitchFamily="34" charset="0"/>
              </a:rPr>
              <a:t>dec_input = tf.expand_dims([predicted_id], 0)</a:t>
            </a:r>
            <a:endParaRPr lang="en-US" sz="2000" b="1">
              <a:solidFill>
                <a:schemeClr val="bg1"/>
              </a:solidFill>
              <a:latin typeface="Arial" panose="020B0604020202020204" pitchFamily="34" charset="0"/>
              <a:cs typeface="Arial" panose="020B0604020202020204" pitchFamily="34" charset="0"/>
            </a:endParaRPr>
          </a:p>
          <a:p>
            <a:pPr algn="l">
              <a:lnSpc>
                <a:spcPct val="130000"/>
              </a:lnSpc>
            </a:pPr>
            <a:r>
              <a:rPr lang="en-US" sz="2000" b="1">
                <a:solidFill>
                  <a:schemeClr val="bg1"/>
                </a:solidFill>
                <a:latin typeface="Arial" panose="020B0604020202020204" pitchFamily="34" charset="0"/>
                <a:cs typeface="Arial" panose="020B0604020202020204" pitchFamily="34" charset="0"/>
              </a:rPr>
              <a:t>return remove_tags(result), remove_tags(sentence)</a:t>
            </a:r>
            <a:endParaRPr lang="en-US" sz="2000" b="1">
              <a:solidFill>
                <a:schemeClr val="bg1"/>
              </a:solidFill>
              <a:latin typeface="Arial" panose="020B0604020202020204" pitchFamily="34" charset="0"/>
              <a:cs typeface="Arial" panose="020B0604020202020204" pitchFamily="34" charset="0"/>
            </a:endParaRPr>
          </a:p>
          <a:p>
            <a:pPr algn="l">
              <a:lnSpc>
                <a:spcPct val="130000"/>
              </a:lnSpc>
            </a:pPr>
            <a:r>
              <a:rPr lang="en-US" sz="2000" b="1">
                <a:solidFill>
                  <a:schemeClr val="bg1"/>
                </a:solidFill>
                <a:latin typeface="Arial" panose="020B0604020202020204" pitchFamily="34" charset="0"/>
                <a:cs typeface="Arial" panose="020B0604020202020204" pitchFamily="34" charset="0"/>
              </a:rPr>
              <a:t>def ask(sentence):</a:t>
            </a:r>
            <a:endParaRPr lang="en-US" sz="2000" b="1">
              <a:solidFill>
                <a:schemeClr val="bg1"/>
              </a:solidFill>
              <a:latin typeface="Arial" panose="020B0604020202020204" pitchFamily="34" charset="0"/>
              <a:cs typeface="Arial" panose="020B0604020202020204" pitchFamily="34" charset="0"/>
            </a:endParaRPr>
          </a:p>
          <a:p>
            <a:pPr algn="l">
              <a:lnSpc>
                <a:spcPct val="130000"/>
              </a:lnSpc>
            </a:pPr>
            <a:r>
              <a:rPr lang="en-US" sz="2000" b="1">
                <a:solidFill>
                  <a:schemeClr val="bg1"/>
                </a:solidFill>
                <a:latin typeface="Arial" panose="020B0604020202020204" pitchFamily="34" charset="0"/>
                <a:cs typeface="Arial" panose="020B0604020202020204" pitchFamily="34" charset="0"/>
              </a:rPr>
              <a:t>result, sentence = evaluate(sentence)</a:t>
            </a:r>
            <a:endParaRPr lang="en-US" sz="2000" b="1">
              <a:solidFill>
                <a:schemeClr val="bg1"/>
              </a:solidFill>
              <a:latin typeface="Arial" panose="020B0604020202020204" pitchFamily="34" charset="0"/>
              <a:cs typeface="Arial" panose="020B0604020202020204" pitchFamily="34" charset="0"/>
            </a:endParaRPr>
          </a:p>
          <a:p>
            <a:pPr algn="l">
              <a:lnSpc>
                <a:spcPct val="130000"/>
              </a:lnSpc>
            </a:pPr>
            <a:r>
              <a:rPr lang="en-US" sz="2000" b="1">
                <a:solidFill>
                  <a:schemeClr val="bg1"/>
                </a:solidFill>
                <a:latin typeface="Arial" panose="020B0604020202020204" pitchFamily="34" charset="0"/>
                <a:cs typeface="Arial" panose="020B0604020202020204" pitchFamily="34" charset="0"/>
              </a:rPr>
              <a:t>print('Question: %s' % (sentence))</a:t>
            </a:r>
            <a:endParaRPr lang="en-US" sz="2000" b="1">
              <a:solidFill>
                <a:schemeClr val="bg1"/>
              </a:solidFill>
              <a:latin typeface="Arial" panose="020B0604020202020204" pitchFamily="34" charset="0"/>
              <a:cs typeface="Arial" panose="020B0604020202020204" pitchFamily="34" charset="0"/>
            </a:endParaRPr>
          </a:p>
          <a:p>
            <a:pPr algn="l">
              <a:lnSpc>
                <a:spcPct val="130000"/>
              </a:lnSpc>
            </a:pPr>
            <a:r>
              <a:rPr lang="en-US" sz="2000" b="1">
                <a:solidFill>
                  <a:schemeClr val="bg1"/>
                </a:solidFill>
                <a:latin typeface="Arial" panose="020B0604020202020204" pitchFamily="34" charset="0"/>
                <a:cs typeface="Arial" panose="020B0604020202020204" pitchFamily="34" charset="0"/>
              </a:rPr>
              <a:t>print('Predicted answer: {}'.format(result))</a:t>
            </a:r>
            <a:endParaRPr lang="en-US" sz="2000" b="1">
              <a:solidFill>
                <a:schemeClr val="bg1"/>
              </a:solidFill>
              <a:latin typeface="Arial" panose="020B0604020202020204" pitchFamily="34" charset="0"/>
              <a:cs typeface="Arial" panose="020B0604020202020204" pitchFamily="34" charset="0"/>
            </a:endParaRPr>
          </a:p>
          <a:p>
            <a:pPr algn="l">
              <a:lnSpc>
                <a:spcPct val="130000"/>
              </a:lnSpc>
            </a:pPr>
            <a:r>
              <a:rPr lang="en-US" sz="2000" b="1">
                <a:solidFill>
                  <a:schemeClr val="bg1"/>
                </a:solidFill>
                <a:latin typeface="Arial" panose="020B0604020202020204" pitchFamily="34" charset="0"/>
                <a:cs typeface="Arial" panose="020B0604020202020204" pitchFamily="34" charset="0"/>
              </a:rPr>
              <a:t>ask(questions[1])</a:t>
            </a:r>
            <a:endParaRPr lang="en-US" sz="2000" b="1">
              <a:solidFill>
                <a:schemeClr val="bg1"/>
              </a:solidFill>
              <a:latin typeface="Arial" panose="020B0604020202020204" pitchFamily="34" charset="0"/>
              <a:cs typeface="Arial" panose="020B0604020202020204" pitchFamily="34" charset="0"/>
            </a:endParaRPr>
          </a:p>
          <a:p>
            <a:pPr algn="l">
              <a:lnSpc>
                <a:spcPct val="130000"/>
              </a:lnSpc>
            </a:pPr>
            <a:r>
              <a:rPr lang="en-US" sz="2000" b="1">
                <a:solidFill>
                  <a:schemeClr val="bg1"/>
                </a:solidFill>
                <a:latin typeface="Arial" panose="020B0604020202020204" pitchFamily="34" charset="0"/>
                <a:cs typeface="Arial" panose="020B0604020202020204" pitchFamily="34" charset="0"/>
              </a:rPr>
              <a:t>Question: i m fine . how about yourself ?</a:t>
            </a:r>
            <a:endParaRPr lang="en-US" sz="2000" b="1">
              <a:solidFill>
                <a:schemeClr val="bg1"/>
              </a:solidFill>
              <a:latin typeface="Arial" panose="020B0604020202020204" pitchFamily="34" charset="0"/>
              <a:cs typeface="Arial" panose="020B0604020202020204" pitchFamily="34" charset="0"/>
            </a:endParaRPr>
          </a:p>
          <a:p>
            <a:pPr algn="l">
              <a:lnSpc>
                <a:spcPct val="130000"/>
              </a:lnSpc>
            </a:pPr>
            <a:r>
              <a:rPr lang="en-US" sz="2000" b="1">
                <a:solidFill>
                  <a:schemeClr val="bg1"/>
                </a:solidFill>
                <a:latin typeface="Arial" panose="020B0604020202020204" pitchFamily="34" charset="0"/>
                <a:cs typeface="Arial" panose="020B0604020202020204" pitchFamily="34" charset="0"/>
              </a:rPr>
              <a:t>Predicted answer: i m pretty good . thanks for asking .</a:t>
            </a:r>
            <a:endParaRPr lang="en-US" sz="2000" b="1">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descr="D:\IBM\bot4.pngbot4"/>
          <p:cNvPicPr>
            <a:picLocks noChangeAspect="1"/>
          </p:cNvPicPr>
          <p:nvPr/>
        </p:nvPicPr>
        <p:blipFill>
          <a:blip r:embed="rId1"/>
          <a:srcRect/>
          <a:stretch>
            <a:fillRect/>
          </a:stretch>
        </p:blipFill>
        <p:spPr>
          <a:xfrm>
            <a:off x="0" y="1764348"/>
            <a:ext cx="2973705" cy="2235835"/>
          </a:xfrm>
          <a:prstGeom prst="ellipse">
            <a:avLst/>
          </a:prstGeom>
        </p:spPr>
      </p:pic>
      <p:sp>
        <p:nvSpPr>
          <p:cNvPr id="27" name="任意多边形 26"/>
          <p:cNvSpPr/>
          <p:nvPr/>
        </p:nvSpPr>
        <p:spPr>
          <a:xfrm rot="5400000" flipH="1" flipV="1">
            <a:off x="5945188" y="1489075"/>
            <a:ext cx="3213100" cy="3965575"/>
          </a:xfrm>
          <a:custGeom>
            <a:avLst/>
            <a:gdLst>
              <a:gd name="connsiteX0" fmla="*/ 3212123 w 3212123"/>
              <a:gd name="connsiteY0" fmla="*/ 984597 h 3964266"/>
              <a:gd name="connsiteX1" fmla="*/ 3212123 w 3212123"/>
              <a:gd name="connsiteY1" fmla="*/ 3964266 h 3964266"/>
              <a:gd name="connsiteX2" fmla="*/ 0 w 3212123"/>
              <a:gd name="connsiteY2" fmla="*/ 3964266 h 3964266"/>
              <a:gd name="connsiteX3" fmla="*/ 0 w 3212123"/>
              <a:gd name="connsiteY3" fmla="*/ 0 h 3964266"/>
            </a:gdLst>
            <a:ahLst/>
            <a:cxnLst>
              <a:cxn ang="0">
                <a:pos x="connsiteX0" y="connsiteY0"/>
              </a:cxn>
              <a:cxn ang="0">
                <a:pos x="connsiteX1" y="connsiteY1"/>
              </a:cxn>
              <a:cxn ang="0">
                <a:pos x="connsiteX2" y="connsiteY2"/>
              </a:cxn>
              <a:cxn ang="0">
                <a:pos x="connsiteX3" y="connsiteY3"/>
              </a:cxn>
            </a:cxnLst>
            <a:rect l="l" t="t" r="r" b="b"/>
            <a:pathLst>
              <a:path w="3212123" h="3964266">
                <a:moveTo>
                  <a:pt x="3212123" y="984597"/>
                </a:moveTo>
                <a:lnTo>
                  <a:pt x="3212123" y="3964266"/>
                </a:lnTo>
                <a:lnTo>
                  <a:pt x="0" y="3964266"/>
                </a:lnTo>
                <a:lnTo>
                  <a:pt x="0" y="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任意多边形 24"/>
          <p:cNvSpPr/>
          <p:nvPr/>
        </p:nvSpPr>
        <p:spPr>
          <a:xfrm>
            <a:off x="3237230" y="-635"/>
            <a:ext cx="6034405" cy="794385"/>
          </a:xfrm>
          <a:custGeom>
            <a:avLst/>
            <a:gdLst>
              <a:gd name="connsiteX0" fmla="*/ 984596 w 6034540"/>
              <a:gd name="connsiteY0" fmla="*/ 0 h 3212123"/>
              <a:gd name="connsiteX1" fmla="*/ 6034540 w 6034540"/>
              <a:gd name="connsiteY1" fmla="*/ 0 h 3212123"/>
              <a:gd name="connsiteX2" fmla="*/ 6034540 w 6034540"/>
              <a:gd name="connsiteY2" fmla="*/ 3212123 h 3212123"/>
              <a:gd name="connsiteX3" fmla="*/ 0 w 6034540"/>
              <a:gd name="connsiteY3" fmla="*/ 3212123 h 3212123"/>
            </a:gdLst>
            <a:ahLst/>
            <a:cxnLst>
              <a:cxn ang="0">
                <a:pos x="connsiteX0" y="connsiteY0"/>
              </a:cxn>
              <a:cxn ang="0">
                <a:pos x="connsiteX1" y="connsiteY1"/>
              </a:cxn>
              <a:cxn ang="0">
                <a:pos x="connsiteX2" y="connsiteY2"/>
              </a:cxn>
              <a:cxn ang="0">
                <a:pos x="connsiteX3" y="connsiteY3"/>
              </a:cxn>
            </a:cxnLst>
            <a:rect l="l" t="t" r="r" b="b"/>
            <a:pathLst>
              <a:path w="6034540" h="3212123">
                <a:moveTo>
                  <a:pt x="984596" y="0"/>
                </a:moveTo>
                <a:lnTo>
                  <a:pt x="6034540" y="0"/>
                </a:lnTo>
                <a:lnTo>
                  <a:pt x="6034540" y="3212123"/>
                </a:lnTo>
                <a:lnTo>
                  <a:pt x="0" y="3212123"/>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48" name="文本框 13"/>
          <p:cNvSpPr txBox="1"/>
          <p:nvPr/>
        </p:nvSpPr>
        <p:spPr>
          <a:xfrm>
            <a:off x="4344035" y="135255"/>
            <a:ext cx="4252913" cy="521970"/>
          </a:xfrm>
          <a:prstGeom prst="rect">
            <a:avLst/>
          </a:prstGeom>
          <a:noFill/>
          <a:ln w="9525">
            <a:noFill/>
          </a:ln>
        </p:spPr>
        <p:txBody>
          <a:bodyPr wrap="square" anchor="t" anchorCtr="0">
            <a:spAutoFit/>
          </a:bodyPr>
          <a:p>
            <a:r>
              <a:rPr lang="en-US" altLang="zh-CN" sz="2800" b="1" dirty="0">
                <a:solidFill>
                  <a:srgbClr val="59575A"/>
                </a:solidFill>
                <a:latin typeface="Microsoft YaHei" panose="020B0503020204020204" pitchFamily="34" charset="-122"/>
                <a:ea typeface="Microsoft YaHei" panose="020B0503020204020204" pitchFamily="34" charset="-122"/>
              </a:rPr>
              <a:t>Benifits Of Chatbot</a:t>
            </a:r>
            <a:endParaRPr lang="en-US" altLang="zh-CN" sz="2800" b="1" dirty="0">
              <a:solidFill>
                <a:srgbClr val="59575A"/>
              </a:solidFill>
              <a:latin typeface="Microsoft YaHei" panose="020B0503020204020204" pitchFamily="34" charset="-122"/>
              <a:ea typeface="Microsoft YaHei" panose="020B0503020204020204" pitchFamily="34" charset="-122"/>
            </a:endParaRPr>
          </a:p>
        </p:txBody>
      </p:sp>
      <p:sp>
        <p:nvSpPr>
          <p:cNvPr id="6149" name="文本框 14"/>
          <p:cNvSpPr txBox="1"/>
          <p:nvPr/>
        </p:nvSpPr>
        <p:spPr>
          <a:xfrm>
            <a:off x="3471863" y="2093913"/>
            <a:ext cx="1079500" cy="2646362"/>
          </a:xfrm>
          <a:prstGeom prst="rect">
            <a:avLst/>
          </a:prstGeom>
          <a:noFill/>
          <a:ln w="9525">
            <a:noFill/>
          </a:ln>
        </p:spPr>
        <p:txBody>
          <a:bodyPr anchor="t" anchorCtr="0">
            <a:spAutoFit/>
          </a:bodyPr>
          <a:p>
            <a:r>
              <a:rPr lang="en-US" altLang="zh-CN" sz="16600" b="1" i="1" dirty="0">
                <a:solidFill>
                  <a:schemeClr val="bg1"/>
                </a:solidFill>
                <a:latin typeface="Microsoft YaHei" panose="020B0503020204020204" pitchFamily="34" charset="-122"/>
                <a:ea typeface="Microsoft YaHei" panose="020B0503020204020204" pitchFamily="34" charset="-122"/>
              </a:rPr>
              <a:t>1</a:t>
            </a:r>
            <a:endParaRPr lang="zh-CN" altLang="en-US" sz="16600" b="1" i="1" dirty="0">
              <a:solidFill>
                <a:schemeClr val="bg1"/>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2388235" y="956310"/>
            <a:ext cx="7415530" cy="645160"/>
          </a:xfrm>
          <a:prstGeom prst="rect">
            <a:avLst/>
          </a:prstGeom>
          <a:noFill/>
        </p:spPr>
        <p:txBody>
          <a:bodyPr wrap="square" rtlCol="0">
            <a:spAutoFit/>
          </a:bodyPr>
          <a:p>
            <a:r>
              <a:rPr lang="en-US">
                <a:latin typeface="Bahnschrift SemiBold" panose="020B0502040204020203" charset="0"/>
                <a:cs typeface="Bahnschrift SemiBold" panose="020B0502040204020203" charset="0"/>
              </a:rPr>
              <a:t>Chatbots offer several benefits across various industries and applications. Some of the key advantages of using chatbots include:</a:t>
            </a:r>
            <a:endParaRPr lang="en-US">
              <a:latin typeface="Bahnschrift SemiBold" panose="020B0502040204020203" charset="0"/>
              <a:cs typeface="Bahnschrift SemiBold" panose="020B0502040204020203" charset="0"/>
            </a:endParaRPr>
          </a:p>
        </p:txBody>
      </p:sp>
      <p:sp>
        <p:nvSpPr>
          <p:cNvPr id="5" name="Text Box 4"/>
          <p:cNvSpPr txBox="1"/>
          <p:nvPr/>
        </p:nvSpPr>
        <p:spPr>
          <a:xfrm>
            <a:off x="2621280" y="1764030"/>
            <a:ext cx="9210040" cy="4246245"/>
          </a:xfrm>
          <a:prstGeom prst="rect">
            <a:avLst/>
          </a:prstGeom>
          <a:noFill/>
        </p:spPr>
        <p:txBody>
          <a:bodyPr wrap="square" rtlCol="0">
            <a:spAutoFit/>
          </a:bodyPr>
          <a:p>
            <a:pPr algn="l"/>
            <a:r>
              <a:rPr lang="en-US">
                <a:latin typeface="Bahnschrift SemiBold" panose="020B0502040204020203" charset="0"/>
                <a:cs typeface="Bahnschrift SemiBold" panose="020B0502040204020203" charset="0"/>
              </a:rPr>
              <a:t>1. 24/7 Availability: Chatbots can operate around the clock, providing instant assistance to users regardless of the time of day. This helps improve customer service and support by addressing inquiries and issues at any hour.</a:t>
            </a:r>
            <a:endParaRPr lang="en-US">
              <a:latin typeface="Bahnschrift SemiBold" panose="020B0502040204020203" charset="0"/>
              <a:cs typeface="Bahnschrift SemiBold" panose="020B0502040204020203" charset="0"/>
            </a:endParaRPr>
          </a:p>
          <a:p>
            <a:pPr algn="l"/>
            <a:endParaRPr lang="en-US">
              <a:latin typeface="Bahnschrift SemiBold" panose="020B0502040204020203" charset="0"/>
              <a:cs typeface="Bahnschrift SemiBold" panose="020B0502040204020203" charset="0"/>
            </a:endParaRPr>
          </a:p>
          <a:p>
            <a:pPr algn="l"/>
            <a:r>
              <a:rPr lang="en-US">
                <a:latin typeface="Bahnschrift SemiBold" panose="020B0502040204020203" charset="0"/>
                <a:cs typeface="Bahnschrift SemiBold" panose="020B0502040204020203" charset="0"/>
              </a:rPr>
              <a:t>2. Cost-Effective: Chatbots can significantly reduce operational costs by automating routine tasks and inquiries, reducing the need for human intervention in basic customer service interactions.</a:t>
            </a:r>
            <a:endParaRPr lang="en-US">
              <a:latin typeface="Bahnschrift SemiBold" panose="020B0502040204020203" charset="0"/>
              <a:cs typeface="Bahnschrift SemiBold" panose="020B0502040204020203" charset="0"/>
            </a:endParaRPr>
          </a:p>
          <a:p>
            <a:pPr algn="l"/>
            <a:endParaRPr lang="en-US">
              <a:latin typeface="Bahnschrift SemiBold" panose="020B0502040204020203" charset="0"/>
              <a:cs typeface="Bahnschrift SemiBold" panose="020B0502040204020203" charset="0"/>
            </a:endParaRPr>
          </a:p>
          <a:p>
            <a:pPr algn="l"/>
            <a:r>
              <a:rPr lang="en-US">
                <a:latin typeface="Bahnschrift SemiBold" panose="020B0502040204020203" charset="0"/>
                <a:cs typeface="Bahnschrift SemiBold" panose="020B0502040204020203" charset="0"/>
              </a:rPr>
              <a:t>3. Scalability: Chatbots can handle a large volume of requests simultaneously, making them highly scalable. They can efficiently manage high-demand situations without adding additional staff. </a:t>
            </a:r>
            <a:endParaRPr lang="en-US">
              <a:latin typeface="Bahnschrift SemiBold" panose="020B0502040204020203" charset="0"/>
              <a:cs typeface="Bahnschrift SemiBold" panose="020B0502040204020203" charset="0"/>
            </a:endParaRPr>
          </a:p>
          <a:p>
            <a:pPr algn="l"/>
            <a:endParaRPr lang="en-US">
              <a:latin typeface="Bahnschrift SemiBold" panose="020B0502040204020203" charset="0"/>
              <a:cs typeface="Bahnschrift SemiBold" panose="020B0502040204020203" charset="0"/>
            </a:endParaRPr>
          </a:p>
          <a:p>
            <a:pPr algn="l"/>
            <a:r>
              <a:rPr lang="en-US">
                <a:latin typeface="Bahnschrift SemiBold" panose="020B0502040204020203" charset="0"/>
                <a:cs typeface="Bahnschrift SemiBold" panose="020B0502040204020203" charset="0"/>
              </a:rPr>
              <a:t>4. Consistency: Chatbots provide a consistent level of service as they follow predefined rules and guidelines. They don't get tired, and their responses remain consistent, ensuring a uniform customer experience.</a:t>
            </a:r>
            <a:endParaRPr lang="en-US">
              <a:latin typeface="Bahnschrift SemiBold" panose="020B0502040204020203" charset="0"/>
              <a:cs typeface="Bahnschrift SemiBold" panose="020B0502040204020203"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descr="D:\IBM\bot2.jpgbot2"/>
          <p:cNvPicPr>
            <a:picLocks noChangeAspect="1"/>
          </p:cNvPicPr>
          <p:nvPr/>
        </p:nvPicPr>
        <p:blipFill>
          <a:blip r:embed="rId1"/>
          <a:srcRect/>
          <a:stretch>
            <a:fillRect/>
          </a:stretch>
        </p:blipFill>
        <p:spPr>
          <a:xfrm>
            <a:off x="0" y="1763713"/>
            <a:ext cx="2235835" cy="2235835"/>
          </a:xfrm>
          <a:prstGeom prst="ellipse">
            <a:avLst/>
          </a:prstGeom>
        </p:spPr>
      </p:pic>
      <p:sp>
        <p:nvSpPr>
          <p:cNvPr id="27" name="任意多边形 26"/>
          <p:cNvSpPr/>
          <p:nvPr/>
        </p:nvSpPr>
        <p:spPr>
          <a:xfrm rot="5400000" flipH="1" flipV="1">
            <a:off x="5945188" y="1489075"/>
            <a:ext cx="3213100" cy="3965575"/>
          </a:xfrm>
          <a:custGeom>
            <a:avLst/>
            <a:gdLst>
              <a:gd name="connsiteX0" fmla="*/ 3212123 w 3212123"/>
              <a:gd name="connsiteY0" fmla="*/ 984597 h 3964266"/>
              <a:gd name="connsiteX1" fmla="*/ 3212123 w 3212123"/>
              <a:gd name="connsiteY1" fmla="*/ 3964266 h 3964266"/>
              <a:gd name="connsiteX2" fmla="*/ 0 w 3212123"/>
              <a:gd name="connsiteY2" fmla="*/ 3964266 h 3964266"/>
              <a:gd name="connsiteX3" fmla="*/ 0 w 3212123"/>
              <a:gd name="connsiteY3" fmla="*/ 0 h 3964266"/>
            </a:gdLst>
            <a:ahLst/>
            <a:cxnLst>
              <a:cxn ang="0">
                <a:pos x="connsiteX0" y="connsiteY0"/>
              </a:cxn>
              <a:cxn ang="0">
                <a:pos x="connsiteX1" y="connsiteY1"/>
              </a:cxn>
              <a:cxn ang="0">
                <a:pos x="connsiteX2" y="connsiteY2"/>
              </a:cxn>
              <a:cxn ang="0">
                <a:pos x="connsiteX3" y="connsiteY3"/>
              </a:cxn>
            </a:cxnLst>
            <a:rect l="l" t="t" r="r" b="b"/>
            <a:pathLst>
              <a:path w="3212123" h="3964266">
                <a:moveTo>
                  <a:pt x="3212123" y="984597"/>
                </a:moveTo>
                <a:lnTo>
                  <a:pt x="3212123" y="3964266"/>
                </a:lnTo>
                <a:lnTo>
                  <a:pt x="0" y="3964266"/>
                </a:lnTo>
                <a:lnTo>
                  <a:pt x="0" y="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9" name="文本框 14"/>
          <p:cNvSpPr txBox="1"/>
          <p:nvPr/>
        </p:nvSpPr>
        <p:spPr>
          <a:xfrm>
            <a:off x="3471863" y="2093913"/>
            <a:ext cx="1079500" cy="2646362"/>
          </a:xfrm>
          <a:prstGeom prst="rect">
            <a:avLst/>
          </a:prstGeom>
          <a:noFill/>
          <a:ln w="9525">
            <a:noFill/>
          </a:ln>
        </p:spPr>
        <p:txBody>
          <a:bodyPr anchor="t" anchorCtr="0">
            <a:spAutoFit/>
          </a:bodyPr>
          <a:p>
            <a:r>
              <a:rPr lang="en-US" altLang="zh-CN" sz="16600" b="1" i="1" dirty="0">
                <a:solidFill>
                  <a:schemeClr val="bg1"/>
                </a:solidFill>
                <a:latin typeface="Microsoft YaHei" panose="020B0503020204020204" pitchFamily="34" charset="-122"/>
                <a:ea typeface="Microsoft YaHei" panose="020B0503020204020204" pitchFamily="34" charset="-122"/>
              </a:rPr>
              <a:t>1</a:t>
            </a:r>
            <a:endParaRPr lang="zh-CN" altLang="en-US" sz="16600" b="1" i="1" dirty="0">
              <a:solidFill>
                <a:schemeClr val="bg1"/>
              </a:solidFill>
              <a:latin typeface="Microsoft YaHei" panose="020B0503020204020204" pitchFamily="34" charset="-122"/>
              <a:ea typeface="Microsoft YaHei" panose="020B0503020204020204" pitchFamily="34" charset="-122"/>
            </a:endParaRPr>
          </a:p>
        </p:txBody>
      </p:sp>
      <p:sp>
        <p:nvSpPr>
          <p:cNvPr id="5" name="Text Box 4"/>
          <p:cNvSpPr txBox="1"/>
          <p:nvPr/>
        </p:nvSpPr>
        <p:spPr>
          <a:xfrm>
            <a:off x="2029460" y="378460"/>
            <a:ext cx="9210040" cy="5354320"/>
          </a:xfrm>
          <a:prstGeom prst="rect">
            <a:avLst/>
          </a:prstGeom>
          <a:noFill/>
        </p:spPr>
        <p:txBody>
          <a:bodyPr wrap="square" rtlCol="0">
            <a:spAutoFit/>
          </a:bodyPr>
          <a:p>
            <a:pPr algn="l"/>
            <a:r>
              <a:rPr lang="en-US">
                <a:latin typeface="Bahnschrift SemiBold" panose="020B0502040204020203" charset="0"/>
                <a:cs typeface="Bahnschrift SemiBold" panose="020B0502040204020203" charset="0"/>
              </a:rPr>
              <a:t>5. Speed and Efficiency: Chatbots can quickly respond to user inquiries, reducing wait times and increasing efficiency. This is especially valuable in customer support and service-oriented businesses.</a:t>
            </a:r>
            <a:endParaRPr lang="en-US">
              <a:latin typeface="Bahnschrift SemiBold" panose="020B0502040204020203" charset="0"/>
              <a:cs typeface="Bahnschrift SemiBold" panose="020B0502040204020203" charset="0"/>
            </a:endParaRPr>
          </a:p>
          <a:p>
            <a:pPr algn="l"/>
            <a:endParaRPr lang="en-US">
              <a:latin typeface="Bahnschrift SemiBold" panose="020B0502040204020203" charset="0"/>
              <a:cs typeface="Bahnschrift SemiBold" panose="020B0502040204020203" charset="0"/>
            </a:endParaRPr>
          </a:p>
          <a:p>
            <a:pPr algn="l"/>
            <a:r>
              <a:rPr lang="en-US">
                <a:latin typeface="Bahnschrift SemiBold" panose="020B0502040204020203" charset="0"/>
                <a:cs typeface="Bahnschrift SemiBold" panose="020B0502040204020203" charset="0"/>
              </a:rPr>
              <a:t>6. Data Collection and Analysis: Chatbots can collect and analyze user data, providing valuable insights into user behavior and preferences. This data can be used for improving products, services, and marketing strategies.</a:t>
            </a:r>
            <a:endParaRPr lang="en-US">
              <a:latin typeface="Bahnschrift SemiBold" panose="020B0502040204020203" charset="0"/>
              <a:cs typeface="Bahnschrift SemiBold" panose="020B0502040204020203" charset="0"/>
            </a:endParaRPr>
          </a:p>
          <a:p>
            <a:pPr algn="l"/>
            <a:endParaRPr lang="en-US">
              <a:latin typeface="Bahnschrift SemiBold" panose="020B0502040204020203" charset="0"/>
              <a:cs typeface="Bahnschrift SemiBold" panose="020B0502040204020203" charset="0"/>
            </a:endParaRPr>
          </a:p>
          <a:p>
            <a:pPr algn="l"/>
            <a:r>
              <a:rPr lang="en-US">
                <a:latin typeface="Bahnschrift SemiBold" panose="020B0502040204020203" charset="0"/>
                <a:cs typeface="Bahnschrift SemiBold" panose="020B0502040204020203" charset="0"/>
              </a:rPr>
              <a:t>7. Personalization: Advanced chatbots can use data to offer personalized responses and recommendations to users, enhancing the user experience and increasing engagement.</a:t>
            </a:r>
            <a:endParaRPr lang="en-US">
              <a:latin typeface="Bahnschrift SemiBold" panose="020B0502040204020203" charset="0"/>
              <a:cs typeface="Bahnschrift SemiBold" panose="020B0502040204020203" charset="0"/>
            </a:endParaRPr>
          </a:p>
          <a:p>
            <a:pPr algn="l"/>
            <a:endParaRPr lang="en-US">
              <a:latin typeface="Bahnschrift SemiBold" panose="020B0502040204020203" charset="0"/>
              <a:cs typeface="Bahnschrift SemiBold" panose="020B0502040204020203" charset="0"/>
            </a:endParaRPr>
          </a:p>
          <a:p>
            <a:pPr algn="l"/>
            <a:r>
              <a:rPr lang="en-US">
                <a:latin typeface="Bahnschrift SemiBold" panose="020B0502040204020203" charset="0"/>
                <a:cs typeface="Bahnschrift SemiBold" panose="020B0502040204020203" charset="0"/>
              </a:rPr>
              <a:t>8. Multilingual Support: Chatbots can communicate in multiple languages, making them ideal for businesses with a global or diverse customer base.</a:t>
            </a:r>
            <a:endParaRPr lang="en-US">
              <a:latin typeface="Bahnschrift SemiBold" panose="020B0502040204020203" charset="0"/>
              <a:cs typeface="Bahnschrift SemiBold" panose="020B0502040204020203" charset="0"/>
            </a:endParaRPr>
          </a:p>
          <a:p>
            <a:pPr algn="l"/>
            <a:endParaRPr lang="en-US">
              <a:latin typeface="Bahnschrift SemiBold" panose="020B0502040204020203" charset="0"/>
              <a:cs typeface="Bahnschrift SemiBold" panose="020B0502040204020203" charset="0"/>
            </a:endParaRPr>
          </a:p>
          <a:p>
            <a:pPr algn="l"/>
            <a:r>
              <a:rPr lang="en-US">
                <a:latin typeface="Bahnschrift SemiBold" panose="020B0502040204020203" charset="0"/>
                <a:cs typeface="Bahnschrift SemiBold" panose="020B0502040204020203" charset="0"/>
              </a:rPr>
              <a:t>9. Reduction of Human Error: Chatbots are less prone to errors in routine tasks, which can be crucial in fields like healthcare, finance, and e-commerce.</a:t>
            </a:r>
            <a:endParaRPr lang="en-US">
              <a:latin typeface="Bahnschrift SemiBold" panose="020B0502040204020203" charset="0"/>
              <a:cs typeface="Bahnschrift SemiBold" panose="020B0502040204020203" charset="0"/>
            </a:endParaRPr>
          </a:p>
          <a:p>
            <a:pPr algn="l"/>
            <a:endParaRPr lang="en-US">
              <a:latin typeface="Bahnschrift SemiBold" panose="020B0502040204020203" charset="0"/>
              <a:cs typeface="Bahnschrift SemiBold" panose="020B0502040204020203" charset="0"/>
            </a:endParaRPr>
          </a:p>
          <a:p>
            <a:pPr algn="l"/>
            <a:r>
              <a:rPr lang="en-US">
                <a:latin typeface="Bahnschrift SemiBold" panose="020B0502040204020203" charset="0"/>
                <a:cs typeface="Bahnschrift SemiBold" panose="020B0502040204020203" charset="0"/>
              </a:rPr>
              <a:t>10. Automation of Repetitive Tasks: Chatbots excel at automating repetitive, rule-based tasks, such as data entry, appointment scheduling, and order tracking.</a:t>
            </a:r>
            <a:endParaRPr lang="en-US">
              <a:latin typeface="Bahnschrift SemiBold" panose="020B0502040204020203" charset="0"/>
              <a:cs typeface="Bahnschrift SemiBold" panose="020B0502040204020203"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descr="D:\IBM\customer.jpgcustomer"/>
          <p:cNvPicPr>
            <a:picLocks noChangeAspect="1"/>
          </p:cNvPicPr>
          <p:nvPr/>
        </p:nvPicPr>
        <p:blipFill>
          <a:blip r:embed="rId1"/>
          <a:srcRect/>
          <a:stretch>
            <a:fillRect/>
          </a:stretch>
        </p:blipFill>
        <p:spPr>
          <a:xfrm>
            <a:off x="0" y="2136776"/>
            <a:ext cx="2235835" cy="1489710"/>
          </a:xfrm>
          <a:prstGeom prst="ellipse">
            <a:avLst/>
          </a:prstGeom>
        </p:spPr>
      </p:pic>
      <p:sp>
        <p:nvSpPr>
          <p:cNvPr id="27" name="任意多边形 26"/>
          <p:cNvSpPr/>
          <p:nvPr/>
        </p:nvSpPr>
        <p:spPr>
          <a:xfrm rot="5400000" flipH="1" flipV="1">
            <a:off x="5945188" y="1489075"/>
            <a:ext cx="3213100" cy="3965575"/>
          </a:xfrm>
          <a:custGeom>
            <a:avLst/>
            <a:gdLst>
              <a:gd name="connsiteX0" fmla="*/ 3212123 w 3212123"/>
              <a:gd name="connsiteY0" fmla="*/ 984597 h 3964266"/>
              <a:gd name="connsiteX1" fmla="*/ 3212123 w 3212123"/>
              <a:gd name="connsiteY1" fmla="*/ 3964266 h 3964266"/>
              <a:gd name="connsiteX2" fmla="*/ 0 w 3212123"/>
              <a:gd name="connsiteY2" fmla="*/ 3964266 h 3964266"/>
              <a:gd name="connsiteX3" fmla="*/ 0 w 3212123"/>
              <a:gd name="connsiteY3" fmla="*/ 0 h 3964266"/>
            </a:gdLst>
            <a:ahLst/>
            <a:cxnLst>
              <a:cxn ang="0">
                <a:pos x="connsiteX0" y="connsiteY0"/>
              </a:cxn>
              <a:cxn ang="0">
                <a:pos x="connsiteX1" y="connsiteY1"/>
              </a:cxn>
              <a:cxn ang="0">
                <a:pos x="connsiteX2" y="connsiteY2"/>
              </a:cxn>
              <a:cxn ang="0">
                <a:pos x="connsiteX3" y="connsiteY3"/>
              </a:cxn>
            </a:cxnLst>
            <a:rect l="l" t="t" r="r" b="b"/>
            <a:pathLst>
              <a:path w="3212123" h="3964266">
                <a:moveTo>
                  <a:pt x="3212123" y="984597"/>
                </a:moveTo>
                <a:lnTo>
                  <a:pt x="3212123" y="3964266"/>
                </a:lnTo>
                <a:lnTo>
                  <a:pt x="0" y="3964266"/>
                </a:lnTo>
                <a:lnTo>
                  <a:pt x="0" y="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9" name="文本框 14"/>
          <p:cNvSpPr txBox="1"/>
          <p:nvPr/>
        </p:nvSpPr>
        <p:spPr>
          <a:xfrm>
            <a:off x="3471863" y="2093913"/>
            <a:ext cx="1079500" cy="2646362"/>
          </a:xfrm>
          <a:prstGeom prst="rect">
            <a:avLst/>
          </a:prstGeom>
          <a:noFill/>
          <a:ln w="9525">
            <a:noFill/>
          </a:ln>
        </p:spPr>
        <p:txBody>
          <a:bodyPr anchor="t" anchorCtr="0">
            <a:spAutoFit/>
          </a:bodyPr>
          <a:p>
            <a:r>
              <a:rPr lang="en-US" altLang="zh-CN" sz="16600" b="1" i="1" dirty="0">
                <a:solidFill>
                  <a:schemeClr val="bg1"/>
                </a:solidFill>
                <a:latin typeface="Microsoft YaHei" panose="020B0503020204020204" pitchFamily="34" charset="-122"/>
                <a:ea typeface="Microsoft YaHei" panose="020B0503020204020204" pitchFamily="34" charset="-122"/>
              </a:rPr>
              <a:t>1</a:t>
            </a:r>
            <a:endParaRPr lang="zh-CN" altLang="en-US" sz="16600" b="1" i="1" dirty="0">
              <a:solidFill>
                <a:schemeClr val="bg1"/>
              </a:solidFill>
              <a:latin typeface="Microsoft YaHei" panose="020B0503020204020204" pitchFamily="34" charset="-122"/>
              <a:ea typeface="Microsoft YaHei" panose="020B0503020204020204" pitchFamily="34" charset="-122"/>
            </a:endParaRPr>
          </a:p>
        </p:txBody>
      </p:sp>
      <p:sp>
        <p:nvSpPr>
          <p:cNvPr id="5" name="Text Box 4"/>
          <p:cNvSpPr txBox="1"/>
          <p:nvPr/>
        </p:nvSpPr>
        <p:spPr>
          <a:xfrm>
            <a:off x="2000250" y="102870"/>
            <a:ext cx="9902190" cy="6739255"/>
          </a:xfrm>
          <a:prstGeom prst="rect">
            <a:avLst/>
          </a:prstGeom>
          <a:noFill/>
        </p:spPr>
        <p:txBody>
          <a:bodyPr wrap="square" rtlCol="0">
            <a:spAutoFit/>
          </a:bodyPr>
          <a:p>
            <a:pPr algn="l"/>
            <a:r>
              <a:rPr lang="en-US">
                <a:latin typeface="Bahnschrift SemiBold" panose="020B0502040204020203" charset="0"/>
                <a:cs typeface="Bahnschrift SemiBold" panose="020B0502040204020203" charset="0"/>
              </a:rPr>
              <a:t>11. Improved Lead Generation and Sales: Chatbots can engage with website visitors and guide them through the sales funnel, increasing conversion rates and lead generation.</a:t>
            </a:r>
            <a:endParaRPr lang="en-US">
              <a:latin typeface="Bahnschrift SemiBold" panose="020B0502040204020203" charset="0"/>
              <a:cs typeface="Bahnschrift SemiBold" panose="020B0502040204020203" charset="0"/>
            </a:endParaRPr>
          </a:p>
          <a:p>
            <a:pPr algn="l"/>
            <a:endParaRPr lang="en-US">
              <a:latin typeface="Bahnschrift SemiBold" panose="020B0502040204020203" charset="0"/>
              <a:cs typeface="Bahnschrift SemiBold" panose="020B0502040204020203" charset="0"/>
            </a:endParaRPr>
          </a:p>
          <a:p>
            <a:pPr algn="l"/>
            <a:r>
              <a:rPr lang="en-US">
                <a:latin typeface="Bahnschrift SemiBold" panose="020B0502040204020203" charset="0"/>
                <a:cs typeface="Bahnschrift SemiBold" panose="020B0502040204020203" charset="0"/>
              </a:rPr>
              <a:t>12. Enhanced Customer Engagement: Chatbots can initiate conversations with users, collect feedback, and follow up on previous interactions, helping to maintain and strengthen customer relationships.</a:t>
            </a:r>
            <a:endParaRPr lang="en-US">
              <a:latin typeface="Bahnschrift SemiBold" panose="020B0502040204020203" charset="0"/>
              <a:cs typeface="Bahnschrift SemiBold" panose="020B0502040204020203" charset="0"/>
            </a:endParaRPr>
          </a:p>
          <a:p>
            <a:pPr algn="l"/>
            <a:endParaRPr lang="en-US">
              <a:latin typeface="Bahnschrift SemiBold" panose="020B0502040204020203" charset="0"/>
              <a:cs typeface="Bahnschrift SemiBold" panose="020B0502040204020203" charset="0"/>
            </a:endParaRPr>
          </a:p>
          <a:p>
            <a:pPr algn="l"/>
            <a:r>
              <a:rPr lang="en-US">
                <a:latin typeface="Bahnschrift SemiBold" panose="020B0502040204020203" charset="0"/>
                <a:cs typeface="Bahnschrift SemiBold" panose="020B0502040204020203" charset="0"/>
              </a:rPr>
              <a:t>13. Integration with Existing Systems: Chatbots can be integrated with other software and systems, such as CRM and e-commerce platforms, to streamline processes and enhance data sharing.</a:t>
            </a:r>
            <a:endParaRPr lang="en-US">
              <a:latin typeface="Bahnschrift SemiBold" panose="020B0502040204020203" charset="0"/>
              <a:cs typeface="Bahnschrift SemiBold" panose="020B0502040204020203" charset="0"/>
            </a:endParaRPr>
          </a:p>
          <a:p>
            <a:pPr algn="l"/>
            <a:endParaRPr lang="en-US">
              <a:latin typeface="Bahnschrift SemiBold" panose="020B0502040204020203" charset="0"/>
              <a:cs typeface="Bahnschrift SemiBold" panose="020B0502040204020203" charset="0"/>
            </a:endParaRPr>
          </a:p>
          <a:p>
            <a:pPr algn="l"/>
            <a:r>
              <a:rPr lang="en-US">
                <a:latin typeface="Bahnschrift SemiBold" panose="020B0502040204020203" charset="0"/>
                <a:cs typeface="Bahnschrift SemiBold" panose="020B0502040204020203" charset="0"/>
              </a:rPr>
              <a:t>14. Onboarding and Training: Chatbots can be used for employee onboarding and training by providing information, answering questions, and guiding new hires through company policies and procedures.</a:t>
            </a:r>
            <a:endParaRPr lang="en-US">
              <a:latin typeface="Bahnschrift SemiBold" panose="020B0502040204020203" charset="0"/>
              <a:cs typeface="Bahnschrift SemiBold" panose="020B0502040204020203" charset="0"/>
            </a:endParaRPr>
          </a:p>
          <a:p>
            <a:pPr algn="l"/>
            <a:endParaRPr lang="en-US">
              <a:latin typeface="Bahnschrift SemiBold" panose="020B0502040204020203" charset="0"/>
              <a:cs typeface="Bahnschrift SemiBold" panose="020B0502040204020203" charset="0"/>
            </a:endParaRPr>
          </a:p>
          <a:p>
            <a:pPr algn="l"/>
            <a:r>
              <a:rPr lang="en-US">
                <a:latin typeface="Bahnschrift SemiBold" panose="020B0502040204020203" charset="0"/>
                <a:cs typeface="Bahnschrift SemiBold" panose="020B0502040204020203" charset="0"/>
              </a:rPr>
              <a:t>15. Reduced Workload: Chatbots can help offload routine tasks from customer support and service teams, allowing human agents to focus on more complex and value-added activities.</a:t>
            </a:r>
            <a:endParaRPr lang="en-US">
              <a:latin typeface="Bahnschrift SemiBold" panose="020B0502040204020203" charset="0"/>
              <a:cs typeface="Bahnschrift SemiBold" panose="020B0502040204020203" charset="0"/>
            </a:endParaRPr>
          </a:p>
          <a:p>
            <a:pPr algn="l"/>
            <a:endParaRPr lang="en-US">
              <a:latin typeface="Bahnschrift SemiBold" panose="020B0502040204020203" charset="0"/>
              <a:cs typeface="Bahnschrift SemiBold" panose="020B0502040204020203" charset="0"/>
            </a:endParaRPr>
          </a:p>
          <a:p>
            <a:pPr algn="l"/>
            <a:r>
              <a:rPr lang="en-US">
                <a:latin typeface="Bahnschrift SemiBold" panose="020B0502040204020203" charset="0"/>
                <a:cs typeface="Bahnschrift SemiBold" panose="020B0502040204020203" charset="0"/>
              </a:rPr>
              <a:t>16. Accessibility: Chatbots can improve accessibility for individuals with disabilities by providing text-based communication that can be easily converted into speech or braille.</a:t>
            </a:r>
            <a:endParaRPr lang="en-US">
              <a:latin typeface="Bahnschrift SemiBold" panose="020B0502040204020203" charset="0"/>
              <a:cs typeface="Bahnschrift SemiBold" panose="020B0502040204020203" charset="0"/>
            </a:endParaRPr>
          </a:p>
          <a:p>
            <a:pPr algn="l"/>
            <a:endParaRPr lang="en-US">
              <a:latin typeface="Bahnschrift SemiBold" panose="020B0502040204020203" charset="0"/>
              <a:cs typeface="Bahnschrift SemiBold" panose="020B0502040204020203" charset="0"/>
            </a:endParaRPr>
          </a:p>
          <a:p>
            <a:pPr algn="l"/>
            <a:r>
              <a:rPr lang="en-US">
                <a:latin typeface="Bahnschrift SemiBold" panose="020B0502040204020203" charset="0"/>
                <a:cs typeface="Bahnschrift SemiBold" panose="020B0502040204020203" charset="0"/>
              </a:rPr>
              <a:t>While chatbots offer many benefits, it's important to strike a balance between automation and human interaction to ensure a positive customer experience. Depending on the specific use case and industry, the level of automation and human involvement may vary.</a:t>
            </a:r>
            <a:endParaRPr lang="en-US">
              <a:latin typeface="Bahnschrift SemiBold" panose="020B0502040204020203" charset="0"/>
              <a:cs typeface="Bahnschrift SemiBold" panose="020B0502040204020203"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3"/>
          <p:cNvSpPr/>
          <p:nvPr/>
        </p:nvSpPr>
        <p:spPr>
          <a:xfrm>
            <a:off x="519430" y="409575"/>
            <a:ext cx="7061200" cy="543560"/>
          </a:xfrm>
          <a:custGeom>
            <a:avLst/>
            <a:gdLst>
              <a:gd name="connsiteX0" fmla="*/ 2457 w 11120"/>
              <a:gd name="connsiteY0" fmla="*/ 15 h 1259"/>
              <a:gd name="connsiteX1" fmla="*/ 11097 w 11120"/>
              <a:gd name="connsiteY1" fmla="*/ 0 h 1259"/>
              <a:gd name="connsiteX2" fmla="*/ 11120 w 11120"/>
              <a:gd name="connsiteY2" fmla="*/ 647 h 1259"/>
              <a:gd name="connsiteX3" fmla="*/ 11097 w 11120"/>
              <a:gd name="connsiteY3" fmla="*/ 1259 h 1259"/>
              <a:gd name="connsiteX4" fmla="*/ 0 w 11120"/>
              <a:gd name="connsiteY4" fmla="*/ 1259 h 1259"/>
              <a:gd name="connsiteX5" fmla="*/ 2457 w 11120"/>
              <a:gd name="connsiteY5" fmla="*/ 15 h 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20" h="1259">
                <a:moveTo>
                  <a:pt x="2457" y="15"/>
                </a:moveTo>
                <a:lnTo>
                  <a:pt x="11097" y="0"/>
                </a:lnTo>
                <a:lnTo>
                  <a:pt x="11120" y="647"/>
                </a:lnTo>
                <a:lnTo>
                  <a:pt x="11097" y="1259"/>
                </a:lnTo>
                <a:lnTo>
                  <a:pt x="0" y="1259"/>
                </a:lnTo>
                <a:lnTo>
                  <a:pt x="2457" y="15"/>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758315" y="409575"/>
            <a:ext cx="3143250" cy="953135"/>
          </a:xfrm>
          <a:prstGeom prst="rect">
            <a:avLst/>
          </a:prstGeom>
          <a:noFill/>
        </p:spPr>
        <p:txBody>
          <a:bodyPr wrap="square" rtlCol="0">
            <a:spAutoFit/>
          </a:bodyPr>
          <a:p>
            <a:r>
              <a:rPr lang="en-US" sz="2400">
                <a:latin typeface="Arial Black" panose="020B0A04020102020204" charset="0"/>
                <a:cs typeface="Arial Black" panose="020B0A04020102020204" charset="0"/>
                <a:sym typeface="+mn-ea"/>
              </a:rPr>
              <a:t>       Conclusion:</a:t>
            </a:r>
            <a:endParaRPr lang="en-US" sz="3200">
              <a:latin typeface="Arial Black" panose="020B0A04020102020204" charset="0"/>
              <a:cs typeface="Arial Black" panose="020B0A04020102020204" charset="0"/>
              <a:sym typeface="+mn-ea"/>
            </a:endParaRPr>
          </a:p>
          <a:p>
            <a:endParaRPr lang="en-US" sz="3200">
              <a:latin typeface="Arial Black" panose="020B0A04020102020204" charset="0"/>
              <a:cs typeface="Arial Black" panose="020B0A04020102020204" charset="0"/>
              <a:sym typeface="+mn-ea"/>
            </a:endParaRPr>
          </a:p>
        </p:txBody>
      </p:sp>
      <p:sp>
        <p:nvSpPr>
          <p:cNvPr id="7" name="Text Box 6"/>
          <p:cNvSpPr txBox="1"/>
          <p:nvPr/>
        </p:nvSpPr>
        <p:spPr>
          <a:xfrm>
            <a:off x="953135" y="1082040"/>
            <a:ext cx="9788525" cy="5169535"/>
          </a:xfrm>
          <a:prstGeom prst="rect">
            <a:avLst/>
          </a:prstGeom>
          <a:solidFill>
            <a:schemeClr val="tx1">
              <a:lumMod val="65000"/>
              <a:lumOff val="35000"/>
            </a:schemeClr>
          </a:solidFill>
        </p:spPr>
        <p:txBody>
          <a:bodyPr wrap="square" rtlCol="0">
            <a:spAutoFit/>
          </a:bodyPr>
          <a:p>
            <a:pPr>
              <a:lnSpc>
                <a:spcPct val="150000"/>
              </a:lnSpc>
            </a:pPr>
            <a:r>
              <a:rPr lang="en-US" sz="2000" b="1">
                <a:solidFill>
                  <a:schemeClr val="bg1"/>
                </a:solidFill>
                <a:latin typeface="Bahnschrift SemiBold" panose="020B0502040204020203" charset="0"/>
                <a:cs typeface="Bahnschrift SemiBold" panose="020B0502040204020203" charset="0"/>
              </a:rPr>
              <a:t>      Creating a chatbot in Python is an exciting and valuable endeavor. It allows you to build a versatile tool that can enhance user experiences, automate tasks, and provide support around the clock.</a:t>
            </a:r>
            <a:endParaRPr lang="en-US" sz="2000" b="1">
              <a:solidFill>
                <a:schemeClr val="bg1"/>
              </a:solidFill>
              <a:latin typeface="Bahnschrift SemiBold" panose="020B0502040204020203" charset="0"/>
              <a:cs typeface="Bahnschrift SemiBold" panose="020B0502040204020203" charset="0"/>
            </a:endParaRPr>
          </a:p>
          <a:p>
            <a:pPr>
              <a:lnSpc>
                <a:spcPct val="150000"/>
              </a:lnSpc>
            </a:pPr>
            <a:endParaRPr lang="en-US" sz="2000" b="1">
              <a:solidFill>
                <a:schemeClr val="bg1"/>
              </a:solidFill>
              <a:latin typeface="Bahnschrift SemiBold" panose="020B0502040204020203" charset="0"/>
              <a:cs typeface="Bahnschrift SemiBold" panose="020B0502040204020203" charset="0"/>
            </a:endParaRPr>
          </a:p>
          <a:p>
            <a:pPr>
              <a:lnSpc>
                <a:spcPct val="150000"/>
              </a:lnSpc>
            </a:pPr>
            <a:r>
              <a:rPr lang="en-US" sz="2000" b="1">
                <a:solidFill>
                  <a:schemeClr val="bg1"/>
                </a:solidFill>
                <a:latin typeface="Bahnschrift SemiBold" panose="020B0502040204020203" charset="0"/>
                <a:cs typeface="Bahnschrift SemiBold" panose="020B0502040204020203" charset="0"/>
              </a:rPr>
              <a:t>        In conclusion, creating a chatbot in Python offers a wealth of possibilities, from enhancing customer support to automating tasks and providing valuable information. As you embark on your chatbot development journey, remember that success requires continuous learning, adaptation, and a commitment to delivering a valuable and user-friendly solution. Python's extensive libraries, community support, and flexibility make it a powerful choice for building chatbots that can serve a wide range of purposes and improve user experiences.</a:t>
            </a:r>
            <a:endParaRPr lang="en-US" sz="2000" b="1">
              <a:solidFill>
                <a:schemeClr val="bg1"/>
              </a:solidFill>
              <a:latin typeface="Bahnschrift SemiBold" panose="020B0502040204020203" charset="0"/>
              <a:cs typeface="Bahnschrift SemiBold" panose="020B0502040204020203"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 name="矩形 54"/>
          <p:cNvSpPr/>
          <p:nvPr/>
        </p:nvSpPr>
        <p:spPr>
          <a:xfrm>
            <a:off x="0" y="0"/>
            <a:ext cx="12192000" cy="685800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 name="Rectangle 4"/>
          <p:cNvSpPr/>
          <p:nvPr/>
        </p:nvSpPr>
        <p:spPr>
          <a:xfrm>
            <a:off x="7506653" y="652780"/>
            <a:ext cx="2371725" cy="568325"/>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schemeClr val="lt1"/>
                </a:solidFill>
                <a:effectLst/>
                <a:uLnTx/>
                <a:uFillTx/>
                <a:latin typeface="Microsoft YaHei" panose="020B0503020204020204" pitchFamily="34" charset="-122"/>
                <a:ea typeface="Microsoft YaHei" panose="020B0503020204020204" pitchFamily="34" charset="-122"/>
                <a:cs typeface="+mn-cs"/>
                <a:sym typeface="+mn-ea"/>
              </a:rPr>
              <a:t>TEAM WORK BY</a:t>
            </a:r>
            <a:endParaRPr kumimoji="0" lang="en-US" sz="1600" b="1" i="0" u="none" strike="noStrike" kern="1200" cap="none" spc="0" normalizeH="0" baseline="0" noProof="0" dirty="0">
              <a:ln>
                <a:noFill/>
              </a:ln>
              <a:solidFill>
                <a:schemeClr val="lt1"/>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25635" name="TextBox 68"/>
          <p:cNvSpPr txBox="1"/>
          <p:nvPr/>
        </p:nvSpPr>
        <p:spPr>
          <a:xfrm>
            <a:off x="7833995" y="1430655"/>
            <a:ext cx="1207770" cy="337185"/>
          </a:xfrm>
          <a:prstGeom prst="rect">
            <a:avLst/>
          </a:prstGeom>
          <a:noFill/>
          <a:ln w="9525">
            <a:noFill/>
          </a:ln>
        </p:spPr>
        <p:txBody>
          <a:bodyPr wrap="square" anchor="t" anchorCtr="0">
            <a:spAutoFit/>
          </a:bodyPr>
          <a:p>
            <a:pPr algn="ctr"/>
            <a:r>
              <a:rPr lang="en-US" altLang="x-none" sz="1600" b="1" dirty="0">
                <a:latin typeface="Microsoft YaHei" panose="020B0503020204020204" pitchFamily="34" charset="-122"/>
                <a:ea typeface="Microsoft YaHei" panose="020B0503020204020204" pitchFamily="34" charset="-122"/>
              </a:rPr>
              <a:t>Begency.E</a:t>
            </a:r>
            <a:endParaRPr lang="en-US" altLang="x-none" sz="1600" b="1" dirty="0">
              <a:latin typeface="Microsoft YaHei" panose="020B0503020204020204" pitchFamily="34" charset="-122"/>
              <a:ea typeface="Microsoft YaHei" panose="020B0503020204020204" pitchFamily="34" charset="-122"/>
            </a:endParaRPr>
          </a:p>
        </p:txBody>
      </p:sp>
      <p:sp>
        <p:nvSpPr>
          <p:cNvPr id="25638" name="TextBox 72"/>
          <p:cNvSpPr txBox="1"/>
          <p:nvPr/>
        </p:nvSpPr>
        <p:spPr>
          <a:xfrm>
            <a:off x="7506970" y="1875790"/>
            <a:ext cx="3158490" cy="337185"/>
          </a:xfrm>
          <a:prstGeom prst="rect">
            <a:avLst/>
          </a:prstGeom>
          <a:noFill/>
          <a:ln w="9525">
            <a:noFill/>
          </a:ln>
        </p:spPr>
        <p:txBody>
          <a:bodyPr wrap="square" anchor="t" anchorCtr="0">
            <a:spAutoFit/>
          </a:bodyPr>
          <a:p>
            <a:pPr algn="ctr"/>
            <a:r>
              <a:rPr lang="en-US" altLang="zh-CN" sz="1600" b="1" dirty="0">
                <a:latin typeface="Microsoft YaHei" panose="020B0503020204020204" pitchFamily="34" charset="-122"/>
                <a:ea typeface="Microsoft YaHei" panose="020B0503020204020204" pitchFamily="34" charset="-122"/>
              </a:rPr>
              <a:t>Antony packia sweety.F</a:t>
            </a:r>
            <a:endParaRPr lang="en-US" altLang="zh-CN" sz="1600" b="1" dirty="0">
              <a:latin typeface="Microsoft YaHei" panose="020B0503020204020204" pitchFamily="34" charset="-122"/>
              <a:ea typeface="Microsoft YaHei" panose="020B0503020204020204" pitchFamily="34" charset="-122"/>
            </a:endParaRPr>
          </a:p>
        </p:txBody>
      </p:sp>
      <p:sp>
        <p:nvSpPr>
          <p:cNvPr id="25641" name="TextBox 75"/>
          <p:cNvSpPr txBox="1"/>
          <p:nvPr/>
        </p:nvSpPr>
        <p:spPr>
          <a:xfrm>
            <a:off x="7833678" y="2320925"/>
            <a:ext cx="1717675" cy="337185"/>
          </a:xfrm>
          <a:prstGeom prst="rect">
            <a:avLst/>
          </a:prstGeom>
          <a:noFill/>
          <a:ln w="9525">
            <a:noFill/>
          </a:ln>
        </p:spPr>
        <p:txBody>
          <a:bodyPr wrap="square" anchor="t" anchorCtr="0">
            <a:spAutoFit/>
          </a:bodyPr>
          <a:p>
            <a:pPr algn="ctr"/>
            <a:r>
              <a:rPr lang="en-US" altLang="zh-CN" sz="1600" b="1" dirty="0">
                <a:latin typeface="Microsoft YaHei" panose="020B0503020204020204" pitchFamily="34" charset="-122"/>
                <a:ea typeface="Microsoft YaHei" panose="020B0503020204020204" pitchFamily="34" charset="-122"/>
              </a:rPr>
              <a:t>Braillen Reba.B</a:t>
            </a:r>
            <a:endParaRPr lang="en-US" altLang="zh-CN" sz="1600" b="1" dirty="0">
              <a:latin typeface="Microsoft YaHei" panose="020B0503020204020204" pitchFamily="34" charset="-122"/>
              <a:ea typeface="Microsoft YaHei" panose="020B0503020204020204" pitchFamily="34" charset="-122"/>
            </a:endParaRPr>
          </a:p>
        </p:txBody>
      </p:sp>
      <p:sp>
        <p:nvSpPr>
          <p:cNvPr id="25644" name="TextBox 78"/>
          <p:cNvSpPr txBox="1"/>
          <p:nvPr/>
        </p:nvSpPr>
        <p:spPr>
          <a:xfrm>
            <a:off x="7833678" y="2766060"/>
            <a:ext cx="1463675" cy="337185"/>
          </a:xfrm>
          <a:prstGeom prst="rect">
            <a:avLst/>
          </a:prstGeom>
          <a:noFill/>
          <a:ln w="9525">
            <a:noFill/>
          </a:ln>
        </p:spPr>
        <p:txBody>
          <a:bodyPr wrap="none" anchor="t" anchorCtr="0">
            <a:spAutoFit/>
          </a:bodyPr>
          <a:p>
            <a:pPr algn="ctr"/>
            <a:r>
              <a:rPr lang="en-US" altLang="zh-CN" sz="1600" b="1" dirty="0">
                <a:latin typeface="Microsoft YaHei" panose="020B0503020204020204" pitchFamily="34" charset="-122"/>
                <a:ea typeface="Microsoft YaHei" panose="020B0503020204020204" pitchFamily="34" charset="-122"/>
              </a:rPr>
              <a:t>Aarthi Nisha</a:t>
            </a:r>
            <a:endParaRPr lang="en-US" altLang="zh-CN" sz="1600" b="1" dirty="0">
              <a:latin typeface="Microsoft YaHei" panose="020B0503020204020204" pitchFamily="34" charset="-122"/>
              <a:ea typeface="Microsoft YaHei" panose="020B0503020204020204" pitchFamily="34" charset="-122"/>
            </a:endParaRPr>
          </a:p>
        </p:txBody>
      </p:sp>
      <p:sp>
        <p:nvSpPr>
          <p:cNvPr id="25647" name="TextBox 81"/>
          <p:cNvSpPr txBox="1"/>
          <p:nvPr/>
        </p:nvSpPr>
        <p:spPr>
          <a:xfrm>
            <a:off x="7815898" y="3211195"/>
            <a:ext cx="1735455" cy="337185"/>
          </a:xfrm>
          <a:prstGeom prst="rect">
            <a:avLst/>
          </a:prstGeom>
          <a:noFill/>
          <a:ln w="9525">
            <a:noFill/>
          </a:ln>
        </p:spPr>
        <p:txBody>
          <a:bodyPr wrap="none" anchor="t" anchorCtr="0">
            <a:spAutoFit/>
          </a:bodyPr>
          <a:p>
            <a:pPr algn="ctr"/>
            <a:r>
              <a:rPr lang="en-US" altLang="zh-CN" sz="1600" b="1" dirty="0">
                <a:latin typeface="Microsoft YaHei" panose="020B0503020204020204" pitchFamily="34" charset="-122"/>
                <a:ea typeface="Microsoft YaHei" panose="020B0503020204020204" pitchFamily="34" charset="-122"/>
              </a:rPr>
              <a:t>Amanda Judith</a:t>
            </a:r>
            <a:endParaRPr lang="en-US" altLang="zh-CN" sz="1600" b="1" dirty="0">
              <a:latin typeface="Microsoft YaHei" panose="020B0503020204020204" pitchFamily="34" charset="-122"/>
              <a:ea typeface="Microsoft YaHei" panose="020B0503020204020204" pitchFamily="34"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descr="D:\IBM\phase5\bot6.jpgbot6"/>
          <p:cNvPicPr>
            <a:picLocks noChangeAspect="1"/>
          </p:cNvPicPr>
          <p:nvPr/>
        </p:nvPicPr>
        <p:blipFill>
          <a:blip r:embed="rId1"/>
          <a:srcRect l="512" t="-455" r="-512" b="8917"/>
          <a:stretch>
            <a:fillRect/>
          </a:stretch>
        </p:blipFill>
        <p:spPr>
          <a:xfrm>
            <a:off x="1389380" y="1398270"/>
            <a:ext cx="2973705" cy="2940050"/>
          </a:xfrm>
          <a:prstGeom prst="ellipse">
            <a:avLst/>
          </a:prstGeom>
        </p:spPr>
      </p:pic>
      <p:sp>
        <p:nvSpPr>
          <p:cNvPr id="27" name="任意多边形 26"/>
          <p:cNvSpPr/>
          <p:nvPr/>
        </p:nvSpPr>
        <p:spPr>
          <a:xfrm rot="5400000" flipH="1" flipV="1">
            <a:off x="5945188" y="1489075"/>
            <a:ext cx="3213100" cy="3965575"/>
          </a:xfrm>
          <a:custGeom>
            <a:avLst/>
            <a:gdLst>
              <a:gd name="connsiteX0" fmla="*/ 3212123 w 3212123"/>
              <a:gd name="connsiteY0" fmla="*/ 984597 h 3964266"/>
              <a:gd name="connsiteX1" fmla="*/ 3212123 w 3212123"/>
              <a:gd name="connsiteY1" fmla="*/ 3964266 h 3964266"/>
              <a:gd name="connsiteX2" fmla="*/ 0 w 3212123"/>
              <a:gd name="connsiteY2" fmla="*/ 3964266 h 3964266"/>
              <a:gd name="connsiteX3" fmla="*/ 0 w 3212123"/>
              <a:gd name="connsiteY3" fmla="*/ 0 h 3964266"/>
            </a:gdLst>
            <a:ahLst/>
            <a:cxnLst>
              <a:cxn ang="0">
                <a:pos x="connsiteX0" y="connsiteY0"/>
              </a:cxn>
              <a:cxn ang="0">
                <a:pos x="connsiteX1" y="connsiteY1"/>
              </a:cxn>
              <a:cxn ang="0">
                <a:pos x="connsiteX2" y="connsiteY2"/>
              </a:cxn>
              <a:cxn ang="0">
                <a:pos x="connsiteX3" y="connsiteY3"/>
              </a:cxn>
            </a:cxnLst>
            <a:rect l="l" t="t" r="r" b="b"/>
            <a:pathLst>
              <a:path w="3212123" h="3964266">
                <a:moveTo>
                  <a:pt x="3212123" y="984597"/>
                </a:moveTo>
                <a:lnTo>
                  <a:pt x="3212123" y="3964266"/>
                </a:lnTo>
                <a:lnTo>
                  <a:pt x="0" y="3964266"/>
                </a:lnTo>
                <a:lnTo>
                  <a:pt x="0" y="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任意多边形 24"/>
          <p:cNvSpPr/>
          <p:nvPr/>
        </p:nvSpPr>
        <p:spPr>
          <a:xfrm>
            <a:off x="5379085" y="-635"/>
            <a:ext cx="6034405" cy="794385"/>
          </a:xfrm>
          <a:custGeom>
            <a:avLst/>
            <a:gdLst>
              <a:gd name="connsiteX0" fmla="*/ 984596 w 6034540"/>
              <a:gd name="connsiteY0" fmla="*/ 0 h 3212123"/>
              <a:gd name="connsiteX1" fmla="*/ 6034540 w 6034540"/>
              <a:gd name="connsiteY1" fmla="*/ 0 h 3212123"/>
              <a:gd name="connsiteX2" fmla="*/ 6034540 w 6034540"/>
              <a:gd name="connsiteY2" fmla="*/ 3212123 h 3212123"/>
              <a:gd name="connsiteX3" fmla="*/ 0 w 6034540"/>
              <a:gd name="connsiteY3" fmla="*/ 3212123 h 3212123"/>
            </a:gdLst>
            <a:ahLst/>
            <a:cxnLst>
              <a:cxn ang="0">
                <a:pos x="connsiteX0" y="connsiteY0"/>
              </a:cxn>
              <a:cxn ang="0">
                <a:pos x="connsiteX1" y="connsiteY1"/>
              </a:cxn>
              <a:cxn ang="0">
                <a:pos x="connsiteX2" y="connsiteY2"/>
              </a:cxn>
              <a:cxn ang="0">
                <a:pos x="connsiteX3" y="connsiteY3"/>
              </a:cxn>
            </a:cxnLst>
            <a:rect l="l" t="t" r="r" b="b"/>
            <a:pathLst>
              <a:path w="6034540" h="3212123">
                <a:moveTo>
                  <a:pt x="984596" y="0"/>
                </a:moveTo>
                <a:lnTo>
                  <a:pt x="6034540" y="0"/>
                </a:lnTo>
                <a:lnTo>
                  <a:pt x="6034540" y="3212123"/>
                </a:lnTo>
                <a:lnTo>
                  <a:pt x="0" y="3212123"/>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6148" name="文本框 13"/>
          <p:cNvSpPr txBox="1"/>
          <p:nvPr/>
        </p:nvSpPr>
        <p:spPr>
          <a:xfrm>
            <a:off x="6436360" y="135255"/>
            <a:ext cx="4252913" cy="521970"/>
          </a:xfrm>
          <a:prstGeom prst="rect">
            <a:avLst/>
          </a:prstGeom>
          <a:noFill/>
          <a:ln w="9525">
            <a:noFill/>
          </a:ln>
        </p:spPr>
        <p:txBody>
          <a:bodyPr wrap="square" anchor="t" anchorCtr="0">
            <a:spAutoFit/>
          </a:bodyPr>
          <a:p>
            <a:r>
              <a:rPr lang="en-US" altLang="zh-CN" sz="2800" b="1" dirty="0">
                <a:solidFill>
                  <a:srgbClr val="59575A"/>
                </a:solidFill>
                <a:latin typeface="Microsoft YaHei" panose="020B0503020204020204" pitchFamily="34" charset="-122"/>
                <a:ea typeface="Microsoft YaHei" panose="020B0503020204020204" pitchFamily="34" charset="-122"/>
              </a:rPr>
              <a:t>Problem Statement</a:t>
            </a:r>
            <a:endParaRPr lang="en-US" altLang="zh-CN" sz="2800" b="1" dirty="0">
              <a:solidFill>
                <a:srgbClr val="59575A"/>
              </a:solidFill>
              <a:latin typeface="Microsoft YaHei" panose="020B0503020204020204" pitchFamily="34" charset="-122"/>
              <a:ea typeface="Microsoft YaHei" panose="020B0503020204020204" pitchFamily="34" charset="-122"/>
            </a:endParaRPr>
          </a:p>
        </p:txBody>
      </p:sp>
      <p:sp>
        <p:nvSpPr>
          <p:cNvPr id="6149" name="文本框 14"/>
          <p:cNvSpPr txBox="1"/>
          <p:nvPr/>
        </p:nvSpPr>
        <p:spPr>
          <a:xfrm>
            <a:off x="3471863" y="2093913"/>
            <a:ext cx="1079500" cy="2646362"/>
          </a:xfrm>
          <a:prstGeom prst="rect">
            <a:avLst/>
          </a:prstGeom>
          <a:noFill/>
          <a:ln w="9525">
            <a:noFill/>
          </a:ln>
        </p:spPr>
        <p:txBody>
          <a:bodyPr anchor="t" anchorCtr="0">
            <a:spAutoFit/>
          </a:bodyPr>
          <a:p>
            <a:r>
              <a:rPr lang="en-US" altLang="zh-CN" sz="16600" b="1" i="1" dirty="0">
                <a:solidFill>
                  <a:schemeClr val="bg1"/>
                </a:solidFill>
                <a:latin typeface="Microsoft YaHei" panose="020B0503020204020204" pitchFamily="34" charset="-122"/>
                <a:ea typeface="Microsoft YaHei" panose="020B0503020204020204" pitchFamily="34" charset="-122"/>
              </a:rPr>
              <a:t>1</a:t>
            </a:r>
            <a:endParaRPr lang="zh-CN" altLang="en-US" sz="16600" b="1" i="1" dirty="0">
              <a:solidFill>
                <a:schemeClr val="bg1"/>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5597525" y="901065"/>
            <a:ext cx="5598160" cy="1476375"/>
          </a:xfrm>
          <a:prstGeom prst="rect">
            <a:avLst/>
          </a:prstGeom>
          <a:noFill/>
        </p:spPr>
        <p:txBody>
          <a:bodyPr wrap="square" rtlCol="0">
            <a:spAutoFit/>
          </a:bodyPr>
          <a:p>
            <a:r>
              <a:rPr lang="en-US"/>
              <a:t>At the most basic level, a chatbot is a computer program that simulates and processes human conversation (either written or spoken), allowing humans to interact with digital devices as if they were communicating with a real person.</a:t>
            </a:r>
            <a:endParaRPr lang="en-US"/>
          </a:p>
        </p:txBody>
      </p:sp>
      <p:sp>
        <p:nvSpPr>
          <p:cNvPr id="3" name="任意多边形 24"/>
          <p:cNvSpPr/>
          <p:nvPr/>
        </p:nvSpPr>
        <p:spPr>
          <a:xfrm>
            <a:off x="5161280" y="2484755"/>
            <a:ext cx="6034405" cy="794385"/>
          </a:xfrm>
          <a:custGeom>
            <a:avLst/>
            <a:gdLst>
              <a:gd name="connsiteX0" fmla="*/ 984596 w 6034540"/>
              <a:gd name="connsiteY0" fmla="*/ 0 h 3212123"/>
              <a:gd name="connsiteX1" fmla="*/ 6034540 w 6034540"/>
              <a:gd name="connsiteY1" fmla="*/ 0 h 3212123"/>
              <a:gd name="connsiteX2" fmla="*/ 6034540 w 6034540"/>
              <a:gd name="connsiteY2" fmla="*/ 3212123 h 3212123"/>
              <a:gd name="connsiteX3" fmla="*/ 0 w 6034540"/>
              <a:gd name="connsiteY3" fmla="*/ 3212123 h 3212123"/>
            </a:gdLst>
            <a:ahLst/>
            <a:cxnLst>
              <a:cxn ang="0">
                <a:pos x="connsiteX0" y="connsiteY0"/>
              </a:cxn>
              <a:cxn ang="0">
                <a:pos x="connsiteX1" y="connsiteY1"/>
              </a:cxn>
              <a:cxn ang="0">
                <a:pos x="connsiteX2" y="connsiteY2"/>
              </a:cxn>
              <a:cxn ang="0">
                <a:pos x="connsiteX3" y="connsiteY3"/>
              </a:cxn>
            </a:cxnLst>
            <a:rect l="l" t="t" r="r" b="b"/>
            <a:pathLst>
              <a:path w="6034540" h="3212123">
                <a:moveTo>
                  <a:pt x="984596" y="0"/>
                </a:moveTo>
                <a:lnTo>
                  <a:pt x="6034540" y="0"/>
                </a:lnTo>
                <a:lnTo>
                  <a:pt x="6034540" y="3212123"/>
                </a:lnTo>
                <a:lnTo>
                  <a:pt x="0" y="3212123"/>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4" name="文本框 13"/>
          <p:cNvSpPr txBox="1"/>
          <p:nvPr/>
        </p:nvSpPr>
        <p:spPr>
          <a:xfrm>
            <a:off x="6269990" y="2621280"/>
            <a:ext cx="4026535" cy="521970"/>
          </a:xfrm>
          <a:prstGeom prst="rect">
            <a:avLst/>
          </a:prstGeom>
          <a:noFill/>
          <a:ln w="9525">
            <a:noFill/>
          </a:ln>
        </p:spPr>
        <p:txBody>
          <a:bodyPr wrap="square" anchor="t" anchorCtr="0">
            <a:spAutoFit/>
          </a:bodyPr>
          <a:p>
            <a:r>
              <a:rPr lang="en-US" altLang="zh-CN" sz="2800" b="1" dirty="0">
                <a:solidFill>
                  <a:srgbClr val="59575A"/>
                </a:solidFill>
                <a:latin typeface="Microsoft YaHei" panose="020B0503020204020204" pitchFamily="34" charset="-122"/>
                <a:ea typeface="Microsoft YaHei" panose="020B0503020204020204" pitchFamily="34" charset="-122"/>
              </a:rPr>
              <a:t>Design  Thinking</a:t>
            </a:r>
            <a:endParaRPr lang="en-US" altLang="zh-CN" sz="2800" b="1" dirty="0">
              <a:solidFill>
                <a:srgbClr val="59575A"/>
              </a:solidFill>
              <a:latin typeface="Microsoft YaHei" panose="020B0503020204020204" pitchFamily="34" charset="-122"/>
              <a:ea typeface="Microsoft YaHei" panose="020B0503020204020204" pitchFamily="34" charset="-122"/>
            </a:endParaRPr>
          </a:p>
        </p:txBody>
      </p:sp>
      <p:sp>
        <p:nvSpPr>
          <p:cNvPr id="7" name="Text Box 6"/>
          <p:cNvSpPr txBox="1"/>
          <p:nvPr/>
        </p:nvSpPr>
        <p:spPr>
          <a:xfrm>
            <a:off x="5650230" y="3601720"/>
            <a:ext cx="5266055" cy="1753235"/>
          </a:xfrm>
          <a:prstGeom prst="rect">
            <a:avLst/>
          </a:prstGeom>
          <a:noFill/>
        </p:spPr>
        <p:txBody>
          <a:bodyPr wrap="square" rtlCol="0">
            <a:spAutoFit/>
          </a:bodyPr>
          <a:p>
            <a:pPr algn="l"/>
            <a:r>
              <a:rPr lang="en-US"/>
              <a:t>Design thinking is divided into 5 stages which are: Empathize</a:t>
            </a:r>
            <a:endParaRPr lang="en-US"/>
          </a:p>
          <a:p>
            <a:pPr algn="l"/>
            <a:r>
              <a:rPr lang="en-US"/>
              <a:t> Define</a:t>
            </a:r>
            <a:endParaRPr lang="en-US"/>
          </a:p>
          <a:p>
            <a:pPr algn="l"/>
            <a:r>
              <a:rPr lang="en-US"/>
              <a:t> Ideate</a:t>
            </a:r>
            <a:endParaRPr lang="en-US"/>
          </a:p>
          <a:p>
            <a:pPr algn="l"/>
            <a:r>
              <a:rPr lang="en-US"/>
              <a:t> prototype</a:t>
            </a:r>
            <a:endParaRPr lang="en-US"/>
          </a:p>
          <a:p>
            <a:pPr algn="l"/>
            <a:r>
              <a:rPr lang="en-US"/>
              <a:t> Test.</a:t>
            </a:r>
            <a:endParaRPr lang="en-US"/>
          </a:p>
        </p:txBody>
      </p:sp>
      <p:sp>
        <p:nvSpPr>
          <p:cNvPr id="8" name="Diamond 7"/>
          <p:cNvSpPr/>
          <p:nvPr/>
        </p:nvSpPr>
        <p:spPr>
          <a:xfrm>
            <a:off x="5466080" y="3838575"/>
            <a:ext cx="184785" cy="334645"/>
          </a:xfrm>
          <a:prstGeom prst="diamond">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Diamond 12"/>
          <p:cNvSpPr/>
          <p:nvPr/>
        </p:nvSpPr>
        <p:spPr>
          <a:xfrm>
            <a:off x="5466080" y="4173220"/>
            <a:ext cx="184785" cy="334645"/>
          </a:xfrm>
          <a:prstGeom prst="diamond">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Diamond 13"/>
          <p:cNvSpPr/>
          <p:nvPr/>
        </p:nvSpPr>
        <p:spPr>
          <a:xfrm>
            <a:off x="5466080" y="4611370"/>
            <a:ext cx="184785" cy="334645"/>
          </a:xfrm>
          <a:prstGeom prst="diamond">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Diamond 14"/>
          <p:cNvSpPr/>
          <p:nvPr/>
        </p:nvSpPr>
        <p:spPr>
          <a:xfrm>
            <a:off x="5466080" y="4970145"/>
            <a:ext cx="184785" cy="334645"/>
          </a:xfrm>
          <a:prstGeom prst="diamond">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Text Box 15"/>
          <p:cNvSpPr txBox="1"/>
          <p:nvPr/>
        </p:nvSpPr>
        <p:spPr>
          <a:xfrm>
            <a:off x="5293995" y="5546090"/>
            <a:ext cx="6537325" cy="922020"/>
          </a:xfrm>
          <a:prstGeom prst="rect">
            <a:avLst/>
          </a:prstGeom>
          <a:noFill/>
        </p:spPr>
        <p:txBody>
          <a:bodyPr wrap="square" rtlCol="0">
            <a:spAutoFit/>
          </a:bodyPr>
          <a:p>
            <a:pPr algn="l"/>
            <a:r>
              <a:rPr lang="en-US"/>
              <a:t> Design thinking lets you gather creative ideas for your chatbot and test them with users. It  help you address your customer's problems and avoid possible mistakes.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 name="Rectangle 60"/>
          <p:cNvSpPr/>
          <p:nvPr/>
        </p:nvSpPr>
        <p:spPr>
          <a:xfrm>
            <a:off x="309245" y="3408680"/>
            <a:ext cx="5909310" cy="3262630"/>
          </a:xfrm>
          <a:prstGeom prst="rect">
            <a:avLst/>
          </a:prstGeom>
          <a:solidFill>
            <a:srgbClr val="59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Shape 4375"/>
          <p:cNvSpPr/>
          <p:nvPr/>
        </p:nvSpPr>
        <p:spPr>
          <a:xfrm>
            <a:off x="2347913" y="2571750"/>
            <a:ext cx="750888" cy="484188"/>
          </a:xfrm>
          <a:custGeom>
            <a:avLst/>
            <a:gdLst/>
            <a:ahLst/>
            <a:cxnLst>
              <a:cxn ang="0">
                <a:pos x="wd2" y="hd2"/>
              </a:cxn>
              <a:cxn ang="5400000">
                <a:pos x="wd2" y="hd2"/>
              </a:cxn>
              <a:cxn ang="10800000">
                <a:pos x="wd2" y="hd2"/>
              </a:cxn>
              <a:cxn ang="16200000">
                <a:pos x="wd2" y="hd2"/>
              </a:cxn>
            </a:cxnLst>
            <a:rect l="0" t="0" r="r" b="b"/>
            <a:pathLst>
              <a:path w="20779" h="21600" extrusionOk="0">
                <a:moveTo>
                  <a:pt x="20331" y="5746"/>
                </a:moveTo>
                <a:cubicBezTo>
                  <a:pt x="19692" y="6285"/>
                  <a:pt x="11827" y="12917"/>
                  <a:pt x="11435" y="13248"/>
                </a:cubicBezTo>
                <a:cubicBezTo>
                  <a:pt x="11043" y="13577"/>
                  <a:pt x="10769" y="13620"/>
                  <a:pt x="10390" y="13620"/>
                </a:cubicBezTo>
                <a:cubicBezTo>
                  <a:pt x="10011" y="13620"/>
                  <a:pt x="9735" y="13577"/>
                  <a:pt x="9343" y="13248"/>
                </a:cubicBezTo>
                <a:cubicBezTo>
                  <a:pt x="8951" y="12917"/>
                  <a:pt x="1088" y="6285"/>
                  <a:pt x="448" y="5746"/>
                </a:cubicBezTo>
                <a:cubicBezTo>
                  <a:pt x="-3" y="5367"/>
                  <a:pt x="0" y="5811"/>
                  <a:pt x="0" y="6155"/>
                </a:cubicBezTo>
                <a:cubicBezTo>
                  <a:pt x="0" y="6498"/>
                  <a:pt x="0" y="19814"/>
                  <a:pt x="0" y="19814"/>
                </a:cubicBezTo>
                <a:cubicBezTo>
                  <a:pt x="0" y="20594"/>
                  <a:pt x="645" y="21600"/>
                  <a:pt x="1145" y="21600"/>
                </a:cubicBezTo>
                <a:lnTo>
                  <a:pt x="19633" y="21600"/>
                </a:lnTo>
                <a:cubicBezTo>
                  <a:pt x="20134" y="21600"/>
                  <a:pt x="20779" y="20594"/>
                  <a:pt x="20779" y="19814"/>
                </a:cubicBezTo>
                <a:cubicBezTo>
                  <a:pt x="20779" y="19814"/>
                  <a:pt x="20779" y="6498"/>
                  <a:pt x="20779" y="6155"/>
                </a:cubicBezTo>
                <a:cubicBezTo>
                  <a:pt x="20779" y="5811"/>
                  <a:pt x="20783" y="5367"/>
                  <a:pt x="20331" y="5746"/>
                </a:cubicBezTo>
                <a:close/>
                <a:moveTo>
                  <a:pt x="687" y="2021"/>
                </a:moveTo>
                <a:cubicBezTo>
                  <a:pt x="1250" y="2510"/>
                  <a:pt x="9053" y="9271"/>
                  <a:pt x="9343" y="9524"/>
                </a:cubicBezTo>
                <a:cubicBezTo>
                  <a:pt x="9634" y="9775"/>
                  <a:pt x="10011" y="9897"/>
                  <a:pt x="10390" y="9897"/>
                </a:cubicBezTo>
                <a:cubicBezTo>
                  <a:pt x="10769" y="9897"/>
                  <a:pt x="11145" y="9775"/>
                  <a:pt x="11435" y="9524"/>
                </a:cubicBezTo>
                <a:cubicBezTo>
                  <a:pt x="11726" y="9271"/>
                  <a:pt x="19529" y="2510"/>
                  <a:pt x="20093" y="2021"/>
                </a:cubicBezTo>
                <a:cubicBezTo>
                  <a:pt x="20656" y="1534"/>
                  <a:pt x="21190" y="0"/>
                  <a:pt x="20154" y="0"/>
                </a:cubicBezTo>
                <a:lnTo>
                  <a:pt x="624" y="0"/>
                </a:lnTo>
                <a:cubicBezTo>
                  <a:pt x="-410" y="0"/>
                  <a:pt x="122" y="1534"/>
                  <a:pt x="687" y="2021"/>
                </a:cubicBezTo>
                <a:close/>
              </a:path>
            </a:pathLst>
          </a:custGeom>
          <a:solidFill>
            <a:schemeClr val="bg1"/>
          </a:solidFill>
          <a:ln w="12700">
            <a:miter lim="400000"/>
          </a:ln>
        </p:spPr>
        <p:txBody>
          <a:bodyPr lIns="38100" tIns="38100" rIns="38100" bIns="38100" anchor="ctr"/>
          <a:lstStyle/>
          <a:p>
            <a:pPr marL="0" marR="0" lvl="0" indent="0" algn="ctr"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Sinkin Sans 400 Regular"/>
              <a:ea typeface="Sinkin Sans 400 Regular"/>
              <a:cs typeface="Sinkin Sans 400 Regular"/>
              <a:sym typeface="Sinkin Sans 400 Regular"/>
            </a:endParaRPr>
          </a:p>
        </p:txBody>
      </p:sp>
      <p:sp>
        <p:nvSpPr>
          <p:cNvPr id="5" name="Rectangle 60"/>
          <p:cNvSpPr/>
          <p:nvPr/>
        </p:nvSpPr>
        <p:spPr>
          <a:xfrm>
            <a:off x="6117590" y="146050"/>
            <a:ext cx="5909310" cy="326263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Text Box 5"/>
          <p:cNvSpPr txBox="1"/>
          <p:nvPr/>
        </p:nvSpPr>
        <p:spPr>
          <a:xfrm>
            <a:off x="767715" y="3646805"/>
            <a:ext cx="3829050" cy="2584450"/>
          </a:xfrm>
          <a:prstGeom prst="rect">
            <a:avLst/>
          </a:prstGeom>
          <a:noFill/>
        </p:spPr>
        <p:txBody>
          <a:bodyPr wrap="square" rtlCol="0">
            <a:spAutoFit/>
          </a:bodyPr>
          <a:p>
            <a:pPr algn="l">
              <a:lnSpc>
                <a:spcPct val="150000"/>
              </a:lnSpc>
            </a:pPr>
            <a:r>
              <a:rPr lang="en-US" noProof="0">
                <a:ln>
                  <a:noFill/>
                </a:ln>
                <a:solidFill>
                  <a:schemeClr val="lt1"/>
                </a:solidFill>
                <a:effectLst/>
                <a:uLnTx/>
                <a:uFillTx/>
                <a:latin typeface="+mn-lt"/>
                <a:ea typeface="+mn-ea"/>
                <a:sym typeface="+mn-ea"/>
              </a:rPr>
              <a:t>Identify the problem you want to solve Choose your channel </a:t>
            </a:r>
            <a:endParaRPr lang="en-US" noProof="0">
              <a:ln>
                <a:noFill/>
              </a:ln>
              <a:solidFill>
                <a:schemeClr val="lt1"/>
              </a:solidFill>
              <a:effectLst/>
              <a:uLnTx/>
              <a:uFillTx/>
              <a:latin typeface="+mn-lt"/>
              <a:ea typeface="+mn-ea"/>
              <a:sym typeface="+mn-ea"/>
            </a:endParaRPr>
          </a:p>
          <a:p>
            <a:pPr algn="l">
              <a:lnSpc>
                <a:spcPct val="150000"/>
              </a:lnSpc>
            </a:pPr>
            <a:r>
              <a:rPr lang="en-US" noProof="0">
                <a:ln>
                  <a:noFill/>
                </a:ln>
                <a:solidFill>
                  <a:schemeClr val="lt1"/>
                </a:solidFill>
                <a:effectLst/>
                <a:uLnTx/>
                <a:uFillTx/>
                <a:latin typeface="+mn-lt"/>
                <a:ea typeface="+mn-ea"/>
                <a:sym typeface="+mn-ea"/>
              </a:rPr>
              <a:t>Define your chatbot KPIs</a:t>
            </a:r>
            <a:endParaRPr lang="en-US" noProof="0">
              <a:ln>
                <a:noFill/>
              </a:ln>
              <a:solidFill>
                <a:schemeClr val="lt1"/>
              </a:solidFill>
              <a:effectLst/>
              <a:uLnTx/>
              <a:uFillTx/>
              <a:latin typeface="+mn-lt"/>
              <a:ea typeface="+mn-ea"/>
              <a:sym typeface="+mn-ea"/>
            </a:endParaRPr>
          </a:p>
          <a:p>
            <a:pPr algn="l">
              <a:lnSpc>
                <a:spcPct val="150000"/>
              </a:lnSpc>
            </a:pPr>
            <a:r>
              <a:rPr lang="en-US" noProof="0">
                <a:ln>
                  <a:noFill/>
                </a:ln>
                <a:solidFill>
                  <a:schemeClr val="lt1"/>
                </a:solidFill>
                <a:effectLst/>
                <a:uLnTx/>
                <a:uFillTx/>
                <a:latin typeface="+mn-lt"/>
                <a:ea typeface="+mn-ea"/>
                <a:sym typeface="+mn-ea"/>
              </a:rPr>
              <a:t>Design your Story </a:t>
            </a:r>
            <a:endParaRPr lang="en-US" noProof="0">
              <a:ln>
                <a:noFill/>
              </a:ln>
              <a:solidFill>
                <a:schemeClr val="lt1"/>
              </a:solidFill>
              <a:effectLst/>
              <a:uLnTx/>
              <a:uFillTx/>
              <a:latin typeface="+mn-lt"/>
              <a:ea typeface="+mn-ea"/>
              <a:sym typeface="+mn-ea"/>
            </a:endParaRPr>
          </a:p>
          <a:p>
            <a:pPr algn="l">
              <a:lnSpc>
                <a:spcPct val="150000"/>
              </a:lnSpc>
            </a:pPr>
            <a:r>
              <a:rPr lang="en-US" noProof="0">
                <a:ln>
                  <a:noFill/>
                </a:ln>
                <a:solidFill>
                  <a:schemeClr val="lt1"/>
                </a:solidFill>
                <a:effectLst/>
                <a:uLnTx/>
                <a:uFillTx/>
                <a:latin typeface="+mn-lt"/>
                <a:ea typeface="+mn-ea"/>
                <a:sym typeface="+mn-ea"/>
              </a:rPr>
              <a:t>Train your chatbot</a:t>
            </a:r>
            <a:endParaRPr lang="en-US" noProof="0">
              <a:ln>
                <a:noFill/>
              </a:ln>
              <a:solidFill>
                <a:schemeClr val="lt1"/>
              </a:solidFill>
              <a:effectLst/>
              <a:uLnTx/>
              <a:uFillTx/>
              <a:latin typeface="+mn-lt"/>
              <a:ea typeface="+mn-ea"/>
              <a:sym typeface="+mn-ea"/>
            </a:endParaRPr>
          </a:p>
          <a:p>
            <a:pPr algn="l">
              <a:lnSpc>
                <a:spcPct val="150000"/>
              </a:lnSpc>
            </a:pPr>
            <a:r>
              <a:rPr lang="en-US" noProof="0">
                <a:ln>
                  <a:noFill/>
                </a:ln>
                <a:solidFill>
                  <a:schemeClr val="lt1"/>
                </a:solidFill>
                <a:effectLst/>
                <a:uLnTx/>
                <a:uFillTx/>
                <a:latin typeface="+mn-lt"/>
                <a:ea typeface="+mn-ea"/>
                <a:sym typeface="+mn-ea"/>
              </a:rPr>
              <a:t>Run tests  </a:t>
            </a:r>
            <a:endParaRPr lang="en-US"/>
          </a:p>
        </p:txBody>
      </p:sp>
      <p:sp>
        <p:nvSpPr>
          <p:cNvPr id="7" name="Oval 6"/>
          <p:cNvSpPr/>
          <p:nvPr/>
        </p:nvSpPr>
        <p:spPr>
          <a:xfrm>
            <a:off x="673735" y="3855085"/>
            <a:ext cx="135255" cy="114935"/>
          </a:xfrm>
          <a:prstGeom prst="ellipse">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en-US"/>
          </a:p>
        </p:txBody>
      </p:sp>
      <p:sp>
        <p:nvSpPr>
          <p:cNvPr id="8" name="Oval 7"/>
          <p:cNvSpPr/>
          <p:nvPr/>
        </p:nvSpPr>
        <p:spPr>
          <a:xfrm>
            <a:off x="673735" y="4285615"/>
            <a:ext cx="135255" cy="114935"/>
          </a:xfrm>
          <a:prstGeom prst="ellipse">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en-US"/>
          </a:p>
        </p:txBody>
      </p:sp>
      <p:sp>
        <p:nvSpPr>
          <p:cNvPr id="9" name="Oval 8"/>
          <p:cNvSpPr/>
          <p:nvPr/>
        </p:nvSpPr>
        <p:spPr>
          <a:xfrm>
            <a:off x="673735" y="4715510"/>
            <a:ext cx="135255" cy="114935"/>
          </a:xfrm>
          <a:prstGeom prst="ellipse">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en-US"/>
          </a:p>
        </p:txBody>
      </p:sp>
      <p:sp>
        <p:nvSpPr>
          <p:cNvPr id="10" name="Oval 9"/>
          <p:cNvSpPr/>
          <p:nvPr/>
        </p:nvSpPr>
        <p:spPr>
          <a:xfrm>
            <a:off x="673735" y="5169535"/>
            <a:ext cx="135255" cy="114935"/>
          </a:xfrm>
          <a:prstGeom prst="ellipse">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en-US"/>
          </a:p>
        </p:txBody>
      </p:sp>
      <p:sp>
        <p:nvSpPr>
          <p:cNvPr id="17" name="Oval 16"/>
          <p:cNvSpPr/>
          <p:nvPr/>
        </p:nvSpPr>
        <p:spPr>
          <a:xfrm>
            <a:off x="673735" y="5578475"/>
            <a:ext cx="135255" cy="114935"/>
          </a:xfrm>
          <a:prstGeom prst="ellipse">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en-US"/>
          </a:p>
        </p:txBody>
      </p:sp>
      <p:sp>
        <p:nvSpPr>
          <p:cNvPr id="18" name="Oval 17"/>
          <p:cNvSpPr/>
          <p:nvPr/>
        </p:nvSpPr>
        <p:spPr>
          <a:xfrm>
            <a:off x="673735" y="5987415"/>
            <a:ext cx="135255" cy="114935"/>
          </a:xfrm>
          <a:prstGeom prst="ellipse">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en-US"/>
          </a:p>
        </p:txBody>
      </p:sp>
      <p:sp>
        <p:nvSpPr>
          <p:cNvPr id="20" name="任意多边形 24"/>
          <p:cNvSpPr/>
          <p:nvPr/>
        </p:nvSpPr>
        <p:spPr>
          <a:xfrm>
            <a:off x="602615" y="7506335"/>
            <a:ext cx="6034405" cy="794385"/>
          </a:xfrm>
          <a:custGeom>
            <a:avLst/>
            <a:gdLst>
              <a:gd name="connsiteX0" fmla="*/ 984596 w 6034540"/>
              <a:gd name="connsiteY0" fmla="*/ 0 h 3212123"/>
              <a:gd name="connsiteX1" fmla="*/ 6034540 w 6034540"/>
              <a:gd name="connsiteY1" fmla="*/ 0 h 3212123"/>
              <a:gd name="connsiteX2" fmla="*/ 6034540 w 6034540"/>
              <a:gd name="connsiteY2" fmla="*/ 3212123 h 3212123"/>
              <a:gd name="connsiteX3" fmla="*/ 0 w 6034540"/>
              <a:gd name="connsiteY3" fmla="*/ 3212123 h 3212123"/>
            </a:gdLst>
            <a:ahLst/>
            <a:cxnLst>
              <a:cxn ang="0">
                <a:pos x="connsiteX0" y="connsiteY0"/>
              </a:cxn>
              <a:cxn ang="0">
                <a:pos x="connsiteX1" y="connsiteY1"/>
              </a:cxn>
              <a:cxn ang="0">
                <a:pos x="connsiteX2" y="connsiteY2"/>
              </a:cxn>
              <a:cxn ang="0">
                <a:pos x="connsiteX3" y="connsiteY3"/>
              </a:cxn>
            </a:cxnLst>
            <a:rect l="l" t="t" r="r" b="b"/>
            <a:pathLst>
              <a:path w="6034540" h="3212123">
                <a:moveTo>
                  <a:pt x="984596" y="0"/>
                </a:moveTo>
                <a:lnTo>
                  <a:pt x="6034540" y="0"/>
                </a:lnTo>
                <a:lnTo>
                  <a:pt x="6034540" y="3212123"/>
                </a:lnTo>
                <a:lnTo>
                  <a:pt x="0" y="3212123"/>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1" name="任意多边形 24"/>
          <p:cNvSpPr/>
          <p:nvPr/>
        </p:nvSpPr>
        <p:spPr>
          <a:xfrm>
            <a:off x="729615" y="7633335"/>
            <a:ext cx="6034405" cy="794385"/>
          </a:xfrm>
          <a:custGeom>
            <a:avLst/>
            <a:gdLst>
              <a:gd name="connsiteX0" fmla="*/ 984596 w 6034540"/>
              <a:gd name="connsiteY0" fmla="*/ 0 h 3212123"/>
              <a:gd name="connsiteX1" fmla="*/ 6034540 w 6034540"/>
              <a:gd name="connsiteY1" fmla="*/ 0 h 3212123"/>
              <a:gd name="connsiteX2" fmla="*/ 6034540 w 6034540"/>
              <a:gd name="connsiteY2" fmla="*/ 3212123 h 3212123"/>
              <a:gd name="connsiteX3" fmla="*/ 0 w 6034540"/>
              <a:gd name="connsiteY3" fmla="*/ 3212123 h 3212123"/>
            </a:gdLst>
            <a:ahLst/>
            <a:cxnLst>
              <a:cxn ang="0">
                <a:pos x="connsiteX0" y="connsiteY0"/>
              </a:cxn>
              <a:cxn ang="0">
                <a:pos x="connsiteX1" y="connsiteY1"/>
              </a:cxn>
              <a:cxn ang="0">
                <a:pos x="connsiteX2" y="connsiteY2"/>
              </a:cxn>
              <a:cxn ang="0">
                <a:pos x="connsiteX3" y="connsiteY3"/>
              </a:cxn>
            </a:cxnLst>
            <a:rect l="l" t="t" r="r" b="b"/>
            <a:pathLst>
              <a:path w="6034540" h="3212123">
                <a:moveTo>
                  <a:pt x="984596" y="0"/>
                </a:moveTo>
                <a:lnTo>
                  <a:pt x="6034540" y="0"/>
                </a:lnTo>
                <a:lnTo>
                  <a:pt x="6034540" y="3212123"/>
                </a:lnTo>
                <a:lnTo>
                  <a:pt x="0" y="3212123"/>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2" name="任意多边形 24"/>
          <p:cNvSpPr/>
          <p:nvPr/>
        </p:nvSpPr>
        <p:spPr>
          <a:xfrm>
            <a:off x="856615" y="7760335"/>
            <a:ext cx="6034405" cy="794385"/>
          </a:xfrm>
          <a:custGeom>
            <a:avLst/>
            <a:gdLst>
              <a:gd name="connsiteX0" fmla="*/ 984596 w 6034540"/>
              <a:gd name="connsiteY0" fmla="*/ 0 h 3212123"/>
              <a:gd name="connsiteX1" fmla="*/ 6034540 w 6034540"/>
              <a:gd name="connsiteY1" fmla="*/ 0 h 3212123"/>
              <a:gd name="connsiteX2" fmla="*/ 6034540 w 6034540"/>
              <a:gd name="connsiteY2" fmla="*/ 3212123 h 3212123"/>
              <a:gd name="connsiteX3" fmla="*/ 0 w 6034540"/>
              <a:gd name="connsiteY3" fmla="*/ 3212123 h 3212123"/>
            </a:gdLst>
            <a:ahLst/>
            <a:cxnLst>
              <a:cxn ang="0">
                <a:pos x="connsiteX0" y="connsiteY0"/>
              </a:cxn>
              <a:cxn ang="0">
                <a:pos x="connsiteX1" y="connsiteY1"/>
              </a:cxn>
              <a:cxn ang="0">
                <a:pos x="connsiteX2" y="connsiteY2"/>
              </a:cxn>
              <a:cxn ang="0">
                <a:pos x="connsiteX3" y="connsiteY3"/>
              </a:cxn>
            </a:cxnLst>
            <a:rect l="l" t="t" r="r" b="b"/>
            <a:pathLst>
              <a:path w="6034540" h="3212123">
                <a:moveTo>
                  <a:pt x="984596" y="0"/>
                </a:moveTo>
                <a:lnTo>
                  <a:pt x="6034540" y="0"/>
                </a:lnTo>
                <a:lnTo>
                  <a:pt x="6034540" y="3212123"/>
                </a:lnTo>
                <a:lnTo>
                  <a:pt x="0" y="3212123"/>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6" name="Freeform 25"/>
          <p:cNvSpPr/>
          <p:nvPr/>
        </p:nvSpPr>
        <p:spPr>
          <a:xfrm>
            <a:off x="124460" y="1563370"/>
            <a:ext cx="5885815" cy="808355"/>
          </a:xfrm>
          <a:custGeom>
            <a:avLst/>
            <a:gdLst>
              <a:gd name="connsiteX0" fmla="*/ 2507 w 8357"/>
              <a:gd name="connsiteY0" fmla="*/ 0 h 2360"/>
              <a:gd name="connsiteX1" fmla="*/ 8338 w 8357"/>
              <a:gd name="connsiteY1" fmla="*/ 31 h 2360"/>
              <a:gd name="connsiteX2" fmla="*/ 8357 w 8357"/>
              <a:gd name="connsiteY2" fmla="*/ 1149 h 2360"/>
              <a:gd name="connsiteX3" fmla="*/ 8338 w 8357"/>
              <a:gd name="connsiteY3" fmla="*/ 2360 h 2360"/>
              <a:gd name="connsiteX4" fmla="*/ 0 w 8357"/>
              <a:gd name="connsiteY4" fmla="*/ 2360 h 2360"/>
              <a:gd name="connsiteX5" fmla="*/ 1165 w 8357"/>
              <a:gd name="connsiteY5" fmla="*/ 1196 h 2360"/>
              <a:gd name="connsiteX6" fmla="*/ 2507 w 8357"/>
              <a:gd name="connsiteY6" fmla="*/ 0 h 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57" h="2360">
                <a:moveTo>
                  <a:pt x="2507" y="0"/>
                </a:moveTo>
                <a:lnTo>
                  <a:pt x="8338" y="31"/>
                </a:lnTo>
                <a:lnTo>
                  <a:pt x="8357" y="1149"/>
                </a:lnTo>
                <a:lnTo>
                  <a:pt x="8338" y="2360"/>
                </a:lnTo>
                <a:lnTo>
                  <a:pt x="0" y="2360"/>
                </a:lnTo>
                <a:lnTo>
                  <a:pt x="1165" y="1196"/>
                </a:lnTo>
                <a:lnTo>
                  <a:pt x="2507" y="0"/>
                </a:lnTo>
                <a:close/>
              </a:path>
            </a:pathLst>
          </a:cu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Text Box 27"/>
          <p:cNvSpPr txBox="1"/>
          <p:nvPr/>
        </p:nvSpPr>
        <p:spPr>
          <a:xfrm>
            <a:off x="1365885" y="1722755"/>
            <a:ext cx="4424045" cy="706755"/>
          </a:xfrm>
          <a:prstGeom prst="rect">
            <a:avLst/>
          </a:prstGeom>
          <a:noFill/>
        </p:spPr>
        <p:txBody>
          <a:bodyPr wrap="square" rtlCol="0">
            <a:spAutoFit/>
          </a:bodyPr>
          <a:p>
            <a:pPr algn="l"/>
            <a:r>
              <a:rPr lang="en-US" altLang="zh-CN" sz="4000" b="1" dirty="0">
                <a:latin typeface="Gabriola" panose="04040605051002020D02" charset="0"/>
                <a:ea typeface="Microsoft YaHei" panose="020B0503020204020204" pitchFamily="34" charset="-122"/>
                <a:cs typeface="Gabriola" panose="04040605051002020D02" charset="0"/>
                <a:sym typeface="+mn-ea"/>
              </a:rPr>
              <a:t>Phases  Of  Development</a:t>
            </a:r>
            <a:endParaRPr lang="en-US" altLang="zh-CN" sz="4000" b="1" dirty="0">
              <a:latin typeface="Gabriola" panose="04040605051002020D02" charset="0"/>
              <a:ea typeface="Microsoft YaHei" panose="020B0503020204020204" pitchFamily="34" charset="-122"/>
              <a:cs typeface="Gabriola" panose="04040605051002020D02" charset="0"/>
              <a:sym typeface="+mn-ea"/>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1"/>
          <p:cNvSpPr/>
          <p:nvPr/>
        </p:nvSpPr>
        <p:spPr>
          <a:xfrm>
            <a:off x="2353310" y="115570"/>
            <a:ext cx="6744970" cy="800100"/>
          </a:xfrm>
          <a:custGeom>
            <a:avLst/>
            <a:gdLst>
              <a:gd name="connsiteX0" fmla="*/ 2471 w 10622"/>
              <a:gd name="connsiteY0" fmla="*/ 0 h 2281"/>
              <a:gd name="connsiteX1" fmla="*/ 10587 w 10622"/>
              <a:gd name="connsiteY1" fmla="*/ 24 h 2281"/>
              <a:gd name="connsiteX2" fmla="*/ 10622 w 10622"/>
              <a:gd name="connsiteY2" fmla="*/ 1212 h 2281"/>
              <a:gd name="connsiteX3" fmla="*/ 10587 w 10622"/>
              <a:gd name="connsiteY3" fmla="*/ 2281 h 2281"/>
              <a:gd name="connsiteX4" fmla="*/ 0 w 10622"/>
              <a:gd name="connsiteY4" fmla="*/ 2281 h 2281"/>
              <a:gd name="connsiteX5" fmla="*/ 2471 w 10622"/>
              <a:gd name="connsiteY5" fmla="*/ 0 h 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2" h="2281">
                <a:moveTo>
                  <a:pt x="2471" y="0"/>
                </a:moveTo>
                <a:lnTo>
                  <a:pt x="10587" y="24"/>
                </a:lnTo>
                <a:lnTo>
                  <a:pt x="10622" y="1212"/>
                </a:lnTo>
                <a:lnTo>
                  <a:pt x="10587" y="2281"/>
                </a:lnTo>
                <a:lnTo>
                  <a:pt x="0" y="2281"/>
                </a:lnTo>
                <a:lnTo>
                  <a:pt x="2471"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ectangles 2"/>
          <p:cNvSpPr/>
          <p:nvPr/>
        </p:nvSpPr>
        <p:spPr>
          <a:xfrm>
            <a:off x="287020" y="1096645"/>
            <a:ext cx="11618595" cy="535686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Text Box 3"/>
          <p:cNvSpPr txBox="1"/>
          <p:nvPr/>
        </p:nvSpPr>
        <p:spPr>
          <a:xfrm>
            <a:off x="4300220" y="162560"/>
            <a:ext cx="4149090" cy="706755"/>
          </a:xfrm>
          <a:prstGeom prst="rect">
            <a:avLst/>
          </a:prstGeom>
          <a:noFill/>
        </p:spPr>
        <p:txBody>
          <a:bodyPr wrap="square" rtlCol="0">
            <a:spAutoFit/>
          </a:bodyPr>
          <a:p>
            <a:r>
              <a:rPr lang="en-US" sz="4000"/>
              <a:t>Importing libraries</a:t>
            </a:r>
            <a:endParaRPr lang="en-US" sz="4000"/>
          </a:p>
        </p:txBody>
      </p:sp>
      <p:sp>
        <p:nvSpPr>
          <p:cNvPr id="5" name="Text Box 4"/>
          <p:cNvSpPr txBox="1"/>
          <p:nvPr/>
        </p:nvSpPr>
        <p:spPr>
          <a:xfrm>
            <a:off x="1802130" y="1444625"/>
            <a:ext cx="9250045" cy="4831080"/>
          </a:xfrm>
          <a:prstGeom prst="rect">
            <a:avLst/>
          </a:prstGeom>
          <a:noFill/>
        </p:spPr>
        <p:txBody>
          <a:bodyPr wrap="square" rtlCol="0">
            <a:spAutoFit/>
          </a:bodyPr>
          <a:p>
            <a:pPr>
              <a:lnSpc>
                <a:spcPct val="110000"/>
              </a:lnSpc>
            </a:pPr>
            <a:r>
              <a:rPr lang="en-US" sz="2000" b="1">
                <a:solidFill>
                  <a:schemeClr val="bg1"/>
                </a:solidFill>
              </a:rPr>
              <a:t>#model</a:t>
            </a:r>
            <a:endParaRPr lang="en-US" sz="2000" b="1">
              <a:solidFill>
                <a:schemeClr val="bg1"/>
              </a:solidFill>
            </a:endParaRPr>
          </a:p>
          <a:p>
            <a:pPr>
              <a:lnSpc>
                <a:spcPct val="110000"/>
              </a:lnSpc>
            </a:pPr>
            <a:r>
              <a:rPr lang="en-US" sz="2000" b="1">
                <a:solidFill>
                  <a:schemeClr val="bg1"/>
                </a:solidFill>
              </a:rPr>
              <a:t>import tensorflow as tf</a:t>
            </a:r>
            <a:endParaRPr lang="en-US" sz="2000" b="1">
              <a:solidFill>
                <a:schemeClr val="bg1"/>
              </a:solidFill>
            </a:endParaRPr>
          </a:p>
          <a:p>
            <a:pPr>
              <a:lnSpc>
                <a:spcPct val="110000"/>
              </a:lnSpc>
            </a:pPr>
            <a:r>
              <a:rPr lang="en-US" sz="2000" b="1">
                <a:solidFill>
                  <a:schemeClr val="bg1"/>
                </a:solidFill>
              </a:rPr>
              <a:t>from sklearn.model_selection import train_test_split</a:t>
            </a:r>
            <a:endParaRPr lang="en-US" sz="2000" b="1">
              <a:solidFill>
                <a:schemeClr val="bg1"/>
              </a:solidFill>
            </a:endParaRPr>
          </a:p>
          <a:p>
            <a:pPr>
              <a:lnSpc>
                <a:spcPct val="110000"/>
              </a:lnSpc>
            </a:pPr>
            <a:r>
              <a:rPr lang="en-US" sz="2000" b="1">
                <a:solidFill>
                  <a:schemeClr val="bg1"/>
                </a:solidFill>
              </a:rPr>
              <a:t>#nlp processing</a:t>
            </a:r>
            <a:endParaRPr lang="en-US" sz="2000" b="1">
              <a:solidFill>
                <a:schemeClr val="bg1"/>
              </a:solidFill>
            </a:endParaRPr>
          </a:p>
          <a:p>
            <a:pPr>
              <a:lnSpc>
                <a:spcPct val="110000"/>
              </a:lnSpc>
            </a:pPr>
            <a:r>
              <a:rPr lang="en-US" sz="2000" b="1">
                <a:solidFill>
                  <a:schemeClr val="bg1"/>
                </a:solidFill>
              </a:rPr>
              <a:t>import unicodedata</a:t>
            </a:r>
            <a:endParaRPr lang="en-US" sz="2000" b="1">
              <a:solidFill>
                <a:schemeClr val="bg1"/>
              </a:solidFill>
            </a:endParaRPr>
          </a:p>
          <a:p>
            <a:pPr>
              <a:lnSpc>
                <a:spcPct val="110000"/>
              </a:lnSpc>
            </a:pPr>
            <a:r>
              <a:rPr lang="en-US" sz="2000" b="1">
                <a:solidFill>
                  <a:schemeClr val="bg1"/>
                </a:solidFill>
              </a:rPr>
              <a:t>import re</a:t>
            </a:r>
            <a:endParaRPr lang="en-US" sz="2000" b="1">
              <a:solidFill>
                <a:schemeClr val="bg1"/>
              </a:solidFill>
            </a:endParaRPr>
          </a:p>
          <a:p>
            <a:pPr>
              <a:lnSpc>
                <a:spcPct val="110000"/>
              </a:lnSpc>
            </a:pPr>
            <a:r>
              <a:rPr lang="en-US" sz="2000" b="1">
                <a:solidFill>
                  <a:schemeClr val="bg1"/>
                </a:solidFill>
              </a:rPr>
              <a:t>import numpy as np</a:t>
            </a:r>
            <a:endParaRPr lang="en-US" sz="2000" b="1">
              <a:solidFill>
                <a:schemeClr val="bg1"/>
              </a:solidFill>
            </a:endParaRPr>
          </a:p>
          <a:p>
            <a:pPr>
              <a:lnSpc>
                <a:spcPct val="110000"/>
              </a:lnSpc>
            </a:pPr>
            <a:r>
              <a:rPr lang="en-US" sz="2000" b="1">
                <a:solidFill>
                  <a:schemeClr val="bg1"/>
                </a:solidFill>
              </a:rPr>
              <a:t>import warnings</a:t>
            </a:r>
            <a:endParaRPr lang="en-US" sz="2000" b="1">
              <a:solidFill>
                <a:schemeClr val="bg1"/>
              </a:solidFill>
            </a:endParaRPr>
          </a:p>
          <a:p>
            <a:pPr>
              <a:lnSpc>
                <a:spcPct val="110000"/>
              </a:lnSpc>
            </a:pPr>
            <a:r>
              <a:rPr lang="en-US" sz="2000" b="1">
                <a:solidFill>
                  <a:schemeClr val="bg1"/>
                </a:solidFill>
              </a:rPr>
              <a:t>warnings.filterwarnings('ignore')</a:t>
            </a:r>
            <a:endParaRPr lang="en-US" sz="2000" b="1">
              <a:solidFill>
                <a:schemeClr val="bg1"/>
              </a:solidFill>
            </a:endParaRPr>
          </a:p>
          <a:p>
            <a:pPr>
              <a:lnSpc>
                <a:spcPct val="110000"/>
              </a:lnSpc>
            </a:pPr>
            <a:r>
              <a:rPr lang="en-US" sz="2000" b="1">
                <a:solidFill>
                  <a:schemeClr val="bg1"/>
                </a:solidFill>
              </a:rPr>
              <a:t>/opt/conda/lib/python3.10/site-packages/scipy/ init .py:146:</a:t>
            </a:r>
            <a:endParaRPr lang="en-US" sz="2000" b="1">
              <a:solidFill>
                <a:schemeClr val="bg1"/>
              </a:solidFill>
            </a:endParaRPr>
          </a:p>
          <a:p>
            <a:pPr>
              <a:lnSpc>
                <a:spcPct val="110000"/>
              </a:lnSpc>
            </a:pPr>
            <a:r>
              <a:rPr lang="en-US" sz="2000" b="1">
                <a:solidFill>
                  <a:schemeClr val="bg1"/>
                </a:solidFill>
              </a:rPr>
              <a:t>UserWarning: A NumPy version &gt;=1.16.5 and &lt;1.23.0 is required for this</a:t>
            </a:r>
            <a:endParaRPr lang="en-US" sz="2000" b="1">
              <a:solidFill>
                <a:schemeClr val="bg1"/>
              </a:solidFill>
            </a:endParaRPr>
          </a:p>
          <a:p>
            <a:pPr>
              <a:lnSpc>
                <a:spcPct val="110000"/>
              </a:lnSpc>
            </a:pPr>
            <a:r>
              <a:rPr lang="en-US" sz="2000" b="1">
                <a:solidFill>
                  <a:schemeClr val="bg1"/>
                </a:solidFill>
              </a:rPr>
              <a:t>version of SciPy (detected version 1.23.5</a:t>
            </a:r>
            <a:endParaRPr lang="en-US" sz="2000" b="1">
              <a:solidFill>
                <a:schemeClr val="bg1"/>
              </a:solidFill>
            </a:endParaRPr>
          </a:p>
          <a:p>
            <a:pPr>
              <a:lnSpc>
                <a:spcPct val="110000"/>
              </a:lnSpc>
            </a:pPr>
            <a:r>
              <a:rPr lang="en-US" sz="2000" b="1">
                <a:solidFill>
                  <a:schemeClr val="bg1"/>
                </a:solidFill>
              </a:rPr>
              <a:t>warnings.warn(f"A NumPy version &gt;={np_minversion} and</a:t>
            </a:r>
            <a:endParaRPr lang="en-US" sz="2000" b="1">
              <a:solidFill>
                <a:schemeClr val="bg1"/>
              </a:solidFill>
            </a:endParaRPr>
          </a:p>
          <a:p>
            <a:pPr>
              <a:lnSpc>
                <a:spcPct val="110000"/>
              </a:lnSpc>
            </a:pPr>
            <a:r>
              <a:rPr lang="en-US" sz="2000" b="1">
                <a:solidFill>
                  <a:schemeClr val="bg1"/>
                </a:solidFill>
              </a:rPr>
              <a:t>&lt;{np_maxversion}"</a:t>
            </a:r>
            <a:endParaRPr lang="en-US" sz="2000" b="1">
              <a:solidFill>
                <a:schemeClr val="bg1"/>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Content Placeholder 1" descr="Image_-_Chatbot"/>
          <p:cNvPicPr>
            <a:picLocks noChangeAspect="1"/>
          </p:cNvPicPr>
          <p:nvPr>
            <p:ph idx="1"/>
          </p:nvPr>
        </p:nvPicPr>
        <p:blipFill>
          <a:blip r:embed="rId1"/>
          <a:stretch>
            <a:fillRect/>
          </a:stretch>
        </p:blipFill>
        <p:spPr>
          <a:xfrm>
            <a:off x="5116195" y="0"/>
            <a:ext cx="7075805" cy="6858000"/>
          </a:xfrm>
          <a:prstGeom prst="rect">
            <a:avLst/>
          </a:prstGeom>
        </p:spPr>
      </p:pic>
      <p:sp>
        <p:nvSpPr>
          <p:cNvPr id="4" name="Freeform 3"/>
          <p:cNvSpPr/>
          <p:nvPr/>
        </p:nvSpPr>
        <p:spPr>
          <a:xfrm>
            <a:off x="-635" y="-46355"/>
            <a:ext cx="10683240" cy="6952615"/>
          </a:xfrm>
          <a:custGeom>
            <a:avLst/>
            <a:gdLst>
              <a:gd name="connsiteX0" fmla="*/ 0 w 16824"/>
              <a:gd name="connsiteY0" fmla="*/ 72 h 10949"/>
              <a:gd name="connsiteX1" fmla="*/ 8259 w 16824"/>
              <a:gd name="connsiteY1" fmla="*/ 0 h 10949"/>
              <a:gd name="connsiteX2" fmla="*/ 16824 w 16824"/>
              <a:gd name="connsiteY2" fmla="*/ 10949 h 10949"/>
              <a:gd name="connsiteX3" fmla="*/ 0 w 16824"/>
              <a:gd name="connsiteY3" fmla="*/ 10949 h 10949"/>
              <a:gd name="connsiteX4" fmla="*/ 0 w 16824"/>
              <a:gd name="connsiteY4" fmla="*/ 72 h 10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 h="10949">
                <a:moveTo>
                  <a:pt x="0" y="72"/>
                </a:moveTo>
                <a:lnTo>
                  <a:pt x="8259" y="0"/>
                </a:lnTo>
                <a:lnTo>
                  <a:pt x="16824" y="10949"/>
                </a:lnTo>
                <a:lnTo>
                  <a:pt x="0" y="10949"/>
                </a:lnTo>
                <a:lnTo>
                  <a:pt x="0" y="72"/>
                </a:lnTo>
                <a:close/>
              </a:path>
            </a:pathLst>
          </a:cu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150495" y="323215"/>
            <a:ext cx="5205095" cy="398780"/>
          </a:xfrm>
          <a:prstGeom prst="rect">
            <a:avLst/>
          </a:prstGeom>
          <a:noFill/>
        </p:spPr>
        <p:txBody>
          <a:bodyPr wrap="square" rtlCol="0">
            <a:spAutoFit/>
          </a:bodyPr>
          <a:p>
            <a:r>
              <a:rPr lang="en-US">
                <a:latin typeface="Candara" panose="020E0502030303020204" charset="0"/>
                <a:cs typeface="Candara" panose="020E0502030303020204" charset="0"/>
              </a:rPr>
              <a:t> </a:t>
            </a:r>
            <a:r>
              <a:rPr lang="en-US" sz="2000">
                <a:latin typeface="Arial Black" panose="020B0A04020102020204" charset="0"/>
                <a:cs typeface="Arial Black" panose="020B0A04020102020204" charset="0"/>
              </a:rPr>
              <a:t>Data Collection and Preprocessing:</a:t>
            </a:r>
            <a:endParaRPr lang="en-US" sz="2000">
              <a:latin typeface="Arial Black" panose="020B0A04020102020204" charset="0"/>
              <a:cs typeface="Arial Black" panose="020B0A04020102020204" charset="0"/>
            </a:endParaRPr>
          </a:p>
        </p:txBody>
      </p:sp>
      <p:sp>
        <p:nvSpPr>
          <p:cNvPr id="9" name="Text Box 8"/>
          <p:cNvSpPr txBox="1"/>
          <p:nvPr/>
        </p:nvSpPr>
        <p:spPr>
          <a:xfrm>
            <a:off x="-635" y="748665"/>
            <a:ext cx="6181090" cy="1198880"/>
          </a:xfrm>
          <a:prstGeom prst="rect">
            <a:avLst/>
          </a:prstGeom>
          <a:noFill/>
        </p:spPr>
        <p:txBody>
          <a:bodyPr wrap="square" rtlCol="0">
            <a:spAutoFit/>
          </a:bodyPr>
          <a:p>
            <a:pPr algn="l"/>
            <a:r>
              <a:rPr lang="en-US"/>
              <a:t>Collect and prepare the data necessary for your chatbot. This includes training data, which consists of conversation examples and responses. Preprocessing is vital for cleaning and structuring the data to make it suitable for training your chatbot.</a:t>
            </a:r>
            <a:endParaRPr lang="en-US"/>
          </a:p>
        </p:txBody>
      </p:sp>
      <p:sp>
        <p:nvSpPr>
          <p:cNvPr id="10" name="Text Box 9"/>
          <p:cNvSpPr txBox="1"/>
          <p:nvPr/>
        </p:nvSpPr>
        <p:spPr>
          <a:xfrm>
            <a:off x="150495" y="1974215"/>
            <a:ext cx="3907155" cy="1198880"/>
          </a:xfrm>
          <a:prstGeom prst="rect">
            <a:avLst/>
          </a:prstGeom>
          <a:noFill/>
        </p:spPr>
        <p:txBody>
          <a:bodyPr wrap="square" rtlCol="0">
            <a:spAutoFit/>
          </a:bodyPr>
          <a:p>
            <a:r>
              <a:rPr lang="en-US"/>
              <a:t>The basic text processing in NLP are:</a:t>
            </a:r>
            <a:endParaRPr lang="en-US"/>
          </a:p>
          <a:p>
            <a:r>
              <a:rPr lang="en-US"/>
              <a:t>1. Sentence Segmentation</a:t>
            </a:r>
            <a:endParaRPr lang="en-US"/>
          </a:p>
          <a:p>
            <a:r>
              <a:rPr lang="en-US"/>
              <a:t>2. Normalization</a:t>
            </a:r>
            <a:endParaRPr lang="en-US"/>
          </a:p>
          <a:p>
            <a:r>
              <a:rPr lang="en-US"/>
              <a:t>3. Tokenization</a:t>
            </a:r>
            <a:endParaRPr lang="en-US"/>
          </a:p>
        </p:txBody>
      </p:sp>
      <p:sp>
        <p:nvSpPr>
          <p:cNvPr id="3" name="Text Box 2"/>
          <p:cNvSpPr txBox="1"/>
          <p:nvPr/>
        </p:nvSpPr>
        <p:spPr>
          <a:xfrm>
            <a:off x="307975" y="3199765"/>
            <a:ext cx="5205095" cy="460375"/>
          </a:xfrm>
          <a:prstGeom prst="rect">
            <a:avLst/>
          </a:prstGeom>
          <a:noFill/>
        </p:spPr>
        <p:txBody>
          <a:bodyPr wrap="square" rtlCol="0">
            <a:spAutoFit/>
          </a:bodyPr>
          <a:p>
            <a:r>
              <a:rPr lang="en-US">
                <a:latin typeface="Candara" panose="020E0502030303020204" charset="0"/>
                <a:cs typeface="Candara" panose="020E0502030303020204" charset="0"/>
              </a:rPr>
              <a:t> </a:t>
            </a:r>
            <a:r>
              <a:rPr lang="en-US" sz="2400" b="1">
                <a:latin typeface="Candara" panose="020E0502030303020204" charset="0"/>
                <a:cs typeface="Candara" panose="020E0502030303020204" charset="0"/>
              </a:rPr>
              <a:t>Software used</a:t>
            </a:r>
            <a:r>
              <a:rPr lang="en-US" sz="2000">
                <a:latin typeface="Arial Black" panose="020B0A04020102020204" charset="0"/>
                <a:cs typeface="Arial Black" panose="020B0A04020102020204" charset="0"/>
              </a:rPr>
              <a:t>:</a:t>
            </a:r>
            <a:endParaRPr lang="en-US" sz="2000">
              <a:latin typeface="Arial Black" panose="020B0A04020102020204" charset="0"/>
              <a:cs typeface="Arial Black" panose="020B0A04020102020204" charset="0"/>
            </a:endParaRPr>
          </a:p>
        </p:txBody>
      </p:sp>
      <p:sp>
        <p:nvSpPr>
          <p:cNvPr id="5" name="Text Box 4"/>
          <p:cNvSpPr txBox="1"/>
          <p:nvPr/>
        </p:nvSpPr>
        <p:spPr>
          <a:xfrm>
            <a:off x="413385" y="3686810"/>
            <a:ext cx="6181090" cy="2861310"/>
          </a:xfrm>
          <a:prstGeom prst="rect">
            <a:avLst/>
          </a:prstGeom>
          <a:noFill/>
        </p:spPr>
        <p:txBody>
          <a:bodyPr wrap="square" rtlCol="0">
            <a:spAutoFit/>
          </a:bodyPr>
          <a:p>
            <a:pPr algn="l"/>
            <a:r>
              <a:rPr lang="en-US"/>
              <a:t>1. Python</a:t>
            </a:r>
            <a:endParaRPr lang="en-US"/>
          </a:p>
          <a:p>
            <a:pPr algn="l"/>
            <a:r>
              <a:rPr lang="en-US"/>
              <a:t>2. Natural Language Processing (NLP) Libraries</a:t>
            </a:r>
            <a:endParaRPr lang="en-US"/>
          </a:p>
          <a:p>
            <a:pPr algn="l"/>
            <a:r>
              <a:rPr lang="en-US"/>
              <a:t>3. Machine Learning Libraries</a:t>
            </a:r>
            <a:endParaRPr lang="en-US"/>
          </a:p>
          <a:p>
            <a:pPr algn="l"/>
            <a:r>
              <a:rPr lang="en-US"/>
              <a:t>4. Chatbot Frameworks</a:t>
            </a:r>
            <a:endParaRPr lang="en-US"/>
          </a:p>
          <a:p>
            <a:pPr algn="l"/>
            <a:r>
              <a:rPr lang="en-US"/>
              <a:t>5. Web Frameworks(Optional)</a:t>
            </a:r>
            <a:endParaRPr lang="en-US"/>
          </a:p>
          <a:p>
            <a:pPr algn="l"/>
            <a:r>
              <a:rPr lang="en-US"/>
              <a:t>6.APIs and Data Sources</a:t>
            </a:r>
            <a:endParaRPr lang="en-US"/>
          </a:p>
          <a:p>
            <a:pPr algn="l"/>
            <a:r>
              <a:rPr lang="en-US"/>
              <a:t>7. Development Environment</a:t>
            </a:r>
            <a:endParaRPr lang="en-US"/>
          </a:p>
          <a:p>
            <a:pPr algn="l"/>
            <a:r>
              <a:rPr lang="en-US"/>
              <a:t>8. Version Contro</a:t>
            </a:r>
            <a:endParaRPr lang="en-US"/>
          </a:p>
          <a:p>
            <a:pPr algn="l"/>
            <a:r>
              <a:rPr lang="en-US"/>
              <a:t>9. Hosting and Deployment</a:t>
            </a:r>
            <a:endParaRPr lang="en-US"/>
          </a:p>
          <a:p>
            <a:pPr algn="l"/>
            <a:r>
              <a:rPr lang="en-US"/>
              <a:t>10. Databases </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3"/>
          <p:cNvSpPr/>
          <p:nvPr/>
        </p:nvSpPr>
        <p:spPr>
          <a:xfrm>
            <a:off x="151130" y="0"/>
            <a:ext cx="5310505" cy="799465"/>
          </a:xfrm>
          <a:custGeom>
            <a:avLst/>
            <a:gdLst>
              <a:gd name="connsiteX0" fmla="*/ 1615 w 7342"/>
              <a:gd name="connsiteY0" fmla="*/ 23 h 1948"/>
              <a:gd name="connsiteX1" fmla="*/ 7295 w 7342"/>
              <a:gd name="connsiteY1" fmla="*/ 0 h 1948"/>
              <a:gd name="connsiteX2" fmla="*/ 7342 w 7342"/>
              <a:gd name="connsiteY2" fmla="*/ 974 h 1948"/>
              <a:gd name="connsiteX3" fmla="*/ 7295 w 7342"/>
              <a:gd name="connsiteY3" fmla="*/ 1948 h 1948"/>
              <a:gd name="connsiteX4" fmla="*/ 0 w 7342"/>
              <a:gd name="connsiteY4" fmla="*/ 1948 h 1948"/>
              <a:gd name="connsiteX5" fmla="*/ 1615 w 7342"/>
              <a:gd name="connsiteY5" fmla="*/ 23 h 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2" h="1948">
                <a:moveTo>
                  <a:pt x="1615" y="23"/>
                </a:moveTo>
                <a:lnTo>
                  <a:pt x="7295" y="0"/>
                </a:lnTo>
                <a:lnTo>
                  <a:pt x="7342" y="974"/>
                </a:lnTo>
                <a:lnTo>
                  <a:pt x="7295" y="1948"/>
                </a:lnTo>
                <a:lnTo>
                  <a:pt x="0" y="1948"/>
                </a:lnTo>
                <a:lnTo>
                  <a:pt x="1615" y="2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463040" y="0"/>
            <a:ext cx="3143250" cy="737235"/>
          </a:xfrm>
          <a:prstGeom prst="rect">
            <a:avLst/>
          </a:prstGeom>
          <a:noFill/>
        </p:spPr>
        <p:txBody>
          <a:bodyPr wrap="square" rtlCol="0">
            <a:spAutoFit/>
          </a:bodyPr>
          <a:p>
            <a:pPr algn="l"/>
            <a:r>
              <a:rPr lang="en-US">
                <a:sym typeface="+mn-ea"/>
              </a:rPr>
              <a:t>       </a:t>
            </a:r>
            <a:r>
              <a:rPr lang="en-US" sz="2400">
                <a:latin typeface="Arial Black" panose="020B0A04020102020204" charset="0"/>
                <a:cs typeface="Arial Black" panose="020B0A04020102020204" charset="0"/>
                <a:sym typeface="+mn-ea"/>
              </a:rPr>
              <a:t>Segmentation</a:t>
            </a:r>
            <a:endParaRPr lang="en-US"/>
          </a:p>
          <a:p>
            <a:pPr algn="l"/>
            <a:endParaRPr lang="en-US"/>
          </a:p>
        </p:txBody>
      </p:sp>
      <p:sp>
        <p:nvSpPr>
          <p:cNvPr id="7" name="Text Box 6"/>
          <p:cNvSpPr txBox="1"/>
          <p:nvPr/>
        </p:nvSpPr>
        <p:spPr>
          <a:xfrm>
            <a:off x="0" y="1084580"/>
            <a:ext cx="12192000" cy="5773420"/>
          </a:xfrm>
          <a:prstGeom prst="rect">
            <a:avLst/>
          </a:prstGeom>
          <a:solidFill>
            <a:schemeClr val="tx1">
              <a:lumMod val="65000"/>
              <a:lumOff val="35000"/>
            </a:schemeClr>
          </a:solidFill>
        </p:spPr>
        <p:txBody>
          <a:bodyPr wrap="square" rtlCol="0">
            <a:spAutoFit/>
          </a:bodyPr>
          <a:p>
            <a:pPr algn="l">
              <a:lnSpc>
                <a:spcPct val="110000"/>
              </a:lnSpc>
            </a:pPr>
            <a:r>
              <a:rPr lang="en-US" sz="1600" b="1">
                <a:solidFill>
                  <a:schemeClr val="bg1"/>
                </a:solidFill>
                <a:latin typeface="Arial" panose="020B0604020202020204" pitchFamily="34" charset="0"/>
                <a:cs typeface="Arial" panose="020B0604020202020204" pitchFamily="34" charset="0"/>
              </a:rPr>
              <a:t>#reading data</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data=open('/kaggle/input/simple-dialogs-for-chatbot/dialogs.txt','r').</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read()</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#paried list of question and corresponding answer</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QA_list=[QA.split('\t') for QA in data.split('\n')]</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print(QA_list[:5])</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[['hi, how are you doing?', "i'm fine. how about yourself?"], ["i'm</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fine. how about yourself?", "i'm pretty good. thanks for asking."],</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["i'm pretty good. thanks for asking.", 'no problem. so how have you</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been?'], ['no problem. so how have you been?', "i've been great. what about you?"], ["i've been great. what about you?", "i've been good.</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i'm in school right now."]]questions=[row[0] for row in QA_list]</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answers=[row[1] for row in QA_list]</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print(questions[0:5])</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print(answers[0:5])</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['hi, how are you doing?', "i'm fine. how about yourself?", "i'm</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pretty good. thanks for asking.", 'no problem. so how have you been?',</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"i've been great. what about you?"]</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["i'm fine. how about yourself?", "i'm pretty good. thanks for</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asking.", 'no problem. so how have you been?', "i've been great. what</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about you?", "i've been good. i'm in school right now."]</a:t>
            </a:r>
            <a:endParaRPr lang="en-US" sz="1600" b="1">
              <a:solidFill>
                <a:schemeClr val="bg1"/>
              </a:solidFill>
              <a:latin typeface="Arial" panose="020B0604020202020204" pitchFamily="34" charset="0"/>
              <a:cs typeface="Arial" panose="020B0604020202020204" pitchFamily="34" charset="0"/>
            </a:endParaRPr>
          </a:p>
        </p:txBody>
      </p:sp>
      <p:sp>
        <p:nvSpPr>
          <p:cNvPr id="8" name="Text Box 7"/>
          <p:cNvSpPr txBox="1"/>
          <p:nvPr/>
        </p:nvSpPr>
        <p:spPr>
          <a:xfrm>
            <a:off x="514350" y="431165"/>
            <a:ext cx="5041265" cy="368300"/>
          </a:xfrm>
          <a:prstGeom prst="rect">
            <a:avLst/>
          </a:prstGeom>
          <a:noFill/>
        </p:spPr>
        <p:txBody>
          <a:bodyPr wrap="square" rtlCol="0">
            <a:spAutoFit/>
          </a:bodyPr>
          <a:p>
            <a:r>
              <a:rPr lang="en-US"/>
              <a:t>formatting data to be in a question answer format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3"/>
          <p:cNvSpPr/>
          <p:nvPr/>
        </p:nvSpPr>
        <p:spPr>
          <a:xfrm>
            <a:off x="1720215" y="15240"/>
            <a:ext cx="7061200" cy="799465"/>
          </a:xfrm>
          <a:custGeom>
            <a:avLst/>
            <a:gdLst>
              <a:gd name="connsiteX0" fmla="*/ 2457 w 11120"/>
              <a:gd name="connsiteY0" fmla="*/ 15 h 1259"/>
              <a:gd name="connsiteX1" fmla="*/ 11097 w 11120"/>
              <a:gd name="connsiteY1" fmla="*/ 0 h 1259"/>
              <a:gd name="connsiteX2" fmla="*/ 11120 w 11120"/>
              <a:gd name="connsiteY2" fmla="*/ 647 h 1259"/>
              <a:gd name="connsiteX3" fmla="*/ 11097 w 11120"/>
              <a:gd name="connsiteY3" fmla="*/ 1259 h 1259"/>
              <a:gd name="connsiteX4" fmla="*/ 0 w 11120"/>
              <a:gd name="connsiteY4" fmla="*/ 1259 h 1259"/>
              <a:gd name="connsiteX5" fmla="*/ 2457 w 11120"/>
              <a:gd name="connsiteY5" fmla="*/ 15 h 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20" h="1259">
                <a:moveTo>
                  <a:pt x="2457" y="15"/>
                </a:moveTo>
                <a:lnTo>
                  <a:pt x="11097" y="0"/>
                </a:lnTo>
                <a:lnTo>
                  <a:pt x="11120" y="647"/>
                </a:lnTo>
                <a:lnTo>
                  <a:pt x="11097" y="1259"/>
                </a:lnTo>
                <a:lnTo>
                  <a:pt x="0" y="1259"/>
                </a:lnTo>
                <a:lnTo>
                  <a:pt x="2457" y="15"/>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3952875" y="15240"/>
            <a:ext cx="3143250" cy="829945"/>
          </a:xfrm>
          <a:prstGeom prst="rect">
            <a:avLst/>
          </a:prstGeom>
          <a:noFill/>
        </p:spPr>
        <p:txBody>
          <a:bodyPr wrap="square" rtlCol="0">
            <a:spAutoFit/>
          </a:bodyPr>
          <a:p>
            <a:pPr algn="l"/>
            <a:r>
              <a:rPr lang="en-US">
                <a:sym typeface="+mn-ea"/>
              </a:rPr>
              <a:t>       </a:t>
            </a:r>
            <a:r>
              <a:rPr lang="en-US" sz="2400">
                <a:latin typeface="Arial Black" panose="020B0A04020102020204" charset="0"/>
                <a:cs typeface="Arial Black" panose="020B0A04020102020204" charset="0"/>
                <a:sym typeface="+mn-ea"/>
              </a:rPr>
              <a:t>Normalization</a:t>
            </a:r>
            <a:endParaRPr lang="en-US" sz="2400">
              <a:latin typeface="Arial Black" panose="020B0A04020102020204" charset="0"/>
              <a:cs typeface="Arial Black" panose="020B0A04020102020204" charset="0"/>
              <a:sym typeface="+mn-ea"/>
            </a:endParaRPr>
          </a:p>
          <a:p>
            <a:pPr algn="l"/>
            <a:endParaRPr lang="en-US" sz="2400">
              <a:latin typeface="Arial Black" panose="020B0A04020102020204" charset="0"/>
              <a:cs typeface="Arial Black" panose="020B0A04020102020204" charset="0"/>
              <a:sym typeface="+mn-ea"/>
            </a:endParaRPr>
          </a:p>
        </p:txBody>
      </p:sp>
      <p:sp>
        <p:nvSpPr>
          <p:cNvPr id="7" name="Text Box 6"/>
          <p:cNvSpPr txBox="1"/>
          <p:nvPr/>
        </p:nvSpPr>
        <p:spPr>
          <a:xfrm>
            <a:off x="0" y="829945"/>
            <a:ext cx="12192000" cy="6043930"/>
          </a:xfrm>
          <a:prstGeom prst="rect">
            <a:avLst/>
          </a:prstGeom>
          <a:solidFill>
            <a:schemeClr val="tx1">
              <a:lumMod val="65000"/>
              <a:lumOff val="35000"/>
            </a:schemeClr>
          </a:solidFill>
        </p:spPr>
        <p:txBody>
          <a:bodyPr wrap="square" rtlCol="0">
            <a:spAutoFit/>
          </a:bodyPr>
          <a:p>
            <a:pPr algn="l">
              <a:lnSpc>
                <a:spcPct val="110000"/>
              </a:lnSpc>
            </a:pPr>
            <a:r>
              <a:rPr lang="en-US" sz="1600" b="1">
                <a:solidFill>
                  <a:schemeClr val="bg1"/>
                </a:solidFill>
                <a:latin typeface="Arial" panose="020B0604020202020204" pitchFamily="34" charset="0"/>
                <a:cs typeface="Arial" panose="020B0604020202020204" pitchFamily="34" charset="0"/>
              </a:rPr>
              <a:t>def remove_diacritic(text):</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return ''.join(char for char in unicodedata.normalize('NFD',text)</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if unicodedata.category(char) !='Mn')</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def preprocessing(text):</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#Case folding and removing extra whitespaces</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text=remove_diacritic(text.lower().strip())</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#Ensuring punctuation marks to be treated as tokens</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text=re.sub(r"([?.!,¿])", r" \1 ", text)</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#Removing redundant spaces</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text= re.sub(r'[" "]+', " ", text)</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#Removing non alphabetic characters</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text=re.sub(r"[^a-zA-Z?.!,¿]+", " ", text)</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text=text.strip()</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#Indicating the start and end of each sentence</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text='&lt;start&gt; ' + text + ' &lt;end&gt;'</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return text</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preprocessed_questions=[preprocessing(sen) for sen in questions]</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preprocessed_answers=[preprocessing(sen) for sen in answers]</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print(preprocessed_questions[0])</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print(preprocessed_answers[0])</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&lt;start&gt; hi , how are you doing ? &lt;end&gt;</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&lt;start&gt; i m fine . how about yourself ? &lt;end&gt;</a:t>
            </a:r>
            <a:endParaRPr lang="en-US" sz="1600" b="1">
              <a:solidFill>
                <a:schemeClr val="bg1"/>
              </a:solidFill>
              <a:latin typeface="Arial" panose="020B0604020202020204" pitchFamily="34" charset="0"/>
              <a:cs typeface="Arial" panose="020B0604020202020204" pitchFamily="34" charset="0"/>
            </a:endParaRPr>
          </a:p>
        </p:txBody>
      </p:sp>
      <p:sp>
        <p:nvSpPr>
          <p:cNvPr id="8" name="Text Box 7"/>
          <p:cNvSpPr txBox="1"/>
          <p:nvPr/>
        </p:nvSpPr>
        <p:spPr>
          <a:xfrm>
            <a:off x="2174875" y="446405"/>
            <a:ext cx="6940550" cy="368300"/>
          </a:xfrm>
          <a:prstGeom prst="rect">
            <a:avLst/>
          </a:prstGeom>
          <a:noFill/>
        </p:spPr>
        <p:txBody>
          <a:bodyPr wrap="square" rtlCol="0">
            <a:spAutoFit/>
          </a:bodyPr>
          <a:p>
            <a:r>
              <a:rPr lang="en-US"/>
              <a:t>To reduce its randomness, bringing it closer to a predefined “standard”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3"/>
          <p:cNvSpPr/>
          <p:nvPr/>
        </p:nvSpPr>
        <p:spPr>
          <a:xfrm>
            <a:off x="0" y="0"/>
            <a:ext cx="7061200" cy="543560"/>
          </a:xfrm>
          <a:custGeom>
            <a:avLst/>
            <a:gdLst>
              <a:gd name="connsiteX0" fmla="*/ 2457 w 11120"/>
              <a:gd name="connsiteY0" fmla="*/ 15 h 1259"/>
              <a:gd name="connsiteX1" fmla="*/ 11097 w 11120"/>
              <a:gd name="connsiteY1" fmla="*/ 0 h 1259"/>
              <a:gd name="connsiteX2" fmla="*/ 11120 w 11120"/>
              <a:gd name="connsiteY2" fmla="*/ 647 h 1259"/>
              <a:gd name="connsiteX3" fmla="*/ 11097 w 11120"/>
              <a:gd name="connsiteY3" fmla="*/ 1259 h 1259"/>
              <a:gd name="connsiteX4" fmla="*/ 0 w 11120"/>
              <a:gd name="connsiteY4" fmla="*/ 1259 h 1259"/>
              <a:gd name="connsiteX5" fmla="*/ 2457 w 11120"/>
              <a:gd name="connsiteY5" fmla="*/ 15 h 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20" h="1259">
                <a:moveTo>
                  <a:pt x="2457" y="15"/>
                </a:moveTo>
                <a:lnTo>
                  <a:pt x="11097" y="0"/>
                </a:lnTo>
                <a:lnTo>
                  <a:pt x="11120" y="647"/>
                </a:lnTo>
                <a:lnTo>
                  <a:pt x="11097" y="1259"/>
                </a:lnTo>
                <a:lnTo>
                  <a:pt x="0" y="1259"/>
                </a:lnTo>
                <a:lnTo>
                  <a:pt x="2457" y="15"/>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599565" y="0"/>
            <a:ext cx="3143250" cy="829945"/>
          </a:xfrm>
          <a:prstGeom prst="rect">
            <a:avLst/>
          </a:prstGeom>
          <a:noFill/>
        </p:spPr>
        <p:txBody>
          <a:bodyPr wrap="square" rtlCol="0">
            <a:spAutoFit/>
          </a:bodyPr>
          <a:p>
            <a:pPr algn="l"/>
            <a:r>
              <a:rPr lang="en-US">
                <a:sym typeface="+mn-ea"/>
              </a:rPr>
              <a:t>       </a:t>
            </a:r>
            <a:r>
              <a:rPr lang="en-US" sz="2400">
                <a:latin typeface="Arial Black" panose="020B0A04020102020204" charset="0"/>
                <a:cs typeface="Arial Black" panose="020B0A04020102020204" charset="0"/>
                <a:sym typeface="+mn-ea"/>
              </a:rPr>
              <a:t>Tokenization</a:t>
            </a:r>
            <a:endParaRPr lang="en-US" sz="2400">
              <a:latin typeface="Arial Black" panose="020B0A04020102020204" charset="0"/>
              <a:cs typeface="Arial Black" panose="020B0A04020102020204" charset="0"/>
              <a:sym typeface="+mn-ea"/>
            </a:endParaRPr>
          </a:p>
          <a:p>
            <a:pPr algn="l"/>
            <a:endParaRPr lang="en-US" sz="2400">
              <a:latin typeface="Arial Black" panose="020B0A04020102020204" charset="0"/>
              <a:cs typeface="Arial Black" panose="020B0A04020102020204" charset="0"/>
              <a:sym typeface="+mn-ea"/>
            </a:endParaRPr>
          </a:p>
        </p:txBody>
      </p:sp>
      <p:sp>
        <p:nvSpPr>
          <p:cNvPr id="7" name="Text Box 6"/>
          <p:cNvSpPr txBox="1"/>
          <p:nvPr/>
        </p:nvSpPr>
        <p:spPr>
          <a:xfrm>
            <a:off x="173355" y="981075"/>
            <a:ext cx="6714490" cy="1714500"/>
          </a:xfrm>
          <a:prstGeom prst="rect">
            <a:avLst/>
          </a:prstGeom>
          <a:solidFill>
            <a:schemeClr val="tx1">
              <a:lumMod val="65000"/>
              <a:lumOff val="35000"/>
            </a:schemeClr>
          </a:solidFill>
        </p:spPr>
        <p:txBody>
          <a:bodyPr wrap="square" rtlCol="0">
            <a:spAutoFit/>
          </a:bodyPr>
          <a:p>
            <a:pPr algn="l">
              <a:lnSpc>
                <a:spcPct val="110000"/>
              </a:lnSpc>
            </a:pPr>
            <a:r>
              <a:rPr lang="en-US" sz="1600" b="1">
                <a:solidFill>
                  <a:schemeClr val="bg1"/>
                </a:solidFill>
                <a:latin typeface="Arial" panose="020B0604020202020204" pitchFamily="34" charset="0"/>
                <a:cs typeface="Arial" panose="020B0604020202020204" pitchFamily="34" charset="0"/>
              </a:rPr>
              <a:t>def tokenize(lang):</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lang_tokenizer = tf.keras.preprocessing.text.Tokenizer(</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filters='')</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#build vocabulary on unique words</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lang_tokenizer.fit_on_texts(lang)</a:t>
            </a:r>
            <a:endParaRPr lang="en-US" sz="1600" b="1">
              <a:solidFill>
                <a:schemeClr val="bg1"/>
              </a:solidFill>
              <a:latin typeface="Arial" panose="020B0604020202020204" pitchFamily="34" charset="0"/>
              <a:cs typeface="Arial" panose="020B0604020202020204" pitchFamily="34" charset="0"/>
            </a:endParaRPr>
          </a:p>
          <a:p>
            <a:pPr algn="l">
              <a:lnSpc>
                <a:spcPct val="110000"/>
              </a:lnSpc>
            </a:pPr>
            <a:r>
              <a:rPr lang="en-US" sz="1600" b="1">
                <a:solidFill>
                  <a:schemeClr val="bg1"/>
                </a:solidFill>
                <a:latin typeface="Arial" panose="020B0604020202020204" pitchFamily="34" charset="0"/>
                <a:cs typeface="Arial" panose="020B0604020202020204" pitchFamily="34" charset="0"/>
              </a:rPr>
              <a:t>return lang_tokenizer</a:t>
            </a:r>
            <a:endParaRPr lang="en-US" sz="1600" b="1">
              <a:solidFill>
                <a:schemeClr val="bg1"/>
              </a:solidFill>
              <a:latin typeface="Arial" panose="020B0604020202020204" pitchFamily="34" charset="0"/>
              <a:cs typeface="Arial" panose="020B0604020202020204" pitchFamily="34" charset="0"/>
            </a:endParaRPr>
          </a:p>
        </p:txBody>
      </p:sp>
      <p:sp>
        <p:nvSpPr>
          <p:cNvPr id="2" name="Freeform 1"/>
          <p:cNvSpPr/>
          <p:nvPr/>
        </p:nvSpPr>
        <p:spPr>
          <a:xfrm>
            <a:off x="-173355" y="3420745"/>
            <a:ext cx="7061200" cy="829945"/>
          </a:xfrm>
          <a:custGeom>
            <a:avLst/>
            <a:gdLst>
              <a:gd name="connsiteX0" fmla="*/ 2457 w 11120"/>
              <a:gd name="connsiteY0" fmla="*/ 15 h 1259"/>
              <a:gd name="connsiteX1" fmla="*/ 11097 w 11120"/>
              <a:gd name="connsiteY1" fmla="*/ 0 h 1259"/>
              <a:gd name="connsiteX2" fmla="*/ 11120 w 11120"/>
              <a:gd name="connsiteY2" fmla="*/ 647 h 1259"/>
              <a:gd name="connsiteX3" fmla="*/ 11097 w 11120"/>
              <a:gd name="connsiteY3" fmla="*/ 1259 h 1259"/>
              <a:gd name="connsiteX4" fmla="*/ 0 w 11120"/>
              <a:gd name="connsiteY4" fmla="*/ 1259 h 1259"/>
              <a:gd name="connsiteX5" fmla="*/ 2457 w 11120"/>
              <a:gd name="connsiteY5" fmla="*/ 15 h 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20" h="1259">
                <a:moveTo>
                  <a:pt x="2457" y="15"/>
                </a:moveTo>
                <a:lnTo>
                  <a:pt x="11097" y="0"/>
                </a:lnTo>
                <a:lnTo>
                  <a:pt x="11120" y="647"/>
                </a:lnTo>
                <a:lnTo>
                  <a:pt x="11097" y="1259"/>
                </a:lnTo>
                <a:lnTo>
                  <a:pt x="0" y="1259"/>
                </a:lnTo>
                <a:lnTo>
                  <a:pt x="2457" y="15"/>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1898650" y="3420745"/>
            <a:ext cx="3926205" cy="829945"/>
          </a:xfrm>
          <a:prstGeom prst="rect">
            <a:avLst/>
          </a:prstGeom>
          <a:noFill/>
        </p:spPr>
        <p:txBody>
          <a:bodyPr wrap="square" rtlCol="0">
            <a:spAutoFit/>
          </a:bodyPr>
          <a:p>
            <a:pPr algn="l"/>
            <a:r>
              <a:rPr lang="en-US">
                <a:sym typeface="+mn-ea"/>
              </a:rPr>
              <a:t>     </a:t>
            </a:r>
            <a:r>
              <a:rPr lang="en-US" sz="2000">
                <a:sym typeface="+mn-ea"/>
              </a:rPr>
              <a:t>  </a:t>
            </a:r>
            <a:r>
              <a:rPr lang="en-US" sz="2400">
                <a:latin typeface="Arial Black" panose="020B0A04020102020204" charset="0"/>
                <a:cs typeface="Arial Black" panose="020B0A04020102020204" charset="0"/>
                <a:sym typeface="+mn-ea"/>
              </a:rPr>
              <a:t>Word Embedding</a:t>
            </a:r>
            <a:endParaRPr lang="en-US">
              <a:sym typeface="+mn-ea"/>
            </a:endParaRPr>
          </a:p>
          <a:p>
            <a:pPr algn="l"/>
            <a:endParaRPr lang="en-US" sz="2400">
              <a:latin typeface="Arial Black" panose="020B0A04020102020204" charset="0"/>
              <a:cs typeface="Arial Black" panose="020B0A04020102020204" charset="0"/>
              <a:sym typeface="+mn-ea"/>
            </a:endParaRPr>
          </a:p>
        </p:txBody>
      </p:sp>
      <p:sp>
        <p:nvSpPr>
          <p:cNvPr id="5" name="Text Box 4"/>
          <p:cNvSpPr txBox="1"/>
          <p:nvPr/>
        </p:nvSpPr>
        <p:spPr>
          <a:xfrm>
            <a:off x="173355" y="4509135"/>
            <a:ext cx="6714490" cy="1861185"/>
          </a:xfrm>
          <a:prstGeom prst="rect">
            <a:avLst/>
          </a:prstGeom>
          <a:solidFill>
            <a:schemeClr val="tx1">
              <a:lumMod val="65000"/>
              <a:lumOff val="35000"/>
            </a:schemeClr>
          </a:solidFill>
        </p:spPr>
        <p:txBody>
          <a:bodyPr wrap="square" rtlCol="0">
            <a:spAutoFit/>
          </a:bodyPr>
          <a:p>
            <a:pPr algn="l">
              <a:lnSpc>
                <a:spcPct val="120000"/>
              </a:lnSpc>
            </a:pPr>
            <a:r>
              <a:rPr lang="en-US" sz="1600" b="1">
                <a:solidFill>
                  <a:schemeClr val="bg1"/>
                </a:solidFill>
                <a:latin typeface="Arial" panose="020B0604020202020204" pitchFamily="34" charset="0"/>
                <a:cs typeface="Arial" panose="020B0604020202020204" pitchFamily="34" charset="0"/>
              </a:rPr>
              <a:t>def vectorization(lang_tokenizer,lang):</a:t>
            </a:r>
            <a:endParaRPr lang="en-US" sz="1600" b="1">
              <a:solidFill>
                <a:schemeClr val="bg1"/>
              </a:solidFill>
              <a:latin typeface="Arial" panose="020B0604020202020204" pitchFamily="34" charset="0"/>
              <a:cs typeface="Arial" panose="020B0604020202020204" pitchFamily="34" charset="0"/>
            </a:endParaRPr>
          </a:p>
          <a:p>
            <a:pPr algn="l">
              <a:lnSpc>
                <a:spcPct val="120000"/>
              </a:lnSpc>
            </a:pPr>
            <a:r>
              <a:rPr lang="en-US" sz="1600" b="1">
                <a:solidFill>
                  <a:schemeClr val="bg1"/>
                </a:solidFill>
                <a:latin typeface="Arial" panose="020B0604020202020204" pitchFamily="34" charset="0"/>
                <a:cs typeface="Arial" panose="020B0604020202020204" pitchFamily="34" charset="0"/>
              </a:rPr>
              <a:t>#word embedding for training the neural network</a:t>
            </a:r>
            <a:endParaRPr lang="en-US" sz="1600" b="1">
              <a:solidFill>
                <a:schemeClr val="bg1"/>
              </a:solidFill>
              <a:latin typeface="Arial" panose="020B0604020202020204" pitchFamily="34" charset="0"/>
              <a:cs typeface="Arial" panose="020B0604020202020204" pitchFamily="34" charset="0"/>
            </a:endParaRPr>
          </a:p>
          <a:p>
            <a:pPr algn="l">
              <a:lnSpc>
                <a:spcPct val="120000"/>
              </a:lnSpc>
            </a:pPr>
            <a:r>
              <a:rPr lang="en-US" sz="1600" b="1">
                <a:solidFill>
                  <a:schemeClr val="bg1"/>
                </a:solidFill>
                <a:latin typeface="Arial" panose="020B0604020202020204" pitchFamily="34" charset="0"/>
                <a:cs typeface="Arial" panose="020B0604020202020204" pitchFamily="34" charset="0"/>
              </a:rPr>
              <a:t>tensor = lang_tokenizer.texts_to_sequences(lang)</a:t>
            </a:r>
            <a:endParaRPr lang="en-US" sz="1600" b="1">
              <a:solidFill>
                <a:schemeClr val="bg1"/>
              </a:solidFill>
              <a:latin typeface="Arial" panose="020B0604020202020204" pitchFamily="34" charset="0"/>
              <a:cs typeface="Arial" panose="020B0604020202020204" pitchFamily="34" charset="0"/>
            </a:endParaRPr>
          </a:p>
          <a:p>
            <a:pPr algn="l">
              <a:lnSpc>
                <a:spcPct val="120000"/>
              </a:lnSpc>
            </a:pPr>
            <a:r>
              <a:rPr lang="en-US" sz="1600" b="1">
                <a:solidFill>
                  <a:schemeClr val="bg1"/>
                </a:solidFill>
                <a:latin typeface="Arial" panose="020B0604020202020204" pitchFamily="34" charset="0"/>
                <a:cs typeface="Arial" panose="020B0604020202020204" pitchFamily="34" charset="0"/>
              </a:rPr>
              <a:t>tensor = tf.keras.preprocessing.sequence.pad_sequences(tensor,</a:t>
            </a:r>
            <a:endParaRPr lang="en-US" sz="1600" b="1">
              <a:solidFill>
                <a:schemeClr val="bg1"/>
              </a:solidFill>
              <a:latin typeface="Arial" panose="020B0604020202020204" pitchFamily="34" charset="0"/>
              <a:cs typeface="Arial" panose="020B0604020202020204" pitchFamily="34" charset="0"/>
            </a:endParaRPr>
          </a:p>
          <a:p>
            <a:pPr algn="l">
              <a:lnSpc>
                <a:spcPct val="120000"/>
              </a:lnSpc>
            </a:pPr>
            <a:r>
              <a:rPr lang="en-US" sz="1600" b="1">
                <a:solidFill>
                  <a:schemeClr val="bg1"/>
                </a:solidFill>
                <a:latin typeface="Arial" panose="020B0604020202020204" pitchFamily="34" charset="0"/>
                <a:cs typeface="Arial" panose="020B0604020202020204" pitchFamily="34" charset="0"/>
              </a:rPr>
              <a:t>padding='post')</a:t>
            </a:r>
            <a:endParaRPr lang="en-US" sz="1600" b="1">
              <a:solidFill>
                <a:schemeClr val="bg1"/>
              </a:solidFill>
              <a:latin typeface="Arial" panose="020B0604020202020204" pitchFamily="34" charset="0"/>
              <a:cs typeface="Arial" panose="020B0604020202020204" pitchFamily="34" charset="0"/>
            </a:endParaRPr>
          </a:p>
          <a:p>
            <a:pPr algn="l">
              <a:lnSpc>
                <a:spcPct val="120000"/>
              </a:lnSpc>
            </a:pPr>
            <a:r>
              <a:rPr lang="en-US" sz="1600" b="1">
                <a:solidFill>
                  <a:schemeClr val="bg1"/>
                </a:solidFill>
                <a:latin typeface="Arial" panose="020B0604020202020204" pitchFamily="34" charset="0"/>
                <a:cs typeface="Arial" panose="020B0604020202020204" pitchFamily="34" charset="0"/>
              </a:rPr>
              <a:t>return tensor</a:t>
            </a:r>
            <a:endParaRPr lang="en-US" sz="1600" b="1">
              <a:solidFill>
                <a:schemeClr val="bg1"/>
              </a:solidFill>
              <a:latin typeface="Arial" panose="020B0604020202020204" pitchFamily="34" charset="0"/>
              <a:cs typeface="Arial" panose="020B0604020202020204" pitchFamily="34" charset="0"/>
            </a:endParaRPr>
          </a:p>
        </p:txBody>
      </p:sp>
      <p:sp>
        <p:nvSpPr>
          <p:cNvPr id="9" name="Text Box 8"/>
          <p:cNvSpPr txBox="1"/>
          <p:nvPr/>
        </p:nvSpPr>
        <p:spPr>
          <a:xfrm>
            <a:off x="942975" y="3882390"/>
            <a:ext cx="4828540" cy="368300"/>
          </a:xfrm>
          <a:prstGeom prst="rect">
            <a:avLst/>
          </a:prstGeom>
          <a:noFill/>
        </p:spPr>
        <p:txBody>
          <a:bodyPr wrap="square" rtlCol="0">
            <a:spAutoFit/>
          </a:bodyPr>
          <a:p>
            <a:r>
              <a:rPr lang="en-US"/>
              <a:t>representing words in form of real-valued vetors</a:t>
            </a:r>
            <a:endParaRPr lang="en-US"/>
          </a:p>
        </p:txBody>
      </p:sp>
      <p:sp>
        <p:nvSpPr>
          <p:cNvPr id="10" name="Freeform 9"/>
          <p:cNvSpPr/>
          <p:nvPr/>
        </p:nvSpPr>
        <p:spPr>
          <a:xfrm>
            <a:off x="7151370" y="180975"/>
            <a:ext cx="4798695" cy="800100"/>
          </a:xfrm>
          <a:custGeom>
            <a:avLst/>
            <a:gdLst>
              <a:gd name="connsiteX0" fmla="*/ 2457 w 11120"/>
              <a:gd name="connsiteY0" fmla="*/ 15 h 1259"/>
              <a:gd name="connsiteX1" fmla="*/ 11097 w 11120"/>
              <a:gd name="connsiteY1" fmla="*/ 0 h 1259"/>
              <a:gd name="connsiteX2" fmla="*/ 11120 w 11120"/>
              <a:gd name="connsiteY2" fmla="*/ 647 h 1259"/>
              <a:gd name="connsiteX3" fmla="*/ 11097 w 11120"/>
              <a:gd name="connsiteY3" fmla="*/ 1259 h 1259"/>
              <a:gd name="connsiteX4" fmla="*/ 0 w 11120"/>
              <a:gd name="connsiteY4" fmla="*/ 1259 h 1259"/>
              <a:gd name="connsiteX5" fmla="*/ 2457 w 11120"/>
              <a:gd name="connsiteY5" fmla="*/ 15 h 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20" h="1259">
                <a:moveTo>
                  <a:pt x="2457" y="15"/>
                </a:moveTo>
                <a:lnTo>
                  <a:pt x="11097" y="0"/>
                </a:lnTo>
                <a:lnTo>
                  <a:pt x="11120" y="647"/>
                </a:lnTo>
                <a:lnTo>
                  <a:pt x="11097" y="1259"/>
                </a:lnTo>
                <a:lnTo>
                  <a:pt x="0" y="1259"/>
                </a:lnTo>
                <a:lnTo>
                  <a:pt x="2457" y="15"/>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7151370" y="1179830"/>
            <a:ext cx="4889500" cy="5262245"/>
          </a:xfrm>
          <a:prstGeom prst="rect">
            <a:avLst/>
          </a:prstGeom>
          <a:solidFill>
            <a:schemeClr val="tx1">
              <a:lumMod val="65000"/>
              <a:lumOff val="35000"/>
            </a:schemeClr>
          </a:solidFill>
        </p:spPr>
        <p:txBody>
          <a:bodyPr wrap="square" rtlCol="0">
            <a:spAutoFit/>
          </a:bodyPr>
          <a:p>
            <a:pPr algn="l">
              <a:lnSpc>
                <a:spcPct val="100000"/>
              </a:lnSpc>
            </a:pPr>
            <a:r>
              <a:rPr lang="en-US" sz="1600" b="1">
                <a:solidFill>
                  <a:schemeClr val="bg1"/>
                </a:solidFill>
                <a:latin typeface="Arial" panose="020B0604020202020204" pitchFamily="34" charset="0"/>
                <a:cs typeface="Arial" panose="020B0604020202020204" pitchFamily="34" charset="0"/>
              </a:rPr>
              <a:t>def load_Dataset(data,size=None):</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if(size!=None):</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y,X=data[:size]</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else:</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y,X=data</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X_tokenizer=tokenize(X)</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y_tokenizer=tokenize(y)</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X_tensor=vectorization(X_tokenizer,X)</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y_tensor=vectorization(y_tokenizer,y)</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return X_tensor,X_tokenizer, y_tensor, y_tokenizerdef load_Dataset(data,size=None):</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if(size!=None):</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y,X=data[:size]</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else:</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y,X=data</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X_tokenizer=tokenize(X)</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y_tokenizer=tokenize(y)</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X_tensor=vectorization(X_tokenizer,X)</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y_tensor=vectorization(y_tokenizer,y)</a:t>
            </a:r>
            <a:endParaRPr lang="en-US" sz="1600" b="1">
              <a:solidFill>
                <a:schemeClr val="bg1"/>
              </a:solidFill>
              <a:latin typeface="Arial" panose="020B0604020202020204" pitchFamily="34" charset="0"/>
              <a:cs typeface="Arial" panose="020B0604020202020204" pitchFamily="34" charset="0"/>
            </a:endParaRPr>
          </a:p>
          <a:p>
            <a:pPr algn="l">
              <a:lnSpc>
                <a:spcPct val="100000"/>
              </a:lnSpc>
            </a:pPr>
            <a:r>
              <a:rPr lang="en-US" sz="1600" b="1">
                <a:solidFill>
                  <a:schemeClr val="bg1"/>
                </a:solidFill>
                <a:latin typeface="Arial" panose="020B0604020202020204" pitchFamily="34" charset="0"/>
                <a:cs typeface="Arial" panose="020B0604020202020204" pitchFamily="34" charset="0"/>
              </a:rPr>
              <a:t>return X_tensor,X_tokenizer, y_tensor, y_tokenizer</a:t>
            </a:r>
            <a:endParaRPr lang="en-US" sz="1600" b="1">
              <a:solidFill>
                <a:schemeClr val="bg1"/>
              </a:solidFill>
              <a:latin typeface="Arial" panose="020B0604020202020204" pitchFamily="34" charset="0"/>
              <a:cs typeface="Arial" panose="020B0604020202020204" pitchFamily="34" charset="0"/>
            </a:endParaRPr>
          </a:p>
        </p:txBody>
      </p:sp>
      <p:sp>
        <p:nvSpPr>
          <p:cNvPr id="12" name="Text Box 11"/>
          <p:cNvSpPr txBox="1"/>
          <p:nvPr/>
        </p:nvSpPr>
        <p:spPr>
          <a:xfrm>
            <a:off x="7835265" y="180975"/>
            <a:ext cx="3926205" cy="829945"/>
          </a:xfrm>
          <a:prstGeom prst="rect">
            <a:avLst/>
          </a:prstGeom>
          <a:noFill/>
        </p:spPr>
        <p:txBody>
          <a:bodyPr wrap="square" rtlCol="0">
            <a:spAutoFit/>
          </a:bodyPr>
          <a:p>
            <a:pPr algn="l"/>
            <a:r>
              <a:rPr lang="en-US" sz="2400">
                <a:latin typeface="Arial Black" panose="020B0A04020102020204" charset="0"/>
                <a:cs typeface="Arial Black" panose="020B0A04020102020204" charset="0"/>
                <a:sym typeface="+mn-ea"/>
              </a:rPr>
              <a:t>       Creating Dataset</a:t>
            </a:r>
            <a:endParaRPr lang="en-US" sz="2400">
              <a:latin typeface="Arial Black" panose="020B0A04020102020204" charset="0"/>
              <a:cs typeface="Arial Black" panose="020B0A04020102020204" charset="0"/>
              <a:sym typeface="+mn-ea"/>
            </a:endParaRPr>
          </a:p>
          <a:p>
            <a:pPr algn="l"/>
            <a:endParaRPr lang="en-US" sz="2400">
              <a:latin typeface="Arial Black" panose="020B0A04020102020204" charset="0"/>
              <a:cs typeface="Arial Black" panose="020B0A04020102020204" charset="0"/>
              <a:sym typeface="+mn-ea"/>
            </a:endParaRPr>
          </a:p>
        </p:txBody>
      </p:sp>
      <p:sp>
        <p:nvSpPr>
          <p:cNvPr id="15" name="Text Box 14"/>
          <p:cNvSpPr txBox="1"/>
          <p:nvPr/>
        </p:nvSpPr>
        <p:spPr>
          <a:xfrm>
            <a:off x="8213090" y="543560"/>
            <a:ext cx="3978910" cy="368300"/>
          </a:xfrm>
          <a:prstGeom prst="rect">
            <a:avLst/>
          </a:prstGeom>
          <a:noFill/>
        </p:spPr>
        <p:txBody>
          <a:bodyPr wrap="square" rtlCol="0">
            <a:spAutoFit/>
          </a:bodyPr>
          <a:p>
            <a:r>
              <a:rPr lang="en-US"/>
              <a:t>for training and testing the model</a:t>
            </a:r>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18454</Words>
  <Application>WPS Presentation</Application>
  <PresentationFormat>宽屏</PresentationFormat>
  <Paragraphs>529</Paragraphs>
  <Slides>26</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26</vt:i4>
      </vt:variant>
    </vt:vector>
  </HeadingPairs>
  <TitlesOfParts>
    <vt:vector size="42" baseType="lpstr">
      <vt:lpstr>Arial</vt:lpstr>
      <vt:lpstr>SimSun</vt:lpstr>
      <vt:lpstr>Wingdings</vt:lpstr>
      <vt:lpstr>Calibri</vt:lpstr>
      <vt:lpstr>Microsoft YaHei</vt:lpstr>
      <vt:lpstr>Mongolian Baiti</vt:lpstr>
      <vt:lpstr>Sinkin Sans 400 Regular</vt:lpstr>
      <vt:lpstr>Gabriola</vt:lpstr>
      <vt:lpstr>Candara</vt:lpstr>
      <vt:lpstr>Arial Black</vt:lpstr>
      <vt:lpstr>Arial Unicode MS</vt:lpstr>
      <vt:lpstr>Calibri Light</vt:lpstr>
      <vt:lpstr>Roboto Condensed Light</vt:lpstr>
      <vt:lpstr>Bahnschrift SemiBold</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Achu</cp:lastModifiedBy>
  <cp:revision>47</cp:revision>
  <dcterms:created xsi:type="dcterms:W3CDTF">2016-02-02T05:04:00Z</dcterms:created>
  <dcterms:modified xsi:type="dcterms:W3CDTF">2023-11-01T09:06:08Z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1033-11.2.0.11225</vt:lpwstr>
  </property>
  <property fmtid="{D5CDD505-2E9C-101B-9397-08002B2CF9AE}" pid="3" name="ICV">
    <vt:lpwstr>F2437A155B154E688C3D2449CE533AE3</vt:lpwstr>
  </property>
</Properties>
</file>