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68" r:id="rId2"/>
    <p:sldId id="256" r:id="rId3"/>
    <p:sldId id="257" r:id="rId4"/>
    <p:sldId id="270" r:id="rId5"/>
    <p:sldId id="271" r:id="rId6"/>
    <p:sldId id="258" r:id="rId7"/>
    <p:sldId id="272" r:id="rId8"/>
    <p:sldId id="259" r:id="rId9"/>
    <p:sldId id="260" r:id="rId10"/>
    <p:sldId id="261" r:id="rId11"/>
    <p:sldId id="262" r:id="rId12"/>
    <p:sldId id="263" r:id="rId13"/>
    <p:sldId id="264" r:id="rId14"/>
    <p:sldId id="265" r:id="rId15"/>
    <p:sldId id="266" r:id="rId16"/>
    <p:sldId id="267"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828FAB-8322-4B1D-9518-DCCFA83CA5F7}"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213106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28FAB-8322-4B1D-9518-DCCFA83CA5F7}"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182322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28FAB-8322-4B1D-9518-DCCFA83CA5F7}"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205001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828FAB-8322-4B1D-9518-DCCFA83CA5F7}"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205732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28FAB-8322-4B1D-9518-DCCFA83CA5F7}"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245111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828FAB-8322-4B1D-9518-DCCFA83CA5F7}" type="datetimeFigureOut">
              <a:rPr lang="en-US" smtClean="0"/>
              <a:t>2/12/2024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214895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7828FAB-8322-4B1D-9518-DCCFA83CA5F7}"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26DAC-7789-4CA3-B49D-5B4086DBCCD7}"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2404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28FAB-8322-4B1D-9518-DCCFA83CA5F7}"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146508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28FAB-8322-4B1D-9518-DCCFA83CA5F7}"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9268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828FAB-8322-4B1D-9518-DCCFA83CA5F7}" type="datetimeFigureOut">
              <a:rPr lang="en-US" smtClean="0"/>
              <a:t>2/12/2024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35583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828FAB-8322-4B1D-9518-DCCFA83CA5F7}" type="datetimeFigureOut">
              <a:rPr lang="en-US" smtClean="0"/>
              <a:t>2/12/2024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F2126DAC-7789-4CA3-B49D-5B4086DBCCD7}" type="slidenum">
              <a:rPr lang="en-US" smtClean="0"/>
              <a:t>‹#›</a:t>
            </a:fld>
            <a:endParaRPr lang="en-US"/>
          </a:p>
        </p:txBody>
      </p:sp>
    </p:spTree>
    <p:extLst>
      <p:ext uri="{BB962C8B-B14F-4D97-AF65-F5344CB8AC3E}">
        <p14:creationId xmlns:p14="http://schemas.microsoft.com/office/powerpoint/2010/main" val="55932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7828FAB-8322-4B1D-9518-DCCFA83CA5F7}" type="datetimeFigureOut">
              <a:rPr lang="en-US" smtClean="0"/>
              <a:t>2/12/2024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2126DAC-7789-4CA3-B49D-5B4086DBCCD7}" type="slidenum">
              <a:rPr lang="en-US" smtClean="0"/>
              <a:t>‹#›</a:t>
            </a:fld>
            <a:endParaRPr lang="en-US"/>
          </a:p>
        </p:txBody>
      </p:sp>
    </p:spTree>
    <p:extLst>
      <p:ext uri="{BB962C8B-B14F-4D97-AF65-F5344CB8AC3E}">
        <p14:creationId xmlns:p14="http://schemas.microsoft.com/office/powerpoint/2010/main" val="65207698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5014-2580-DAD8-D8A0-2DE1EE1A8364}"/>
              </a:ext>
            </a:extLst>
          </p:cNvPr>
          <p:cNvSpPr>
            <a:spLocks noGrp="1"/>
          </p:cNvSpPr>
          <p:nvPr>
            <p:ph type="title"/>
          </p:nvPr>
        </p:nvSpPr>
        <p:spPr>
          <a:xfrm>
            <a:off x="2452808" y="2710365"/>
            <a:ext cx="7910391" cy="1636348"/>
          </a:xfrm>
        </p:spPr>
        <p:txBody>
          <a:bodyPr>
            <a:normAutofit fontScale="90000"/>
          </a:bodyPr>
          <a:lstStyle/>
          <a:p>
            <a:r>
              <a:rPr lang="en-US" b="1" u="sng" dirty="0"/>
              <a:t>MICROSOFT CLARITY</a:t>
            </a:r>
            <a:br>
              <a:rPr lang="en-US" b="1" u="sng" dirty="0"/>
            </a:br>
            <a:br>
              <a:rPr lang="en-US" b="1" u="sng" dirty="0"/>
            </a:br>
            <a:r>
              <a:rPr lang="en-US" b="1" u="sng" dirty="0"/>
              <a:t>presentation by-</a:t>
            </a:r>
            <a:br>
              <a:rPr lang="en-US" b="1" u="sng" dirty="0"/>
            </a:br>
            <a:r>
              <a:rPr lang="en-US" b="1" u="sng" dirty="0"/>
              <a:t>Amandeep </a:t>
            </a:r>
            <a:r>
              <a:rPr lang="en-US" b="1" u="sng" dirty="0" err="1"/>
              <a:t>rewani</a:t>
            </a:r>
            <a:endParaRPr lang="en-US" b="1" u="sng" dirty="0"/>
          </a:p>
        </p:txBody>
      </p:sp>
    </p:spTree>
    <p:extLst>
      <p:ext uri="{BB962C8B-B14F-4D97-AF65-F5344CB8AC3E}">
        <p14:creationId xmlns:p14="http://schemas.microsoft.com/office/powerpoint/2010/main" val="260939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BA9F31-2EC2-1430-7838-2D124FC8C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939" y="677089"/>
            <a:ext cx="10076121" cy="55038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05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56B8-5A09-123E-B3D2-81A9DEC5DA9D}"/>
              </a:ext>
            </a:extLst>
          </p:cNvPr>
          <p:cNvSpPr>
            <a:spLocks noGrp="1"/>
          </p:cNvSpPr>
          <p:nvPr>
            <p:ph type="title"/>
          </p:nvPr>
        </p:nvSpPr>
        <p:spPr/>
        <p:txBody>
          <a:bodyPr/>
          <a:lstStyle/>
          <a:p>
            <a:r>
              <a:rPr lang="en-US" b="1" i="0" u="sng" dirty="0">
                <a:solidFill>
                  <a:schemeClr val="tx1"/>
                </a:solidFill>
                <a:effectLst/>
                <a:latin typeface="Söhne"/>
              </a:rPr>
              <a:t>Most Frequently Used Features:</a:t>
            </a:r>
            <a:br>
              <a:rPr lang="en-US" b="1" i="0" u="sng" dirty="0">
                <a:solidFill>
                  <a:schemeClr val="tx1"/>
                </a:solidFill>
                <a:effectLst/>
                <a:latin typeface="Söhne"/>
              </a:rPr>
            </a:br>
            <a:endParaRPr lang="en-US" u="sng" dirty="0">
              <a:solidFill>
                <a:schemeClr val="tx1"/>
              </a:solidFill>
            </a:endParaRPr>
          </a:p>
        </p:txBody>
      </p:sp>
      <p:sp>
        <p:nvSpPr>
          <p:cNvPr id="3" name="Content Placeholder 2">
            <a:extLst>
              <a:ext uri="{FF2B5EF4-FFF2-40B4-BE49-F238E27FC236}">
                <a16:creationId xmlns:a16="http://schemas.microsoft.com/office/drawing/2014/main" id="{8BF47D6F-8256-B6A9-1F82-5927992B4255}"/>
              </a:ext>
            </a:extLst>
          </p:cNvPr>
          <p:cNvSpPr>
            <a:spLocks noGrp="1"/>
          </p:cNvSpPr>
          <p:nvPr>
            <p:ph idx="1"/>
          </p:nvPr>
        </p:nvSpPr>
        <p:spPr>
          <a:xfrm>
            <a:off x="2231136" y="2638044"/>
            <a:ext cx="8132064" cy="3998283"/>
          </a:xfrm>
        </p:spPr>
        <p:txBody>
          <a:bodyPr>
            <a:normAutofit/>
          </a:bodyPr>
          <a:lstStyle/>
          <a:p>
            <a:pPr algn="l">
              <a:buFont typeface="+mj-lt"/>
              <a:buAutoNum type="arabicPeriod"/>
            </a:pPr>
            <a:r>
              <a:rPr lang="en-US" sz="2400" b="1" i="0" dirty="0">
                <a:solidFill>
                  <a:schemeClr val="tx1"/>
                </a:solidFill>
                <a:effectLst/>
                <a:latin typeface="Söhne"/>
              </a:rPr>
              <a:t> Add Employee Button</a:t>
            </a:r>
            <a:r>
              <a:rPr lang="en-US" sz="2400" b="0" i="0" dirty="0">
                <a:solidFill>
                  <a:schemeClr val="tx1"/>
                </a:solidFill>
                <a:effectLst/>
                <a:latin typeface="Söhne"/>
              </a:rPr>
              <a:t>: This feature receives the highest   number of clicks, indicating that adding new employees is  a frequent task for users.</a:t>
            </a:r>
          </a:p>
          <a:p>
            <a:pPr algn="l">
              <a:buFont typeface="+mj-lt"/>
              <a:buAutoNum type="arabicPeriod"/>
            </a:pPr>
            <a:r>
              <a:rPr lang="en-US" sz="2400" b="1" i="0" dirty="0">
                <a:solidFill>
                  <a:schemeClr val="tx1"/>
                </a:solidFill>
                <a:effectLst/>
                <a:latin typeface="Söhne"/>
              </a:rPr>
              <a:t> Edit Button</a:t>
            </a:r>
            <a:r>
              <a:rPr lang="en-US" sz="2400" b="0" i="0" dirty="0">
                <a:solidFill>
                  <a:schemeClr val="tx1"/>
                </a:solidFill>
                <a:effectLst/>
                <a:latin typeface="Söhne"/>
              </a:rPr>
              <a:t>: Following the "Add Employee" button, the "Edit" button receives the next highest number of clicks.  This suggests that users frequently engage with editing  employee information.</a:t>
            </a:r>
          </a:p>
          <a:p>
            <a:endParaRPr lang="en-US" sz="2400" dirty="0">
              <a:solidFill>
                <a:schemeClr val="tx1"/>
              </a:solidFill>
            </a:endParaRPr>
          </a:p>
        </p:txBody>
      </p:sp>
    </p:spTree>
    <p:extLst>
      <p:ext uri="{BB962C8B-B14F-4D97-AF65-F5344CB8AC3E}">
        <p14:creationId xmlns:p14="http://schemas.microsoft.com/office/powerpoint/2010/main" val="323959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A857-0B1C-2B84-F760-BE5B287F7F92}"/>
              </a:ext>
            </a:extLst>
          </p:cNvPr>
          <p:cNvSpPr>
            <a:spLocks noGrp="1"/>
          </p:cNvSpPr>
          <p:nvPr>
            <p:ph type="title"/>
          </p:nvPr>
        </p:nvSpPr>
        <p:spPr>
          <a:xfrm>
            <a:off x="2231136" y="627365"/>
            <a:ext cx="7729728" cy="1188720"/>
          </a:xfrm>
        </p:spPr>
        <p:txBody>
          <a:bodyPr/>
          <a:lstStyle/>
          <a:p>
            <a:r>
              <a:rPr lang="en-US" b="1" i="0" u="sng" dirty="0">
                <a:solidFill>
                  <a:schemeClr val="tx1"/>
                </a:solidFill>
                <a:effectLst/>
                <a:latin typeface="Söhne"/>
              </a:rPr>
              <a:t>User Engagement Patterns:</a:t>
            </a:r>
            <a:br>
              <a:rPr lang="en-US" b="1" i="0" u="sng" dirty="0">
                <a:solidFill>
                  <a:schemeClr val="tx1"/>
                </a:solidFill>
                <a:effectLst/>
                <a:latin typeface="Söhne"/>
              </a:rPr>
            </a:br>
            <a:endParaRPr lang="en-US" u="sng" dirty="0">
              <a:solidFill>
                <a:schemeClr val="tx1"/>
              </a:solidFill>
            </a:endParaRPr>
          </a:p>
        </p:txBody>
      </p:sp>
      <p:sp>
        <p:nvSpPr>
          <p:cNvPr id="3" name="Content Placeholder 2">
            <a:extLst>
              <a:ext uri="{FF2B5EF4-FFF2-40B4-BE49-F238E27FC236}">
                <a16:creationId xmlns:a16="http://schemas.microsoft.com/office/drawing/2014/main" id="{ED481A51-49C9-238C-3879-491045AA1457}"/>
              </a:ext>
            </a:extLst>
          </p:cNvPr>
          <p:cNvSpPr>
            <a:spLocks noGrp="1"/>
          </p:cNvSpPr>
          <p:nvPr>
            <p:ph idx="1"/>
          </p:nvPr>
        </p:nvSpPr>
        <p:spPr>
          <a:xfrm>
            <a:off x="2231136" y="2327565"/>
            <a:ext cx="8173628" cy="4087090"/>
          </a:xfrm>
        </p:spPr>
        <p:txBody>
          <a:bodyPr>
            <a:normAutofit/>
          </a:bodyPr>
          <a:lstStyle/>
          <a:p>
            <a:pPr algn="l">
              <a:buFont typeface="Arial" panose="020B0604020202020204" pitchFamily="34" charset="0"/>
              <a:buChar char="•"/>
            </a:pPr>
            <a:r>
              <a:rPr lang="en-US" sz="2400" b="1" i="0" dirty="0">
                <a:solidFill>
                  <a:schemeClr val="tx1"/>
                </a:solidFill>
                <a:effectLst/>
                <a:latin typeface="Söhne"/>
              </a:rPr>
              <a:t>Frequency of Additions and Edits</a:t>
            </a:r>
            <a:r>
              <a:rPr lang="en-US" sz="2400" b="0" i="0" dirty="0">
                <a:solidFill>
                  <a:schemeClr val="tx1"/>
                </a:solidFill>
                <a:effectLst/>
                <a:latin typeface="Söhne"/>
              </a:rPr>
              <a:t>: The high click rates on the "Add Employee" and "Edit" buttons indicate that users frequently perform these actions. This pattern suggests a dynamic workforce environment where new employees are added and existing employee information is regularly updated.</a:t>
            </a:r>
          </a:p>
          <a:p>
            <a:pPr algn="l">
              <a:buFont typeface="Arial" panose="020B0604020202020204" pitchFamily="34" charset="0"/>
              <a:buChar char="•"/>
            </a:pPr>
            <a:r>
              <a:rPr lang="en-US" sz="2400" b="1" i="0" dirty="0">
                <a:solidFill>
                  <a:schemeClr val="tx1"/>
                </a:solidFill>
                <a:effectLst/>
                <a:latin typeface="Söhne"/>
              </a:rPr>
              <a:t>Consistency in Feature Usage</a:t>
            </a:r>
            <a:r>
              <a:rPr lang="en-US" sz="2400" b="0" i="0" dirty="0">
                <a:solidFill>
                  <a:schemeClr val="tx1"/>
                </a:solidFill>
                <a:effectLst/>
                <a:latin typeface="Söhne"/>
              </a:rPr>
              <a:t>: The consistent engagement with these features underscores their importance in the user workflow. Users are likely to rely heavily on these functionalities for managing employee data.</a:t>
            </a:r>
          </a:p>
          <a:p>
            <a:endParaRPr lang="en-US" sz="2400" dirty="0">
              <a:solidFill>
                <a:schemeClr val="tx1"/>
              </a:solidFill>
            </a:endParaRPr>
          </a:p>
        </p:txBody>
      </p:sp>
    </p:spTree>
    <p:extLst>
      <p:ext uri="{BB962C8B-B14F-4D97-AF65-F5344CB8AC3E}">
        <p14:creationId xmlns:p14="http://schemas.microsoft.com/office/powerpoint/2010/main" val="220740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6E14-15BD-61B4-9BDA-9C62D17AEBE9}"/>
              </a:ext>
            </a:extLst>
          </p:cNvPr>
          <p:cNvSpPr>
            <a:spLocks noGrp="1"/>
          </p:cNvSpPr>
          <p:nvPr>
            <p:ph type="title"/>
          </p:nvPr>
        </p:nvSpPr>
        <p:spPr>
          <a:xfrm>
            <a:off x="1696278" y="258417"/>
            <a:ext cx="9024731" cy="1192696"/>
          </a:xfrm>
        </p:spPr>
        <p:txBody>
          <a:bodyPr>
            <a:normAutofit fontScale="90000"/>
          </a:bodyPr>
          <a:lstStyle/>
          <a:p>
            <a:r>
              <a:rPr lang="en-US" b="1" i="0" u="sng" dirty="0">
                <a:solidFill>
                  <a:schemeClr val="tx1"/>
                </a:solidFill>
                <a:effectLst/>
                <a:latin typeface="Söhne"/>
              </a:rPr>
              <a:t>Recommendations for Optimizing Feature Usage:</a:t>
            </a:r>
            <a:br>
              <a:rPr lang="en-US" b="1" i="0" u="sng" dirty="0">
                <a:solidFill>
                  <a:schemeClr val="tx1"/>
                </a:solidFill>
                <a:effectLst/>
                <a:latin typeface="Söhne"/>
              </a:rPr>
            </a:br>
            <a:br>
              <a:rPr lang="en-US" b="0" i="0" u="sng" dirty="0">
                <a:solidFill>
                  <a:schemeClr val="tx1"/>
                </a:solidFill>
                <a:effectLst/>
                <a:latin typeface="Söhne"/>
              </a:rPr>
            </a:br>
            <a:endParaRPr lang="en-US" u="sng" dirty="0">
              <a:solidFill>
                <a:schemeClr val="tx1"/>
              </a:solidFill>
            </a:endParaRPr>
          </a:p>
        </p:txBody>
      </p:sp>
      <p:sp>
        <p:nvSpPr>
          <p:cNvPr id="3" name="Content Placeholder 2">
            <a:extLst>
              <a:ext uri="{FF2B5EF4-FFF2-40B4-BE49-F238E27FC236}">
                <a16:creationId xmlns:a16="http://schemas.microsoft.com/office/drawing/2014/main" id="{74127A7A-E148-3287-4548-79C0960AA737}"/>
              </a:ext>
            </a:extLst>
          </p:cNvPr>
          <p:cNvSpPr>
            <a:spLocks noGrp="1"/>
          </p:cNvSpPr>
          <p:nvPr>
            <p:ph idx="1"/>
          </p:nvPr>
        </p:nvSpPr>
        <p:spPr>
          <a:xfrm>
            <a:off x="1696279" y="1709530"/>
            <a:ext cx="9024730" cy="4890053"/>
          </a:xfrm>
        </p:spPr>
        <p:txBody>
          <a:bodyPr>
            <a:normAutofit/>
          </a:bodyPr>
          <a:lstStyle/>
          <a:p>
            <a:pPr algn="l">
              <a:buFont typeface="+mj-lt"/>
              <a:buAutoNum type="arabicPeriod"/>
            </a:pPr>
            <a:r>
              <a:rPr lang="en-US" sz="2000" b="1" i="0" dirty="0">
                <a:solidFill>
                  <a:schemeClr val="tx1"/>
                </a:solidFill>
                <a:effectLst/>
                <a:latin typeface="Söhne"/>
              </a:rPr>
              <a:t>Streamline Employee Addition Process</a:t>
            </a:r>
            <a:r>
              <a:rPr lang="en-US" sz="2000" b="0" i="0" dirty="0">
                <a:solidFill>
                  <a:schemeClr val="tx1"/>
                </a:solidFill>
                <a:effectLst/>
                <a:latin typeface="Söhne"/>
              </a:rPr>
              <a:t>: Since the "Add Employee" button is heavily utilized, consider optimizing the employee addition process to make it more efficient and user-friendly. This could involve pre-populating certain fields, implementing auto-saving functionality, or providing clear guidance throughout the process.</a:t>
            </a:r>
          </a:p>
          <a:p>
            <a:pPr algn="l">
              <a:buFont typeface="+mj-lt"/>
              <a:buAutoNum type="arabicPeriod"/>
            </a:pPr>
            <a:r>
              <a:rPr lang="en-US" sz="2000" b="1" i="0" dirty="0">
                <a:solidFill>
                  <a:schemeClr val="tx1"/>
                </a:solidFill>
                <a:effectLst/>
                <a:latin typeface="Söhne"/>
              </a:rPr>
              <a:t>Enhance Editing Experience</a:t>
            </a:r>
            <a:r>
              <a:rPr lang="en-US" sz="2000" b="0" i="0" dirty="0">
                <a:solidFill>
                  <a:schemeClr val="tx1"/>
                </a:solidFill>
                <a:effectLst/>
                <a:latin typeface="Söhne"/>
              </a:rPr>
              <a:t>: Given the significant engagement with the "Edit" button, prioritize enhancing the editing experience for users. This may involve implementing inline editing features, enabling bulk editing capabilities, or providing quick access to commonly edited fields.</a:t>
            </a:r>
          </a:p>
          <a:p>
            <a:pPr algn="l">
              <a:buFont typeface="+mj-lt"/>
              <a:buAutoNum type="arabicPeriod"/>
            </a:pPr>
            <a:r>
              <a:rPr lang="en-US" sz="2000" b="1" i="0" dirty="0">
                <a:solidFill>
                  <a:schemeClr val="tx1"/>
                </a:solidFill>
                <a:effectLst/>
                <a:latin typeface="Söhne"/>
              </a:rPr>
              <a:t>Regular Updates and Maintenance</a:t>
            </a:r>
            <a:r>
              <a:rPr lang="en-US" sz="2000" b="0" i="0" dirty="0">
                <a:solidFill>
                  <a:schemeClr val="tx1"/>
                </a:solidFill>
                <a:effectLst/>
                <a:latin typeface="Söhne"/>
              </a:rPr>
              <a:t>: Continuously monitor user engagement patterns and gather feedback to inform ongoing updates and maintenance efforts. Regularly review and optimize the employee management system based on evolving user requirements and usage trends.</a:t>
            </a:r>
            <a:endParaRPr lang="en-US" sz="2000" dirty="0">
              <a:solidFill>
                <a:schemeClr val="tx1"/>
              </a:solidFill>
            </a:endParaRPr>
          </a:p>
        </p:txBody>
      </p:sp>
    </p:spTree>
    <p:extLst>
      <p:ext uri="{BB962C8B-B14F-4D97-AF65-F5344CB8AC3E}">
        <p14:creationId xmlns:p14="http://schemas.microsoft.com/office/powerpoint/2010/main" val="1208810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2CA-5ADC-E638-05F5-3FE01FD1C780}"/>
              </a:ext>
            </a:extLst>
          </p:cNvPr>
          <p:cNvSpPr>
            <a:spLocks noGrp="1"/>
          </p:cNvSpPr>
          <p:nvPr>
            <p:ph type="title"/>
          </p:nvPr>
        </p:nvSpPr>
        <p:spPr>
          <a:xfrm>
            <a:off x="2231136" y="288831"/>
            <a:ext cx="7729728" cy="890612"/>
          </a:xfrm>
        </p:spPr>
        <p:txBody>
          <a:bodyPr>
            <a:normAutofit fontScale="90000"/>
          </a:bodyPr>
          <a:lstStyle/>
          <a:p>
            <a:r>
              <a:rPr lang="en-US" b="1" i="0" u="sng" dirty="0">
                <a:solidFill>
                  <a:schemeClr val="tx1"/>
                </a:solidFill>
                <a:effectLst/>
                <a:latin typeface="Söhne"/>
              </a:rPr>
              <a:t>User Behavior Analysis</a:t>
            </a:r>
            <a:br>
              <a:rPr lang="en-US" b="1" i="0" u="sng" dirty="0">
                <a:solidFill>
                  <a:schemeClr val="tx1"/>
                </a:solidFill>
                <a:effectLst/>
                <a:latin typeface="Söhne"/>
              </a:rPr>
            </a:br>
            <a:endParaRPr lang="en-US" u="sng" dirty="0">
              <a:solidFill>
                <a:schemeClr val="tx1"/>
              </a:solidFill>
            </a:endParaRPr>
          </a:p>
        </p:txBody>
      </p:sp>
      <p:sp>
        <p:nvSpPr>
          <p:cNvPr id="3" name="Content Placeholder 2">
            <a:extLst>
              <a:ext uri="{FF2B5EF4-FFF2-40B4-BE49-F238E27FC236}">
                <a16:creationId xmlns:a16="http://schemas.microsoft.com/office/drawing/2014/main" id="{C5E4DAB0-91DE-2492-052B-EE783F56BEC1}"/>
              </a:ext>
            </a:extLst>
          </p:cNvPr>
          <p:cNvSpPr>
            <a:spLocks noGrp="1"/>
          </p:cNvSpPr>
          <p:nvPr>
            <p:ph idx="1"/>
          </p:nvPr>
        </p:nvSpPr>
        <p:spPr>
          <a:xfrm>
            <a:off x="569842" y="1523999"/>
            <a:ext cx="11330609" cy="5045169"/>
          </a:xfrm>
        </p:spPr>
        <p:txBody>
          <a:bodyPr>
            <a:noAutofit/>
          </a:bodyPr>
          <a:lstStyle/>
          <a:p>
            <a:pPr marL="0" indent="0" algn="l">
              <a:buNone/>
            </a:pPr>
            <a:r>
              <a:rPr lang="en-US" b="1" i="0" u="sng" dirty="0">
                <a:solidFill>
                  <a:schemeClr val="tx1"/>
                </a:solidFill>
                <a:effectLst/>
                <a:latin typeface="Söhne"/>
              </a:rPr>
              <a:t>1: Rage Clicks</a:t>
            </a:r>
            <a:r>
              <a:rPr lang="en-US" b="1" i="0" dirty="0">
                <a:solidFill>
                  <a:schemeClr val="tx1"/>
                </a:solidFill>
                <a:effectLst/>
                <a:latin typeface="Söhne"/>
              </a:rPr>
              <a:t>: Rage clicks occur when users repeatedly click on an element out of frustration, often due to unresponsive or malfunctioning features.</a:t>
            </a:r>
          </a:p>
          <a:p>
            <a:pPr marL="0" indent="0" algn="l">
              <a:buNone/>
            </a:pPr>
            <a:r>
              <a:rPr lang="en-US" b="1" i="0" u="sng" dirty="0">
                <a:solidFill>
                  <a:schemeClr val="tx1"/>
                </a:solidFill>
                <a:effectLst/>
                <a:latin typeface="Söhne"/>
              </a:rPr>
              <a:t>Impact</a:t>
            </a:r>
            <a:r>
              <a:rPr lang="en-US" b="1" i="0" dirty="0">
                <a:solidFill>
                  <a:schemeClr val="tx1"/>
                </a:solidFill>
                <a:effectLst/>
                <a:latin typeface="Söhne"/>
              </a:rPr>
              <a:t>: High instances of rage clicks may indicate usability issues or technical glitches that need to be addressed.</a:t>
            </a:r>
          </a:p>
          <a:p>
            <a:pPr marL="0" indent="0" algn="l">
              <a:buNone/>
            </a:pPr>
            <a:r>
              <a:rPr lang="en-US" b="1" i="0" u="sng" dirty="0">
                <a:solidFill>
                  <a:schemeClr val="tx1"/>
                </a:solidFill>
                <a:effectLst/>
                <a:latin typeface="Söhne"/>
              </a:rPr>
              <a:t>Analysis</a:t>
            </a:r>
            <a:r>
              <a:rPr lang="en-US" b="1" i="0" dirty="0">
                <a:solidFill>
                  <a:schemeClr val="tx1"/>
                </a:solidFill>
                <a:effectLst/>
                <a:latin typeface="Söhne"/>
              </a:rPr>
              <a:t>: Identify pages or features where rage clicks are prevalent to pinpoint areas requiring immediate attention for optimization.</a:t>
            </a:r>
          </a:p>
          <a:p>
            <a:pPr marL="0" indent="0" algn="l">
              <a:buNone/>
            </a:pPr>
            <a:r>
              <a:rPr lang="en-US" b="1" i="0" u="sng" dirty="0">
                <a:solidFill>
                  <a:schemeClr val="tx1"/>
                </a:solidFill>
                <a:effectLst/>
                <a:latin typeface="Söhne"/>
              </a:rPr>
              <a:t>2: Dead Clicks</a:t>
            </a:r>
            <a:r>
              <a:rPr lang="en-US" b="1" i="0" dirty="0">
                <a:solidFill>
                  <a:schemeClr val="tx1"/>
                </a:solidFill>
                <a:effectLst/>
                <a:latin typeface="Söhne"/>
              </a:rPr>
              <a:t>: Dead clicks refer to clicks on non-clickable elements or areas that do not trigger any action.</a:t>
            </a:r>
          </a:p>
          <a:p>
            <a:pPr marL="0" indent="0" algn="l">
              <a:buNone/>
            </a:pPr>
            <a:r>
              <a:rPr lang="en-US" b="1" i="0" u="sng" dirty="0">
                <a:solidFill>
                  <a:schemeClr val="tx1"/>
                </a:solidFill>
                <a:effectLst/>
                <a:latin typeface="Söhne"/>
              </a:rPr>
              <a:t>Significance</a:t>
            </a:r>
            <a:r>
              <a:rPr lang="en-US" b="1" i="0" dirty="0">
                <a:solidFill>
                  <a:schemeClr val="tx1"/>
                </a:solidFill>
                <a:effectLst/>
                <a:latin typeface="Söhne"/>
              </a:rPr>
              <a:t>: Dead clicks can frustrate users and disrupt their workflow, leading to a poor user experience.</a:t>
            </a:r>
          </a:p>
          <a:p>
            <a:pPr marL="0" indent="0" algn="l">
              <a:buNone/>
            </a:pPr>
            <a:r>
              <a:rPr lang="en-US" b="1" i="0" u="sng" dirty="0">
                <a:solidFill>
                  <a:schemeClr val="tx1"/>
                </a:solidFill>
                <a:effectLst/>
                <a:latin typeface="Söhne"/>
              </a:rPr>
              <a:t>Analysis</a:t>
            </a:r>
            <a:r>
              <a:rPr lang="en-US" b="1" i="0" dirty="0">
                <a:solidFill>
                  <a:schemeClr val="tx1"/>
                </a:solidFill>
                <a:effectLst/>
                <a:latin typeface="Söhne"/>
              </a:rPr>
              <a:t>: Identify pages or elements where dead clicks occur frequently to assess usability issues or misalignment with user expectations.</a:t>
            </a:r>
          </a:p>
          <a:p>
            <a:pPr marL="0" indent="0" algn="l">
              <a:buNone/>
            </a:pPr>
            <a:r>
              <a:rPr lang="en-US" b="1" i="0" u="sng" dirty="0">
                <a:solidFill>
                  <a:schemeClr val="tx1"/>
                </a:solidFill>
                <a:effectLst/>
                <a:latin typeface="Söhne"/>
              </a:rPr>
              <a:t>3: Excessive Scrolling</a:t>
            </a:r>
            <a:r>
              <a:rPr lang="en-US" b="1" i="0" dirty="0">
                <a:solidFill>
                  <a:schemeClr val="tx1"/>
                </a:solidFill>
                <a:effectLst/>
                <a:latin typeface="Söhne"/>
              </a:rPr>
              <a:t>: Excessive scrolling indicates users' need to navigate through extensive content or pages with inadequate information hierarchy.</a:t>
            </a:r>
          </a:p>
          <a:p>
            <a:pPr marL="0" indent="0" algn="l">
              <a:buNone/>
            </a:pPr>
            <a:r>
              <a:rPr lang="en-US" b="1" i="0" u="sng" dirty="0">
                <a:solidFill>
                  <a:schemeClr val="tx1"/>
                </a:solidFill>
                <a:effectLst/>
                <a:latin typeface="Söhne"/>
              </a:rPr>
              <a:t>Impact</a:t>
            </a:r>
            <a:r>
              <a:rPr lang="en-US" b="1" i="0" dirty="0">
                <a:solidFill>
                  <a:schemeClr val="tx1"/>
                </a:solidFill>
                <a:effectLst/>
                <a:latin typeface="Söhne"/>
              </a:rPr>
              <a:t>: Excessive scrolling may lead to user fatigue and diminish engagement, impacting overall user satisfaction.</a:t>
            </a:r>
          </a:p>
          <a:p>
            <a:pPr marL="0" indent="0" algn="l">
              <a:buNone/>
            </a:pPr>
            <a:r>
              <a:rPr lang="en-US" b="1" i="0" u="sng" dirty="0">
                <a:solidFill>
                  <a:schemeClr val="tx1"/>
                </a:solidFill>
                <a:effectLst/>
                <a:latin typeface="Söhne"/>
              </a:rPr>
              <a:t>Recommendation</a:t>
            </a:r>
            <a:r>
              <a:rPr lang="en-US" b="1" i="0" dirty="0">
                <a:solidFill>
                  <a:schemeClr val="tx1"/>
                </a:solidFill>
                <a:effectLst/>
                <a:latin typeface="Söhne"/>
              </a:rPr>
              <a:t>: Implement strategies such as content reorganization, pagination, or lazy loading to reduce scrolling and improve content accessibility.</a:t>
            </a:r>
          </a:p>
          <a:p>
            <a:endParaRPr lang="en-US" b="1" dirty="0">
              <a:solidFill>
                <a:schemeClr val="tx1"/>
              </a:solidFill>
            </a:endParaRPr>
          </a:p>
        </p:txBody>
      </p:sp>
    </p:spTree>
    <p:extLst>
      <p:ext uri="{BB962C8B-B14F-4D97-AF65-F5344CB8AC3E}">
        <p14:creationId xmlns:p14="http://schemas.microsoft.com/office/powerpoint/2010/main" val="52836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22EB4AC-D250-97F3-EA83-859C70EE9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892" y="168750"/>
            <a:ext cx="5943600" cy="3615621"/>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5804D07C-BE67-4DE3-314E-E3B8F75071FF}"/>
              </a:ext>
            </a:extLst>
          </p:cNvPr>
          <p:cNvSpPr txBox="1"/>
          <p:nvPr/>
        </p:nvSpPr>
        <p:spPr>
          <a:xfrm>
            <a:off x="6761018" y="356029"/>
            <a:ext cx="3546764" cy="646331"/>
          </a:xfrm>
          <a:prstGeom prst="rect">
            <a:avLst/>
          </a:prstGeom>
          <a:noFill/>
        </p:spPr>
        <p:txBody>
          <a:bodyPr wrap="square" rtlCol="0">
            <a:spAutoFit/>
          </a:bodyPr>
          <a:lstStyle/>
          <a:p>
            <a:r>
              <a:rPr lang="en-US" b="1" dirty="0"/>
              <a:t>Analysis of Rage clicks, dead clicks and excessive scrolling</a:t>
            </a:r>
          </a:p>
        </p:txBody>
      </p:sp>
      <p:pic>
        <p:nvPicPr>
          <p:cNvPr id="12" name="Picture 11">
            <a:extLst>
              <a:ext uri="{FF2B5EF4-FFF2-40B4-BE49-F238E27FC236}">
                <a16:creationId xmlns:a16="http://schemas.microsoft.com/office/drawing/2014/main" id="{8000C56B-B7D3-29EC-28E2-D59B7FDC3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375121"/>
            <a:ext cx="4946073" cy="4330479"/>
          </a:xfrm>
          <a:prstGeom prst="rect">
            <a:avLst/>
          </a:prstGeom>
          <a:ln>
            <a:noFill/>
          </a:ln>
          <a:effectLst>
            <a:outerShdw blurRad="190500" algn="tl" rotWithShape="0">
              <a:srgbClr val="000000">
                <a:alpha val="70000"/>
              </a:srgbClr>
            </a:outerShdw>
          </a:effectLst>
        </p:spPr>
      </p:pic>
      <p:sp>
        <p:nvSpPr>
          <p:cNvPr id="13" name="TextBox 12">
            <a:extLst>
              <a:ext uri="{FF2B5EF4-FFF2-40B4-BE49-F238E27FC236}">
                <a16:creationId xmlns:a16="http://schemas.microsoft.com/office/drawing/2014/main" id="{60EBD269-12BB-D9C2-7436-BF1838A7B284}"/>
              </a:ext>
            </a:extLst>
          </p:cNvPr>
          <p:cNvSpPr txBox="1"/>
          <p:nvPr/>
        </p:nvSpPr>
        <p:spPr>
          <a:xfrm>
            <a:off x="2466109" y="5223164"/>
            <a:ext cx="4294909" cy="646331"/>
          </a:xfrm>
          <a:prstGeom prst="rect">
            <a:avLst/>
          </a:prstGeom>
          <a:noFill/>
        </p:spPr>
        <p:txBody>
          <a:bodyPr wrap="square" rtlCol="0">
            <a:spAutoFit/>
          </a:bodyPr>
          <a:lstStyle/>
          <a:p>
            <a:r>
              <a:rPr lang="en-US" b="1" dirty="0"/>
              <a:t>Area which appears most in the page i.e. 61.81%.</a:t>
            </a:r>
          </a:p>
        </p:txBody>
      </p:sp>
    </p:spTree>
    <p:extLst>
      <p:ext uri="{BB962C8B-B14F-4D97-AF65-F5344CB8AC3E}">
        <p14:creationId xmlns:p14="http://schemas.microsoft.com/office/powerpoint/2010/main" val="1065392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EF56-F90D-C850-4AEB-785C8446A592}"/>
              </a:ext>
            </a:extLst>
          </p:cNvPr>
          <p:cNvSpPr>
            <a:spLocks noGrp="1"/>
          </p:cNvSpPr>
          <p:nvPr>
            <p:ph type="title"/>
          </p:nvPr>
        </p:nvSpPr>
        <p:spPr>
          <a:xfrm>
            <a:off x="2231136" y="770728"/>
            <a:ext cx="7729728" cy="1188720"/>
          </a:xfrm>
        </p:spPr>
        <p:txBody>
          <a:bodyPr/>
          <a:lstStyle/>
          <a:p>
            <a:r>
              <a:rPr lang="en-US" b="1" u="sng" dirty="0"/>
              <a:t>Conclusion</a:t>
            </a:r>
          </a:p>
        </p:txBody>
      </p:sp>
      <p:sp>
        <p:nvSpPr>
          <p:cNvPr id="3" name="Content Placeholder 2">
            <a:extLst>
              <a:ext uri="{FF2B5EF4-FFF2-40B4-BE49-F238E27FC236}">
                <a16:creationId xmlns:a16="http://schemas.microsoft.com/office/drawing/2014/main" id="{8CC2D3DC-FCF6-3B8F-DF2E-6843EBE4CA2D}"/>
              </a:ext>
            </a:extLst>
          </p:cNvPr>
          <p:cNvSpPr>
            <a:spLocks noGrp="1"/>
          </p:cNvSpPr>
          <p:nvPr>
            <p:ph idx="1"/>
          </p:nvPr>
        </p:nvSpPr>
        <p:spPr>
          <a:xfrm>
            <a:off x="2092036" y="2438400"/>
            <a:ext cx="8548255" cy="4156364"/>
          </a:xfrm>
        </p:spPr>
        <p:txBody>
          <a:bodyPr>
            <a:normAutofit/>
          </a:bodyPr>
          <a:lstStyle/>
          <a:p>
            <a:pPr marL="0" indent="0">
              <a:buNone/>
            </a:pPr>
            <a:r>
              <a:rPr lang="en-US" sz="2400" b="1" i="0" dirty="0">
                <a:solidFill>
                  <a:schemeClr val="tx1"/>
                </a:solidFill>
                <a:effectLst/>
                <a:latin typeface="Söhne"/>
              </a:rPr>
              <a:t>In conclusion, the utilization of Microsoft Clarity for the analysis of user interactions within our application has provided invaluable insights into feature usage, user engagement patterns, and optimization opportunities. Through meticulous setup, data collection, and analysis, we have gained a deeper understanding of how users interact with our application, enabling us to make informed decisions to enhance user experience. By leveraging the insights gained through Clarity, we are better equipped to meet user needs, enhance user experience, and drive the success of our application.</a:t>
            </a:r>
            <a:endParaRPr lang="en-US" sz="2400" b="1" dirty="0">
              <a:solidFill>
                <a:schemeClr val="tx1"/>
              </a:solidFill>
            </a:endParaRPr>
          </a:p>
        </p:txBody>
      </p:sp>
    </p:spTree>
    <p:extLst>
      <p:ext uri="{BB962C8B-B14F-4D97-AF65-F5344CB8AC3E}">
        <p14:creationId xmlns:p14="http://schemas.microsoft.com/office/powerpoint/2010/main" val="85519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0A785A-D2FE-C7DE-D130-4FA5EC18E4F6}"/>
              </a:ext>
            </a:extLst>
          </p:cNvPr>
          <p:cNvSpPr/>
          <p:nvPr/>
        </p:nvSpPr>
        <p:spPr>
          <a:xfrm>
            <a:off x="3004077" y="2650434"/>
            <a:ext cx="582187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THANK YOU</a:t>
            </a:r>
          </a:p>
        </p:txBody>
      </p:sp>
    </p:spTree>
    <p:extLst>
      <p:ext uri="{BB962C8B-B14F-4D97-AF65-F5344CB8AC3E}">
        <p14:creationId xmlns:p14="http://schemas.microsoft.com/office/powerpoint/2010/main" val="20043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E368-968B-A4FC-4CFC-DBF5D71ADB17}"/>
              </a:ext>
            </a:extLst>
          </p:cNvPr>
          <p:cNvSpPr>
            <a:spLocks noGrp="1"/>
          </p:cNvSpPr>
          <p:nvPr>
            <p:ph type="ctrTitle"/>
          </p:nvPr>
        </p:nvSpPr>
        <p:spPr>
          <a:xfrm>
            <a:off x="2623930" y="368172"/>
            <a:ext cx="6414053" cy="983550"/>
          </a:xfrm>
        </p:spPr>
        <p:txBody>
          <a:bodyPr>
            <a:normAutofit/>
          </a:bodyPr>
          <a:lstStyle/>
          <a:p>
            <a:r>
              <a:rPr lang="en-US" sz="3200" b="1" u="sng" dirty="0"/>
              <a:t>INTRODUCTION</a:t>
            </a:r>
            <a:endParaRPr lang="en-US" b="1" u="sng" dirty="0"/>
          </a:p>
        </p:txBody>
      </p:sp>
      <p:sp>
        <p:nvSpPr>
          <p:cNvPr id="3" name="Subtitle 2">
            <a:extLst>
              <a:ext uri="{FF2B5EF4-FFF2-40B4-BE49-F238E27FC236}">
                <a16:creationId xmlns:a16="http://schemas.microsoft.com/office/drawing/2014/main" id="{33B9425D-BE34-A337-D869-2CF90800EEEC}"/>
              </a:ext>
            </a:extLst>
          </p:cNvPr>
          <p:cNvSpPr>
            <a:spLocks noGrp="1"/>
          </p:cNvSpPr>
          <p:nvPr>
            <p:ph type="subTitle" idx="1"/>
          </p:nvPr>
        </p:nvSpPr>
        <p:spPr>
          <a:xfrm>
            <a:off x="1884218" y="2116611"/>
            <a:ext cx="8977745" cy="4373217"/>
          </a:xfrm>
        </p:spPr>
        <p:txBody>
          <a:bodyPr>
            <a:normAutofit/>
          </a:bodyPr>
          <a:lstStyle/>
          <a:p>
            <a:pPr algn="l"/>
            <a:r>
              <a:rPr lang="en-US" sz="2800" b="1" i="0" dirty="0">
                <a:solidFill>
                  <a:schemeClr val="tx1"/>
                </a:solidFill>
                <a:effectLst/>
                <a:latin typeface="Söhne"/>
              </a:rPr>
              <a:t>This Presentation presents an analysis of user interactions within an application using Microsoft Clarity. The objective was to identify the most clicked-on features by users, enabling us to optimize feature usage and enhance user experience. Through comprehensive research, setup, data collection, and analysis, valuable insights have been derived to inform decision-making and improve the application's effectiveness.</a:t>
            </a:r>
            <a:endParaRPr lang="en-US" sz="2800" b="1" dirty="0">
              <a:solidFill>
                <a:schemeClr val="tx1"/>
              </a:solidFill>
            </a:endParaRPr>
          </a:p>
        </p:txBody>
      </p:sp>
    </p:spTree>
    <p:extLst>
      <p:ext uri="{BB962C8B-B14F-4D97-AF65-F5344CB8AC3E}">
        <p14:creationId xmlns:p14="http://schemas.microsoft.com/office/powerpoint/2010/main" val="262365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4452-8F70-8C19-564B-9C12490F1C3E}"/>
              </a:ext>
            </a:extLst>
          </p:cNvPr>
          <p:cNvSpPr>
            <a:spLocks noGrp="1"/>
          </p:cNvSpPr>
          <p:nvPr>
            <p:ph type="title"/>
          </p:nvPr>
        </p:nvSpPr>
        <p:spPr>
          <a:xfrm>
            <a:off x="2231136" y="892685"/>
            <a:ext cx="7729728" cy="1188720"/>
          </a:xfrm>
        </p:spPr>
        <p:txBody>
          <a:bodyPr>
            <a:normAutofit fontScale="90000"/>
          </a:bodyPr>
          <a:lstStyle/>
          <a:p>
            <a:r>
              <a:rPr lang="en-US" sz="3200" b="1" i="0" u="sng" dirty="0">
                <a:solidFill>
                  <a:schemeClr val="tx1"/>
                </a:solidFill>
                <a:effectLst/>
                <a:latin typeface="Söhne"/>
              </a:rPr>
              <a:t>Research on Microsoft Clarity</a:t>
            </a:r>
            <a:br>
              <a:rPr lang="en-US" sz="3200" b="1" i="0" u="sng" dirty="0">
                <a:solidFill>
                  <a:schemeClr val="tx1"/>
                </a:solidFill>
                <a:effectLst/>
                <a:latin typeface="Söhne"/>
              </a:rPr>
            </a:br>
            <a:endParaRPr lang="en-US" sz="3200" b="1" u="sng" dirty="0">
              <a:solidFill>
                <a:schemeClr val="tx1"/>
              </a:solidFill>
            </a:endParaRPr>
          </a:p>
        </p:txBody>
      </p:sp>
      <p:sp>
        <p:nvSpPr>
          <p:cNvPr id="3" name="Content Placeholder 2">
            <a:extLst>
              <a:ext uri="{FF2B5EF4-FFF2-40B4-BE49-F238E27FC236}">
                <a16:creationId xmlns:a16="http://schemas.microsoft.com/office/drawing/2014/main" id="{734752C1-D656-F235-A7AC-4BBDE6DD1E07}"/>
              </a:ext>
            </a:extLst>
          </p:cNvPr>
          <p:cNvSpPr>
            <a:spLocks noGrp="1"/>
          </p:cNvSpPr>
          <p:nvPr>
            <p:ph idx="1"/>
          </p:nvPr>
        </p:nvSpPr>
        <p:spPr>
          <a:xfrm>
            <a:off x="2231136" y="2904064"/>
            <a:ext cx="7729728" cy="3061251"/>
          </a:xfrm>
        </p:spPr>
        <p:txBody>
          <a:bodyPr>
            <a:normAutofit lnSpcReduction="10000"/>
          </a:bodyPr>
          <a:lstStyle/>
          <a:p>
            <a:pPr marL="0" indent="0">
              <a:buNone/>
            </a:pPr>
            <a:r>
              <a:rPr lang="en-US" sz="2800" b="1" i="0" dirty="0">
                <a:solidFill>
                  <a:schemeClr val="tx1"/>
                </a:solidFill>
                <a:effectLst/>
                <a:latin typeface="Söhne"/>
              </a:rPr>
              <a:t>Microsoft Clarity is a robust analytics tool designed to capture user interactions on web pages. It offers features such as session recordings, heatmaps, and click tracking, providing deep insights into user behavior. Clarity's capabilities empower businesses to understand user engagement and optimize their digital experiences effectively</a:t>
            </a:r>
            <a:endParaRPr lang="en-US" sz="2800" b="1" dirty="0">
              <a:solidFill>
                <a:schemeClr val="tx1"/>
              </a:solidFill>
            </a:endParaRPr>
          </a:p>
        </p:txBody>
      </p:sp>
    </p:spTree>
    <p:extLst>
      <p:ext uri="{BB962C8B-B14F-4D97-AF65-F5344CB8AC3E}">
        <p14:creationId xmlns:p14="http://schemas.microsoft.com/office/powerpoint/2010/main" val="81725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C541-A881-C866-995D-F535A225C7FD}"/>
              </a:ext>
            </a:extLst>
          </p:cNvPr>
          <p:cNvSpPr>
            <a:spLocks noGrp="1"/>
          </p:cNvSpPr>
          <p:nvPr>
            <p:ph type="title"/>
          </p:nvPr>
        </p:nvSpPr>
        <p:spPr>
          <a:xfrm>
            <a:off x="2138371" y="152400"/>
            <a:ext cx="7729728" cy="987287"/>
          </a:xfrm>
        </p:spPr>
        <p:txBody>
          <a:bodyPr/>
          <a:lstStyle/>
          <a:p>
            <a:r>
              <a:rPr lang="en-US" b="1" i="0" u="sng" dirty="0">
                <a:solidFill>
                  <a:schemeClr val="tx1"/>
                </a:solidFill>
                <a:effectLst/>
                <a:latin typeface="Söhne"/>
              </a:rPr>
              <a:t>Key Features of Microsoft Clarity:</a:t>
            </a:r>
          </a:p>
        </p:txBody>
      </p:sp>
      <p:sp>
        <p:nvSpPr>
          <p:cNvPr id="3" name="Content Placeholder 2">
            <a:extLst>
              <a:ext uri="{FF2B5EF4-FFF2-40B4-BE49-F238E27FC236}">
                <a16:creationId xmlns:a16="http://schemas.microsoft.com/office/drawing/2014/main" id="{2B5B6BFB-9B66-685C-4FAE-9BDE3C8E92A6}"/>
              </a:ext>
            </a:extLst>
          </p:cNvPr>
          <p:cNvSpPr>
            <a:spLocks noGrp="1"/>
          </p:cNvSpPr>
          <p:nvPr>
            <p:ph idx="1"/>
          </p:nvPr>
        </p:nvSpPr>
        <p:spPr>
          <a:xfrm>
            <a:off x="1444486" y="1484243"/>
            <a:ext cx="9501809" cy="5102087"/>
          </a:xfrm>
        </p:spPr>
        <p:txBody>
          <a:bodyPr>
            <a:normAutofit lnSpcReduction="10000"/>
          </a:bodyPr>
          <a:lstStyle/>
          <a:p>
            <a:pPr algn="l">
              <a:buFont typeface="+mj-lt"/>
              <a:buAutoNum type="arabicPeriod"/>
            </a:pPr>
            <a:r>
              <a:rPr lang="en-US" sz="2000" b="1" i="0" dirty="0">
                <a:solidFill>
                  <a:schemeClr val="tx1"/>
                </a:solidFill>
                <a:effectLst/>
                <a:latin typeface="Söhne"/>
              </a:rPr>
              <a:t>Session Recordings:</a:t>
            </a:r>
          </a:p>
          <a:p>
            <a:pPr marL="742950" lvl="1" indent="-285750"/>
            <a:r>
              <a:rPr lang="en-US" sz="1800" b="1" i="0" dirty="0">
                <a:solidFill>
                  <a:schemeClr val="tx1"/>
                </a:solidFill>
                <a:effectLst/>
                <a:latin typeface="Söhne"/>
              </a:rPr>
              <a:t>Provides recorded sessions of user interactions on the website, allowing playback to observe user behavior in real-time.</a:t>
            </a:r>
          </a:p>
          <a:p>
            <a:pPr marL="742950" lvl="1" indent="-285750"/>
            <a:r>
              <a:rPr lang="en-US" sz="1800" b="1" i="0" dirty="0">
                <a:solidFill>
                  <a:schemeClr val="tx1"/>
                </a:solidFill>
                <a:effectLst/>
                <a:latin typeface="Söhne"/>
              </a:rPr>
              <a:t>Enables in-depth analysis of individual user sessions to identify pain points, usability issues, and opportunities for improvement.</a:t>
            </a:r>
          </a:p>
          <a:p>
            <a:pPr algn="l">
              <a:buFont typeface="+mj-lt"/>
              <a:buAutoNum type="arabicPeriod"/>
            </a:pPr>
            <a:r>
              <a:rPr lang="en-US" sz="2000" b="1" i="0" dirty="0">
                <a:solidFill>
                  <a:schemeClr val="tx1"/>
                </a:solidFill>
                <a:effectLst/>
                <a:latin typeface="Söhne"/>
              </a:rPr>
              <a:t>Heatmaps:</a:t>
            </a:r>
          </a:p>
          <a:p>
            <a:pPr marL="742950" lvl="1" indent="-285750"/>
            <a:r>
              <a:rPr lang="en-US" sz="1800" b="1" i="0" dirty="0">
                <a:solidFill>
                  <a:schemeClr val="tx1"/>
                </a:solidFill>
                <a:effectLst/>
                <a:latin typeface="Söhne"/>
              </a:rPr>
              <a:t>Visualizes user interaction data through heatmaps, highlighting areas of high and low user engagement on web pages.</a:t>
            </a:r>
          </a:p>
          <a:p>
            <a:pPr marL="742950" lvl="1" indent="-285750"/>
            <a:r>
              <a:rPr lang="en-US" sz="1800" b="1" i="0" dirty="0">
                <a:solidFill>
                  <a:schemeClr val="tx1"/>
                </a:solidFill>
                <a:effectLst/>
                <a:latin typeface="Söhne"/>
              </a:rPr>
              <a:t>Helps identify popular sections of the website, areas of interest, and potential optimization opportunities.</a:t>
            </a:r>
          </a:p>
          <a:p>
            <a:pPr algn="l">
              <a:buFont typeface="+mj-lt"/>
              <a:buAutoNum type="arabicPeriod"/>
            </a:pPr>
            <a:r>
              <a:rPr lang="en-US" sz="2000" b="1" i="0" dirty="0">
                <a:solidFill>
                  <a:schemeClr val="tx1"/>
                </a:solidFill>
                <a:effectLst/>
                <a:latin typeface="Söhne"/>
              </a:rPr>
              <a:t>Click Tracking:</a:t>
            </a:r>
          </a:p>
          <a:p>
            <a:pPr marL="742950" lvl="1" indent="-285750"/>
            <a:r>
              <a:rPr lang="en-US" sz="2000" b="1" i="0" dirty="0">
                <a:solidFill>
                  <a:schemeClr val="tx1"/>
                </a:solidFill>
                <a:effectLst/>
                <a:latin typeface="Söhne"/>
              </a:rPr>
              <a:t>Tracks user clicks on various elements within web pages, including buttons, links, and navigation menus.</a:t>
            </a:r>
          </a:p>
          <a:p>
            <a:pPr marL="742950" lvl="1" indent="-285750"/>
            <a:r>
              <a:rPr lang="en-US" sz="2000" b="1" i="0" dirty="0">
                <a:solidFill>
                  <a:schemeClr val="tx1"/>
                </a:solidFill>
                <a:effectLst/>
                <a:latin typeface="Söhne"/>
              </a:rPr>
              <a:t>Offers insights into which features are most frequently used by users and which elements may require optimization</a:t>
            </a:r>
            <a:r>
              <a:rPr lang="en-US" sz="1800" b="1" i="0" dirty="0">
                <a:solidFill>
                  <a:schemeClr val="tx1"/>
                </a:solidFill>
                <a:effectLst/>
                <a:latin typeface="Söhne"/>
              </a:rPr>
              <a:t>.</a:t>
            </a:r>
          </a:p>
          <a:p>
            <a:pPr marL="0" indent="0">
              <a:buNone/>
            </a:pPr>
            <a:endParaRPr lang="en-US" sz="1400" b="1" dirty="0">
              <a:solidFill>
                <a:schemeClr val="tx1"/>
              </a:solidFill>
            </a:endParaRPr>
          </a:p>
        </p:txBody>
      </p:sp>
    </p:spTree>
    <p:extLst>
      <p:ext uri="{BB962C8B-B14F-4D97-AF65-F5344CB8AC3E}">
        <p14:creationId xmlns:p14="http://schemas.microsoft.com/office/powerpoint/2010/main" val="379058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C1E9E-4F78-6F30-7245-4A7DF129BA97}"/>
              </a:ext>
            </a:extLst>
          </p:cNvPr>
          <p:cNvSpPr>
            <a:spLocks noGrp="1"/>
          </p:cNvSpPr>
          <p:nvPr>
            <p:ph idx="1"/>
          </p:nvPr>
        </p:nvSpPr>
        <p:spPr>
          <a:xfrm>
            <a:off x="901148" y="304800"/>
            <a:ext cx="10694503" cy="6162261"/>
          </a:xfrm>
        </p:spPr>
        <p:txBody>
          <a:bodyPr/>
          <a:lstStyle/>
          <a:p>
            <a:pPr marL="0" indent="0" algn="l">
              <a:buNone/>
            </a:pPr>
            <a:endParaRPr lang="en-US" sz="2000" b="1" i="0" dirty="0">
              <a:solidFill>
                <a:schemeClr val="tx1"/>
              </a:solidFill>
              <a:effectLst/>
              <a:latin typeface="Söhne"/>
            </a:endParaRPr>
          </a:p>
          <a:p>
            <a:pPr marL="0" indent="0" algn="l">
              <a:buNone/>
            </a:pPr>
            <a:r>
              <a:rPr lang="en-US" sz="2400" b="1" i="0" dirty="0">
                <a:solidFill>
                  <a:schemeClr val="tx1"/>
                </a:solidFill>
                <a:effectLst/>
                <a:latin typeface="Söhne"/>
              </a:rPr>
              <a:t>4. Scroll Maps:</a:t>
            </a:r>
          </a:p>
          <a:p>
            <a:pPr marL="742950" lvl="1" indent="-285750"/>
            <a:r>
              <a:rPr lang="en-US" sz="2000" b="1" i="0" dirty="0">
                <a:solidFill>
                  <a:schemeClr val="tx1"/>
                </a:solidFill>
                <a:effectLst/>
                <a:latin typeface="Söhne"/>
              </a:rPr>
              <a:t>Displays scroll depth data to visualize how far users scroll down on web pages.</a:t>
            </a:r>
          </a:p>
          <a:p>
            <a:pPr marL="742950" lvl="1" indent="-285750"/>
            <a:r>
              <a:rPr lang="en-US" sz="2000" b="1" i="0" dirty="0">
                <a:solidFill>
                  <a:schemeClr val="tx1"/>
                </a:solidFill>
                <a:effectLst/>
                <a:latin typeface="Söhne"/>
              </a:rPr>
              <a:t>Helps identify content visibility and engagement levels, informing content placement and layout decisions.</a:t>
            </a:r>
          </a:p>
          <a:p>
            <a:pPr marL="0" indent="0" algn="l">
              <a:buNone/>
            </a:pPr>
            <a:r>
              <a:rPr lang="en-US" sz="2400" b="1" i="0" dirty="0">
                <a:solidFill>
                  <a:schemeClr val="tx1"/>
                </a:solidFill>
                <a:effectLst/>
                <a:latin typeface="Söhne"/>
              </a:rPr>
              <a:t>5. Rage Clicks Detection</a:t>
            </a:r>
            <a:r>
              <a:rPr lang="en-US" sz="2400" b="0" i="0" dirty="0">
                <a:solidFill>
                  <a:schemeClr val="tx1"/>
                </a:solidFill>
                <a:effectLst/>
                <a:latin typeface="Söhne"/>
              </a:rPr>
              <a:t>:</a:t>
            </a:r>
          </a:p>
          <a:p>
            <a:pPr lvl="2"/>
            <a:r>
              <a:rPr lang="en-US" sz="2000" b="1" i="0" dirty="0">
                <a:solidFill>
                  <a:schemeClr val="tx1"/>
                </a:solidFill>
                <a:effectLst/>
                <a:latin typeface="Söhne"/>
              </a:rPr>
              <a:t>Detects instances where users repeatedly click on the same element in frustration, indicating potential usability issues.</a:t>
            </a:r>
          </a:p>
          <a:p>
            <a:pPr lvl="2"/>
            <a:r>
              <a:rPr lang="en-US" sz="2000" b="1" i="0" dirty="0">
                <a:solidFill>
                  <a:schemeClr val="tx1"/>
                </a:solidFill>
                <a:effectLst/>
                <a:latin typeface="Söhne"/>
              </a:rPr>
              <a:t>Alerts website owners to areas of the website that may require optimization or fixing to improve user experience.</a:t>
            </a:r>
          </a:p>
          <a:p>
            <a:pPr marL="0" indent="0" algn="l">
              <a:buNone/>
            </a:pPr>
            <a:r>
              <a:rPr lang="en-US" sz="2400" dirty="0"/>
              <a:t>6</a:t>
            </a:r>
            <a:r>
              <a:rPr lang="en-US" sz="2400" dirty="0">
                <a:solidFill>
                  <a:schemeClr val="tx1"/>
                </a:solidFill>
              </a:rPr>
              <a:t>.</a:t>
            </a:r>
            <a:r>
              <a:rPr lang="en-US" sz="2400" b="1" i="0" dirty="0">
                <a:solidFill>
                  <a:schemeClr val="tx1"/>
                </a:solidFill>
                <a:effectLst/>
                <a:latin typeface="Söhne"/>
              </a:rPr>
              <a:t> Dead Clicks Analysis</a:t>
            </a:r>
            <a:r>
              <a:rPr lang="en-US" sz="2400" b="0" i="0" dirty="0">
                <a:solidFill>
                  <a:schemeClr val="tx1"/>
                </a:solidFill>
                <a:effectLst/>
                <a:latin typeface="Söhne"/>
              </a:rPr>
              <a:t>:</a:t>
            </a:r>
          </a:p>
          <a:p>
            <a:pPr lvl="2"/>
            <a:r>
              <a:rPr lang="en-US" sz="2000" b="1" i="0" dirty="0">
                <a:solidFill>
                  <a:schemeClr val="tx1"/>
                </a:solidFill>
                <a:effectLst/>
                <a:latin typeface="Söhne"/>
              </a:rPr>
              <a:t>Identifies clicks on non-clickable elements or areas that do not trigger any action.</a:t>
            </a:r>
          </a:p>
          <a:p>
            <a:pPr lvl="2"/>
            <a:r>
              <a:rPr lang="en-US" sz="2000" b="1" i="0" dirty="0">
                <a:solidFill>
                  <a:schemeClr val="tx1"/>
                </a:solidFill>
                <a:effectLst/>
                <a:latin typeface="Söhne"/>
              </a:rPr>
              <a:t>Helps pinpoint usability issues and areas where user expectations are not met, guiding optimization efforts.</a:t>
            </a:r>
          </a:p>
          <a:p>
            <a:pPr marL="0" indent="0">
              <a:buNone/>
            </a:pPr>
            <a:endParaRPr lang="en-US" dirty="0"/>
          </a:p>
        </p:txBody>
      </p:sp>
    </p:spTree>
    <p:extLst>
      <p:ext uri="{BB962C8B-B14F-4D97-AF65-F5344CB8AC3E}">
        <p14:creationId xmlns:p14="http://schemas.microsoft.com/office/powerpoint/2010/main" val="288247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4D6A-9696-0750-66C3-B554A3B66258}"/>
              </a:ext>
            </a:extLst>
          </p:cNvPr>
          <p:cNvSpPr>
            <a:spLocks noGrp="1"/>
          </p:cNvSpPr>
          <p:nvPr>
            <p:ph type="title"/>
          </p:nvPr>
        </p:nvSpPr>
        <p:spPr>
          <a:xfrm>
            <a:off x="2072110" y="302082"/>
            <a:ext cx="7729728" cy="930370"/>
          </a:xfrm>
        </p:spPr>
        <p:txBody>
          <a:bodyPr>
            <a:normAutofit fontScale="90000"/>
          </a:bodyPr>
          <a:lstStyle/>
          <a:p>
            <a:r>
              <a:rPr lang="en-US" b="1" i="0" u="sng" dirty="0">
                <a:solidFill>
                  <a:schemeClr val="tx1"/>
                </a:solidFill>
                <a:effectLst/>
                <a:latin typeface="Söhne"/>
              </a:rPr>
              <a:t>Setup and Configuration</a:t>
            </a:r>
            <a:br>
              <a:rPr lang="en-US" b="1" i="0" u="sng" dirty="0">
                <a:solidFill>
                  <a:schemeClr val="tx1"/>
                </a:solidFill>
                <a:effectLst/>
                <a:latin typeface="Söhne"/>
              </a:rPr>
            </a:br>
            <a:endParaRPr lang="en-US" u="sng" dirty="0">
              <a:solidFill>
                <a:schemeClr val="tx1"/>
              </a:solidFill>
            </a:endParaRPr>
          </a:p>
        </p:txBody>
      </p:sp>
      <p:sp>
        <p:nvSpPr>
          <p:cNvPr id="3" name="Content Placeholder 2">
            <a:extLst>
              <a:ext uri="{FF2B5EF4-FFF2-40B4-BE49-F238E27FC236}">
                <a16:creationId xmlns:a16="http://schemas.microsoft.com/office/drawing/2014/main" id="{221F4791-30EC-B444-7FDA-38D881F6432D}"/>
              </a:ext>
            </a:extLst>
          </p:cNvPr>
          <p:cNvSpPr>
            <a:spLocks noGrp="1"/>
          </p:cNvSpPr>
          <p:nvPr>
            <p:ph idx="1"/>
          </p:nvPr>
        </p:nvSpPr>
        <p:spPr>
          <a:xfrm>
            <a:off x="861390" y="1550504"/>
            <a:ext cx="10429461" cy="5005414"/>
          </a:xfrm>
        </p:spPr>
        <p:txBody>
          <a:bodyPr>
            <a:normAutofit/>
          </a:bodyPr>
          <a:lstStyle/>
          <a:p>
            <a:pPr marL="0" indent="0" algn="l">
              <a:buNone/>
            </a:pPr>
            <a:r>
              <a:rPr lang="en-US" sz="2400" b="1" i="0" dirty="0">
                <a:solidFill>
                  <a:schemeClr val="tx1"/>
                </a:solidFill>
                <a:effectLst/>
                <a:latin typeface="Söhne"/>
              </a:rPr>
              <a:t>    The setup process for Microsoft Clarity involved:</a:t>
            </a:r>
          </a:p>
          <a:p>
            <a:pPr marL="0" indent="0" algn="l">
              <a:buNone/>
            </a:pPr>
            <a:endParaRPr lang="en-US" b="1" i="0" dirty="0">
              <a:solidFill>
                <a:schemeClr val="tx1"/>
              </a:solidFill>
              <a:effectLst/>
              <a:latin typeface="Söhne"/>
            </a:endParaRPr>
          </a:p>
          <a:p>
            <a:pPr marL="0" indent="0" algn="l">
              <a:buNone/>
            </a:pPr>
            <a:r>
              <a:rPr lang="en-US" b="1" i="0" dirty="0">
                <a:solidFill>
                  <a:schemeClr val="tx1"/>
                </a:solidFill>
                <a:effectLst/>
                <a:latin typeface="Söhne"/>
              </a:rPr>
              <a:t>1. Sign Up and Log In:</a:t>
            </a:r>
          </a:p>
          <a:p>
            <a:pPr lvl="1"/>
            <a:r>
              <a:rPr lang="en-US" sz="1800" b="1" i="0" dirty="0">
                <a:solidFill>
                  <a:schemeClr val="tx1"/>
                </a:solidFill>
                <a:effectLst/>
                <a:latin typeface="Söhne"/>
              </a:rPr>
              <a:t>Visit the Microsoft Clarity website and sign up for an account using your Microsoft credentials.</a:t>
            </a:r>
          </a:p>
          <a:p>
            <a:pPr lvl="1"/>
            <a:r>
              <a:rPr lang="en-US" sz="1800" b="1" i="0" dirty="0">
                <a:solidFill>
                  <a:schemeClr val="tx1"/>
                </a:solidFill>
                <a:effectLst/>
                <a:latin typeface="Söhne"/>
              </a:rPr>
              <a:t>Once signed up, log in to your account to access the Clarity dashboard.</a:t>
            </a:r>
          </a:p>
          <a:p>
            <a:pPr marL="0" indent="0" algn="l">
              <a:buNone/>
            </a:pPr>
            <a:r>
              <a:rPr lang="en-US" b="1" i="0" dirty="0">
                <a:solidFill>
                  <a:schemeClr val="tx1"/>
                </a:solidFill>
                <a:effectLst/>
                <a:latin typeface="Söhne"/>
              </a:rPr>
              <a:t>2. Create a New Project:</a:t>
            </a:r>
          </a:p>
          <a:p>
            <a:pPr lvl="1"/>
            <a:r>
              <a:rPr lang="en-US" sz="1800" b="1" i="0" dirty="0">
                <a:solidFill>
                  <a:schemeClr val="tx1"/>
                </a:solidFill>
                <a:effectLst/>
                <a:latin typeface="Söhne"/>
              </a:rPr>
              <a:t>In the Clarity dashboard, navigate to the "Projects" tab and click on "Create New Project."</a:t>
            </a:r>
          </a:p>
          <a:p>
            <a:pPr lvl="1"/>
            <a:r>
              <a:rPr lang="en-US" sz="1800" b="1" i="0" dirty="0">
                <a:solidFill>
                  <a:schemeClr val="tx1"/>
                </a:solidFill>
                <a:effectLst/>
                <a:latin typeface="Söhne"/>
              </a:rPr>
              <a:t>Provide a name for your project and enter the URL of the website you want to track.</a:t>
            </a:r>
          </a:p>
          <a:p>
            <a:pPr marL="0" indent="0" algn="l">
              <a:buNone/>
            </a:pPr>
            <a:r>
              <a:rPr lang="en-US" b="1" i="0" dirty="0">
                <a:solidFill>
                  <a:schemeClr val="tx1"/>
                </a:solidFill>
                <a:effectLst/>
                <a:latin typeface="Söhne"/>
              </a:rPr>
              <a:t>3. Generate Tracking Code:</a:t>
            </a:r>
          </a:p>
          <a:p>
            <a:pPr lvl="1"/>
            <a:r>
              <a:rPr lang="en-US" sz="1800" b="1" i="0" dirty="0">
                <a:solidFill>
                  <a:schemeClr val="tx1"/>
                </a:solidFill>
                <a:effectLst/>
                <a:latin typeface="Söhne"/>
              </a:rPr>
              <a:t>After creating a project, Microsoft Clarity will generate a unique tracking code snippet for your website.</a:t>
            </a:r>
          </a:p>
          <a:p>
            <a:pPr lvl="1"/>
            <a:r>
              <a:rPr lang="en-US" sz="1800" b="1" i="0" dirty="0">
                <a:solidFill>
                  <a:schemeClr val="tx1"/>
                </a:solidFill>
                <a:effectLst/>
                <a:latin typeface="Söhne"/>
              </a:rPr>
              <a:t>Copy the tracking code snippet provided.</a:t>
            </a:r>
          </a:p>
          <a:p>
            <a:pPr marL="0" indent="0" algn="l">
              <a:buNone/>
            </a:pPr>
            <a:endParaRPr lang="en-US" b="1" i="0" dirty="0">
              <a:solidFill>
                <a:schemeClr val="tx1"/>
              </a:solidFill>
              <a:effectLst/>
              <a:latin typeface="Söhne"/>
            </a:endParaRPr>
          </a:p>
        </p:txBody>
      </p:sp>
    </p:spTree>
    <p:extLst>
      <p:ext uri="{BB962C8B-B14F-4D97-AF65-F5344CB8AC3E}">
        <p14:creationId xmlns:p14="http://schemas.microsoft.com/office/powerpoint/2010/main" val="349445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389565-1D7F-B994-A155-BA56A5909F5D}"/>
              </a:ext>
            </a:extLst>
          </p:cNvPr>
          <p:cNvSpPr>
            <a:spLocks noGrp="1"/>
          </p:cNvSpPr>
          <p:nvPr>
            <p:ph idx="1"/>
          </p:nvPr>
        </p:nvSpPr>
        <p:spPr>
          <a:xfrm>
            <a:off x="887897" y="543340"/>
            <a:ext cx="10124660" cy="5857460"/>
          </a:xfrm>
        </p:spPr>
        <p:txBody>
          <a:bodyPr>
            <a:normAutofit lnSpcReduction="10000"/>
          </a:bodyPr>
          <a:lstStyle/>
          <a:p>
            <a:pPr marL="0" indent="0" algn="l">
              <a:buNone/>
            </a:pPr>
            <a:r>
              <a:rPr lang="en-US" sz="2000" b="1" i="0" dirty="0">
                <a:solidFill>
                  <a:schemeClr val="tx1"/>
                </a:solidFill>
                <a:effectLst/>
                <a:latin typeface="Söhne"/>
              </a:rPr>
              <a:t>4. Insert Tracking Code into Website:</a:t>
            </a:r>
          </a:p>
          <a:p>
            <a:pPr lvl="1"/>
            <a:r>
              <a:rPr lang="en-US" sz="1800" b="1" i="0" dirty="0">
                <a:solidFill>
                  <a:schemeClr val="tx1"/>
                </a:solidFill>
                <a:effectLst/>
                <a:latin typeface="Söhne"/>
              </a:rPr>
              <a:t>Access the source code of your website.</a:t>
            </a:r>
          </a:p>
          <a:p>
            <a:pPr lvl="1"/>
            <a:r>
              <a:rPr lang="en-US" sz="1800" b="1" i="0" dirty="0">
                <a:solidFill>
                  <a:schemeClr val="tx1"/>
                </a:solidFill>
                <a:effectLst/>
                <a:latin typeface="Söhne"/>
              </a:rPr>
              <a:t>Paste the tracking code snippet generated by Clarity just before the closing &lt;/head&gt; tag on every page of your website.</a:t>
            </a:r>
          </a:p>
          <a:p>
            <a:pPr marL="0" indent="0" algn="l">
              <a:buNone/>
            </a:pPr>
            <a:r>
              <a:rPr lang="en-US" sz="2000" b="1" i="0" dirty="0">
                <a:solidFill>
                  <a:schemeClr val="tx1"/>
                </a:solidFill>
                <a:effectLst/>
                <a:latin typeface="Söhne"/>
              </a:rPr>
              <a:t>5. Verify Tracking Implementation:</a:t>
            </a:r>
          </a:p>
          <a:p>
            <a:pPr lvl="1"/>
            <a:r>
              <a:rPr lang="en-US" sz="1800" b="1" i="0" dirty="0">
                <a:solidFill>
                  <a:schemeClr val="tx1"/>
                </a:solidFill>
                <a:effectLst/>
                <a:latin typeface="Söhne"/>
              </a:rPr>
              <a:t>Once the tracking code is inserted, navigate back to the Clarity dashboard.</a:t>
            </a:r>
          </a:p>
          <a:p>
            <a:pPr lvl="1"/>
            <a:r>
              <a:rPr lang="en-US" sz="1800" b="1" i="0" dirty="0">
                <a:solidFill>
                  <a:schemeClr val="tx1"/>
                </a:solidFill>
                <a:effectLst/>
                <a:latin typeface="Söhne"/>
              </a:rPr>
              <a:t>Verify that the tracking code is successfully implemented by checking for the green checkmark next to your project name.</a:t>
            </a:r>
          </a:p>
          <a:p>
            <a:pPr marL="0" indent="0" algn="l">
              <a:buNone/>
            </a:pPr>
            <a:r>
              <a:rPr lang="en-US" sz="2000" b="1" dirty="0">
                <a:solidFill>
                  <a:schemeClr val="tx1"/>
                </a:solidFill>
                <a:latin typeface="Söhne"/>
              </a:rPr>
              <a:t>6</a:t>
            </a:r>
            <a:r>
              <a:rPr lang="en-US" sz="2000" b="1" i="0" dirty="0">
                <a:solidFill>
                  <a:schemeClr val="tx1"/>
                </a:solidFill>
                <a:effectLst/>
                <a:latin typeface="Söhne"/>
              </a:rPr>
              <a:t>. Monitor Dashboard:</a:t>
            </a:r>
          </a:p>
          <a:p>
            <a:pPr lvl="1"/>
            <a:r>
              <a:rPr lang="en-US" sz="1800" b="1" i="0" dirty="0">
                <a:solidFill>
                  <a:schemeClr val="tx1"/>
                </a:solidFill>
                <a:effectLst/>
                <a:latin typeface="Söhne"/>
              </a:rPr>
              <a:t>Once setup is complete, monitor the Clarity dashboard regularly to view real-time data on user interactions, heatmaps, session recordings, and other analytics metrics.</a:t>
            </a:r>
          </a:p>
          <a:p>
            <a:pPr marL="0" indent="0" algn="l">
              <a:buNone/>
            </a:pPr>
            <a:r>
              <a:rPr lang="en-US" sz="2000" b="1" i="0" dirty="0">
                <a:solidFill>
                  <a:schemeClr val="tx1"/>
                </a:solidFill>
                <a:effectLst/>
                <a:latin typeface="Söhne"/>
              </a:rPr>
              <a:t>7. Continuous Optimization:</a:t>
            </a:r>
          </a:p>
          <a:p>
            <a:pPr lvl="1"/>
            <a:r>
              <a:rPr lang="en-US" sz="1800" b="1" i="0" dirty="0">
                <a:solidFill>
                  <a:schemeClr val="tx1"/>
                </a:solidFill>
                <a:effectLst/>
                <a:latin typeface="Söhne"/>
              </a:rPr>
              <a:t>Continuously analyze the data collected by Microsoft Clarity to identify patterns, optimize website features, and improve user experience.</a:t>
            </a:r>
          </a:p>
          <a:p>
            <a:pPr lvl="1"/>
            <a:r>
              <a:rPr lang="en-US" sz="1800" b="1" i="0" dirty="0">
                <a:solidFill>
                  <a:schemeClr val="tx1"/>
                </a:solidFill>
                <a:effectLst/>
                <a:latin typeface="Söhne"/>
              </a:rPr>
              <a:t>Iterate on your setup and configuration based on insights gathered from Clarity analytics to enhance tracking accuracy and effectiveness.</a:t>
            </a:r>
          </a:p>
          <a:p>
            <a:pPr marL="228600" lvl="1" indent="0">
              <a:buNone/>
            </a:pPr>
            <a:endParaRPr lang="en-US" sz="1800" b="1" dirty="0">
              <a:solidFill>
                <a:schemeClr val="tx1"/>
              </a:solidFill>
              <a:latin typeface="Söhne"/>
            </a:endParaRPr>
          </a:p>
          <a:p>
            <a:pPr lvl="1"/>
            <a:endParaRPr lang="en-US" sz="1800" b="1" i="0" dirty="0">
              <a:solidFill>
                <a:schemeClr val="tx1"/>
              </a:solidFill>
              <a:effectLst/>
              <a:latin typeface="Söhne"/>
            </a:endParaRPr>
          </a:p>
          <a:p>
            <a:pPr marL="0" indent="0">
              <a:buNone/>
            </a:pPr>
            <a:endParaRPr lang="en-US" b="1" dirty="0">
              <a:solidFill>
                <a:schemeClr val="tx1"/>
              </a:solidFill>
            </a:endParaRPr>
          </a:p>
        </p:txBody>
      </p:sp>
    </p:spTree>
    <p:extLst>
      <p:ext uri="{BB962C8B-B14F-4D97-AF65-F5344CB8AC3E}">
        <p14:creationId xmlns:p14="http://schemas.microsoft.com/office/powerpoint/2010/main" val="180929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9B28-12E3-5916-A561-32DE6B096CB1}"/>
              </a:ext>
            </a:extLst>
          </p:cNvPr>
          <p:cNvSpPr>
            <a:spLocks noGrp="1"/>
          </p:cNvSpPr>
          <p:nvPr>
            <p:ph type="title"/>
          </p:nvPr>
        </p:nvSpPr>
        <p:spPr>
          <a:xfrm>
            <a:off x="1913083" y="265043"/>
            <a:ext cx="7729728" cy="1139687"/>
          </a:xfrm>
        </p:spPr>
        <p:txBody>
          <a:bodyPr>
            <a:noAutofit/>
          </a:bodyPr>
          <a:lstStyle/>
          <a:p>
            <a:r>
              <a:rPr lang="en-US" sz="3200" b="1" i="0" u="sng" dirty="0">
                <a:solidFill>
                  <a:schemeClr val="tx1"/>
                </a:solidFill>
                <a:effectLst/>
                <a:latin typeface="Söhne"/>
              </a:rPr>
              <a:t>Data Analysis</a:t>
            </a:r>
            <a:br>
              <a:rPr lang="en-US" sz="3200" b="1" i="0" u="sng" dirty="0">
                <a:solidFill>
                  <a:schemeClr val="tx1"/>
                </a:solidFill>
                <a:effectLst/>
                <a:latin typeface="Söhne"/>
              </a:rPr>
            </a:br>
            <a:endParaRPr lang="en-US" sz="3200" u="sng" dirty="0">
              <a:solidFill>
                <a:schemeClr val="tx1"/>
              </a:solidFill>
            </a:endParaRPr>
          </a:p>
        </p:txBody>
      </p:sp>
      <p:sp>
        <p:nvSpPr>
          <p:cNvPr id="3" name="Content Placeholder 2">
            <a:extLst>
              <a:ext uri="{FF2B5EF4-FFF2-40B4-BE49-F238E27FC236}">
                <a16:creationId xmlns:a16="http://schemas.microsoft.com/office/drawing/2014/main" id="{72EE04F7-5AC7-FBDE-6210-A27B37EBFD4F}"/>
              </a:ext>
            </a:extLst>
          </p:cNvPr>
          <p:cNvSpPr>
            <a:spLocks noGrp="1"/>
          </p:cNvSpPr>
          <p:nvPr>
            <p:ph idx="1"/>
          </p:nvPr>
        </p:nvSpPr>
        <p:spPr>
          <a:xfrm>
            <a:off x="1696278" y="2140227"/>
            <a:ext cx="8799444" cy="4452730"/>
          </a:xfrm>
        </p:spPr>
        <p:txBody>
          <a:bodyPr>
            <a:normAutofit fontScale="77500" lnSpcReduction="20000"/>
          </a:bodyPr>
          <a:lstStyle/>
          <a:p>
            <a:pPr marL="0" indent="0" algn="l">
              <a:buNone/>
            </a:pPr>
            <a:r>
              <a:rPr lang="en-US" sz="2900" b="1" i="0" dirty="0">
                <a:solidFill>
                  <a:schemeClr val="tx1"/>
                </a:solidFill>
                <a:effectLst/>
                <a:latin typeface="Söhne"/>
              </a:rPr>
              <a:t>Upon successful setup, data on user interactions was collected and analyzed. The analysis involved:</a:t>
            </a:r>
          </a:p>
          <a:p>
            <a:pPr marL="0" indent="0" algn="l">
              <a:buNone/>
            </a:pPr>
            <a:endParaRPr lang="en-US" sz="2900" b="1" i="0" dirty="0">
              <a:solidFill>
                <a:schemeClr val="tx1"/>
              </a:solidFill>
              <a:effectLst/>
              <a:latin typeface="Söhne"/>
            </a:endParaRPr>
          </a:p>
          <a:p>
            <a:pPr algn="l">
              <a:buFont typeface="Arial" panose="020B0604020202020204" pitchFamily="34" charset="0"/>
              <a:buChar char="•"/>
            </a:pPr>
            <a:r>
              <a:rPr lang="en-US" sz="2900" b="1" i="0" dirty="0">
                <a:solidFill>
                  <a:schemeClr val="tx1"/>
                </a:solidFill>
                <a:effectLst/>
                <a:latin typeface="Söhne"/>
              </a:rPr>
              <a:t>Determining the most clicked-on features/buttons by users.</a:t>
            </a:r>
          </a:p>
          <a:p>
            <a:pPr algn="l">
              <a:buFont typeface="Arial" panose="020B0604020202020204" pitchFamily="34" charset="0"/>
              <a:buChar char="•"/>
            </a:pPr>
            <a:r>
              <a:rPr lang="en-US" sz="2900" b="1" i="0" dirty="0">
                <a:solidFill>
                  <a:schemeClr val="tx1"/>
                </a:solidFill>
                <a:effectLst/>
                <a:latin typeface="Söhne"/>
              </a:rPr>
              <a:t>Examining user engagement patterns through heatmaps and session recordings.</a:t>
            </a:r>
          </a:p>
          <a:p>
            <a:pPr algn="l">
              <a:buFont typeface="Arial" panose="020B0604020202020204" pitchFamily="34" charset="0"/>
              <a:buChar char="•"/>
            </a:pPr>
            <a:r>
              <a:rPr lang="en-US" sz="2900" b="1" i="0" dirty="0">
                <a:solidFill>
                  <a:schemeClr val="tx1"/>
                </a:solidFill>
                <a:effectLst/>
                <a:latin typeface="Söhne"/>
              </a:rPr>
              <a:t>Identifying trends and anomalies to gain insights into user behavior.</a:t>
            </a:r>
          </a:p>
          <a:p>
            <a:pPr algn="l"/>
            <a:endParaRPr lang="en-US" sz="2900" b="1" i="0" dirty="0">
              <a:solidFill>
                <a:schemeClr val="tx1"/>
              </a:solidFill>
              <a:effectLst/>
              <a:latin typeface="Söhne"/>
            </a:endParaRPr>
          </a:p>
          <a:p>
            <a:pPr marL="0" indent="0">
              <a:buNone/>
            </a:pPr>
            <a:r>
              <a:rPr lang="en-US" sz="2600" b="1" dirty="0">
                <a:solidFill>
                  <a:schemeClr val="tx1"/>
                </a:solidFill>
              </a:rPr>
              <a:t>I Used Microsoft clarity for my application Employee Management System in which add employee button received the highest number of clicks and then edit button received the second highest number of clicks.</a:t>
            </a:r>
          </a:p>
          <a:p>
            <a:pPr marL="0" indent="0">
              <a:buNone/>
            </a:pPr>
            <a:br>
              <a:rPr lang="en-US" sz="2400" b="1" i="0" dirty="0">
                <a:solidFill>
                  <a:schemeClr val="tx1"/>
                </a:solidFill>
                <a:effectLst/>
                <a:latin typeface="Söhne"/>
              </a:rPr>
            </a:br>
            <a:endParaRPr lang="en-US" sz="2400" b="1" dirty="0">
              <a:solidFill>
                <a:schemeClr val="tx1"/>
              </a:solidFill>
            </a:endParaRPr>
          </a:p>
        </p:txBody>
      </p:sp>
    </p:spTree>
    <p:extLst>
      <p:ext uri="{BB962C8B-B14F-4D97-AF65-F5344CB8AC3E}">
        <p14:creationId xmlns:p14="http://schemas.microsoft.com/office/powerpoint/2010/main" val="12737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F6F69-DC47-57E9-B05C-24C2944B30FE}"/>
              </a:ext>
            </a:extLst>
          </p:cNvPr>
          <p:cNvSpPr>
            <a:spLocks noGrp="1"/>
          </p:cNvSpPr>
          <p:nvPr>
            <p:ph idx="1"/>
          </p:nvPr>
        </p:nvSpPr>
        <p:spPr>
          <a:xfrm>
            <a:off x="1046922" y="228600"/>
            <a:ext cx="10529198" cy="619539"/>
          </a:xfrm>
        </p:spPr>
        <p:txBody>
          <a:bodyPr>
            <a:normAutofit/>
          </a:bodyPr>
          <a:lstStyle/>
          <a:p>
            <a:pPr marL="0" indent="0">
              <a:buNone/>
            </a:pPr>
            <a:r>
              <a:rPr lang="en-US" sz="2000" b="1" u="sng" dirty="0">
                <a:solidFill>
                  <a:schemeClr val="tx1"/>
                </a:solidFill>
              </a:rPr>
              <a:t>Here are screenshots of heatmaps of  the parameters which help in analyzing the data.</a:t>
            </a:r>
          </a:p>
        </p:txBody>
      </p:sp>
      <p:pic>
        <p:nvPicPr>
          <p:cNvPr id="8" name="Picture 7">
            <a:extLst>
              <a:ext uri="{FF2B5EF4-FFF2-40B4-BE49-F238E27FC236}">
                <a16:creationId xmlns:a16="http://schemas.microsoft.com/office/drawing/2014/main" id="{377EEBCE-0E8B-EAAB-48E7-781183A5C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22" y="848139"/>
            <a:ext cx="9939130" cy="5731565"/>
          </a:xfrm>
          <a:prstGeom prst="rect">
            <a:avLst/>
          </a:prstGeom>
          <a:ln>
            <a:noFill/>
          </a:ln>
          <a:effectLst>
            <a:outerShdw blurRad="190500" algn="tl" rotWithShape="0">
              <a:srgbClr val="000000">
                <a:alpha val="70000"/>
              </a:srgbClr>
            </a:outerShdw>
          </a:effectLst>
        </p:spPr>
      </p:pic>
      <p:pic>
        <p:nvPicPr>
          <p:cNvPr id="1025" name="Picture 1" descr="User">
            <a:extLst>
              <a:ext uri="{FF2B5EF4-FFF2-40B4-BE49-F238E27FC236}">
                <a16:creationId xmlns:a16="http://schemas.microsoft.com/office/drawing/2014/main" id="{BAF10950-3668-7A21-5043-35955F7AB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2675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159</TotalTime>
  <Words>1371</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Söhne</vt:lpstr>
      <vt:lpstr>Parcel</vt:lpstr>
      <vt:lpstr>MICROSOFT CLARITY  presentation by- Amandeep rewani</vt:lpstr>
      <vt:lpstr>INTRODUCTION</vt:lpstr>
      <vt:lpstr>Research on Microsoft Clarity </vt:lpstr>
      <vt:lpstr>Key Features of Microsoft Clarity:</vt:lpstr>
      <vt:lpstr>PowerPoint Presentation</vt:lpstr>
      <vt:lpstr>Setup and Configuration </vt:lpstr>
      <vt:lpstr>PowerPoint Presentation</vt:lpstr>
      <vt:lpstr>Data Analysis </vt:lpstr>
      <vt:lpstr>PowerPoint Presentation</vt:lpstr>
      <vt:lpstr>PowerPoint Presentation</vt:lpstr>
      <vt:lpstr>Most Frequently Used Features: </vt:lpstr>
      <vt:lpstr>User Engagement Patterns: </vt:lpstr>
      <vt:lpstr>Recommendations for Optimizing Feature Usage:  </vt:lpstr>
      <vt:lpstr>User Behavior Analysis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CLARITY</dc:title>
  <dc:creator>Admin</dc:creator>
  <cp:lastModifiedBy>Admin</cp:lastModifiedBy>
  <cp:revision>5</cp:revision>
  <dcterms:created xsi:type="dcterms:W3CDTF">2024-02-10T09:35:38Z</dcterms:created>
  <dcterms:modified xsi:type="dcterms:W3CDTF">2024-02-12T13:00:04Z</dcterms:modified>
</cp:coreProperties>
</file>