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72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7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4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6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34BE-4C25-496C-BF6E-E0F9E76B7B5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C00E8A-BDD3-4413-AC82-5E7D26E3A5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5E5B1-A626-4BA6-8704-6F6923A808E3}"/>
              </a:ext>
            </a:extLst>
          </p:cNvPr>
          <p:cNvSpPr txBox="1"/>
          <p:nvPr/>
        </p:nvSpPr>
        <p:spPr>
          <a:xfrm>
            <a:off x="590550" y="275208"/>
            <a:ext cx="1150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TRADE LIFE CYCLE MANAGEMENT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77503-D613-483E-A808-0D37D450A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8902"/>
            <a:ext cx="12192000" cy="51090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023E96-A455-44C1-B175-5B277F51D71A}"/>
              </a:ext>
            </a:extLst>
          </p:cNvPr>
          <p:cNvCxnSpPr/>
          <p:nvPr/>
        </p:nvCxnSpPr>
        <p:spPr>
          <a:xfrm>
            <a:off x="0" y="125693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3928E3-B5F7-4560-9F3F-342B3DF0ED60}"/>
              </a:ext>
            </a:extLst>
          </p:cNvPr>
          <p:cNvSpPr txBox="1"/>
          <p:nvPr/>
        </p:nvSpPr>
        <p:spPr>
          <a:xfrm>
            <a:off x="9951868" y="6045693"/>
            <a:ext cx="224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Amandeep Singh</a:t>
            </a:r>
          </a:p>
          <a:p>
            <a:r>
              <a:rPr lang="en-US" dirty="0">
                <a:solidFill>
                  <a:schemeClr val="bg1"/>
                </a:solidFill>
              </a:rPr>
              <a:t>001271649</a:t>
            </a:r>
          </a:p>
        </p:txBody>
      </p:sp>
    </p:spTree>
    <p:extLst>
      <p:ext uri="{BB962C8B-B14F-4D97-AF65-F5344CB8AC3E}">
        <p14:creationId xmlns:p14="http://schemas.microsoft.com/office/powerpoint/2010/main" val="321817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49D65-EEEE-4E9B-B444-230AC919CCF0}"/>
              </a:ext>
            </a:extLst>
          </p:cNvPr>
          <p:cNvSpPr txBox="1"/>
          <p:nvPr/>
        </p:nvSpPr>
        <p:spPr>
          <a:xfrm>
            <a:off x="230818" y="319597"/>
            <a:ext cx="402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STORED PROCEDURES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E60052-C12A-4FA9-8BFD-F853B90D3A1F}"/>
              </a:ext>
            </a:extLst>
          </p:cNvPr>
          <p:cNvCxnSpPr/>
          <p:nvPr/>
        </p:nvCxnSpPr>
        <p:spPr>
          <a:xfrm>
            <a:off x="0" y="10298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B3794D-0754-4E0A-BD48-FFBFDF6F2C26}"/>
              </a:ext>
            </a:extLst>
          </p:cNvPr>
          <p:cNvSpPr txBox="1"/>
          <p:nvPr/>
        </p:nvSpPr>
        <p:spPr>
          <a:xfrm>
            <a:off x="861134" y="1482571"/>
            <a:ext cx="591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PROC_AGE</a:t>
            </a:r>
          </a:p>
          <a:p>
            <a:r>
              <a:rPr lang="en-US" dirty="0"/>
              <a:t>     To calculate age of the trade.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4B971-35D7-4A1A-B13F-30502AFB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62" y="2581662"/>
            <a:ext cx="5308847" cy="2762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0F39D-E59B-440E-BBBB-156F511674A1}"/>
              </a:ext>
            </a:extLst>
          </p:cNvPr>
          <p:cNvSpPr txBox="1"/>
          <p:nvPr/>
        </p:nvSpPr>
        <p:spPr>
          <a:xfrm>
            <a:off x="8096436" y="1482571"/>
            <a:ext cx="339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PROC_usdeq</a:t>
            </a:r>
            <a:endParaRPr lang="en-US" b="1" dirty="0"/>
          </a:p>
          <a:p>
            <a:r>
              <a:rPr lang="en-US" dirty="0"/>
              <a:t>    To calculate the amount in USD.</a:t>
            </a:r>
          </a:p>
        </p:txBody>
      </p:sp>
    </p:spTree>
    <p:extLst>
      <p:ext uri="{BB962C8B-B14F-4D97-AF65-F5344CB8AC3E}">
        <p14:creationId xmlns:p14="http://schemas.microsoft.com/office/powerpoint/2010/main" val="196244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DBC51-F297-494D-8749-7871238E84D7}"/>
              </a:ext>
            </a:extLst>
          </p:cNvPr>
          <p:cNvSpPr txBox="1"/>
          <p:nvPr/>
        </p:nvSpPr>
        <p:spPr>
          <a:xfrm>
            <a:off x="683581" y="585926"/>
            <a:ext cx="435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PROC_amountdiff</a:t>
            </a:r>
          </a:p>
          <a:p>
            <a:r>
              <a:rPr lang="en-US" dirty="0"/>
              <a:t>To calculate difference in the booking and settled amount.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937E3-B96C-4DD5-B63B-99236236EAB3}"/>
              </a:ext>
            </a:extLst>
          </p:cNvPr>
          <p:cNvSpPr txBox="1"/>
          <p:nvPr/>
        </p:nvSpPr>
        <p:spPr>
          <a:xfrm>
            <a:off x="6755907" y="585927"/>
            <a:ext cx="415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PROC_status</a:t>
            </a:r>
          </a:p>
          <a:p>
            <a:r>
              <a:rPr lang="en-US" dirty="0"/>
              <a:t>To update the status of a particular trade.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A9A5E-1A5C-493D-B0AF-85637B6B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3" y="2076450"/>
            <a:ext cx="3203406" cy="3418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1D15F-BE3A-4470-87D2-3FD1A4AD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07" y="2076450"/>
            <a:ext cx="3648075" cy="34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14721-50F8-430A-8BB5-0A367C45FF7A}"/>
              </a:ext>
            </a:extLst>
          </p:cNvPr>
          <p:cNvSpPr txBox="1"/>
          <p:nvPr/>
        </p:nvSpPr>
        <p:spPr>
          <a:xfrm>
            <a:off x="381740" y="479394"/>
            <a:ext cx="428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TRIGGERS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7B5CC8-7A9D-4975-926B-12C348E3A0EA}"/>
              </a:ext>
            </a:extLst>
          </p:cNvPr>
          <p:cNvCxnSpPr/>
          <p:nvPr/>
        </p:nvCxnSpPr>
        <p:spPr>
          <a:xfrm>
            <a:off x="0" y="156247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9D0ED3-19EB-4964-9CC3-5BE73618AC94}"/>
              </a:ext>
            </a:extLst>
          </p:cNvPr>
          <p:cNvSpPr txBox="1"/>
          <p:nvPr/>
        </p:nvSpPr>
        <p:spPr>
          <a:xfrm>
            <a:off x="594804" y="1864311"/>
            <a:ext cx="93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triggers has been used to update different tables such as tradelevel , status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75A3F-768B-4811-967D-CC3A8D92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838449"/>
            <a:ext cx="9515475" cy="22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09D0-DC34-400E-ABFF-3D8A0CC3AD55}"/>
              </a:ext>
            </a:extLst>
          </p:cNvPr>
          <p:cNvSpPr txBox="1"/>
          <p:nvPr/>
        </p:nvSpPr>
        <p:spPr>
          <a:xfrm>
            <a:off x="310718" y="292963"/>
            <a:ext cx="403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VIEWS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5C3944-C8D0-4AFC-8168-4B518D453F1C}"/>
              </a:ext>
            </a:extLst>
          </p:cNvPr>
          <p:cNvCxnSpPr>
            <a:cxnSpLocks/>
          </p:cNvCxnSpPr>
          <p:nvPr/>
        </p:nvCxnSpPr>
        <p:spPr>
          <a:xfrm>
            <a:off x="0" y="119848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554D06-5E77-4325-97F0-E60CA090E98D}"/>
              </a:ext>
            </a:extLst>
          </p:cNvPr>
          <p:cNvSpPr txBox="1"/>
          <p:nvPr/>
        </p:nvSpPr>
        <p:spPr>
          <a:xfrm>
            <a:off x="870012" y="1518082"/>
            <a:ext cx="7803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views are used to perform financial reporting and evaluation calculation for company and related regions and markets.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Cassreport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Highvaluereport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Specialistbusiness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Totalbookedamount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totalsettledamount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977FD-40DB-4B7F-B40D-CEA56058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35" y="1223962"/>
            <a:ext cx="4048125" cy="4410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CF9FF-709B-49BB-9D60-20B88D4C424F}"/>
              </a:ext>
            </a:extLst>
          </p:cNvPr>
          <p:cNvSpPr txBox="1"/>
          <p:nvPr/>
        </p:nvSpPr>
        <p:spPr>
          <a:xfrm>
            <a:off x="914400" y="426128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Cassreport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046FB-1F39-4C3C-9572-F459F567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3963"/>
            <a:ext cx="4191000" cy="4410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20CDB8-97CC-4DB7-8D19-E3F5EB4687F4}"/>
              </a:ext>
            </a:extLst>
          </p:cNvPr>
          <p:cNvSpPr txBox="1"/>
          <p:nvPr/>
        </p:nvSpPr>
        <p:spPr>
          <a:xfrm>
            <a:off x="6205491" y="426128"/>
            <a:ext cx="278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Defaulaterscount view</a:t>
            </a:r>
          </a:p>
        </p:txBody>
      </p:sp>
    </p:spTree>
    <p:extLst>
      <p:ext uri="{BB962C8B-B14F-4D97-AF65-F5344CB8AC3E}">
        <p14:creationId xmlns:p14="http://schemas.microsoft.com/office/powerpoint/2010/main" val="102800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923CEC-1446-455B-8E6C-AB220F2A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59" y="827473"/>
            <a:ext cx="3496554" cy="3007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80D08E-9E67-4FC5-96FC-80651AC232F8}"/>
              </a:ext>
            </a:extLst>
          </p:cNvPr>
          <p:cNvSpPr txBox="1"/>
          <p:nvPr/>
        </p:nvSpPr>
        <p:spPr>
          <a:xfrm>
            <a:off x="871260" y="319595"/>
            <a:ext cx="188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7AEE5-45E7-4149-A0BC-12D609AA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59" y="1903012"/>
            <a:ext cx="3600450" cy="382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74D9E-299A-41EF-BD5D-B4CE1049C6E8}"/>
              </a:ext>
            </a:extLst>
          </p:cNvPr>
          <p:cNvSpPr txBox="1"/>
          <p:nvPr/>
        </p:nvSpPr>
        <p:spPr>
          <a:xfrm>
            <a:off x="7586755" y="1278384"/>
            <a:ext cx="26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Failreport view</a:t>
            </a:r>
          </a:p>
        </p:txBody>
      </p:sp>
    </p:spTree>
    <p:extLst>
      <p:ext uri="{BB962C8B-B14F-4D97-AF65-F5344CB8AC3E}">
        <p14:creationId xmlns:p14="http://schemas.microsoft.com/office/powerpoint/2010/main" val="143951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2A01C-8271-4139-89C2-72DBB8F8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4" y="1032537"/>
            <a:ext cx="3486150" cy="4295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7EDFA-2A3F-4156-845D-B95D42FA0502}"/>
              </a:ext>
            </a:extLst>
          </p:cNvPr>
          <p:cNvSpPr txBox="1"/>
          <p:nvPr/>
        </p:nvSpPr>
        <p:spPr>
          <a:xfrm>
            <a:off x="926144" y="523781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Highvaluereport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C3DE0-2230-4E93-AF72-4E6F43D2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973" y="2408623"/>
            <a:ext cx="42672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40B7B-E40C-43E7-8BF1-84661A7B4B9B}"/>
              </a:ext>
            </a:extLst>
          </p:cNvPr>
          <p:cNvSpPr txBox="1"/>
          <p:nvPr/>
        </p:nvSpPr>
        <p:spPr>
          <a:xfrm>
            <a:off x="7102136" y="1731146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Marginfailsreport view</a:t>
            </a:r>
          </a:p>
        </p:txBody>
      </p:sp>
    </p:spTree>
    <p:extLst>
      <p:ext uri="{BB962C8B-B14F-4D97-AF65-F5344CB8AC3E}">
        <p14:creationId xmlns:p14="http://schemas.microsoft.com/office/powerpoint/2010/main" val="58500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EDB43-4F35-435E-9FA6-95669D0B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7" y="1232423"/>
            <a:ext cx="3457575" cy="3747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51CDD-7C18-4050-A2C3-00EACEF8E756}"/>
              </a:ext>
            </a:extLst>
          </p:cNvPr>
          <p:cNvSpPr txBox="1"/>
          <p:nvPr/>
        </p:nvSpPr>
        <p:spPr>
          <a:xfrm>
            <a:off x="603682" y="506027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Regionbooking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CD356-5A99-4587-9D0D-8F9484A9B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952" y="2235877"/>
            <a:ext cx="3419475" cy="3587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E81632-6ABA-4BEC-B6ED-E019A6E920B9}"/>
              </a:ext>
            </a:extLst>
          </p:cNvPr>
          <p:cNvSpPr txBox="1"/>
          <p:nvPr/>
        </p:nvSpPr>
        <p:spPr>
          <a:xfrm>
            <a:off x="7055852" y="1518082"/>
            <a:ext cx="28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Specialistbusiness view</a:t>
            </a:r>
          </a:p>
        </p:txBody>
      </p:sp>
    </p:spTree>
    <p:extLst>
      <p:ext uri="{BB962C8B-B14F-4D97-AF65-F5344CB8AC3E}">
        <p14:creationId xmlns:p14="http://schemas.microsoft.com/office/powerpoint/2010/main" val="304160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CDD3F-62E1-4601-B65B-F2AC40DF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98" y="1617400"/>
            <a:ext cx="2999405" cy="33008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DC0C99-42D5-4DD0-A633-543E57F4F7DA}"/>
              </a:ext>
            </a:extLst>
          </p:cNvPr>
          <p:cNvSpPr txBox="1"/>
          <p:nvPr/>
        </p:nvSpPr>
        <p:spPr>
          <a:xfrm>
            <a:off x="498398" y="973014"/>
            <a:ext cx="251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Groupbusiness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B6D9F-7B84-4258-A70A-9AAC721C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24" y="1617400"/>
            <a:ext cx="3157306" cy="3300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6E9F9-B85D-47ED-BF4D-D0E5FCD29F2A}"/>
              </a:ext>
            </a:extLst>
          </p:cNvPr>
          <p:cNvSpPr txBox="1"/>
          <p:nvPr/>
        </p:nvSpPr>
        <p:spPr>
          <a:xfrm>
            <a:off x="4424224" y="973014"/>
            <a:ext cx="299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Totalbookedamount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974B0-6745-4C2B-A6D7-4BA84E223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130" y="1617400"/>
            <a:ext cx="3157306" cy="3300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7C1CF-DCC4-4560-9489-F74890B2139D}"/>
              </a:ext>
            </a:extLst>
          </p:cNvPr>
          <p:cNvSpPr txBox="1"/>
          <p:nvPr/>
        </p:nvSpPr>
        <p:spPr>
          <a:xfrm>
            <a:off x="8631130" y="914400"/>
            <a:ext cx="283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Totalsettledamount view</a:t>
            </a:r>
          </a:p>
        </p:txBody>
      </p:sp>
    </p:spTree>
    <p:extLst>
      <p:ext uri="{BB962C8B-B14F-4D97-AF65-F5344CB8AC3E}">
        <p14:creationId xmlns:p14="http://schemas.microsoft.com/office/powerpoint/2010/main" val="249382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892CE-A8D9-4801-89F3-43B23DFF8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0AAA5-F4F2-44E7-894C-ED7C17A832EC}"/>
              </a:ext>
            </a:extLst>
          </p:cNvPr>
          <p:cNvSpPr txBox="1"/>
          <p:nvPr/>
        </p:nvSpPr>
        <p:spPr>
          <a:xfrm>
            <a:off x="114300" y="41910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844A6-3D2A-47CC-A269-D8D8113FF909}"/>
              </a:ext>
            </a:extLst>
          </p:cNvPr>
          <p:cNvSpPr txBox="1"/>
          <p:nvPr/>
        </p:nvSpPr>
        <p:spPr>
          <a:xfrm>
            <a:off x="114301" y="1562100"/>
            <a:ext cx="1199197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project is based on trade settled between various financial institutions in OTC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OTC is over the counter market where counterparties trade on the conditions that are decided by mutual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OTC market mainly deals in various products , but in this product we are only considering cash settlements.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Cash settlements in OTC market is also called as HEDGING of funds.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OTC trades includes various region and market products such as swaps , margins and broker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B3A232-9DF4-469A-A34E-A0B3EB93D04A}"/>
              </a:ext>
            </a:extLst>
          </p:cNvPr>
          <p:cNvCxnSpPr>
            <a:cxnSpLocks/>
          </p:cNvCxnSpPr>
          <p:nvPr/>
        </p:nvCxnSpPr>
        <p:spPr>
          <a:xfrm flipV="1">
            <a:off x="0" y="1114425"/>
            <a:ext cx="12192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60C9D-5B97-4887-A225-0413B1A54C9C}"/>
              </a:ext>
            </a:extLst>
          </p:cNvPr>
          <p:cNvSpPr txBox="1"/>
          <p:nvPr/>
        </p:nvSpPr>
        <p:spPr>
          <a:xfrm>
            <a:off x="209550" y="457200"/>
            <a:ext cx="235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6B5CA7-BF8E-4804-B770-A87ADDEA3D91}"/>
              </a:ext>
            </a:extLst>
          </p:cNvPr>
          <p:cNvCxnSpPr/>
          <p:nvPr/>
        </p:nvCxnSpPr>
        <p:spPr>
          <a:xfrm>
            <a:off x="0" y="9620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C3CC19-FAAB-4B1E-93DB-5040EE9735E5}"/>
              </a:ext>
            </a:extLst>
          </p:cNvPr>
          <p:cNvSpPr txBox="1"/>
          <p:nvPr/>
        </p:nvSpPr>
        <p:spPr>
          <a:xfrm>
            <a:off x="352425" y="1876425"/>
            <a:ext cx="11449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Counterparties face difficulties in trade settlement due to specialist discrepancy.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trade settlement  in case of different regions or currency.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Effective management of defaulting counterparties and subsidiaries.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management of specialist who is booking the trade and their respective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Management of high value trades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Management of trades settled in margins.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Revenue performance of financial institution.</a:t>
            </a:r>
          </a:p>
        </p:txBody>
      </p:sp>
    </p:spTree>
    <p:extLst>
      <p:ext uri="{BB962C8B-B14F-4D97-AF65-F5344CB8AC3E}">
        <p14:creationId xmlns:p14="http://schemas.microsoft.com/office/powerpoint/2010/main" val="6935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E097D-8FA0-4F52-9BF2-82806F932365}"/>
              </a:ext>
            </a:extLst>
          </p:cNvPr>
          <p:cNvSpPr txBox="1"/>
          <p:nvPr/>
        </p:nvSpPr>
        <p:spPr>
          <a:xfrm>
            <a:off x="457200" y="219075"/>
            <a:ext cx="283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PREVIOUS ERD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2FCE10-8E64-4DDD-A9B9-76E1BA4EEC9B}"/>
              </a:ext>
            </a:extLst>
          </p:cNvPr>
          <p:cNvCxnSpPr/>
          <p:nvPr/>
        </p:nvCxnSpPr>
        <p:spPr>
          <a:xfrm>
            <a:off x="0" y="78105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66584-4396-497F-82E5-6846D8D8A1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81049"/>
            <a:ext cx="12192000" cy="53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9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ED0A4-53C1-45E2-9CD1-E1E16A9BD0CC}"/>
              </a:ext>
            </a:extLst>
          </p:cNvPr>
          <p:cNvSpPr txBox="1"/>
          <p:nvPr/>
        </p:nvSpPr>
        <p:spPr>
          <a:xfrm>
            <a:off x="0" y="114300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FINAL ERD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9578EC-CCA1-4CE6-A676-72EF6974971E}"/>
              </a:ext>
            </a:extLst>
          </p:cNvPr>
          <p:cNvCxnSpPr>
            <a:cxnSpLocks/>
          </p:cNvCxnSpPr>
          <p:nvPr/>
        </p:nvCxnSpPr>
        <p:spPr>
          <a:xfrm>
            <a:off x="0" y="6953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7E0F589-C03D-4501-8B1D-F1DC9359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24"/>
            <a:ext cx="12192000" cy="61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8BDA7F-3207-4026-B54E-4C07E132C396}"/>
              </a:ext>
            </a:extLst>
          </p:cNvPr>
          <p:cNvSpPr txBox="1"/>
          <p:nvPr/>
        </p:nvSpPr>
        <p:spPr>
          <a:xfrm>
            <a:off x="408372" y="630321"/>
            <a:ext cx="296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FUNCTIONS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FE33C4-FC79-4195-84BD-375F0EE1A7A3}"/>
              </a:ext>
            </a:extLst>
          </p:cNvPr>
          <p:cNvCxnSpPr/>
          <p:nvPr/>
        </p:nvCxnSpPr>
        <p:spPr>
          <a:xfrm>
            <a:off x="0" y="146287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C4AE2D-0023-4756-8025-C6F7CA487280}"/>
              </a:ext>
            </a:extLst>
          </p:cNvPr>
          <p:cNvSpPr txBox="1"/>
          <p:nvPr/>
        </p:nvSpPr>
        <p:spPr>
          <a:xfrm>
            <a:off x="0" y="2201666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includes adding specialist , markets and products to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Booking of a trade of a specific product and market by a particular specialist belonging to a particular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required entries of booking such as booking amount , settled amount ,currency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Management of counterparties input and performances by various reporting work such as Fail Report and Defaulters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Evaluation of company revenue, dues and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Evaluation of a specialist on the basis of number and amount of the trades settled.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Evaluation of total business company is getting from a particular region.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0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0C6D6-9478-4F08-83D6-CD532B3F4EDD}"/>
              </a:ext>
            </a:extLst>
          </p:cNvPr>
          <p:cNvSpPr txBox="1"/>
          <p:nvPr/>
        </p:nvSpPr>
        <p:spPr>
          <a:xfrm>
            <a:off x="133166" y="346229"/>
            <a:ext cx="213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4C9A9D-399B-4006-8B4F-FB6D902066FF}"/>
              </a:ext>
            </a:extLst>
          </p:cNvPr>
          <p:cNvCxnSpPr/>
          <p:nvPr/>
        </p:nvCxnSpPr>
        <p:spPr>
          <a:xfrm flipV="1">
            <a:off x="0" y="1171852"/>
            <a:ext cx="12192000" cy="71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77F94B-107E-42F0-8815-22183B6C55A7}"/>
              </a:ext>
            </a:extLst>
          </p:cNvPr>
          <p:cNvSpPr txBox="1"/>
          <p:nvPr/>
        </p:nvSpPr>
        <p:spPr>
          <a:xfrm>
            <a:off x="346230" y="2228297"/>
            <a:ext cx="112923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Booking of a trade.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Adding specialist , product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Currency conversion in case of different currency trade.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Updating status of a trade.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Updating age of a trade settlement.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Generation of various financial reports for counterparty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Generation of reports for specialist analysis and revenue of company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8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E6C92-CB60-4C13-823F-6C47AF1B751F}"/>
              </a:ext>
            </a:extLst>
          </p:cNvPr>
          <p:cNvSpPr txBox="1"/>
          <p:nvPr/>
        </p:nvSpPr>
        <p:spPr>
          <a:xfrm>
            <a:off x="310718" y="301841"/>
            <a:ext cx="455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USERS &amp; PRIVILAGES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6F44F2-DCC5-46E5-AAEF-D8E50E4280B2}"/>
              </a:ext>
            </a:extLst>
          </p:cNvPr>
          <p:cNvCxnSpPr/>
          <p:nvPr/>
        </p:nvCxnSpPr>
        <p:spPr>
          <a:xfrm>
            <a:off x="0" y="113634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AE0BCF9-A111-4AC8-8E62-5278A317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343"/>
            <a:ext cx="12192000" cy="49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9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2F89D-C438-4929-B09D-8AE51FC2C0B4}"/>
              </a:ext>
            </a:extLst>
          </p:cNvPr>
          <p:cNvSpPr txBox="1"/>
          <p:nvPr/>
        </p:nvSpPr>
        <p:spPr>
          <a:xfrm>
            <a:off x="346229" y="292963"/>
            <a:ext cx="313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DD3B83-59E7-4F92-BBA7-DD8678835942}"/>
              </a:ext>
            </a:extLst>
          </p:cNvPr>
          <p:cNvCxnSpPr/>
          <p:nvPr/>
        </p:nvCxnSpPr>
        <p:spPr>
          <a:xfrm>
            <a:off x="0" y="12606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2C26F0D-B8E3-4838-AA06-21E739CA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705077"/>
            <a:ext cx="9774314" cy="39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38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443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LIFE CYCLE MANAGEMENT SYSTEM</dc:title>
  <dc:creator>amand</dc:creator>
  <cp:lastModifiedBy>amand</cp:lastModifiedBy>
  <cp:revision>15</cp:revision>
  <dcterms:created xsi:type="dcterms:W3CDTF">2017-12-14T05:27:15Z</dcterms:created>
  <dcterms:modified xsi:type="dcterms:W3CDTF">2017-12-14T07:56:20Z</dcterms:modified>
</cp:coreProperties>
</file>