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8"/>
  </p:notesMasterIdLst>
  <p:handoutMasterIdLst>
    <p:handoutMasterId r:id="rId29"/>
  </p:handoutMasterIdLst>
  <p:sldIdLst>
    <p:sldId id="261" r:id="rId5"/>
    <p:sldId id="273" r:id="rId6"/>
    <p:sldId id="314" r:id="rId7"/>
    <p:sldId id="315" r:id="rId8"/>
    <p:sldId id="316" r:id="rId9"/>
    <p:sldId id="318" r:id="rId10"/>
    <p:sldId id="319" r:id="rId11"/>
    <p:sldId id="322" r:id="rId12"/>
    <p:sldId id="320" r:id="rId13"/>
    <p:sldId id="321" r:id="rId14"/>
    <p:sldId id="324" r:id="rId15"/>
    <p:sldId id="325" r:id="rId16"/>
    <p:sldId id="343" r:id="rId17"/>
    <p:sldId id="350" r:id="rId18"/>
    <p:sldId id="376" r:id="rId19"/>
    <p:sldId id="378" r:id="rId20"/>
    <p:sldId id="339" r:id="rId21"/>
    <p:sldId id="328" r:id="rId22"/>
    <p:sldId id="326" r:id="rId23"/>
    <p:sldId id="327" r:id="rId24"/>
    <p:sldId id="340" r:id="rId25"/>
    <p:sldId id="341" r:id="rId26"/>
    <p:sldId id="34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4" autoAdjust="0"/>
  </p:normalViewPr>
  <p:slideViewPr>
    <p:cSldViewPr>
      <p:cViewPr varScale="1">
        <p:scale>
          <a:sx n="89" d="100"/>
          <a:sy n="89" d="100"/>
        </p:scale>
        <p:origin x="466" y="7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xmlns=""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3/7/2022</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xmlns=""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xmlns=""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3/7/2022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8074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257862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218167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3528129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4267018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946081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1925593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3405579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18</a:t>
            </a:fld>
            <a:endParaRPr lang="en-US" noProof="0" dirty="0"/>
          </a:p>
        </p:txBody>
      </p:sp>
    </p:spTree>
    <p:extLst>
      <p:ext uri="{BB962C8B-B14F-4D97-AF65-F5344CB8AC3E}">
        <p14:creationId xmlns:p14="http://schemas.microsoft.com/office/powerpoint/2010/main" val="1485156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19</a:t>
            </a:fld>
            <a:endParaRPr lang="en-US" noProof="0" dirty="0"/>
          </a:p>
        </p:txBody>
      </p:sp>
    </p:spTree>
    <p:extLst>
      <p:ext uri="{BB962C8B-B14F-4D97-AF65-F5344CB8AC3E}">
        <p14:creationId xmlns:p14="http://schemas.microsoft.com/office/powerpoint/2010/main" val="180372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20</a:t>
            </a:fld>
            <a:endParaRPr lang="en-US" noProof="0" dirty="0"/>
          </a:p>
        </p:txBody>
      </p:sp>
    </p:spTree>
    <p:extLst>
      <p:ext uri="{BB962C8B-B14F-4D97-AF65-F5344CB8AC3E}">
        <p14:creationId xmlns:p14="http://schemas.microsoft.com/office/powerpoint/2010/main" val="1637340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21</a:t>
            </a:fld>
            <a:endParaRPr lang="en-US" noProof="0" dirty="0"/>
          </a:p>
        </p:txBody>
      </p:sp>
    </p:spTree>
    <p:extLst>
      <p:ext uri="{BB962C8B-B14F-4D97-AF65-F5344CB8AC3E}">
        <p14:creationId xmlns:p14="http://schemas.microsoft.com/office/powerpoint/2010/main" val="1880908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22</a:t>
            </a:fld>
            <a:endParaRPr lang="en-US" noProof="0" dirty="0"/>
          </a:p>
        </p:txBody>
      </p:sp>
    </p:spTree>
    <p:extLst>
      <p:ext uri="{BB962C8B-B14F-4D97-AF65-F5344CB8AC3E}">
        <p14:creationId xmlns:p14="http://schemas.microsoft.com/office/powerpoint/2010/main" val="62512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23</a:t>
            </a:fld>
            <a:endParaRPr lang="en-US" noProof="0" dirty="0"/>
          </a:p>
        </p:txBody>
      </p:sp>
    </p:spTree>
    <p:extLst>
      <p:ext uri="{BB962C8B-B14F-4D97-AF65-F5344CB8AC3E}">
        <p14:creationId xmlns:p14="http://schemas.microsoft.com/office/powerpoint/2010/main" val="169454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3320102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419520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83321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396360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5980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3582278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82827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xmlns=""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xmlns=""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xmlns=""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xmlns=""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xmlns=""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xmlns=""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605BCA9F-FC20-461D-9118-7EC2AC28D050}"/>
              </a:ext>
              <a:ext uri="{C183D7F6-B498-43B3-948B-1728B52AA6E4}">
                <adec:decorative xmlns=""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xmlns=""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xmlns=""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xmlns=""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xmlns=""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xmlns=""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xmlns=""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xmlns=""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xmlns=""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xmlns=""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xmlns=""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xmlns=""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xmlns=""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xmlns=""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xmlns=""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xmlns=""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xmlns=""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xmlns=""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xmlns=""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xmlns=""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xmlns=""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xmlns="" id="{38376498-C218-4EDB-8416-A59802EF2018}"/>
              </a:ext>
              <a:ext uri="{C183D7F6-B498-43B3-948B-1728B52AA6E4}">
                <adec:decorative xmlns=""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xmlns=""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xmlns="" id="{1EC81B64-070E-43F3-BCB5-833AB965D638}"/>
              </a:ext>
              <a:ext uri="{C183D7F6-B498-43B3-948B-1728B52AA6E4}">
                <adec:decorative xmlns=""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xmlns=""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xmlns=""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xmlns="" id="{96DE17A8-F4B7-4571-A6E8-FD28BA425B19}"/>
              </a:ext>
              <a:ext uri="{C183D7F6-B498-43B3-948B-1728B52AA6E4}">
                <adec:decorative xmlns=""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xmlns="" id="{9D9A0502-98A2-467D-BE1C-CE8391C73BF4}"/>
              </a:ext>
              <a:ext uri="{C183D7F6-B498-43B3-948B-1728B52AA6E4}">
                <adec:decorative xmlns=""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xmlns="" id="{8298DB4E-3B92-4CA4-852A-9F647E7219A4}"/>
              </a:ext>
              <a:ext uri="{C183D7F6-B498-43B3-948B-1728B52AA6E4}">
                <adec:decorative xmlns=""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xmlns=""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xmlns=""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xmlns=""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xmlns=""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xmlns=""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xmlns=""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xmlns=""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xmlns=""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xmlns=""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xmlns=""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xmlns="" id="{50D09E5B-B146-4D08-82EC-846DD89B0B87}"/>
              </a:ext>
              <a:ext uri="{C183D7F6-B498-43B3-948B-1728B52AA6E4}">
                <adec:decorative xmlns=""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xmlns="" id="{88940597-2E9A-4141-B2D0-C488487F11D7}"/>
              </a:ext>
              <a:ext uri="{C183D7F6-B498-43B3-948B-1728B52AA6E4}">
                <adec:decorative xmlns=""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xmlns=""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xmlns="" id="{EA44EEDB-C599-41AA-9D84-D53811C28804}"/>
              </a:ext>
              <a:ext uri="{C183D7F6-B498-43B3-948B-1728B52AA6E4}">
                <adec:decorative xmlns=""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xmlns="" id="{FE574478-76DE-4613-8FBD-36B353081849}"/>
              </a:ext>
              <a:ext uri="{C183D7F6-B498-43B3-948B-1728B52AA6E4}">
                <adec:decorative xmlns=""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xmlns=""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xmlns=""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xmlns=""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xmlns=""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xmlns=""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xmlns=""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xmlns=""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xmlns=""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xmlns=""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xmlns=""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xmlns=""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xmlns=""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xmlns=""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xmlns=""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xmlns=""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xmlns=""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xmlns=""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xmlns="" id="{AFE200E7-D3F0-41C3-92B0-E09677035AD0}"/>
              </a:ext>
              <a:ext uri="{C183D7F6-B498-43B3-948B-1728B52AA6E4}">
                <adec:decorative xmlns=""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xmlns=""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xmlns=""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xmlns=""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xmlns=""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xmlns=""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xmlns=""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xmlns=""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xmlns=""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xmlns=""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xmlns=""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xmlns=""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xmlns=""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xmlns=""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xmlns=""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xmlns=""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xmlns=""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xmlns=""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xmlns=""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xmlns=""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xmlns="" id="{79F57DF2-7AB9-4D3A-AADE-E93D5621B0F8}"/>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xmlns=""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6B4884FC-8C22-42B9-9E84-2B12AC73364F}"/>
              </a:ext>
              <a:ext uri="{C183D7F6-B498-43B3-948B-1728B52AA6E4}">
                <adec:decorative xmlns=""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6B9C406-BFD3-481F-9B48-3DCA3A33014F}"/>
              </a:ext>
              <a:ext uri="{C183D7F6-B498-43B3-948B-1728B52AA6E4}">
                <adec:decorative xmlns=""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4AF3D50D-B3D8-4A41-84D8-4BE250D1BD62}"/>
              </a:ext>
              <a:ext uri="{C183D7F6-B498-43B3-948B-1728B52AA6E4}">
                <adec:decorative xmlns=""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xmlns=""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xmlns="" id="{6321F101-EC7B-4128-A7FA-373AC507D3D4}"/>
              </a:ext>
              <a:ext uri="{C183D7F6-B498-43B3-948B-1728B52AA6E4}">
                <adec:decorative xmlns=""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xmlns="" id="{229667AF-39CB-43E6-8D30-A2DDF8365C21}"/>
              </a:ext>
              <a:ext uri="{C183D7F6-B498-43B3-948B-1728B52AA6E4}">
                <adec:decorative xmlns=""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xmlns=""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xmlns=""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xmlns=""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xmlns=""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6B4884FC-8C22-42B9-9E84-2B12AC73364F}"/>
              </a:ext>
              <a:ext uri="{C183D7F6-B498-43B3-948B-1728B52AA6E4}">
                <adec:decorative xmlns=""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xmlns=""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xmlns=""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xmlns=""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xmlns=""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A31598D0-210A-4FC8-9A7B-BFA0921CF214}"/>
              </a:ext>
              <a:ext uri="{C183D7F6-B498-43B3-948B-1728B52AA6E4}">
                <adec:decorative xmlns=""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xmlns="" id="{606439E2-68F5-46DF-9799-ABBEBECFD358}"/>
              </a:ext>
              <a:ext uri="{C183D7F6-B498-43B3-948B-1728B52AA6E4}">
                <adec:decorative xmlns=""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xmlns=""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xmlns="" id="{BDA24073-E1E8-43FF-B135-B2947B97222B}"/>
              </a:ext>
              <a:ext uri="{C183D7F6-B498-43B3-948B-1728B52AA6E4}">
                <adec:decorative xmlns=""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xmlns="" id="{DAD1D946-AD65-4E2D-A739-D93BA1AC1DFD}"/>
              </a:ext>
              <a:ext uri="{C183D7F6-B498-43B3-948B-1728B52AA6E4}">
                <adec:decorative xmlns=""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xmlns="" id="{036FD13F-5CDF-4A6F-A890-1F23EA59027F}"/>
              </a:ext>
              <a:ext uri="{C183D7F6-B498-43B3-948B-1728B52AA6E4}">
                <adec:decorative xmlns=""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xmlns="" id="{4EA974DF-48E5-46E7-9453-8A47028BC514}"/>
              </a:ext>
              <a:ext uri="{C183D7F6-B498-43B3-948B-1728B52AA6E4}">
                <adec:decorative xmlns=""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CA85692E-DBD5-4FD7-95CA-849C102632D2}"/>
              </a:ext>
              <a:ext uri="{C183D7F6-B498-43B3-948B-1728B52AA6E4}">
                <adec:decorative xmlns=""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xmlns="" id="{606422F5-A2F2-43D5-84EE-F875A28A728B}"/>
              </a:ext>
              <a:ext uri="{C183D7F6-B498-43B3-948B-1728B52AA6E4}">
                <adec:decorative xmlns=""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xmlns=""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xmlns="" id="{DEE070FD-95C9-4396-B429-69E1E14E3273}"/>
              </a:ext>
              <a:ext uri="{C183D7F6-B498-43B3-948B-1728B52AA6E4}">
                <adec:decorative xmlns=""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xmlns="" id="{5A9E7D40-35C3-4F7D-AAB6-D4168037C92B}"/>
              </a:ext>
              <a:ext uri="{C183D7F6-B498-43B3-948B-1728B52AA6E4}">
                <adec:decorative xmlns=""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xmlns="" id="{13CB6343-C37E-4656-A566-EA9A3A1BF01D}"/>
              </a:ext>
              <a:ext uri="{C183D7F6-B498-43B3-948B-1728B52AA6E4}">
                <adec:decorative xmlns=""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xmlns=""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xmlns=""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xmlns=""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xmlns=""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xmlns=""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xmlns=""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xmlns=""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xmlns=""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xmlns=""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xmlns=""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xmlns=""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xmlns=""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xmlns=""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xmlns=""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xmlns=""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xmlns=""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xmlns=""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xmlns=""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xmlns=""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xmlns=""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xmlns=""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xmlns=""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xmlns=""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xmlns=""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xmlns=""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xmlns=""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xmlns=""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xmlns=""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xmlns=""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xmlns=""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xmlns=""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xmlns=""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xmlns=""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xmlns=""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xmlns=""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xmlns=""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xmlns=""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xmlns=""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xmlns=""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xmlns=""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xmlns=""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xmlns=""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xmlns=""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xmlns=""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xmlns="" id="{49030BC1-7B5E-4BBD-AB44-8615DCFD46B7}"/>
              </a:ext>
              <a:ext uri="{C183D7F6-B498-43B3-948B-1728B52AA6E4}">
                <adec:decorative xmlns=""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xmlns=""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xmlns=""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xmlns=""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xmlns=""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xmlns=""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xmlns=""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xmlns=""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xmlns=""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xmlns=""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xmlns=""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xmlns="" id="{5C2A05E4-0266-470B-94B6-0EA500EFD52F}"/>
              </a:ext>
              <a:ext uri="{C183D7F6-B498-43B3-948B-1728B52AA6E4}">
                <adec:decorative xmlns=""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xmlns=""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xmlns=""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xmlns="" id="{DC756ECA-27F0-4309-A411-2021931A3A4F}"/>
              </a:ext>
              <a:ext uri="{C183D7F6-B498-43B3-948B-1728B52AA6E4}">
                <adec:decorative xmlns=""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xmlns=""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xmlns=""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xmlns="" id="{CC2A50A3-3A8F-469D-B16E-A06FD4C2A978}"/>
              </a:ext>
              <a:ext uri="{C183D7F6-B498-43B3-948B-1728B52AA6E4}">
                <adec:decorative xmlns=""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xmlns=""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xmlns=""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xmlns="" id="{ADC5446D-3469-43DA-ACE3-2AEC5B90384E}"/>
              </a:ext>
              <a:ext uri="{C183D7F6-B498-43B3-948B-1728B52AA6E4}">
                <adec:decorative xmlns=""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xmlns=""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xmlns=""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xmlns="" id="{BF024C2A-A070-4BF1-BA78-8FDD47DED455}"/>
              </a:ext>
              <a:ext uri="{C183D7F6-B498-43B3-948B-1728B52AA6E4}">
                <adec:decorative xmlns=""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xmlns=""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xmlns=""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xmlns="" id="{49030BC1-7B5E-4BBD-AB44-8615DCFD46B7}"/>
              </a:ext>
              <a:ext uri="{C183D7F6-B498-43B3-948B-1728B52AA6E4}">
                <adec:decorative xmlns=""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xmlns=""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xmlns=""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xmlns="" id="{A69BD202-1C38-47A5-8B06-0AADB78AAE08}"/>
              </a:ext>
              <a:ext uri="{C183D7F6-B498-43B3-948B-1728B52AA6E4}">
                <adec:decorative xmlns=""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xmlns="" id="{68CF0B9D-069C-46BA-9B77-7BDE114F3E55}"/>
              </a:ext>
              <a:ext uri="{C183D7F6-B498-43B3-948B-1728B52AA6E4}">
                <adec:decorative xmlns=""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xmlns=""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xmlns=""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xmlns="" id="{65909E03-0C86-44C4-9260-484E8CF6315F}"/>
              </a:ext>
              <a:ext uri="{C183D7F6-B498-43B3-948B-1728B52AA6E4}">
                <adec:decorative xmlns=""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xmlns=""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xmlns=""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xmlns="" id="{A968314E-9F6B-4D90-BC2A-C5BB6AC70F5F}"/>
              </a:ext>
              <a:ext uri="{C183D7F6-B498-43B3-948B-1728B52AA6E4}">
                <adec:decorative xmlns=""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xmlns=""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xmlns=""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xmlns="" id="{1D462CE1-BEE9-45C4-AB54-354D05E69D31}"/>
              </a:ext>
              <a:ext uri="{C183D7F6-B498-43B3-948B-1728B52AA6E4}">
                <adec:decorative xmlns=""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xmlns=""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xmlns=""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xmlns=""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xmlns=""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xmlns=""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xmlns=""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xmlns=""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xmlns=""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xmlns=""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xmlns=""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xmlns=""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xmlns=""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xmlns=""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xmlns=""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xmlns=""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xmlns="" id="{489EE1C9-68AE-4BDD-B34C-9DE809C4DD0B}"/>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xmlns=""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xmlns="" id="{9F89ADF8-2320-4EC3-98EA-5CB618A528E6}"/>
              </a:ext>
              <a:ext uri="{C183D7F6-B498-43B3-948B-1728B52AA6E4}">
                <adec:decorative xmlns=""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xmlns=""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xmlns=""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xmlns=""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xmlns=""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xmlns=""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xmlns=""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xmlns=""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xmlns=""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xmlns=""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xmlns=""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xmlns=""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xmlns=""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xmlns=""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xmlns=""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xmlns=""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xmlns=""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xmlns=""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xmlns=""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xmlns=""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xmlns=""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xmlns=""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xmlns=""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xmlns=""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xmlns=""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xmlns=""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xmlns=""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xmlns=""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xmlns=""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xmlns=""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xmlns=""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xmlns=""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xmlns=""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xmlns=""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xmlns=""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xmlns=""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xmlns=""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xmlns=""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xmlns=""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xmlns=""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xmlns=""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xmlns=""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xmlns=""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09890287-4DB6-4C87-AEAF-17E9594F401B}"/>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xmlns="" id="{C0BF9B80-F084-4423-8C1C-E79BE829875F}"/>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xmlns="" id="{9626180B-FF05-48CF-BFB3-C95C9B5DAB99}"/>
              </a:ext>
              <a:ext uri="{C183D7F6-B498-43B3-948B-1728B52AA6E4}">
                <adec:decorative xmlns=""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xmlns="" id="{3933031D-018B-489E-B613-2113C1CD2360}"/>
              </a:ext>
            </a:extLst>
          </p:cNvPr>
          <p:cNvSpPr>
            <a:spLocks noGrp="1"/>
          </p:cNvSpPr>
          <p:nvPr>
            <p:ph type="ctrTitle"/>
          </p:nvPr>
        </p:nvSpPr>
        <p:spPr/>
        <p:txBody>
          <a:bodyPr/>
          <a:lstStyle/>
          <a:p>
            <a:r>
              <a:rPr lang="it-IT" dirty="0" smtClean="0"/>
              <a:t>Malignant comments classifier</a:t>
            </a:r>
            <a:endParaRPr lang="en-US" dirty="0"/>
          </a:p>
        </p:txBody>
      </p:sp>
      <p:sp>
        <p:nvSpPr>
          <p:cNvPr id="7" name="Subtitle 6">
            <a:extLst>
              <a:ext uri="{FF2B5EF4-FFF2-40B4-BE49-F238E27FC236}">
                <a16:creationId xmlns:a16="http://schemas.microsoft.com/office/drawing/2014/main" xmlns="" id="{606F8B2E-A7F5-4413-BEED-BFF7C3D9FF78}"/>
              </a:ext>
            </a:extLst>
          </p:cNvPr>
          <p:cNvSpPr>
            <a:spLocks noGrp="1"/>
          </p:cNvSpPr>
          <p:nvPr>
            <p:ph type="subTitle" idx="1"/>
          </p:nvPr>
        </p:nvSpPr>
        <p:spPr/>
        <p:txBody>
          <a:bodyPr/>
          <a:lstStyle/>
          <a:p>
            <a:r>
              <a:rPr lang="en-US" dirty="0"/>
              <a:t>By </a:t>
            </a:r>
            <a:r>
              <a:rPr lang="en-US" dirty="0" smtClean="0"/>
              <a:t>Amandeep Singh</a:t>
            </a:r>
            <a:endParaRPr lang="en-US" dirty="0"/>
          </a:p>
        </p:txBody>
      </p:sp>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a:xfrm>
            <a:off x="548640" y="2384286"/>
            <a:ext cx="10288693" cy="3943362"/>
          </a:xfrm>
        </p:spPr>
        <p:txBody>
          <a:bodyPr>
            <a:normAutofit/>
          </a:bodyPr>
          <a:lstStyle/>
          <a:p>
            <a:pPr marL="0" indent="0">
              <a:buNone/>
            </a:pPr>
            <a:r>
              <a:rPr lang="en-IN" dirty="0"/>
              <a:t>The following pre-processing pipeline is required to perform model prediction:</a:t>
            </a:r>
          </a:p>
          <a:p>
            <a:pPr lvl="1"/>
            <a:r>
              <a:rPr lang="en-IN" dirty="0"/>
              <a:t>Load dataset</a:t>
            </a:r>
          </a:p>
          <a:p>
            <a:pPr lvl="1"/>
            <a:r>
              <a:rPr lang="en-IN" dirty="0"/>
              <a:t>Remove null values</a:t>
            </a:r>
          </a:p>
          <a:p>
            <a:pPr lvl="1"/>
            <a:r>
              <a:rPr lang="en-IN" dirty="0"/>
              <a:t>Drop column id</a:t>
            </a:r>
          </a:p>
          <a:p>
            <a:pPr lvl="1"/>
            <a:r>
              <a:rPr lang="en-IN" dirty="0"/>
              <a:t>Convert comment text to lower case and replace '\n' with single space.</a:t>
            </a:r>
          </a:p>
          <a:p>
            <a:pPr lvl="1"/>
            <a:r>
              <a:rPr lang="en-IN" dirty="0"/>
              <a:t>Keep only text data </a:t>
            </a:r>
            <a:r>
              <a:rPr lang="en-IN" dirty="0"/>
              <a:t>ie</a:t>
            </a:r>
            <a:r>
              <a:rPr lang="en-IN" dirty="0"/>
              <a:t>. a-z' and remove other data from comment text.</a:t>
            </a:r>
          </a:p>
          <a:p>
            <a:pPr lvl="1"/>
            <a:r>
              <a:rPr lang="en-IN" dirty="0"/>
              <a:t>Remove stop words and punctuations</a:t>
            </a:r>
          </a:p>
          <a:p>
            <a:pPr lvl="1"/>
            <a:r>
              <a:rPr lang="en-IN" dirty="0"/>
              <a:t>Apply Stemming using </a:t>
            </a:r>
            <a:r>
              <a:rPr lang="en-IN" dirty="0"/>
              <a:t>SnowballStemmer</a:t>
            </a:r>
            <a:endParaRPr lang="en-IN" dirty="0"/>
          </a:p>
          <a:p>
            <a:pPr lvl="1"/>
            <a:r>
              <a:rPr lang="en-IN" dirty="0"/>
              <a:t>Covert text to vectors using </a:t>
            </a:r>
            <a:r>
              <a:rPr lang="en-IN" dirty="0"/>
              <a:t>TfidfVectorizer</a:t>
            </a:r>
            <a:endParaRPr lang="en-IN" dirty="0"/>
          </a:p>
          <a:p>
            <a:pPr lvl="1"/>
            <a:r>
              <a:rPr lang="en-IN" dirty="0"/>
              <a:t>Load saved or serialized model</a:t>
            </a:r>
          </a:p>
          <a:p>
            <a:pPr lvl="1"/>
            <a:r>
              <a:rPr lang="en-IN" dirty="0"/>
              <a:t>Predict values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p:txBody>
          <a:bodyPr/>
          <a:lstStyle/>
          <a:p>
            <a:r>
              <a:rPr lang="en-US" dirty="0"/>
              <a:t>Data Preprocessing Done</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93139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Analytical Problem Framing</a:t>
            </a:r>
          </a:p>
        </p:txBody>
      </p:sp>
      <p:graphicFrame>
        <p:nvGraphicFramePr>
          <p:cNvPr id="4" name="Table 4">
            <a:extLst>
              <a:ext uri="{FF2B5EF4-FFF2-40B4-BE49-F238E27FC236}">
                <a16:creationId xmlns:a16="http://schemas.microsoft.com/office/drawing/2014/main" xmlns="" id="{55FC9B2A-8939-4A75-BC76-4CD6E0A6597A}"/>
              </a:ext>
            </a:extLst>
          </p:cNvPr>
          <p:cNvGraphicFramePr>
            <a:graphicFrameLocks noGrp="1"/>
          </p:cNvGraphicFramePr>
          <p:nvPr>
            <p:ph sz="quarter" idx="13"/>
            <p:extLst>
              <p:ext uri="{D42A27DB-BD31-4B8C-83A1-F6EECF244321}">
                <p14:modId xmlns:p14="http://schemas.microsoft.com/office/powerpoint/2010/main" val="2611539689"/>
              </p:ext>
            </p:extLst>
          </p:nvPr>
        </p:nvGraphicFramePr>
        <p:xfrm>
          <a:off x="549275" y="2667000"/>
          <a:ext cx="10288588" cy="3657600"/>
        </p:xfrm>
        <a:graphic>
          <a:graphicData uri="http://schemas.openxmlformats.org/drawingml/2006/table">
            <a:tbl>
              <a:tblPr firstRow="1" bandRow="1">
                <a:tableStyleId>{BDBED569-4797-4DF1-A0F4-6AAB3CD982D8}</a:tableStyleId>
              </a:tblPr>
              <a:tblGrid>
                <a:gridCol w="5144294">
                  <a:extLst>
                    <a:ext uri="{9D8B030D-6E8A-4147-A177-3AD203B41FA5}">
                      <a16:colId xmlns:a16="http://schemas.microsoft.com/office/drawing/2014/main" xmlns="" val="3152059847"/>
                    </a:ext>
                  </a:extLst>
                </a:gridCol>
                <a:gridCol w="5144294">
                  <a:extLst>
                    <a:ext uri="{9D8B030D-6E8A-4147-A177-3AD203B41FA5}">
                      <a16:colId xmlns:a16="http://schemas.microsoft.com/office/drawing/2014/main" xmlns="" val="839875612"/>
                    </a:ext>
                  </a:extLst>
                </a:gridCol>
              </a:tblGrid>
              <a:tr h="370840">
                <a:tc>
                  <a:txBody>
                    <a:bodyPr/>
                    <a:lstStyle/>
                    <a:p>
                      <a:r>
                        <a:rPr lang="en-IN" sz="1800" b="1" kern="1200" dirty="0">
                          <a:solidFill>
                            <a:schemeClr val="tx1"/>
                          </a:solidFill>
                          <a:effectLst/>
                          <a:latin typeface="+mn-lt"/>
                          <a:ea typeface="+mn-ea"/>
                          <a:cs typeface="+mn-cs"/>
                        </a:rPr>
                        <a:t>During this project following set of hardware is being used:</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RAM: 8 GB</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CPU: AMD A8 Quad Core 2.2 Ghz</a:t>
                      </a:r>
                      <a:endParaRPr lang="en-IN" sz="12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GPU: AMD Redon R5 Graphics</a:t>
                      </a:r>
                      <a:endParaRPr lang="en-IN" sz="1200" b="1" kern="1200" dirty="0">
                        <a:solidFill>
                          <a:schemeClr val="tx1"/>
                        </a:solidFill>
                        <a:effectLst/>
                        <a:latin typeface="+mn-lt"/>
                        <a:ea typeface="+mn-ea"/>
                        <a:cs typeface="+mn-cs"/>
                      </a:endParaRPr>
                    </a:p>
                    <a:p>
                      <a:endParaRPr lang="en-IN" sz="1800" b="1" kern="1200" dirty="0">
                        <a:solidFill>
                          <a:schemeClr val="tx1"/>
                        </a:solidFill>
                        <a:effectLst/>
                        <a:latin typeface="+mn-lt"/>
                        <a:ea typeface="+mn-ea"/>
                        <a:cs typeface="+mn-cs"/>
                      </a:endParaRPr>
                    </a:p>
                    <a:p>
                      <a:r>
                        <a:rPr lang="en-IN" sz="1800" b="1" kern="1200" dirty="0">
                          <a:solidFill>
                            <a:schemeClr val="tx1"/>
                          </a:solidFill>
                          <a:effectLst/>
                          <a:latin typeface="+mn-lt"/>
                          <a:ea typeface="+mn-ea"/>
                          <a:cs typeface="+mn-cs"/>
                        </a:rPr>
                        <a:t>and the following software and tools is being used:</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Python</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Jupyter Notebook</a:t>
                      </a:r>
                      <a:endParaRPr lang="en-IN" sz="1200" b="1" kern="1200" dirty="0">
                        <a:solidFill>
                          <a:schemeClr val="tx1"/>
                        </a:solidFill>
                        <a:effectLst/>
                        <a:latin typeface="+mn-lt"/>
                        <a:ea typeface="+mn-ea"/>
                        <a:cs typeface="+mn-cs"/>
                      </a:endParaRPr>
                    </a:p>
                    <a:p>
                      <a:pPr lvl="1"/>
                      <a:r>
                        <a:rPr lang="en-IN" sz="1800" b="1" kern="1200" dirty="0">
                          <a:solidFill>
                            <a:schemeClr val="tx1"/>
                          </a:solidFill>
                          <a:effectLst/>
                          <a:latin typeface="+mn-lt"/>
                          <a:ea typeface="+mn-ea"/>
                          <a:cs typeface="+mn-cs"/>
                        </a:rPr>
                        <a:t>Anaconda</a:t>
                      </a:r>
                      <a:endParaRPr lang="en-IN" sz="1200" b="1" kern="1200" dirty="0">
                        <a:solidFill>
                          <a:schemeClr val="tx1"/>
                        </a:solidFill>
                        <a:effectLst/>
                        <a:latin typeface="+mn-lt"/>
                        <a:ea typeface="+mn-ea"/>
                        <a:cs typeface="+mn-cs"/>
                      </a:endParaRPr>
                    </a:p>
                    <a:p>
                      <a:endParaRPr lang="en-IN" dirty="0"/>
                    </a:p>
                  </a:txBody>
                  <a:tcPr/>
                </a:tc>
                <a:tc>
                  <a:txBody>
                    <a:bodyPr/>
                    <a:lstStyle/>
                    <a:p>
                      <a:r>
                        <a:rPr lang="en-IN" sz="1800" b="1" kern="1200" dirty="0">
                          <a:solidFill>
                            <a:schemeClr val="tx1"/>
                          </a:solidFill>
                          <a:effectLst/>
                          <a:latin typeface="+mn-lt"/>
                          <a:ea typeface="+mn-ea"/>
                          <a:cs typeface="+mn-cs"/>
                        </a:rPr>
                        <a:t>With following libraries and packages:</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Pandas</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Numpy</a:t>
                      </a:r>
                      <a:endParaRPr lang="en-IN" sz="1200" b="1" kern="1200" dirty="0">
                        <a:solidFill>
                          <a:schemeClr val="tx1"/>
                        </a:solidFill>
                        <a:effectLst/>
                        <a:latin typeface="+mn-lt"/>
                        <a:ea typeface="+mn-ea"/>
                        <a:cs typeface="+mn-cs"/>
                      </a:endParaRPr>
                    </a:p>
                    <a:p>
                      <a:pPr lvl="0"/>
                      <a:r>
                        <a:rPr lang="en-IN" sz="1800" b="1" kern="1200" dirty="0">
                          <a:solidFill>
                            <a:schemeClr val="tx1"/>
                          </a:solidFill>
                          <a:effectLst/>
                          <a:latin typeface="+mn-lt"/>
                          <a:ea typeface="+mn-ea"/>
                          <a:cs typeface="+mn-cs"/>
                        </a:rPr>
                        <a:t>Matplotlib</a:t>
                      </a:r>
                      <a:endParaRPr lang="en-IN" sz="1200" b="1" kern="1200" dirty="0">
                        <a:solidFill>
                          <a:schemeClr val="tx1"/>
                        </a:solidFill>
                        <a:effectLst/>
                        <a:latin typeface="+mn-lt"/>
                        <a:ea typeface="+mn-ea"/>
                        <a:cs typeface="+mn-cs"/>
                      </a:endParaRPr>
                    </a:p>
                    <a:p>
                      <a:pPr lvl="0"/>
                      <a:r>
                        <a:rPr lang="en-IN" sz="1800" b="1" kern="1200" dirty="0" smtClean="0">
                          <a:solidFill>
                            <a:schemeClr val="tx1"/>
                          </a:solidFill>
                          <a:effectLst/>
                          <a:latin typeface="+mn-lt"/>
                          <a:ea typeface="+mn-ea"/>
                          <a:cs typeface="+mn-cs"/>
                        </a:rPr>
                        <a:t>Seaborn</a:t>
                      </a:r>
                    </a:p>
                    <a:p>
                      <a:pPr lvl="0"/>
                      <a:r>
                        <a:rPr lang="en-US" sz="1800" b="1" kern="1200" dirty="0" smtClean="0">
                          <a:solidFill>
                            <a:schemeClr val="tx1"/>
                          </a:solidFill>
                          <a:effectLst/>
                          <a:latin typeface="+mn-lt"/>
                          <a:ea typeface="+mn-ea"/>
                          <a:cs typeface="+mn-cs"/>
                        </a:rPr>
                        <a:t>nltk</a:t>
                      </a:r>
                    </a:p>
                    <a:p>
                      <a:pPr lvl="0"/>
                      <a:r>
                        <a:rPr lang="en-US" sz="1800" b="1" kern="1200" dirty="0" smtClean="0">
                          <a:solidFill>
                            <a:schemeClr val="tx1"/>
                          </a:solidFill>
                          <a:effectLst/>
                          <a:latin typeface="+mn-lt"/>
                          <a:ea typeface="+mn-ea"/>
                          <a:cs typeface="+mn-cs"/>
                        </a:rPr>
                        <a:t>wordcloud</a:t>
                      </a:r>
                    </a:p>
                    <a:p>
                      <a:pPr lvl="0"/>
                      <a:r>
                        <a:rPr lang="en-US" sz="1800" b="1" kern="1200" dirty="0" smtClean="0">
                          <a:solidFill>
                            <a:schemeClr val="tx1"/>
                          </a:solidFill>
                          <a:effectLst/>
                          <a:latin typeface="+mn-lt"/>
                          <a:ea typeface="+mn-ea"/>
                          <a:cs typeface="+mn-cs"/>
                        </a:rPr>
                        <a:t>sys</a:t>
                      </a:r>
                    </a:p>
                    <a:p>
                      <a:pPr lvl="0"/>
                      <a:r>
                        <a:rPr lang="en-US" sz="1800" b="1" kern="1200" dirty="0" smtClean="0">
                          <a:solidFill>
                            <a:schemeClr val="tx1"/>
                          </a:solidFill>
                          <a:effectLst/>
                          <a:latin typeface="+mn-lt"/>
                          <a:ea typeface="+mn-ea"/>
                          <a:cs typeface="+mn-cs"/>
                        </a:rPr>
                        <a:t>Timeit</a:t>
                      </a:r>
                    </a:p>
                    <a:p>
                      <a:pPr lvl="0"/>
                      <a:r>
                        <a:rPr lang="en-US" sz="1800" b="1" kern="1200" dirty="0" smtClean="0">
                          <a:solidFill>
                            <a:schemeClr val="tx1"/>
                          </a:solidFill>
                          <a:effectLst/>
                          <a:latin typeface="+mn-lt"/>
                          <a:ea typeface="+mn-ea"/>
                          <a:cs typeface="+mn-cs"/>
                        </a:rPr>
                        <a:t>tqdm.notebook</a:t>
                      </a:r>
                      <a:endParaRPr lang="en-IN" sz="1200" b="1" kern="1200" dirty="0">
                        <a:solidFill>
                          <a:schemeClr val="tx1"/>
                        </a:solidFill>
                        <a:effectLst/>
                        <a:latin typeface="+mn-lt"/>
                        <a:ea typeface="+mn-ea"/>
                        <a:cs typeface="+mn-cs"/>
                      </a:endParaRPr>
                    </a:p>
                    <a:p>
                      <a:pPr lvl="0"/>
                      <a:r>
                        <a:rPr lang="en-IN" sz="1800" b="1" kern="1200" dirty="0" smtClean="0">
                          <a:solidFill>
                            <a:schemeClr val="tx1"/>
                          </a:solidFill>
                          <a:effectLst/>
                          <a:latin typeface="+mn-lt"/>
                          <a:ea typeface="+mn-ea"/>
                          <a:cs typeface="+mn-cs"/>
                        </a:rPr>
                        <a:t>sklearn</a:t>
                      </a:r>
                    </a:p>
                    <a:p>
                      <a:pPr lvl="0"/>
                      <a:r>
                        <a:rPr lang="en-US" sz="1800" b="1" kern="1200" dirty="0" smtClean="0">
                          <a:solidFill>
                            <a:schemeClr val="tx1"/>
                          </a:solidFill>
                          <a:effectLst/>
                          <a:latin typeface="+mn-lt"/>
                          <a:ea typeface="+mn-ea"/>
                          <a:cs typeface="+mn-cs"/>
                        </a:rPr>
                        <a:t>skmultilearn</a:t>
                      </a:r>
                      <a:endParaRPr lang="en-IN" sz="1200" b="1" kern="1200" dirty="0">
                        <a:solidFill>
                          <a:schemeClr val="tx1"/>
                        </a:solidFill>
                        <a:effectLst/>
                        <a:latin typeface="+mn-lt"/>
                        <a:ea typeface="+mn-ea"/>
                        <a:cs typeface="+mn-cs"/>
                      </a:endParaRPr>
                    </a:p>
                    <a:p>
                      <a:endParaRPr lang="en-IN" dirty="0"/>
                    </a:p>
                  </a:txBody>
                  <a:tcPr/>
                </a:tc>
                <a:extLst>
                  <a:ext uri="{0D108BD9-81ED-4DB2-BD59-A6C34878D82A}">
                    <a16:rowId xmlns:a16="http://schemas.microsoft.com/office/drawing/2014/main" xmlns="" val="4089863906"/>
                  </a:ext>
                </a:extLst>
              </a:tr>
            </a:tbl>
          </a:graphicData>
        </a:graphic>
      </p:graphicFrame>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a:t>Hardware and Software Requirements and Tools Used</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71849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Exploratory Data analysis (</a:t>
            </a:r>
            <a:r>
              <a:rPr lang="en-US" dirty="0"/>
              <a:t>eda</a:t>
            </a:r>
            <a:r>
              <a:rPr lang="en-US" dirty="0"/>
              <a:t>) &amp; visualization</a:t>
            </a: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a:t>Univariate Analysis</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12</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xmlns="" id="{C400DD06-3408-4F53-8F0F-0B0B6E8F21E7}"/>
              </a:ext>
            </a:extLst>
          </p:cNvPr>
          <p:cNvSpPr>
            <a:spLocks noGrp="1"/>
          </p:cNvSpPr>
          <p:nvPr>
            <p:ph sz="quarter" idx="13"/>
          </p:nvPr>
        </p:nvSpPr>
        <p:spPr>
          <a:xfrm>
            <a:off x="548640" y="2276872"/>
            <a:ext cx="10288692" cy="1043460"/>
          </a:xfrm>
        </p:spPr>
        <p:txBody>
          <a:bodyPr>
            <a:normAutofit fontScale="92500" lnSpcReduction="20000"/>
          </a:bodyPr>
          <a:lstStyle/>
          <a:p>
            <a:pPr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Univariate analysis is the simplest form of data analysis where the data being </a:t>
            </a:r>
            <a:r>
              <a:rPr lang="en-IN" sz="1800" dirty="0">
                <a:effectLst/>
                <a:latin typeface="Calibri" panose="020F0502020204030204" pitchFamily="34" charset="0"/>
                <a:ea typeface="Calibri" panose="020F0502020204030204" pitchFamily="34" charset="0"/>
                <a:cs typeface="Times New Roman" panose="02020603050405020304" pitchFamily="18" charset="0"/>
              </a:rPr>
              <a:t>analyzed</a:t>
            </a:r>
            <a:r>
              <a:rPr lang="en-IN" sz="1800" dirty="0">
                <a:effectLst/>
                <a:latin typeface="Calibri" panose="020F0502020204030204" pitchFamily="34" charset="0"/>
                <a:ea typeface="Calibri" panose="020F0502020204030204" pitchFamily="34" charset="0"/>
                <a:cs typeface="Times New Roman" panose="02020603050405020304" pitchFamily="18" charset="0"/>
              </a:rPr>
              <a:t> contains only one variable. In this project, distribution plot, count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plot, box plot and bar plot </a:t>
            </a:r>
            <a:r>
              <a:rPr lang="en-IN" sz="1800" dirty="0">
                <a:effectLst/>
                <a:latin typeface="Calibri" panose="020F0502020204030204" pitchFamily="34" charset="0"/>
                <a:ea typeface="Calibri" panose="020F0502020204030204" pitchFamily="34" charset="0"/>
                <a:cs typeface="Times New Roman" panose="02020603050405020304" pitchFamily="18" charset="0"/>
              </a:rPr>
              <a:t>has been used</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US" sz="1800" b="1" dirty="0" smtClean="0">
                <a:latin typeface="Calibri" panose="020F0502020204030204" pitchFamily="34" charset="0"/>
                <a:ea typeface="Calibri" panose="020F0502020204030204" pitchFamily="34" charset="0"/>
                <a:cs typeface="Times New Roman" panose="02020603050405020304" pitchFamily="18" charset="0"/>
              </a:rPr>
              <a:t>Count Plot: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descr="C:\Users\Developer\AppData\Local\Microsoft\Windows\INetCache\Content.MSO\20F356D5.tmp"/>
          <p:cNvPicPr/>
          <p:nvPr/>
        </p:nvPicPr>
        <p:blipFill>
          <a:blip r:embed="rId4">
            <a:extLst>
              <a:ext uri="{28A0092B-C50C-407E-A947-70E740481C1C}">
                <a14:useLocalDpi xmlns:a14="http://schemas.microsoft.com/office/drawing/2010/main" val="0"/>
              </a:ext>
            </a:extLst>
          </a:blip>
          <a:srcRect/>
          <a:stretch>
            <a:fillRect/>
          </a:stretch>
        </p:blipFill>
        <p:spPr bwMode="auto">
          <a:xfrm>
            <a:off x="5692986" y="3401075"/>
            <a:ext cx="5731510" cy="2112010"/>
          </a:xfrm>
          <a:prstGeom prst="rect">
            <a:avLst/>
          </a:prstGeom>
          <a:noFill/>
          <a:ln>
            <a:noFill/>
          </a:ln>
        </p:spPr>
      </p:pic>
      <p:sp>
        <p:nvSpPr>
          <p:cNvPr id="7" name="Rectangle 2"/>
          <p:cNvSpPr>
            <a:spLocks noChangeArrowheads="1"/>
          </p:cNvSpPr>
          <p:nvPr/>
        </p:nvSpPr>
        <p:spPr bwMode="auto">
          <a:xfrm>
            <a:off x="836479" y="3447046"/>
            <a:ext cx="4683457" cy="28622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Remarks: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Dataset consists of higher number of</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1"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Normal Comments</a:t>
            </a:r>
            <a:r>
              <a:rPr kumimoji="0" lang="en-US" altLang="en-US" sz="1400" b="1"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1"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than</a:t>
            </a:r>
            <a:r>
              <a:rPr kumimoji="0" lang="en-US" altLang="en-US" sz="1400" b="1"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1"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Bad or Malignant Comments</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1"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*Therefore, it is clear that dataset is imbalanced and needs to be handle accordingly.</a:t>
            </a:r>
            <a:endParaRPr kumimoji="0" lang="en-US" altLang="en-US"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Most of the bad comments are of type</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malignant</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while least number of type</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threat</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is present in dataset.</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rPr>
              <a:t>Majority of bad comments are of type </a:t>
            </a:r>
            <a:r>
              <a:rPr kumimoji="0" lang="en-US" altLang="en-US" sz="14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malignant</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rPr>
              <a:t>, </a:t>
            </a:r>
            <a:r>
              <a:rPr kumimoji="0" lang="en-US" altLang="en-US" sz="14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rude</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rPr>
              <a:t> and </a:t>
            </a:r>
            <a:r>
              <a:rPr kumimoji="0" lang="en-US" altLang="en-US" sz="1400" b="0" i="0" u="none" strike="noStrike" cap="none" normalizeH="0" baseline="0" dirty="0" smtClean="0">
                <a:ln>
                  <a:noFill/>
                </a:ln>
                <a:solidFill>
                  <a:srgbClr val="000000"/>
                </a:solidFill>
                <a:effectLst/>
                <a:latin typeface="Arial Unicode MS"/>
                <a:ea typeface="Calibri" panose="020F0502020204030204" pitchFamily="34" charset="0"/>
                <a:cs typeface="Courier New" panose="02070309020205020404" pitchFamily="49" charset="0"/>
              </a:rPr>
              <a:t>abuse</a:t>
            </a:r>
            <a:r>
              <a:rPr kumimoji="0" lang="en-US" altLang="en-US" sz="14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rPr>
              <a:t>.</a:t>
            </a:r>
            <a:r>
              <a:rPr kumimoji="0" lang="en-US" altLang="en-US"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0354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Exploratory Data analysis (</a:t>
            </a:r>
            <a:r>
              <a:rPr lang="en-US" dirty="0"/>
              <a:t>eda</a:t>
            </a:r>
            <a:r>
              <a:rPr lang="en-US" dirty="0"/>
              <a:t>) &amp; visualization</a:t>
            </a: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a:t>Univariate </a:t>
            </a:r>
            <a:r>
              <a:rPr lang="en-US" dirty="0" smtClean="0"/>
              <a:t>Analysis: Distribution Plot</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Rectangle 4"/>
          <p:cNvSpPr/>
          <p:nvPr/>
        </p:nvSpPr>
        <p:spPr>
          <a:xfrm>
            <a:off x="548640" y="2464274"/>
            <a:ext cx="4539248" cy="1631216"/>
          </a:xfrm>
          <a:prstGeom prst="rect">
            <a:avLst/>
          </a:prstGeom>
        </p:spPr>
        <p:txBody>
          <a:bodyPr wrap="square">
            <a:spAutoFit/>
          </a:bodyPr>
          <a:lstStyle/>
          <a:p>
            <a:pPr>
              <a:spcBef>
                <a:spcPts val="1200"/>
              </a:spcBef>
              <a:spcAft>
                <a:spcPts val="0"/>
              </a:spcAft>
            </a:pPr>
            <a:r>
              <a:rPr lang="en-IN" b="1" dirty="0" smtClean="0">
                <a:solidFill>
                  <a:srgbClr val="000000"/>
                </a:solidFill>
                <a:ea typeface="Times New Roman" panose="02020603050405020304" pitchFamily="18" charset="0"/>
              </a:rPr>
              <a:t>Remarks:</a:t>
            </a:r>
          </a:p>
          <a:p>
            <a:pPr marL="285750" indent="-285750">
              <a:spcBef>
                <a:spcPts val="1200"/>
              </a:spcBef>
              <a:spcAft>
                <a:spcPts val="0"/>
              </a:spcAft>
              <a:buFont typeface="Arial" panose="020B0604020202020204" pitchFamily="34" charset="0"/>
              <a:buChar char="•"/>
            </a:pPr>
            <a:r>
              <a:rPr lang="en-IN" dirty="0"/>
              <a:t>Before cleaning comment text, most of the comment's length lies between 0 to 1100 while after cleaning, it lies between 0 to 900</a:t>
            </a:r>
            <a:r>
              <a:rPr lang="en-IN" dirty="0" smtClean="0">
                <a:solidFill>
                  <a:srgbClr val="000000"/>
                </a:solidFill>
                <a:ea typeface="Calibri" panose="020F0502020204030204" pitchFamily="34" charset="0"/>
                <a:cs typeface="Times New Roman" panose="02020603050405020304" pitchFamily="18" charset="0"/>
              </a:rPr>
              <a:t>.</a:t>
            </a:r>
          </a:p>
        </p:txBody>
      </p:sp>
      <p:pic>
        <p:nvPicPr>
          <p:cNvPr id="9" name="Picture 8" descr="C:\Users\Developer\AppData\Local\Microsoft\Windows\INetCache\Content.MSO\558A44AB.tmp"/>
          <p:cNvPicPr/>
          <p:nvPr/>
        </p:nvPicPr>
        <p:blipFill>
          <a:blip r:embed="rId4">
            <a:extLst>
              <a:ext uri="{28A0092B-C50C-407E-A947-70E740481C1C}">
                <a14:useLocalDpi xmlns:a14="http://schemas.microsoft.com/office/drawing/2010/main" val="0"/>
              </a:ext>
            </a:extLst>
          </a:blip>
          <a:srcRect/>
          <a:stretch>
            <a:fillRect/>
          </a:stretch>
        </p:blipFill>
        <p:spPr bwMode="auto">
          <a:xfrm>
            <a:off x="5231904" y="2708920"/>
            <a:ext cx="5731510" cy="2346325"/>
          </a:xfrm>
          <a:prstGeom prst="rect">
            <a:avLst/>
          </a:prstGeom>
          <a:noFill/>
          <a:ln>
            <a:noFill/>
          </a:ln>
        </p:spPr>
      </p:pic>
    </p:spTree>
    <p:extLst>
      <p:ext uri="{BB962C8B-B14F-4D97-AF65-F5344CB8AC3E}">
        <p14:creationId xmlns:p14="http://schemas.microsoft.com/office/powerpoint/2010/main" val="1803764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Exploratory Data analysis (</a:t>
            </a:r>
            <a:r>
              <a:rPr lang="en-US" dirty="0"/>
              <a:t>eda</a:t>
            </a:r>
            <a:r>
              <a:rPr lang="en-US" dirty="0"/>
              <a:t>) &amp; visualization</a:t>
            </a: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smtClean="0"/>
              <a:t>Word Cloud : Display</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8" name="Picture 7" descr="C:\Users\Developer\AppData\Local\Microsoft\Windows\INetCache\Content.MSO\8B762EF1.tmp"/>
          <p:cNvPicPr/>
          <p:nvPr/>
        </p:nvPicPr>
        <p:blipFill>
          <a:blip r:embed="rId4">
            <a:extLst>
              <a:ext uri="{28A0092B-C50C-407E-A947-70E740481C1C}">
                <a14:useLocalDpi xmlns:a14="http://schemas.microsoft.com/office/drawing/2010/main" val="0"/>
              </a:ext>
            </a:extLst>
          </a:blip>
          <a:srcRect/>
          <a:stretch>
            <a:fillRect/>
          </a:stretch>
        </p:blipFill>
        <p:spPr bwMode="auto">
          <a:xfrm>
            <a:off x="1703512" y="2173690"/>
            <a:ext cx="7848872" cy="4107954"/>
          </a:xfrm>
          <a:prstGeom prst="rect">
            <a:avLst/>
          </a:prstGeom>
          <a:noFill/>
          <a:ln>
            <a:noFill/>
          </a:ln>
        </p:spPr>
      </p:pic>
    </p:spTree>
    <p:extLst>
      <p:ext uri="{BB962C8B-B14F-4D97-AF65-F5344CB8AC3E}">
        <p14:creationId xmlns:p14="http://schemas.microsoft.com/office/powerpoint/2010/main" val="236671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Exploratory Data analysis (</a:t>
            </a:r>
            <a:r>
              <a:rPr lang="en-US" dirty="0"/>
              <a:t>eda</a:t>
            </a:r>
            <a:r>
              <a:rPr lang="en-US" dirty="0"/>
              <a:t>) &amp; visualization</a:t>
            </a: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smtClean="0"/>
              <a:t>Word Cloud : Display</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3" name="Picture 12" descr="C:\Users\Developer\AppData\Local\Microsoft\Windows\INetCache\Content.MSO\3004F829.tmp"/>
          <p:cNvPicPr/>
          <p:nvPr/>
        </p:nvPicPr>
        <p:blipFill rotWithShape="1">
          <a:blip r:embed="rId4">
            <a:extLst>
              <a:ext uri="{28A0092B-C50C-407E-A947-70E740481C1C}">
                <a14:useLocalDpi xmlns:a14="http://schemas.microsoft.com/office/drawing/2010/main" val="0"/>
              </a:ext>
            </a:extLst>
          </a:blip>
          <a:srcRect l="-1398" t="34639" r="-1621" b="33916"/>
          <a:stretch/>
        </p:blipFill>
        <p:spPr bwMode="auto">
          <a:xfrm>
            <a:off x="693060" y="2258174"/>
            <a:ext cx="10144272" cy="4081666"/>
          </a:xfrm>
          <a:prstGeom prst="rect">
            <a:avLst/>
          </a:prstGeom>
          <a:noFill/>
          <a:ln>
            <a:noFill/>
          </a:ln>
        </p:spPr>
      </p:pic>
    </p:spTree>
    <p:extLst>
      <p:ext uri="{BB962C8B-B14F-4D97-AF65-F5344CB8AC3E}">
        <p14:creationId xmlns:p14="http://schemas.microsoft.com/office/powerpoint/2010/main" val="23774567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Exploratory Data analysis (</a:t>
            </a:r>
            <a:r>
              <a:rPr lang="en-US" dirty="0"/>
              <a:t>eda</a:t>
            </a:r>
            <a:r>
              <a:rPr lang="en-US" dirty="0"/>
              <a:t>) &amp; visualization</a:t>
            </a:r>
          </a:p>
        </p:txBody>
      </p:sp>
      <p:sp>
        <p:nvSpPr>
          <p:cNvPr id="6" name="Content Placeholder 5"/>
          <p:cNvSpPr>
            <a:spLocks noGrp="1"/>
          </p:cNvSpPr>
          <p:nvPr>
            <p:ph sz="quarter" idx="13"/>
          </p:nvPr>
        </p:nvSpPr>
        <p:spPr/>
        <p:txBody>
          <a:bodyPr>
            <a:normAutofit fontScale="85000" lnSpcReduction="10000"/>
          </a:bodyPr>
          <a:lstStyle/>
          <a:p>
            <a:pPr marL="0" indent="0">
              <a:buNone/>
            </a:pPr>
            <a:r>
              <a:rPr lang="en-US" dirty="0" smtClean="0"/>
              <a:t>Remarks:</a:t>
            </a:r>
            <a:endParaRPr lang="en-US" dirty="0"/>
          </a:p>
          <a:p>
            <a:r>
              <a:rPr lang="en-US" dirty="0" smtClean="0"/>
              <a:t>From </a:t>
            </a:r>
            <a:r>
              <a:rPr lang="en-US" dirty="0"/>
              <a:t>wordcloud</a:t>
            </a:r>
            <a:r>
              <a:rPr lang="en-US" dirty="0"/>
              <a:t> of malignant comments, it is clear that it mostly consists of words like fuck, nigger, moron, hate, suck </a:t>
            </a:r>
            <a:r>
              <a:rPr lang="en-US" dirty="0" smtClean="0"/>
              <a:t>ect</a:t>
            </a:r>
            <a:r>
              <a:rPr lang="en-US" dirty="0" smtClean="0"/>
              <a:t>.</a:t>
            </a:r>
          </a:p>
          <a:p>
            <a:r>
              <a:rPr lang="en-US" dirty="0" smtClean="0"/>
              <a:t>From </a:t>
            </a:r>
            <a:r>
              <a:rPr lang="en-US" dirty="0"/>
              <a:t>wordcloud</a:t>
            </a:r>
            <a:r>
              <a:rPr lang="en-US" dirty="0"/>
              <a:t> of </a:t>
            </a:r>
            <a:r>
              <a:rPr lang="en-US" dirty="0"/>
              <a:t>highly_malignant</a:t>
            </a:r>
            <a:r>
              <a:rPr lang="en-US" dirty="0"/>
              <a:t> comments, it is clear that it mostly consists of words like ass, fuck, bitch, shit, die, suck, faggot </a:t>
            </a:r>
            <a:r>
              <a:rPr lang="en-US" dirty="0" smtClean="0"/>
              <a:t>ect</a:t>
            </a:r>
            <a:r>
              <a:rPr lang="en-US" dirty="0" smtClean="0"/>
              <a:t>.</a:t>
            </a:r>
          </a:p>
          <a:p>
            <a:r>
              <a:rPr lang="en-US" dirty="0" smtClean="0"/>
              <a:t>From </a:t>
            </a:r>
            <a:r>
              <a:rPr lang="en-US" dirty="0"/>
              <a:t>wordcloud</a:t>
            </a:r>
            <a:r>
              <a:rPr lang="en-US" dirty="0"/>
              <a:t> of rude comments, it is clear that it mostly consists of words like nigger, ass, fuck, suck, bullshit, bitch </a:t>
            </a:r>
            <a:r>
              <a:rPr lang="en-US" dirty="0" smtClean="0"/>
              <a:t>etc.</a:t>
            </a:r>
          </a:p>
          <a:p>
            <a:r>
              <a:rPr lang="en-US" dirty="0" smtClean="0"/>
              <a:t>From </a:t>
            </a:r>
            <a:r>
              <a:rPr lang="en-US" dirty="0"/>
              <a:t>wordcloud</a:t>
            </a:r>
            <a:r>
              <a:rPr lang="en-US" dirty="0"/>
              <a:t> of threat comments, it is clear that it mostly consists of words like die, must die, kill, murder </a:t>
            </a:r>
            <a:r>
              <a:rPr lang="en-US" dirty="0" smtClean="0"/>
              <a:t>etc.</a:t>
            </a:r>
          </a:p>
          <a:p>
            <a:r>
              <a:rPr lang="en-US" dirty="0" smtClean="0"/>
              <a:t>From </a:t>
            </a:r>
            <a:r>
              <a:rPr lang="en-US" dirty="0"/>
              <a:t>wordcloud</a:t>
            </a:r>
            <a:r>
              <a:rPr lang="en-US" dirty="0"/>
              <a:t> of abuse comments, it is clear that it mostly consists of words like moron, nigger, fat, </a:t>
            </a:r>
            <a:r>
              <a:rPr lang="en-US" dirty="0"/>
              <a:t>jew</a:t>
            </a:r>
            <a:r>
              <a:rPr lang="en-US" dirty="0"/>
              <a:t>, bitch etc</a:t>
            </a:r>
            <a:r>
              <a:rPr lang="en-US" dirty="0" smtClean="0"/>
              <a:t>.</a:t>
            </a:r>
          </a:p>
          <a:p>
            <a:r>
              <a:rPr lang="en-US" dirty="0" smtClean="0"/>
              <a:t>From </a:t>
            </a:r>
            <a:r>
              <a:rPr lang="en-US" dirty="0"/>
              <a:t>wordcloud</a:t>
            </a:r>
            <a:r>
              <a:rPr lang="en-US" dirty="0"/>
              <a:t> of loathe comments, it is clear that it mostly consists of words like nigga, stupid, nigger, die, gay cunt etc.</a:t>
            </a:r>
            <a:endParaRPr lang="en-IN" dirty="0"/>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p:txBody>
          <a:bodyPr/>
          <a:lstStyle/>
          <a:p>
            <a:r>
              <a:rPr lang="en-US" dirty="0" smtClean="0"/>
              <a:t>Word Cloud : Remarks</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16</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997378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Exploratory Data analysis (</a:t>
            </a:r>
            <a:r>
              <a:rPr lang="en-US" dirty="0"/>
              <a:t>eda</a:t>
            </a:r>
            <a:r>
              <a:rPr lang="en-US" dirty="0"/>
              <a:t>) &amp; visualization</a:t>
            </a: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a:t>Concluding Remarks</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5" name="Content Placeholder 4">
            <a:extLst>
              <a:ext uri="{FF2B5EF4-FFF2-40B4-BE49-F238E27FC236}">
                <a16:creationId xmlns:a16="http://schemas.microsoft.com/office/drawing/2014/main" xmlns="" id="{8F7C299B-AA8A-4A05-B8A6-328145276EE2}"/>
              </a:ext>
            </a:extLst>
          </p:cNvPr>
          <p:cNvSpPr>
            <a:spLocks noGrp="1"/>
          </p:cNvSpPr>
          <p:nvPr>
            <p:ph sz="quarter" idx="13"/>
          </p:nvPr>
        </p:nvSpPr>
        <p:spPr>
          <a:xfrm>
            <a:off x="548640" y="2276872"/>
            <a:ext cx="10288691" cy="3660648"/>
          </a:xfrm>
        </p:spPr>
        <p:txBody>
          <a:bodyPr>
            <a:noAutofit/>
          </a:bodyPr>
          <a:lstStyle/>
          <a:p>
            <a:pPr marL="0" indent="0">
              <a:buNone/>
            </a:pPr>
            <a:r>
              <a:rPr lang="en-US" dirty="0"/>
              <a:t>Starting with univariate analysis, with the help of count plot it was found that dataset is imbalanced with having higher number of records for normal comments than bad comments (including malignant, highly malignant, rude, threat, abuse and loathe). Also, with the help of distribution plot for comments length, it was found that after cleaning, most of comments length decreases from range 0-1100 to 0-900. Moving further with </a:t>
            </a:r>
            <a:r>
              <a:rPr lang="en-US" dirty="0"/>
              <a:t>wordcloud</a:t>
            </a:r>
            <a:r>
              <a:rPr lang="en-US" dirty="0"/>
              <a:t>, it was found that malignant comments consists of words like fuck, nigger, moron, hate, suck </a:t>
            </a:r>
            <a:r>
              <a:rPr lang="en-US" dirty="0"/>
              <a:t>ect</a:t>
            </a:r>
            <a:r>
              <a:rPr lang="en-US" dirty="0"/>
              <a:t>., </a:t>
            </a:r>
            <a:r>
              <a:rPr lang="en-US" dirty="0"/>
              <a:t>highly_malignant</a:t>
            </a:r>
            <a:r>
              <a:rPr lang="en-US" dirty="0"/>
              <a:t> comments consists of words like ass, fuck, bitch, shit, die, suck, faggot </a:t>
            </a:r>
            <a:r>
              <a:rPr lang="en-US" dirty="0"/>
              <a:t>ect</a:t>
            </a:r>
            <a:r>
              <a:rPr lang="en-US" dirty="0"/>
              <a:t>., rude comments consists of words like nigger, ass, fuck, suck, bullshit, bitch etc., threat comments consists of words like die, must die, kill, murder etc., abuse comments consists of words like moron, nigger, fat, </a:t>
            </a:r>
            <a:r>
              <a:rPr lang="en-US" dirty="0"/>
              <a:t>jew</a:t>
            </a:r>
            <a:r>
              <a:rPr lang="en-US" dirty="0"/>
              <a:t>, bitch etc. and loathe comments consists of words like nigga, stupid, nigger, die, gay cunt etc.</a:t>
            </a:r>
            <a:endParaRPr lang="en-IN" sz="1400" dirty="0"/>
          </a:p>
        </p:txBody>
      </p:sp>
    </p:spTree>
    <p:extLst>
      <p:ext uri="{BB962C8B-B14F-4D97-AF65-F5344CB8AC3E}">
        <p14:creationId xmlns:p14="http://schemas.microsoft.com/office/powerpoint/2010/main" val="3840886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a:t>Identification of possible problem-solving approaches (methods)</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18</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xmlns="" id="{C400DD06-3408-4F53-8F0F-0B0B6E8F21E7}"/>
              </a:ext>
            </a:extLst>
          </p:cNvPr>
          <p:cNvSpPr>
            <a:spLocks noGrp="1"/>
          </p:cNvSpPr>
          <p:nvPr>
            <p:ph sz="quarter" idx="13"/>
          </p:nvPr>
        </p:nvSpPr>
        <p:spPr>
          <a:xfrm>
            <a:off x="548640" y="2360640"/>
            <a:ext cx="10288693" cy="3660648"/>
          </a:xfrm>
        </p:spPr>
        <p:txBody>
          <a:bodyPr>
            <a:normAutofit/>
          </a:bodyPr>
          <a:lstStyle/>
          <a:p>
            <a:pPr marL="0" indent="0">
              <a:buNone/>
            </a:pPr>
            <a:r>
              <a:rPr lang="en-IN" dirty="0"/>
              <a:t>To solve this problem following steps are used:</a:t>
            </a:r>
          </a:p>
          <a:p>
            <a:pPr marL="685800" lvl="1" indent="-457200">
              <a:buFont typeface="+mj-lt"/>
              <a:buAutoNum type="arabicPeriod"/>
            </a:pPr>
            <a:r>
              <a:rPr lang="en-US" dirty="0" smtClean="0"/>
              <a:t>Load </a:t>
            </a:r>
            <a:r>
              <a:rPr lang="en-US" dirty="0"/>
              <a:t>Dataset using pandas</a:t>
            </a:r>
          </a:p>
          <a:p>
            <a:pPr marL="685800" lvl="1" indent="-457200">
              <a:buFont typeface="+mj-lt"/>
              <a:buAutoNum type="arabicPeriod"/>
            </a:pPr>
            <a:r>
              <a:rPr lang="en-US" dirty="0" smtClean="0"/>
              <a:t>Remove </a:t>
            </a:r>
            <a:r>
              <a:rPr lang="en-US" dirty="0"/>
              <a:t>null values</a:t>
            </a:r>
          </a:p>
          <a:p>
            <a:pPr marL="685800" lvl="1" indent="-457200">
              <a:buFont typeface="+mj-lt"/>
              <a:buAutoNum type="arabicPeriod"/>
            </a:pPr>
            <a:r>
              <a:rPr lang="en-US" dirty="0" smtClean="0"/>
              <a:t>Drop </a:t>
            </a:r>
            <a:r>
              <a:rPr lang="en-US" dirty="0"/>
              <a:t>column id</a:t>
            </a:r>
          </a:p>
          <a:p>
            <a:pPr marL="685800" lvl="1" indent="-457200">
              <a:buFont typeface="+mj-lt"/>
              <a:buAutoNum type="arabicPeriod"/>
            </a:pPr>
            <a:r>
              <a:rPr lang="en-US" dirty="0" smtClean="0"/>
              <a:t>Convert </a:t>
            </a:r>
            <a:r>
              <a:rPr lang="en-US" dirty="0"/>
              <a:t>comment text to lower case and replace '\n' with single space.</a:t>
            </a:r>
          </a:p>
          <a:p>
            <a:pPr marL="685800" lvl="1" indent="-457200">
              <a:buFont typeface="+mj-lt"/>
              <a:buAutoNum type="arabicPeriod"/>
            </a:pPr>
            <a:r>
              <a:rPr lang="en-US" dirty="0" smtClean="0"/>
              <a:t>Keep </a:t>
            </a:r>
            <a:r>
              <a:rPr lang="en-US" dirty="0"/>
              <a:t>only text data </a:t>
            </a:r>
            <a:r>
              <a:rPr lang="en-US" dirty="0"/>
              <a:t>ie</a:t>
            </a:r>
            <a:r>
              <a:rPr lang="en-US" dirty="0"/>
              <a:t>. a-z' and remove other data from comment text.</a:t>
            </a:r>
          </a:p>
          <a:p>
            <a:pPr marL="685800" lvl="1" indent="-457200">
              <a:buFont typeface="+mj-lt"/>
              <a:buAutoNum type="arabicPeriod"/>
            </a:pPr>
            <a:r>
              <a:rPr lang="en-US" dirty="0" smtClean="0"/>
              <a:t>Remove </a:t>
            </a:r>
            <a:r>
              <a:rPr lang="en-US" dirty="0"/>
              <a:t>stop words and punctuations</a:t>
            </a:r>
          </a:p>
          <a:p>
            <a:pPr marL="685800" lvl="1" indent="-457200">
              <a:buFont typeface="+mj-lt"/>
              <a:buAutoNum type="arabicPeriod"/>
            </a:pPr>
            <a:r>
              <a:rPr lang="en-US" dirty="0" smtClean="0"/>
              <a:t>Apply </a:t>
            </a:r>
            <a:r>
              <a:rPr lang="en-US" dirty="0"/>
              <a:t>Stemming using </a:t>
            </a:r>
            <a:r>
              <a:rPr lang="en-US" dirty="0"/>
              <a:t>SnowballStemmer</a:t>
            </a:r>
            <a:endParaRPr lang="en-US" dirty="0"/>
          </a:p>
          <a:p>
            <a:pPr marL="685800" lvl="1" indent="-457200">
              <a:buFont typeface="+mj-lt"/>
              <a:buAutoNum type="arabicPeriod"/>
            </a:pPr>
            <a:r>
              <a:rPr lang="en-US" dirty="0" smtClean="0"/>
              <a:t>Covert </a:t>
            </a:r>
            <a:r>
              <a:rPr lang="en-US" dirty="0"/>
              <a:t>text to vectors using </a:t>
            </a:r>
            <a:r>
              <a:rPr lang="en-US" dirty="0"/>
              <a:t>TfidfVectorizer</a:t>
            </a:r>
            <a:endParaRPr lang="en-US" dirty="0"/>
          </a:p>
          <a:p>
            <a:pPr marL="685800" lvl="1" indent="-457200">
              <a:buFont typeface="+mj-lt"/>
              <a:buAutoNum type="arabicPeriod"/>
            </a:pPr>
            <a:r>
              <a:rPr lang="en-US" dirty="0" smtClean="0"/>
              <a:t>Separate </a:t>
            </a:r>
            <a:r>
              <a:rPr lang="en-US" dirty="0"/>
              <a:t>Input and Output Variables.</a:t>
            </a:r>
          </a:p>
          <a:p>
            <a:pPr marL="685800" lvl="1" indent="-457200">
              <a:buFont typeface="+mj-lt"/>
              <a:buAutoNum type="arabicPeriod"/>
            </a:pPr>
            <a:r>
              <a:rPr lang="en-US" dirty="0" smtClean="0"/>
              <a:t>Train </a:t>
            </a:r>
            <a:r>
              <a:rPr lang="en-US" dirty="0"/>
              <a:t>&amp; Test the Model by supplying Input and Output Variables.</a:t>
            </a:r>
          </a:p>
          <a:p>
            <a:pPr marL="685800" lvl="1" indent="-457200">
              <a:buFont typeface="+mj-lt"/>
              <a:buAutoNum type="arabicPeriod"/>
            </a:pPr>
            <a:endParaRPr lang="en-IN" dirty="0"/>
          </a:p>
        </p:txBody>
      </p:sp>
    </p:spTree>
    <p:extLst>
      <p:ext uri="{BB962C8B-B14F-4D97-AF65-F5344CB8AC3E}">
        <p14:creationId xmlns:p14="http://schemas.microsoft.com/office/powerpoint/2010/main" val="2807553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a:t>Testing of Identified Approaches (Algorithms)</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19</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6" name="Content Placeholder 5">
            <a:extLst>
              <a:ext uri="{FF2B5EF4-FFF2-40B4-BE49-F238E27FC236}">
                <a16:creationId xmlns:a16="http://schemas.microsoft.com/office/drawing/2014/main" xmlns="" id="{C400DD06-3408-4F53-8F0F-0B0B6E8F21E7}"/>
              </a:ext>
            </a:extLst>
          </p:cNvPr>
          <p:cNvSpPr>
            <a:spLocks noGrp="1"/>
          </p:cNvSpPr>
          <p:nvPr>
            <p:ph sz="quarter" idx="13"/>
          </p:nvPr>
        </p:nvSpPr>
        <p:spPr/>
        <p:txBody>
          <a:bodyPr>
            <a:normAutofit/>
          </a:bodyPr>
          <a:lstStyle/>
          <a:p>
            <a:pPr marL="0" indent="0">
              <a:buNone/>
            </a:pPr>
            <a:r>
              <a:rPr lang="en-IN" dirty="0"/>
              <a:t>Following are the list of algorithms used for training and testing:</a:t>
            </a:r>
          </a:p>
          <a:p>
            <a:pPr marL="685800" lvl="1" indent="-457200">
              <a:buFont typeface="+mj-lt"/>
              <a:buAutoNum type="arabicPeriod"/>
            </a:pPr>
            <a:r>
              <a:rPr lang="en-IN" dirty="0" smtClean="0"/>
              <a:t>GaussianNB</a:t>
            </a:r>
            <a:endParaRPr lang="en-IN" dirty="0"/>
          </a:p>
          <a:p>
            <a:pPr marL="685800" lvl="1" indent="-457200">
              <a:buFont typeface="+mj-lt"/>
              <a:buAutoNum type="arabicPeriod"/>
            </a:pPr>
            <a:r>
              <a:rPr lang="en-IN" dirty="0" smtClean="0"/>
              <a:t>MultinomialNB</a:t>
            </a:r>
            <a:endParaRPr lang="en-IN" dirty="0"/>
          </a:p>
        </p:txBody>
      </p:sp>
    </p:spTree>
    <p:extLst>
      <p:ext uri="{BB962C8B-B14F-4D97-AF65-F5344CB8AC3E}">
        <p14:creationId xmlns:p14="http://schemas.microsoft.com/office/powerpoint/2010/main" val="293367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ACKNOWLEDGMENT</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a:xfrm>
            <a:off x="548640" y="1698486"/>
            <a:ext cx="10288693" cy="4629162"/>
          </a:xfrm>
        </p:spPr>
        <p:txBody>
          <a:bodyPr/>
          <a:lstStyle/>
          <a:p>
            <a:pPr marL="0" indent="0">
              <a:buNone/>
            </a:pPr>
            <a:r>
              <a:rPr lang="en-IN" dirty="0"/>
              <a:t>I would like to express my deep sense of gratitude to my SME (Subject Matter Expert) </a:t>
            </a:r>
            <a:r>
              <a:rPr lang="en-IN" b="1" dirty="0" smtClean="0"/>
              <a:t>Mrs.khusboo</a:t>
            </a:r>
            <a:r>
              <a:rPr lang="en-IN" b="1" dirty="0" smtClean="0"/>
              <a:t> mam </a:t>
            </a:r>
            <a:r>
              <a:rPr lang="en-IN" dirty="0" smtClean="0"/>
              <a:t>as </a:t>
            </a:r>
            <a:r>
              <a:rPr lang="en-IN" dirty="0"/>
              <a:t>well as </a:t>
            </a:r>
            <a:r>
              <a:rPr lang="en-IN" b="1" dirty="0"/>
              <a:t>Flip </a:t>
            </a:r>
            <a:r>
              <a:rPr lang="en-IN" b="1" dirty="0"/>
              <a:t>Robo</a:t>
            </a:r>
            <a:r>
              <a:rPr lang="en-IN" b="1" dirty="0"/>
              <a:t> Technologies</a:t>
            </a:r>
            <a:r>
              <a:rPr lang="en-IN" dirty="0"/>
              <a:t> who gave me the golden opportunity to project on </a:t>
            </a:r>
            <a:r>
              <a:rPr lang="en-IN" b="1" dirty="0"/>
              <a:t>Malignant Comments Classifier</a:t>
            </a:r>
            <a:r>
              <a:rPr lang="en-IN" dirty="0"/>
              <a:t>, which also helped me in doing lots of research and I came to know about so many new things</a:t>
            </a:r>
            <a:r>
              <a:rPr lang="en-IN" dirty="0" smtClean="0"/>
              <a:t>.</a:t>
            </a:r>
            <a:endParaRPr lang="en-IN" dirty="0"/>
          </a:p>
          <a:p>
            <a:pPr marL="0" indent="0">
              <a:buNone/>
            </a:pPr>
            <a:r>
              <a:rPr lang="en-IN" dirty="0"/>
              <a:t>I also acknowledge with thanks for suggestion and timely guidance, which I have received from my SME </a:t>
            </a:r>
            <a:r>
              <a:rPr lang="en-IN" dirty="0" smtClean="0"/>
              <a:t>from mam</a:t>
            </a:r>
            <a:r>
              <a:rPr lang="en-IN" dirty="0" smtClean="0"/>
              <a:t> </a:t>
            </a:r>
            <a:r>
              <a:rPr lang="en-IN" dirty="0"/>
              <a:t>during this project, which immensely helped me in the evaluation of my ideas on the project.</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indent="0" algn="r">
              <a:lnSpc>
                <a:spcPct val="107000"/>
              </a:lnSpc>
              <a:spcAft>
                <a:spcPts val="800"/>
              </a:spcAft>
              <a:buNone/>
            </a:pPr>
            <a:r>
              <a:rPr lang="en-IN" dirty="0" smtClean="0">
                <a:effectLst/>
                <a:ea typeface="Calibri" panose="020F0502020204030204" pitchFamily="34" charset="0"/>
                <a:cs typeface="Times New Roman" panose="02020603050405020304" pitchFamily="18" charset="0"/>
              </a:rPr>
              <a:t>Amandeep</a:t>
            </a:r>
            <a:endParaRPr lang="en-IN" dirty="0">
              <a:effectLst/>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Model/s Development and Evaluation </a:t>
            </a: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a:t>Run and Evaluate selected models</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20</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xmlns="" id="{9EBA344F-A60B-40E9-9E93-CBA0BD6A44BF}"/>
              </a:ext>
            </a:extLst>
          </p:cNvPr>
          <p:cNvSpPr>
            <a:spLocks noGrp="1"/>
          </p:cNvSpPr>
          <p:nvPr>
            <p:ph sz="quarter" idx="13"/>
          </p:nvPr>
        </p:nvSpPr>
        <p:spPr>
          <a:xfrm>
            <a:off x="625285" y="2564904"/>
            <a:ext cx="10288692" cy="1986136"/>
          </a:xfrm>
        </p:spPr>
        <p:txBody>
          <a:bodyPr>
            <a:normAutofit/>
          </a:bodyPr>
          <a:lstStyle/>
          <a:p>
            <a:pPr indent="0">
              <a:lnSpc>
                <a:spcPct val="107000"/>
              </a:lnSpc>
              <a:spcAft>
                <a:spcPts val="800"/>
              </a:spcAft>
              <a:buNone/>
            </a:pPr>
            <a:r>
              <a:rPr lang="en-IN" dirty="0"/>
              <a:t>A total of 2 algorithm has been used on this dataset for training testing purpose, these are </a:t>
            </a:r>
            <a:r>
              <a:rPr lang="en-IN" dirty="0"/>
              <a:t>GaussianNB</a:t>
            </a:r>
            <a:r>
              <a:rPr lang="en-IN" dirty="0"/>
              <a:t> and </a:t>
            </a:r>
            <a:r>
              <a:rPr lang="en-IN" dirty="0"/>
              <a:t>MultinomialNB</a:t>
            </a:r>
            <a:r>
              <a:rPr lang="en-IN" dirty="0"/>
              <a:t>.</a:t>
            </a:r>
            <a:r>
              <a:rPr lang="en-IN" dirty="0" smtClean="0"/>
              <a:t> </a:t>
            </a:r>
            <a:r>
              <a:rPr lang="en-IN" dirty="0"/>
              <a:t>From </a:t>
            </a:r>
            <a:r>
              <a:rPr lang="en-IN" dirty="0" smtClean="0"/>
              <a:t>the model </a:t>
            </a:r>
            <a:r>
              <a:rPr lang="en-IN" dirty="0"/>
              <a:t>performance comparison it is clear that </a:t>
            </a:r>
            <a:r>
              <a:rPr lang="en-IN" b="1" dirty="0" smtClean="0"/>
              <a:t>MultinomialNB</a:t>
            </a:r>
            <a:r>
              <a:rPr lang="en-IN" dirty="0"/>
              <a:t> out-performs the other models with </a:t>
            </a:r>
            <a:r>
              <a:rPr lang="en-IN" b="1" dirty="0"/>
              <a:t>accuracy_score</a:t>
            </a:r>
            <a:r>
              <a:rPr lang="en-IN" b="1" dirty="0"/>
              <a:t> of </a:t>
            </a:r>
            <a:r>
              <a:rPr lang="en-IN" b="1" dirty="0" smtClean="0"/>
              <a:t>90.74%</a:t>
            </a:r>
            <a:r>
              <a:rPr lang="en-IN" dirty="0"/>
              <a:t> and </a:t>
            </a:r>
            <a:r>
              <a:rPr lang="en-IN" b="1" dirty="0" smtClean="0"/>
              <a:t>hamming loss: 2.4%.</a:t>
            </a:r>
            <a:r>
              <a:rPr lang="en-IN" dirty="0" smtClean="0"/>
              <a:t> </a:t>
            </a:r>
            <a:r>
              <a:rPr lang="en-IN" dirty="0"/>
              <a:t>Therefore, continuing with </a:t>
            </a:r>
            <a:r>
              <a:rPr lang="en-IN" b="1" dirty="0" smtClean="0"/>
              <a:t>MultinomialNB</a:t>
            </a:r>
            <a:r>
              <a:rPr lang="en-IN" dirty="0"/>
              <a:t> as final model.</a:t>
            </a:r>
          </a:p>
        </p:txBody>
      </p:sp>
    </p:spTree>
    <p:extLst>
      <p:ext uri="{BB962C8B-B14F-4D97-AF65-F5344CB8AC3E}">
        <p14:creationId xmlns:p14="http://schemas.microsoft.com/office/powerpoint/2010/main" val="3692455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a:t>Key Findings and Conclusions of the Study</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21</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xmlns=""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From the </a:t>
            </a:r>
            <a:r>
              <a:rPr lang="en-IN" dirty="0" smtClean="0"/>
              <a:t>model comparison </a:t>
            </a:r>
            <a:r>
              <a:rPr lang="en-IN" dirty="0"/>
              <a:t>it is clear that </a:t>
            </a:r>
            <a:r>
              <a:rPr lang="en-IN" dirty="0"/>
              <a:t>MultinomialNB</a:t>
            </a:r>
            <a:r>
              <a:rPr lang="en-IN" dirty="0"/>
              <a:t> performs better with </a:t>
            </a:r>
            <a:r>
              <a:rPr lang="en-IN" b="1" dirty="0"/>
              <a:t>Accuracy Score: 90.74%</a:t>
            </a:r>
            <a:r>
              <a:rPr lang="en-IN" dirty="0"/>
              <a:t> and </a:t>
            </a:r>
            <a:r>
              <a:rPr lang="en-IN" b="1" dirty="0"/>
              <a:t>Hamming Loss: 2.4% </a:t>
            </a:r>
            <a:r>
              <a:rPr lang="en-IN" dirty="0"/>
              <a:t>than other models. Therefore, proceeding with </a:t>
            </a:r>
            <a:r>
              <a:rPr lang="en-IN" dirty="0"/>
              <a:t>MultinoimialNB</a:t>
            </a:r>
            <a:r>
              <a:rPr lang="en-IN" dirty="0"/>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1926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a:t>Learning Outcomes of the Study in respect of Data Science</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22</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xmlns=""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During the data analysis, </a:t>
            </a:r>
            <a:r>
              <a:rPr lang="en-IN" dirty="0"/>
              <a:t>comment_text</a:t>
            </a:r>
            <a:r>
              <a:rPr lang="en-IN" dirty="0"/>
              <a:t> feature contains text as well as numbers but I have only taken text and discarded the numbers. But these numbers can also be replaced with some other text which might impact the model performance either in positive or negative way. As of now, I am finishing this project with my current approach which gives the </a:t>
            </a:r>
            <a:r>
              <a:rPr lang="en-IN" b="1" dirty="0"/>
              <a:t>final accuracy score of 90.74% and hamming loss: 2.4%</a:t>
            </a:r>
            <a:r>
              <a:rPr lang="en-IN" dirty="0"/>
              <a:t> and this can be further improved by training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8877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Conclusion</a:t>
            </a: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10837333" cy="424732"/>
          </a:xfrm>
        </p:spPr>
        <p:txBody>
          <a:bodyPr/>
          <a:lstStyle/>
          <a:p>
            <a:r>
              <a:rPr lang="en-US" dirty="0"/>
              <a:t>Limitations of this work and Scope for Future Work</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23</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5">
            <a:extLst>
              <a:ext uri="{FF2B5EF4-FFF2-40B4-BE49-F238E27FC236}">
                <a16:creationId xmlns:a16="http://schemas.microsoft.com/office/drawing/2014/main" xmlns="" id="{9EBA344F-A60B-40E9-9E93-CBA0BD6A44BF}"/>
              </a:ext>
            </a:extLst>
          </p:cNvPr>
          <p:cNvSpPr>
            <a:spLocks noGrp="1"/>
          </p:cNvSpPr>
          <p:nvPr>
            <p:ph sz="quarter" idx="13"/>
          </p:nvPr>
        </p:nvSpPr>
        <p:spPr>
          <a:xfrm>
            <a:off x="548640" y="2667000"/>
            <a:ext cx="10288692" cy="3660648"/>
          </a:xfrm>
        </p:spPr>
        <p:txBody>
          <a:bodyPr>
            <a:normAutofit/>
          </a:bodyPr>
          <a:lstStyle/>
          <a:p>
            <a:pPr indent="0">
              <a:lnSpc>
                <a:spcPct val="107000"/>
              </a:lnSpc>
              <a:spcAft>
                <a:spcPts val="800"/>
              </a:spcAft>
              <a:buNone/>
            </a:pPr>
            <a:r>
              <a:rPr lang="en-IN" dirty="0"/>
              <a:t>Current model is limited to comments text data but this can further be improved for other sectors of foul language detection by training the model accordingly. The overall score can also be improved further by training the model with more specific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2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p:txBody>
          <a:bodyPr>
            <a:normAutofit/>
          </a:bodyPr>
          <a:lstStyle/>
          <a:p>
            <a:pPr marL="0" indent="0">
              <a:buNone/>
            </a:pPr>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a:t>
            </a:r>
          </a:p>
          <a:p>
            <a:pPr marL="0" indent="0">
              <a:buNone/>
            </a:pPr>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p:txBody>
          <a:bodyPr/>
          <a:lstStyle/>
          <a:p>
            <a:r>
              <a:rPr lang="en-US" dirty="0"/>
              <a:t>Business Problem Framing</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48725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p:txBody>
          <a:bodyPr/>
          <a:lstStyle/>
          <a:p>
            <a:pPr indent="0" algn="just">
              <a:lnSpc>
                <a:spcPct val="107000"/>
              </a:lnSpc>
              <a:spcAft>
                <a:spcPts val="800"/>
              </a:spcAft>
              <a:buNone/>
            </a:pPr>
            <a:r>
              <a:rPr lang="en-IN"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a:t>unoffensive</a:t>
            </a:r>
            <a:r>
              <a:rPr lang="en-IN" dirty="0"/>
              <a:t>, but “u are an idiot” is clearly offensive. Our goal is to build a prototype of online hate and abuse comment classifier which can used to classify hate and offensive comments so that it can be controlled and restricted from spreading hatred and cyberbullying.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p:txBody>
          <a:bodyPr/>
          <a:lstStyle/>
          <a:p>
            <a:r>
              <a:rPr lang="en-US" dirty="0"/>
              <a:t>Conceptual Background of the Domain Problem</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54975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p:txBody>
          <a:bodyPr>
            <a:normAutofit/>
          </a:bodyPr>
          <a:lstStyle/>
          <a:p>
            <a:pPr marL="457200" lvl="0" indent="-457200">
              <a:buFont typeface="+mj-lt"/>
              <a:buAutoNum type="arabicPeriod"/>
            </a:pPr>
            <a:r>
              <a:rPr lang="en-IN" dirty="0"/>
              <a:t>What is Comment?</a:t>
            </a:r>
          </a:p>
          <a:p>
            <a:pPr marL="228600" lvl="1" indent="0">
              <a:buNone/>
            </a:pPr>
            <a:r>
              <a:rPr lang="en-IN" b="1" dirty="0"/>
              <a:t>A comment </a:t>
            </a:r>
            <a:r>
              <a:rPr lang="en-IN" dirty="0"/>
              <a:t>is a remark or observation that expresses a person's observation or criticism.</a:t>
            </a:r>
            <a:endParaRPr lang="en-IN" sz="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p:txBody>
          <a:bodyPr/>
          <a:lstStyle/>
          <a:p>
            <a:r>
              <a:rPr lang="en-US" dirty="0"/>
              <a:t>Review of Literature</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63678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introduction</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p:txBody>
          <a:bodyPr>
            <a:normAutofit/>
          </a:bodyPr>
          <a:lstStyle/>
          <a:p>
            <a:pPr marL="0" lvl="0" indent="0" algn="just">
              <a:lnSpc>
                <a:spcPct val="107000"/>
              </a:lnSpc>
              <a:spcAft>
                <a:spcPts val="800"/>
              </a:spcAft>
              <a:buNone/>
            </a:pPr>
            <a:r>
              <a:rPr lang="en-IN" dirty="0"/>
              <a:t>This model can be used by the social media websites where user expresses their opinion by commenting text. This model can classify hate and offensive comments so that it can be controlled and restricted from spreading hatred and cyberbullying.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p:txBody>
          <a:bodyPr/>
          <a:lstStyle/>
          <a:p>
            <a:r>
              <a:rPr lang="en-US" dirty="0"/>
              <a:t>Motivation for the Problem Undertaken</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83492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a:xfrm>
            <a:off x="548640" y="2384286"/>
            <a:ext cx="10288693" cy="3943362"/>
          </a:xfrm>
        </p:spPr>
        <p:txBody>
          <a:bodyPr>
            <a:normAutofit/>
          </a:bodyPr>
          <a:lstStyle/>
          <a:p>
            <a:pPr marL="0" indent="0">
              <a:buNone/>
            </a:pPr>
            <a:r>
              <a:rPr lang="en-IN" dirty="0"/>
              <a:t>For checking datatypes and null values, pandas.DataFrame.info() and </a:t>
            </a:r>
            <a:r>
              <a:rPr lang="en-IN" dirty="0"/>
              <a:t>pandas.Series.isnull</a:t>
            </a:r>
            <a:r>
              <a:rPr lang="en-IN" dirty="0"/>
              <a:t>().sum() method has been used. To drop the null values </a:t>
            </a:r>
            <a:r>
              <a:rPr lang="en-IN" dirty="0"/>
              <a:t>pandas.DataFrame.dropna</a:t>
            </a:r>
            <a:r>
              <a:rPr lang="en-IN" dirty="0"/>
              <a:t>() method has been used. To replace and remove the certain terms and punctuations, </a:t>
            </a:r>
            <a:r>
              <a:rPr lang="en-IN" dirty="0"/>
              <a:t>pandas.Series.str.replace</a:t>
            </a:r>
            <a:r>
              <a:rPr lang="en-IN" dirty="0"/>
              <a:t>() method with regular expression has been used. To get rid of stop words, </a:t>
            </a:r>
            <a:r>
              <a:rPr lang="en-IN" dirty="0"/>
              <a:t>nltk.corpus.stopwords</a:t>
            </a:r>
            <a:r>
              <a:rPr lang="en-IN" dirty="0"/>
              <a:t>() method has been used. For stemming words, </a:t>
            </a:r>
            <a:r>
              <a:rPr lang="en-IN" dirty="0"/>
              <a:t>nltk.stem.SnowballStemmer</a:t>
            </a:r>
            <a:r>
              <a:rPr lang="en-IN" dirty="0"/>
              <a:t>() has been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p:txBody>
          <a:bodyPr/>
          <a:lstStyle/>
          <a:p>
            <a:r>
              <a:rPr lang="en-US" dirty="0"/>
              <a:t>Mathematical/ Analytical Modeling of the Problem</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28085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a:xfrm>
            <a:off x="548641" y="2384286"/>
            <a:ext cx="5461917" cy="3943362"/>
          </a:xfrm>
        </p:spPr>
        <p:txBody>
          <a:bodyPr>
            <a:normAutofit/>
          </a:bodyPr>
          <a:lstStyle/>
          <a:p>
            <a:pPr indent="0" algn="just">
              <a:lnSpc>
                <a:spcPct val="107000"/>
              </a:lnSpc>
              <a:spcAft>
                <a:spcPts val="800"/>
              </a:spcAft>
              <a:buNone/>
            </a:pPr>
            <a:r>
              <a:rPr lang="en-IN" dirty="0"/>
              <a:t>There is 1 input variable needs to be provided to the logic to get the output i.e. [malignant, </a:t>
            </a:r>
            <a:r>
              <a:rPr lang="en-IN" dirty="0"/>
              <a:t>highly_malignant</a:t>
            </a:r>
            <a:r>
              <a:rPr lang="en-IN" dirty="0"/>
              <a:t>, rude, threat, abuse, loathe]. Logic highlighted in </a:t>
            </a:r>
            <a:r>
              <a:rPr lang="en-IN" dirty="0" smtClean="0"/>
              <a:t>bold </a:t>
            </a:r>
            <a:r>
              <a:rPr lang="en-IN" dirty="0"/>
              <a:t>i.e. </a:t>
            </a:r>
            <a:r>
              <a:rPr lang="en-IN" dirty="0"/>
              <a:t>MultinomialNB</a:t>
            </a:r>
            <a:r>
              <a:rPr lang="en-IN" dirty="0"/>
              <a:t> is the best performing algorithm among all other logics on this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a:xfrm>
            <a:off x="-1" y="1676400"/>
            <a:ext cx="6010559" cy="424732"/>
          </a:xfrm>
        </p:spPr>
        <p:txBody>
          <a:bodyPr/>
          <a:lstStyle/>
          <a:p>
            <a:r>
              <a:rPr lang="en-US" dirty="0"/>
              <a:t>Data Inputs- Logic- Output Relationships</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84086858"/>
              </p:ext>
            </p:extLst>
          </p:nvPr>
        </p:nvGraphicFramePr>
        <p:xfrm>
          <a:off x="6010558" y="1698486"/>
          <a:ext cx="6117171" cy="4314016"/>
        </p:xfrm>
        <a:graphic>
          <a:graphicData uri="http://schemas.openxmlformats.org/drawingml/2006/table">
            <a:tbl>
              <a:tblPr firstRow="1" firstCol="1" bandRow="1">
                <a:tableStyleId>{BDBED569-4797-4DF1-A0F4-6AAB3CD982D8}</a:tableStyleId>
              </a:tblPr>
              <a:tblGrid>
                <a:gridCol w="2039057">
                  <a:extLst>
                    <a:ext uri="{9D8B030D-6E8A-4147-A177-3AD203B41FA5}">
                      <a16:colId xmlns:a16="http://schemas.microsoft.com/office/drawing/2014/main" xmlns="" val="801648358"/>
                    </a:ext>
                  </a:extLst>
                </a:gridCol>
                <a:gridCol w="2039057">
                  <a:extLst>
                    <a:ext uri="{9D8B030D-6E8A-4147-A177-3AD203B41FA5}">
                      <a16:colId xmlns:a16="http://schemas.microsoft.com/office/drawing/2014/main" xmlns="" val="1837790923"/>
                    </a:ext>
                  </a:extLst>
                </a:gridCol>
                <a:gridCol w="2039057">
                  <a:extLst>
                    <a:ext uri="{9D8B030D-6E8A-4147-A177-3AD203B41FA5}">
                      <a16:colId xmlns:a16="http://schemas.microsoft.com/office/drawing/2014/main" xmlns="" val="1665654950"/>
                    </a:ext>
                  </a:extLst>
                </a:gridCol>
              </a:tblGrid>
              <a:tr h="155506">
                <a:tc>
                  <a:txBody>
                    <a:bodyPr/>
                    <a:lstStyle/>
                    <a:p>
                      <a:pPr algn="ctr">
                        <a:lnSpc>
                          <a:spcPct val="107000"/>
                        </a:lnSpc>
                        <a:spcAft>
                          <a:spcPts val="0"/>
                        </a:spcAft>
                      </a:pPr>
                      <a:r>
                        <a:rPr lang="en-IN" sz="1100" dirty="0">
                          <a:effectLst/>
                        </a:rPr>
                        <a:t>Input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tc>
                  <a:txBody>
                    <a:bodyPr/>
                    <a:lstStyle/>
                    <a:p>
                      <a:pPr algn="ctr">
                        <a:lnSpc>
                          <a:spcPct val="107000"/>
                        </a:lnSpc>
                        <a:spcAft>
                          <a:spcPts val="0"/>
                        </a:spcAft>
                      </a:pPr>
                      <a:r>
                        <a:rPr lang="en-IN" sz="1100" dirty="0">
                          <a:effectLst/>
                        </a:rPr>
                        <a:t>Logic (algorithm)</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tc>
                  <a:txBody>
                    <a:bodyPr/>
                    <a:lstStyle/>
                    <a:p>
                      <a:pPr algn="ctr">
                        <a:lnSpc>
                          <a:spcPct val="107000"/>
                        </a:lnSpc>
                        <a:spcAft>
                          <a:spcPts val="0"/>
                        </a:spcAft>
                      </a:pPr>
                      <a:r>
                        <a:rPr lang="en-IN" sz="1100" dirty="0">
                          <a:effectLst/>
                        </a:rPr>
                        <a:t>Output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tc>
                <a:extLst>
                  <a:ext uri="{0D108BD9-81ED-4DB2-BD59-A6C34878D82A}">
                    <a16:rowId xmlns:a16="http://schemas.microsoft.com/office/drawing/2014/main" xmlns="" val="1335014649"/>
                  </a:ext>
                </a:extLst>
              </a:tr>
              <a:tr h="4134628">
                <a:tc>
                  <a:txBody>
                    <a:bodyPr/>
                    <a:lstStyle/>
                    <a:p>
                      <a:pPr algn="ctr">
                        <a:lnSpc>
                          <a:spcPct val="107000"/>
                        </a:lnSpc>
                        <a:spcAft>
                          <a:spcPts val="0"/>
                        </a:spcAft>
                      </a:pPr>
                      <a:r>
                        <a:rPr lang="en-IN" sz="1800" b="1" kern="1200" dirty="0" smtClean="0">
                          <a:solidFill>
                            <a:schemeClr val="tx1"/>
                          </a:solidFill>
                          <a:effectLst/>
                          <a:latin typeface="+mn-lt"/>
                          <a:ea typeface="+mn-ea"/>
                          <a:cs typeface="+mn-cs"/>
                        </a:rPr>
                        <a:t>comment_text (object)</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solidFill>
                      <a:schemeClr val="accent3">
                        <a:lumMod val="20000"/>
                        <a:lumOff val="80000"/>
                        <a:alpha val="20000"/>
                      </a:schemeClr>
                    </a:solidFill>
                  </a:tcPr>
                </a:tc>
                <a:tc>
                  <a:txBody>
                    <a:bodyPr/>
                    <a:lstStyle/>
                    <a:p>
                      <a:pPr algn="ctr"/>
                      <a:r>
                        <a:rPr lang="en-US" sz="1800" kern="1200" dirty="0" smtClean="0">
                          <a:solidFill>
                            <a:schemeClr val="tx1"/>
                          </a:solidFill>
                          <a:effectLst/>
                          <a:latin typeface="+mn-lt"/>
                          <a:ea typeface="+mn-ea"/>
                          <a:cs typeface="+mn-cs"/>
                        </a:rPr>
                        <a:t>GaussianNB</a:t>
                      </a:r>
                      <a:endParaRPr lang="en-IN" sz="1800" kern="1200" dirty="0" smtClean="0">
                        <a:solidFill>
                          <a:schemeClr val="tx1"/>
                        </a:solidFill>
                        <a:effectLst/>
                        <a:latin typeface="+mn-lt"/>
                        <a:ea typeface="+mn-ea"/>
                        <a:cs typeface="+mn-cs"/>
                      </a:endParaRPr>
                    </a:p>
                    <a:p>
                      <a:pPr algn="ctr"/>
                      <a:r>
                        <a:rPr lang="en-IN" sz="1800" b="1" kern="1200" dirty="0" smtClean="0">
                          <a:solidFill>
                            <a:schemeClr val="tx1"/>
                          </a:solidFill>
                          <a:effectLst/>
                          <a:latin typeface="+mn-lt"/>
                          <a:ea typeface="+mn-ea"/>
                          <a:cs typeface="+mn-cs"/>
                        </a:rPr>
                        <a:t>MultinomialNB</a:t>
                      </a:r>
                    </a:p>
                  </a:txBody>
                  <a:tcPr marL="49944" marR="49944" marT="0" marB="0" anchor="ctr">
                    <a:solidFill>
                      <a:schemeClr val="accent2">
                        <a:lumMod val="40000"/>
                        <a:lumOff val="60000"/>
                        <a:alpha val="20000"/>
                      </a:schemeClr>
                    </a:solidFill>
                  </a:tcPr>
                </a:tc>
                <a:tc>
                  <a:txBody>
                    <a:bodyPr/>
                    <a:lstStyle/>
                    <a:p>
                      <a:pPr algn="ctr">
                        <a:lnSpc>
                          <a:spcPct val="107000"/>
                        </a:lnSpc>
                        <a:spcAft>
                          <a:spcPts val="0"/>
                        </a:spcAft>
                      </a:pPr>
                      <a:r>
                        <a:rPr lang="en-IN" dirty="0" smtClean="0"/>
                        <a:t>[malignant, highly_malignant, rude, threat, abuse, loathe]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944" marR="49944" marT="0" marB="0" anchor="ctr">
                    <a:solidFill>
                      <a:srgbClr val="00B050">
                        <a:alpha val="20000"/>
                      </a:srgbClr>
                    </a:solidFill>
                  </a:tcPr>
                </a:tc>
                <a:extLst>
                  <a:ext uri="{0D108BD9-81ED-4DB2-BD59-A6C34878D82A}">
                    <a16:rowId xmlns:a16="http://schemas.microsoft.com/office/drawing/2014/main" xmlns="" val="1036728366"/>
                  </a:ext>
                </a:extLst>
              </a:tr>
            </a:tbl>
          </a:graphicData>
        </a:graphic>
      </p:graphicFrame>
    </p:spTree>
    <p:extLst>
      <p:ext uri="{BB962C8B-B14F-4D97-AF65-F5344CB8AC3E}">
        <p14:creationId xmlns:p14="http://schemas.microsoft.com/office/powerpoint/2010/main" val="2494326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94C582A2-A406-4C9B-A3DA-BA4EECAB37AC}"/>
              </a:ext>
            </a:extLst>
          </p:cNvPr>
          <p:cNvSpPr>
            <a:spLocks noGrp="1"/>
          </p:cNvSpPr>
          <p:nvPr>
            <p:ph type="title"/>
          </p:nvPr>
        </p:nvSpPr>
        <p:spPr/>
        <p:txBody>
          <a:bodyPr/>
          <a:lstStyle/>
          <a:p>
            <a:r>
              <a:rPr lang="en-US" dirty="0"/>
              <a:t>Analytical Problem Framing</a:t>
            </a:r>
          </a:p>
        </p:txBody>
      </p:sp>
      <p:sp>
        <p:nvSpPr>
          <p:cNvPr id="13" name="Content Placeholder 12">
            <a:extLst>
              <a:ext uri="{FF2B5EF4-FFF2-40B4-BE49-F238E27FC236}">
                <a16:creationId xmlns:a16="http://schemas.microsoft.com/office/drawing/2014/main" xmlns="" id="{556610ED-3E2D-4E6A-ABD0-150F203E6B46}"/>
              </a:ext>
            </a:extLst>
          </p:cNvPr>
          <p:cNvSpPr>
            <a:spLocks noGrp="1"/>
          </p:cNvSpPr>
          <p:nvPr>
            <p:ph sz="quarter" idx="13"/>
          </p:nvPr>
        </p:nvSpPr>
        <p:spPr>
          <a:xfrm>
            <a:off x="548640" y="2384286"/>
            <a:ext cx="10288693" cy="3943362"/>
          </a:xfrm>
        </p:spPr>
        <p:txBody>
          <a:bodyPr>
            <a:normAutofit fontScale="92500" lnSpcReduction="20000"/>
          </a:bodyPr>
          <a:lstStyle/>
          <a:p>
            <a:pPr indent="0">
              <a:lnSpc>
                <a:spcPct val="107000"/>
              </a:lnSpc>
              <a:spcAft>
                <a:spcPts val="800"/>
              </a:spcAft>
              <a:buNone/>
            </a:pPr>
            <a:r>
              <a:rPr lang="en-IN" dirty="0"/>
              <a:t>The data set contains the training set, which has approximately 1,59,571 samples and the test set which contains nearly 1,53,000 samples. All the data samples contain 8 fields which includes ‘Id’, ‘Comments’, ‘Malignant’, ‘Highly malignant’, ‘Rude’, ‘Threat’, ‘Abuse’ and ‘Loathe’. The label can be either 0 or 1, where 0 denotes a NO while 1 denotes a YES. There are various comments which have multiple labels. The first attribute is a unique ID associated with each comment</a:t>
            </a:r>
            <a:r>
              <a:rPr lang="en-IN" dirty="0" smtClean="0"/>
              <a:t>.</a:t>
            </a:r>
          </a:p>
          <a:p>
            <a:pPr marL="0" indent="0">
              <a:buNone/>
            </a:pPr>
            <a:r>
              <a:rPr lang="en-IN" dirty="0"/>
              <a:t>The data set includes:</a:t>
            </a:r>
          </a:p>
          <a:p>
            <a:pPr lvl="1"/>
            <a:r>
              <a:rPr lang="en-IN" b="1" dirty="0"/>
              <a:t>Malignant:</a:t>
            </a:r>
            <a:r>
              <a:rPr lang="en-IN" dirty="0"/>
              <a:t> It is the Label column, which includes values 0 and 1, denoting if the comment is malignant or not.</a:t>
            </a:r>
          </a:p>
          <a:p>
            <a:pPr lvl="1"/>
            <a:r>
              <a:rPr lang="en-IN" b="1" dirty="0"/>
              <a:t>Highly Malignant:</a:t>
            </a:r>
            <a:r>
              <a:rPr lang="en-IN" dirty="0"/>
              <a:t> It denotes comments that are highly malignant and hurtful.</a:t>
            </a:r>
          </a:p>
          <a:p>
            <a:pPr lvl="1"/>
            <a:r>
              <a:rPr lang="en-IN" b="1" dirty="0"/>
              <a:t>Rude:</a:t>
            </a:r>
            <a:r>
              <a:rPr lang="en-IN" dirty="0"/>
              <a:t> It denotes comments that are very rude and offensive.</a:t>
            </a:r>
          </a:p>
          <a:p>
            <a:pPr lvl="1"/>
            <a:r>
              <a:rPr lang="en-IN" b="1" dirty="0"/>
              <a:t>Threat:</a:t>
            </a:r>
            <a:r>
              <a:rPr lang="en-IN" dirty="0"/>
              <a:t> It contains indication of the comments that are giving any threat to someone.</a:t>
            </a:r>
          </a:p>
          <a:p>
            <a:pPr lvl="1"/>
            <a:r>
              <a:rPr lang="en-IN" b="1" dirty="0"/>
              <a:t>Abuse:</a:t>
            </a:r>
            <a:r>
              <a:rPr lang="en-IN" dirty="0"/>
              <a:t> It is for comments that are abusive in nature.</a:t>
            </a:r>
          </a:p>
          <a:p>
            <a:pPr lvl="1"/>
            <a:r>
              <a:rPr lang="en-IN" b="1" dirty="0"/>
              <a:t>Loathe:</a:t>
            </a:r>
            <a:r>
              <a:rPr lang="en-IN" dirty="0"/>
              <a:t> It describes the comments which are hateful and loathing in nature.</a:t>
            </a:r>
          </a:p>
          <a:p>
            <a:pPr lvl="1"/>
            <a:r>
              <a:rPr lang="en-IN" b="1" dirty="0"/>
              <a:t>ID:</a:t>
            </a:r>
            <a:r>
              <a:rPr lang="en-IN" dirty="0"/>
              <a:t> It includes unique Ids associated with each comment text given.</a:t>
            </a:r>
          </a:p>
          <a:p>
            <a:pPr lvl="1"/>
            <a:r>
              <a:rPr lang="en-IN" b="1" dirty="0"/>
              <a:t>Comment text:</a:t>
            </a:r>
            <a:r>
              <a:rPr lang="en-IN" dirty="0"/>
              <a:t> This column contains the comments extracted from various social media platforms.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Placeholder 5">
            <a:extLst>
              <a:ext uri="{FF2B5EF4-FFF2-40B4-BE49-F238E27FC236}">
                <a16:creationId xmlns:a16="http://schemas.microsoft.com/office/drawing/2014/main" xmlns=""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p:pic>
      <p:sp>
        <p:nvSpPr>
          <p:cNvPr id="2" name="Text Placeholder 1">
            <a:extLst>
              <a:ext uri="{FF2B5EF4-FFF2-40B4-BE49-F238E27FC236}">
                <a16:creationId xmlns:a16="http://schemas.microsoft.com/office/drawing/2014/main" xmlns="" id="{20A68D60-3DD7-447D-9A27-4BB945C0689F}"/>
              </a:ext>
            </a:extLst>
          </p:cNvPr>
          <p:cNvSpPr>
            <a:spLocks noGrp="1"/>
          </p:cNvSpPr>
          <p:nvPr>
            <p:ph type="body" sz="quarter" idx="16"/>
          </p:nvPr>
        </p:nvSpPr>
        <p:spPr/>
        <p:txBody>
          <a:bodyPr/>
          <a:lstStyle/>
          <a:p>
            <a:r>
              <a:rPr lang="en-US" dirty="0"/>
              <a:t>Data Sources and their formats</a:t>
            </a:r>
            <a:endParaRPr lang="en-IN" dirty="0"/>
          </a:p>
        </p:txBody>
      </p:sp>
      <p:sp>
        <p:nvSpPr>
          <p:cNvPr id="3" name="Slide Number Placeholder 2">
            <a:extLst>
              <a:ext uri="{FF2B5EF4-FFF2-40B4-BE49-F238E27FC236}">
                <a16:creationId xmlns:a16="http://schemas.microsoft.com/office/drawing/2014/main" xmlns="" id="{5F44A039-11AB-474F-8746-9A34D1C39C3F}"/>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18" name="Text Placeholder 119">
            <a:extLst>
              <a:ext uri="{FF2B5EF4-FFF2-40B4-BE49-F238E27FC236}">
                <a16:creationId xmlns:a16="http://schemas.microsoft.com/office/drawing/2014/main" xmlns="" id="{6E5B80C5-6B42-4867-88CC-660291DD3F8D}"/>
              </a:ext>
              <a:ext uri="{C183D7F6-B498-43B3-948B-1728B52AA6E4}">
                <adec:decorative xmlns=""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213661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6A86D9CC-0D9D-4BFE-B3F3-26F480BF8C8A}">
  <ds:schemaRefs>
    <ds:schemaRef ds:uri="16c05727-aa75-4e4a-9b5f-8a80a1165891"/>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purl.org/dc/dcmitype/"/>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2252</TotalTime>
  <Words>1782</Words>
  <Application>Microsoft Office PowerPoint</Application>
  <PresentationFormat>Widescreen</PresentationFormat>
  <Paragraphs>186</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 Unicode MS</vt:lpstr>
      <vt:lpstr>Arial</vt:lpstr>
      <vt:lpstr>Calibri</vt:lpstr>
      <vt:lpstr>Courier New</vt:lpstr>
      <vt:lpstr>Helvetica</vt:lpstr>
      <vt:lpstr>Times New Roman</vt:lpstr>
      <vt:lpstr>Tw Cen MT</vt:lpstr>
      <vt:lpstr>Tw Cen MT Condensed</vt:lpstr>
      <vt:lpstr>Wingdings 3</vt:lpstr>
      <vt:lpstr>ModernClassicBlock-3</vt:lpstr>
      <vt:lpstr>Malignant comments classifier</vt:lpstr>
      <vt:lpstr>ACKNOWLEDGMENT</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Exploratory Data analysis (eda) &amp; visualization</vt:lpstr>
      <vt:lpstr>Model/s Development and Evaluation </vt:lpstr>
      <vt:lpstr>Model/s Development and Evaluation </vt:lpstr>
      <vt:lpstr>Model/s Development and Evaluation </vt:lpstr>
      <vt:lpstr>Conclusion</vt:lpstr>
      <vt:lpstr>Conclusion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Ashok Kumar Sharma</dc:creator>
  <cp:lastModifiedBy>user</cp:lastModifiedBy>
  <cp:revision>71</cp:revision>
  <dcterms:created xsi:type="dcterms:W3CDTF">2021-03-17T19:47:59Z</dcterms:created>
  <dcterms:modified xsi:type="dcterms:W3CDTF">2022-03-07T16:38:50Z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