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56" r:id="rId5"/>
    <p:sldId id="257" r:id="rId6"/>
    <p:sldId id="260" r:id="rId7"/>
    <p:sldId id="261" r:id="rId8"/>
    <p:sldId id="262" r:id="rId9"/>
    <p:sldId id="263" r:id="rId10"/>
    <p:sldId id="283" r:id="rId11"/>
    <p:sldId id="258" r:id="rId12"/>
    <p:sldId id="264" r:id="rId13"/>
    <p:sldId id="281" r:id="rId14"/>
    <p:sldId id="280" r:id="rId15"/>
    <p:sldId id="278" r:id="rId16"/>
    <p:sldId id="279" r:id="rId17"/>
    <p:sldId id="267" r:id="rId18"/>
    <p:sldId id="268" r:id="rId19"/>
    <p:sldId id="269" r:id="rId20"/>
    <p:sldId id="270" r:id="rId21"/>
    <p:sldId id="272" r:id="rId22"/>
    <p:sldId id="273" r:id="rId23"/>
    <p:sldId id="274" r:id="rId24"/>
    <p:sldId id="275" r:id="rId25"/>
    <p:sldId id="276" r:id="rId26"/>
    <p:sldId id="277" r:id="rId27"/>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4" d="100"/>
          <a:sy n="64" d="100"/>
        </p:scale>
        <p:origin x="195"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1400406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1423712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160280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147299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137966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3560038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2900302" cy="1325563"/>
          </a:xfrm>
        </p:spPr>
        <p:txBody>
          <a:bodyPr anchor="ctr">
            <a:normAutofit fontScale="90000"/>
          </a:bodyPr>
          <a:lstStyle/>
          <a:p>
            <a:r>
              <a:rPr lang="en-US" dirty="0">
                <a:solidFill>
                  <a:srgbClr val="0E659B"/>
                </a:solidFill>
              </a:rPr>
              <a:t>Dashboard Using Cognos Analytics </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317086" y="4436771"/>
            <a:ext cx="5036713" cy="1740191"/>
          </a:xfrm>
        </p:spPr>
        <p:txBody>
          <a:bodyPr>
            <a:normAutofit/>
          </a:bodyPr>
          <a:lstStyle/>
          <a:p>
            <a:pPr marL="0" indent="0">
              <a:buNone/>
            </a:pPr>
            <a:r>
              <a:rPr lang="en-US" dirty="0"/>
              <a:t>Amandeep Randhawa</a:t>
            </a:r>
          </a:p>
          <a:p>
            <a:pPr marL="0" indent="0">
              <a:buNone/>
            </a:pPr>
            <a:r>
              <a:rPr lang="en-US" dirty="0"/>
              <a:t>12/8/2024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6327-81E3-D435-4DE6-D96F06587B16}"/>
              </a:ext>
            </a:extLst>
          </p:cNvPr>
          <p:cNvSpPr>
            <a:spLocks noGrp="1"/>
          </p:cNvSpPr>
          <p:nvPr>
            <p:ph type="title"/>
          </p:nvPr>
        </p:nvSpPr>
        <p:spPr/>
        <p:txBody>
          <a:bodyPr/>
          <a:lstStyle/>
          <a:p>
            <a:r>
              <a:rPr lang="en-US" dirty="0"/>
              <a:t>Database Trends This Year</a:t>
            </a:r>
          </a:p>
        </p:txBody>
      </p:sp>
      <p:pic>
        <p:nvPicPr>
          <p:cNvPr id="6" name="Content Placeholder 5" descr="A graph of different colored bars&#10;&#10;Description automatically generated">
            <a:extLst>
              <a:ext uri="{FF2B5EF4-FFF2-40B4-BE49-F238E27FC236}">
                <a16:creationId xmlns:a16="http://schemas.microsoft.com/office/drawing/2014/main" id="{7DDC0333-75AD-D6EF-869C-F5DC69ECA142}"/>
              </a:ext>
            </a:extLst>
          </p:cNvPr>
          <p:cNvPicPr>
            <a:picLocks noGrp="1" noChangeAspect="1"/>
          </p:cNvPicPr>
          <p:nvPr>
            <p:ph sz="half" idx="1"/>
          </p:nvPr>
        </p:nvPicPr>
        <p:blipFill>
          <a:blip r:embed="rId2"/>
          <a:stretch>
            <a:fillRect/>
          </a:stretch>
        </p:blipFill>
        <p:spPr>
          <a:xfrm>
            <a:off x="4636294" y="1547019"/>
            <a:ext cx="7329487" cy="5269785"/>
          </a:xfrm>
        </p:spPr>
      </p:pic>
      <p:sp>
        <p:nvSpPr>
          <p:cNvPr id="10" name="Content Placeholder 9">
            <a:extLst>
              <a:ext uri="{FF2B5EF4-FFF2-40B4-BE49-F238E27FC236}">
                <a16:creationId xmlns:a16="http://schemas.microsoft.com/office/drawing/2014/main" id="{2ED326C2-AD34-9F4E-3D92-3F1FB017C401}"/>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94763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29D1-7D8F-15EB-EC71-8E9853BB9D5C}"/>
              </a:ext>
            </a:extLst>
          </p:cNvPr>
          <p:cNvSpPr>
            <a:spLocks noGrp="1"/>
          </p:cNvSpPr>
          <p:nvPr>
            <p:ph type="title"/>
          </p:nvPr>
        </p:nvSpPr>
        <p:spPr/>
        <p:txBody>
          <a:bodyPr/>
          <a:lstStyle/>
          <a:p>
            <a:r>
              <a:rPr lang="en-US" dirty="0"/>
              <a:t>Database Trends Next Year</a:t>
            </a:r>
          </a:p>
        </p:txBody>
      </p:sp>
      <p:pic>
        <p:nvPicPr>
          <p:cNvPr id="5" name="Content Placeholder 4">
            <a:extLst>
              <a:ext uri="{FF2B5EF4-FFF2-40B4-BE49-F238E27FC236}">
                <a16:creationId xmlns:a16="http://schemas.microsoft.com/office/drawing/2014/main" id="{A1E80822-78E9-DD5D-209F-D4A2F232633F}"/>
              </a:ext>
            </a:extLst>
          </p:cNvPr>
          <p:cNvPicPr>
            <a:picLocks noGrp="1" noChangeAspect="1"/>
          </p:cNvPicPr>
          <p:nvPr>
            <p:ph sz="half" idx="2"/>
          </p:nvPr>
        </p:nvPicPr>
        <p:blipFill>
          <a:blip r:embed="rId2"/>
          <a:stretch>
            <a:fillRect/>
          </a:stretch>
        </p:blipFill>
        <p:spPr>
          <a:xfrm>
            <a:off x="4112224" y="1528230"/>
            <a:ext cx="7939868" cy="5434688"/>
          </a:xfrm>
          <a:prstGeom prst="rect">
            <a:avLst/>
          </a:prstGeom>
        </p:spPr>
      </p:pic>
    </p:spTree>
    <p:extLst>
      <p:ext uri="{BB962C8B-B14F-4D97-AF65-F5344CB8AC3E}">
        <p14:creationId xmlns:p14="http://schemas.microsoft.com/office/powerpoint/2010/main" val="340117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Top 10 Databases Worked With:</a:t>
            </a:r>
          </a:p>
          <a:p>
            <a:pPr marL="0" indent="0">
              <a:buNone/>
            </a:pPr>
            <a:r>
              <a:rPr lang="en-US" sz="2200" dirty="0"/>
              <a:t>The column chart showed the databases most frequently used by developers. </a:t>
            </a:r>
          </a:p>
          <a:p>
            <a:pPr marL="0" indent="0">
              <a:buNone/>
            </a:pPr>
            <a:r>
              <a:rPr lang="en-US" sz="2200" dirty="0"/>
              <a:t>Popular choices included MySQL, PostgreSQL, and SQLite.</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Top 10 Databases Desired Next Year: </a:t>
            </a:r>
          </a:p>
          <a:p>
            <a:pPr marL="0" indent="0">
              <a:buNone/>
            </a:pPr>
            <a:r>
              <a:rPr lang="en-US" sz="2200" dirty="0"/>
              <a:t>The column chart depicted the databases developers were keen to work with next year, showing interest in PostgreSQL and </a:t>
            </a:r>
            <a:r>
              <a:rPr lang="en-US" sz="2200" dirty="0" err="1"/>
              <a:t>MongoDB.Plat</a:t>
            </a:r>
            <a:endParaRPr lang="en-US" sz="2200" dirty="0"/>
          </a:p>
        </p:txBody>
      </p:sp>
    </p:spTree>
    <p:extLst>
      <p:ext uri="{BB962C8B-B14F-4D97-AF65-F5344CB8AC3E}">
        <p14:creationId xmlns:p14="http://schemas.microsoft.com/office/powerpoint/2010/main" val="107463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62500" lnSpcReduction="20000"/>
          </a:bodyPr>
          <a:lstStyle/>
          <a:p>
            <a:r>
              <a:rPr lang="en-US" b="1" dirty="0"/>
              <a:t>Current Trends</a:t>
            </a:r>
          </a:p>
          <a:p>
            <a:pPr marL="0" indent="0">
              <a:buNone/>
            </a:pPr>
            <a:r>
              <a:rPr lang="en-US" b="1" dirty="0"/>
              <a:t>Top Databases</a:t>
            </a:r>
            <a:r>
              <a:rPr lang="en-US" dirty="0"/>
              <a:t>:</a:t>
            </a:r>
          </a:p>
          <a:p>
            <a:pPr marL="457200" lvl="1" indent="0">
              <a:buNone/>
            </a:pPr>
            <a:r>
              <a:rPr lang="en-US" b="1" dirty="0"/>
              <a:t>Relational</a:t>
            </a:r>
            <a:r>
              <a:rPr lang="en-US" dirty="0"/>
              <a:t>: MySQL and PostgreSQL are popular for their reliability and open-source benefits.</a:t>
            </a:r>
          </a:p>
          <a:p>
            <a:pPr marL="457200" lvl="1" indent="0">
              <a:buNone/>
            </a:pPr>
            <a:r>
              <a:rPr lang="en-US" b="1" dirty="0"/>
              <a:t>NoSQL</a:t>
            </a:r>
            <a:r>
              <a:rPr lang="en-US" dirty="0"/>
              <a:t>: MongoDB is favored for flexibility and scalability in web/mobile apps.</a:t>
            </a:r>
          </a:p>
          <a:p>
            <a:pPr marL="0" indent="0">
              <a:buNone/>
            </a:pPr>
            <a:r>
              <a:rPr lang="en-US" b="1" dirty="0"/>
              <a:t>Usage Factors</a:t>
            </a:r>
            <a:r>
              <a:rPr lang="en-US" dirty="0"/>
              <a:t>:</a:t>
            </a:r>
          </a:p>
          <a:p>
            <a:pPr marL="457200" lvl="1" indent="0">
              <a:buNone/>
            </a:pPr>
            <a:r>
              <a:rPr lang="en-US" b="1" dirty="0"/>
              <a:t>Performance</a:t>
            </a:r>
            <a:r>
              <a:rPr lang="en-US" dirty="0"/>
              <a:t>: High performance and scalability are crucial for database selection.</a:t>
            </a:r>
          </a:p>
          <a:p>
            <a:pPr marL="0" indent="0">
              <a:buNone/>
            </a:pPr>
            <a:r>
              <a:rPr lang="en-US" b="1" dirty="0"/>
              <a:t>Future Trends</a:t>
            </a:r>
          </a:p>
          <a:p>
            <a:pPr marL="0" indent="0">
              <a:buNone/>
            </a:pPr>
            <a:r>
              <a:rPr lang="en-US" b="1" dirty="0"/>
              <a:t>Emerging Databases</a:t>
            </a:r>
            <a:r>
              <a:rPr lang="en-US" dirty="0"/>
              <a:t>:</a:t>
            </a:r>
          </a:p>
          <a:p>
            <a:pPr marL="457200" lvl="1" indent="0">
              <a:buNone/>
            </a:pPr>
            <a:r>
              <a:rPr lang="en-US" b="1" dirty="0"/>
              <a:t>Cloud-Based</a:t>
            </a:r>
            <a:r>
              <a:rPr lang="en-US" dirty="0"/>
              <a:t>: Amazon DynamoDB and Google Firebase are increasingly popular for easy integration.</a:t>
            </a:r>
          </a:p>
          <a:p>
            <a:pPr marL="457200" lvl="1" indent="0">
              <a:buNone/>
            </a:pPr>
            <a:r>
              <a:rPr lang="en-US" b="1" dirty="0"/>
              <a:t>Graph Databases</a:t>
            </a:r>
            <a:r>
              <a:rPr lang="en-US" dirty="0"/>
              <a:t>: Neo4j is gaining traction for complex relational data.</a:t>
            </a:r>
          </a:p>
          <a:p>
            <a:pPr marL="0" indent="0">
              <a:buNone/>
            </a:pPr>
            <a:r>
              <a:rPr lang="en-US" b="1" dirty="0"/>
              <a:t>Desired Features</a:t>
            </a:r>
            <a:r>
              <a:rPr lang="en-US" dirty="0"/>
              <a:t>:</a:t>
            </a:r>
          </a:p>
          <a:p>
            <a:pPr marL="457200" lvl="1" indent="0">
              <a:buNone/>
            </a:pPr>
            <a:r>
              <a:rPr lang="en-US" b="1" dirty="0"/>
              <a:t>AI Integration</a:t>
            </a:r>
            <a:r>
              <a:rPr lang="en-US" dirty="0"/>
              <a:t>: Databases with analytics and AI integration are in demand.</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62500" lnSpcReduction="20000"/>
          </a:bodyPr>
          <a:lstStyle/>
          <a:p>
            <a:r>
              <a:rPr lang="en-US" b="1" dirty="0"/>
              <a:t>Implications</a:t>
            </a:r>
            <a:r>
              <a:rPr lang="en-US" dirty="0"/>
              <a:t>:</a:t>
            </a:r>
          </a:p>
          <a:p>
            <a:pPr>
              <a:buFont typeface="Arial" panose="020B0604020202020204" pitchFamily="34" charset="0"/>
              <a:buChar char="•"/>
            </a:pPr>
            <a:r>
              <a:rPr lang="en-US" b="1" dirty="0"/>
              <a:t>For Developers</a:t>
            </a:r>
            <a:r>
              <a:rPr lang="en-US" dirty="0"/>
              <a:t>:</a:t>
            </a:r>
          </a:p>
          <a:p>
            <a:pPr marL="742950" lvl="1" indent="-285750">
              <a:buFont typeface="Arial" panose="020B0604020202020204" pitchFamily="34" charset="0"/>
              <a:buChar char="•"/>
            </a:pPr>
            <a:r>
              <a:rPr lang="en-US" dirty="0"/>
              <a:t>Understanding the strengths and limitations of both SQL and NoSQL databases is crucial for designing scalable and efficient applications.</a:t>
            </a:r>
          </a:p>
          <a:p>
            <a:pPr marL="742950" lvl="1" indent="-285750">
              <a:buFont typeface="Arial" panose="020B0604020202020204" pitchFamily="34" charset="0"/>
              <a:buChar char="•"/>
            </a:pPr>
            <a:r>
              <a:rPr lang="en-US" dirty="0"/>
              <a:t>Familiarity with cloud-based and specialized databases can provide a competitive edge in the job market.</a:t>
            </a:r>
          </a:p>
          <a:p>
            <a:pPr>
              <a:buFont typeface="Arial" panose="020B0604020202020204" pitchFamily="34" charset="0"/>
              <a:buChar char="•"/>
            </a:pPr>
            <a:r>
              <a:rPr lang="en-US" b="1" dirty="0"/>
              <a:t>For the Industry</a:t>
            </a:r>
            <a:r>
              <a:rPr lang="en-US" dirty="0"/>
              <a:t>:</a:t>
            </a:r>
          </a:p>
          <a:p>
            <a:pPr marL="742950" lvl="1" indent="-285750">
              <a:buFont typeface="Arial" panose="020B0604020202020204" pitchFamily="34" charset="0"/>
              <a:buChar char="•"/>
            </a:pPr>
            <a:r>
              <a:rPr lang="en-US" dirty="0"/>
              <a:t>A shift towards cloud-native databases is likely, driven by the need for scalability and flexibility.</a:t>
            </a:r>
          </a:p>
          <a:p>
            <a:pPr marL="742950" lvl="1" indent="-285750">
              <a:buFont typeface="Arial" panose="020B0604020202020204" pitchFamily="34" charset="0"/>
              <a:buChar char="•"/>
            </a:pPr>
            <a:r>
              <a:rPr lang="en-US" dirty="0"/>
              <a:t>The increasing focus on data security and privacy may influence database development and adoption patterns, emphasizing secure access and encryption.</a:t>
            </a:r>
          </a:p>
        </p:txBody>
      </p:sp>
    </p:spTree>
    <p:extLst>
      <p:ext uri="{BB962C8B-B14F-4D97-AF65-F5344CB8AC3E}">
        <p14:creationId xmlns:p14="http://schemas.microsoft.com/office/powerpoint/2010/main" val="2659604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GitHub Link of the Cognos Dashboard :- </a:t>
            </a:r>
          </a:p>
          <a:p>
            <a:pPr marL="0" indent="0">
              <a:buNone/>
            </a:pPr>
            <a:r>
              <a:rPr lang="en-US" sz="2200" dirty="0"/>
              <a:t>https://github.com/AmandeepRandhawa/Dashboard/blob/main/_%20New%20dashboard.pdf.</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6" name="Picture 5" descr="A screenshot of a computer&#10;&#10;Description automatically generated">
            <a:extLst>
              <a:ext uri="{FF2B5EF4-FFF2-40B4-BE49-F238E27FC236}">
                <a16:creationId xmlns:a16="http://schemas.microsoft.com/office/drawing/2014/main" id="{A1ABD10F-0D51-2065-3643-3009D80C3F35}"/>
              </a:ext>
            </a:extLst>
          </p:cNvPr>
          <p:cNvPicPr>
            <a:picLocks noChangeAspect="1"/>
          </p:cNvPicPr>
          <p:nvPr/>
        </p:nvPicPr>
        <p:blipFill>
          <a:blip r:embed="rId3"/>
          <a:stretch>
            <a:fillRect/>
          </a:stretch>
        </p:blipFill>
        <p:spPr>
          <a:xfrm>
            <a:off x="0" y="1264146"/>
            <a:ext cx="12192000" cy="5829597"/>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4" name="Content Placeholder 3" descr="A screenshot of a computer&#10;&#10;Description automatically generated">
            <a:extLst>
              <a:ext uri="{FF2B5EF4-FFF2-40B4-BE49-F238E27FC236}">
                <a16:creationId xmlns:a16="http://schemas.microsoft.com/office/drawing/2014/main" id="{903988F1-B80D-CBE5-E7EC-FD3E19FDE7A4}"/>
              </a:ext>
            </a:extLst>
          </p:cNvPr>
          <p:cNvPicPr>
            <a:picLocks noGrp="1" noChangeAspect="1"/>
          </p:cNvPicPr>
          <p:nvPr>
            <p:ph idx="1"/>
          </p:nvPr>
        </p:nvPicPr>
        <p:blipFill>
          <a:blip r:embed="rId3"/>
          <a:stretch>
            <a:fillRect/>
          </a:stretch>
        </p:blipFill>
        <p:spPr>
          <a:xfrm>
            <a:off x="89941" y="1334125"/>
            <a:ext cx="12102059" cy="5606321"/>
          </a:xfrm>
        </p:spPr>
      </p:pic>
    </p:spTree>
    <p:extLst>
      <p:ext uri="{BB962C8B-B14F-4D97-AF65-F5344CB8AC3E}">
        <p14:creationId xmlns:p14="http://schemas.microsoft.com/office/powerpoint/2010/main" val="326612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4" name="Content Placeholder 3" descr="A screenshot of a computer&#10;&#10;Description automatically generated">
            <a:extLst>
              <a:ext uri="{FF2B5EF4-FFF2-40B4-BE49-F238E27FC236}">
                <a16:creationId xmlns:a16="http://schemas.microsoft.com/office/drawing/2014/main" id="{126393F2-08DF-5D87-5DD5-F10C5F6CDD94}"/>
              </a:ext>
            </a:extLst>
          </p:cNvPr>
          <p:cNvPicPr>
            <a:picLocks noGrp="1" noChangeAspect="1"/>
          </p:cNvPicPr>
          <p:nvPr>
            <p:ph idx="1"/>
          </p:nvPr>
        </p:nvPicPr>
        <p:blipFill>
          <a:blip r:embed="rId3"/>
          <a:stretch>
            <a:fillRect/>
          </a:stretch>
        </p:blipFill>
        <p:spPr>
          <a:xfrm>
            <a:off x="0" y="1357314"/>
            <a:ext cx="12101513" cy="5564980"/>
          </a:xfrm>
        </p:spPr>
      </p:pic>
    </p:spTree>
    <p:extLst>
      <p:ext uri="{BB962C8B-B14F-4D97-AF65-F5344CB8AC3E}">
        <p14:creationId xmlns:p14="http://schemas.microsoft.com/office/powerpoint/2010/main" val="351797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sp>
        <p:nvSpPr>
          <p:cNvPr id="4" name="Rectangle 1">
            <a:extLst>
              <a:ext uri="{FF2B5EF4-FFF2-40B4-BE49-F238E27FC236}">
                <a16:creationId xmlns:a16="http://schemas.microsoft.com/office/drawing/2014/main" id="{C37E0787-05B7-43FC-03AC-E89EBB44C58D}"/>
              </a:ext>
            </a:extLst>
          </p:cNvPr>
          <p:cNvSpPr>
            <a:spLocks noGrp="1" noChangeArrowheads="1"/>
          </p:cNvSpPr>
          <p:nvPr>
            <p:ph sz="half" idx="2"/>
          </p:nvPr>
        </p:nvSpPr>
        <p:spPr bwMode="auto">
          <a:xfrm>
            <a:off x="239844" y="1757887"/>
            <a:ext cx="1106823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Technology Trends and Preferences</a:t>
            </a:r>
            <a:r>
              <a:rPr kumimoji="0" lang="en-US" altLang="en-US" sz="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Current Usage vs. Future Trends</a:t>
            </a:r>
            <a:r>
              <a:rPr kumimoji="0" lang="en-US" altLang="en-US" sz="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None/>
              <a:tabLst/>
            </a:pPr>
            <a:r>
              <a:rPr kumimoji="0" lang="en-US" altLang="en-US" sz="800" b="0" i="0" u="none" strike="noStrike" cap="none" normalizeH="0" baseline="0" dirty="0">
                <a:ln>
                  <a:noFill/>
                </a:ln>
                <a:solidFill>
                  <a:schemeClr val="tx1"/>
                </a:solidFill>
                <a:effectLst/>
                <a:latin typeface="Arial" panose="020B0604020202020204" pitchFamily="34" charset="0"/>
              </a:rPr>
              <a:t> Comparing the "Top 10 Languages Worked With" and "Top 10 Languages Desired Next Year" can reveal shifts in technology preferences. For instance, which languages or platforms are expected to grow in popularity, and which are declining?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Database Trends</a:t>
            </a:r>
            <a:r>
              <a:rPr kumimoji="0" lang="en-US" altLang="en-US" sz="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None/>
              <a:tabLst/>
            </a:pPr>
            <a:r>
              <a:rPr kumimoji="0" lang="en-US" altLang="en-US" sz="800" b="0" i="0" u="none" strike="noStrike" cap="none" normalizeH="0" baseline="0" dirty="0">
                <a:ln>
                  <a:noFill/>
                </a:ln>
                <a:solidFill>
                  <a:schemeClr val="tx1"/>
                </a:solidFill>
                <a:effectLst/>
                <a:latin typeface="Arial" panose="020B0604020202020204" pitchFamily="34" charset="0"/>
              </a:rPr>
              <a:t> Similar comparisons for databases can be discussed. Why are certain databases like PostgreSQL and Redis increasingly desired compared to others?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Platform Preferences</a:t>
            </a:r>
            <a:r>
              <a:rPr kumimoji="0" lang="en-US" altLang="en-US" sz="800"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800" b="0" i="0" u="none" strike="noStrike" cap="none" normalizeH="0" baseline="0" dirty="0">
                <a:ln>
                  <a:noFill/>
                </a:ln>
                <a:solidFill>
                  <a:schemeClr val="tx1"/>
                </a:solidFill>
                <a:effectLst/>
                <a:latin typeface="Arial" panose="020B0604020202020204" pitchFamily="34" charset="0"/>
              </a:rPr>
              <a:t>The trends in platform usage and future desires, such as the rise of cloud platforms (e.g., Google Cloud Platform, AWS) and Linux, can indicate where the industry might be headed.</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Demographic Insights</a:t>
            </a:r>
            <a:r>
              <a:rPr kumimoji="0" lang="en-US" altLang="en-US" sz="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Gender Distribution</a:t>
            </a:r>
            <a:r>
              <a:rPr kumimoji="0" lang="en-US" altLang="en-US" sz="800" b="0" i="0" u="none" strike="noStrike" cap="none" normalizeH="0" baseline="0" dirty="0">
                <a:ln>
                  <a:noFill/>
                </a:ln>
                <a:solidFill>
                  <a:schemeClr val="tx1"/>
                </a:solidFill>
                <a:effectLst/>
                <a:latin typeface="Arial" panose="020B0604020202020204" pitchFamily="34" charset="0"/>
              </a:rPr>
              <a:t>: Discuss the implications of the gender distribution in the data. What does the high percentage of men in the dataset imply, and how does it relate to the broader tech industry?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Geographical Distribution</a:t>
            </a:r>
            <a:r>
              <a:rPr kumimoji="0" lang="en-US" altLang="en-US" sz="800" b="0" i="0" u="none" strike="noStrike" cap="none" normalizeH="0" baseline="0" dirty="0">
                <a:ln>
                  <a:noFill/>
                </a:ln>
                <a:solidFill>
                  <a:schemeClr val="tx1"/>
                </a:solidFill>
                <a:effectLst/>
                <a:latin typeface="Arial" panose="020B0604020202020204" pitchFamily="34" charset="0"/>
              </a:rPr>
              <a:t>: The dashboard includes a map showing respondents by country or region. This can lead to a discussion on global trends and regional differences in technology usage.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Education Levels</a:t>
            </a:r>
            <a:r>
              <a:rPr kumimoji="0" lang="en-US" altLang="en-US" sz="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The correlation between education levels and technology usage might be another point of interest. For example, how does the level of education correlate with the types of technologies used or desired?</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Filters and Data Segmentation</a:t>
            </a:r>
            <a:r>
              <a:rPr kumimoji="0" lang="en-US" altLang="en-US" sz="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Impact of Filters</a:t>
            </a:r>
            <a:r>
              <a:rPr kumimoji="0" lang="en-US" altLang="en-US" sz="800" b="0" i="0" u="none" strike="noStrike" cap="none" normalizeH="0" baseline="0" dirty="0">
                <a:ln>
                  <a:noFill/>
                </a:ln>
                <a:solidFill>
                  <a:schemeClr val="tx1"/>
                </a:solidFill>
                <a:effectLst/>
                <a:latin typeface="Arial" panose="020B0604020202020204" pitchFamily="34" charset="0"/>
              </a:rPr>
              <a:t>: The impact of the filters applied (e.g., focusing on SQLite in databases, Linux in platforms) could be discussed to ensure the audience understands the context of the data presented.</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D1410FCC-49C0-D268-CC4A-E8278365A3E7}"/>
              </a:ext>
            </a:extLst>
          </p:cNvPr>
          <p:cNvSpPr>
            <a:spLocks noGrp="1"/>
          </p:cNvSpPr>
          <p:nvPr>
            <p:ph sz="half" idx="1"/>
          </p:nvPr>
        </p:nvSpPr>
        <p:spPr>
          <a:xfrm flipV="1">
            <a:off x="838200" y="6176962"/>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62500" lnSpcReduction="20000"/>
          </a:bodyPr>
          <a:lstStyle/>
          <a:p>
            <a:pPr>
              <a:buFont typeface="+mj-lt"/>
              <a:buAutoNum type="arabicPeriod"/>
            </a:pPr>
            <a:r>
              <a:rPr lang="en-US" b="1" dirty="0"/>
              <a:t>Technology Adoption Trends:</a:t>
            </a:r>
            <a:endParaRPr lang="en-US" dirty="0"/>
          </a:p>
          <a:p>
            <a:pPr marL="742950" lvl="1" indent="-285750">
              <a:buFont typeface="+mj-lt"/>
              <a:buAutoNum type="arabicPeriod"/>
            </a:pPr>
            <a:r>
              <a:rPr lang="en-US" b="1" dirty="0"/>
              <a:t>Languages</a:t>
            </a:r>
            <a:r>
              <a:rPr lang="en-US" dirty="0"/>
              <a:t>: JavaScript, Python, and HTML/CSS are leading in both current usage and future interest, indicating their continued dominance in the software development landscape.</a:t>
            </a:r>
          </a:p>
          <a:p>
            <a:pPr marL="742950" lvl="1" indent="-285750">
              <a:buFont typeface="+mj-lt"/>
              <a:buAutoNum type="arabicPeriod"/>
            </a:pPr>
            <a:r>
              <a:rPr lang="en-US" b="1" dirty="0"/>
              <a:t>Databases</a:t>
            </a:r>
            <a:r>
              <a:rPr lang="en-US" dirty="0"/>
              <a:t>: MySQL and PostgreSQL are popular, with an increasing desire for PostgreSQL in the future, suggesting a trend towards open-source and flexible database solutions.</a:t>
            </a:r>
          </a:p>
          <a:p>
            <a:pPr marL="742950" lvl="1" indent="-285750">
              <a:buFont typeface="+mj-lt"/>
              <a:buAutoNum type="arabicPeriod"/>
            </a:pPr>
            <a:r>
              <a:rPr lang="en-US" b="1" dirty="0"/>
              <a:t>Platforms</a:t>
            </a:r>
            <a:r>
              <a:rPr lang="en-US" dirty="0"/>
              <a:t>: Linux and Docker show strong current usage and are highly desired for future work, highlighting a shift towards containerization and open-source environments.</a:t>
            </a:r>
          </a:p>
          <a:p>
            <a:pPr>
              <a:buFont typeface="+mj-lt"/>
              <a:buAutoNum type="arabicPeriod"/>
            </a:pPr>
            <a:r>
              <a:rPr lang="en-US" b="1" dirty="0"/>
              <a:t>Demographic Insights:</a:t>
            </a:r>
            <a:endParaRPr lang="en-US" dirty="0"/>
          </a:p>
          <a:p>
            <a:pPr marL="742950" lvl="1" indent="-285750">
              <a:buFont typeface="+mj-lt"/>
              <a:buAutoNum type="arabicPeriod"/>
            </a:pPr>
            <a:r>
              <a:rPr lang="en-US" b="1" dirty="0"/>
              <a:t>Gender Disparity</a:t>
            </a:r>
            <a:r>
              <a:rPr lang="en-US" dirty="0"/>
              <a:t>: The significant gender imbalance (with a high percentage of male respondents) suggests a need for more inclusive practices in the tech industry to encourage diversity.</a:t>
            </a:r>
          </a:p>
          <a:p>
            <a:pPr marL="742950" lvl="1" indent="-285750">
              <a:buFont typeface="+mj-lt"/>
              <a:buAutoNum type="arabicPeriod"/>
            </a:pPr>
            <a:r>
              <a:rPr lang="en-US" b="1" dirty="0"/>
              <a:t>Geographical Distribution</a:t>
            </a:r>
            <a:r>
              <a:rPr lang="en-US" dirty="0"/>
              <a:t>: The wide distribution of respondents across various regions can offer insights into regional trends and potential markets for technology adoption.</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62500" lnSpcReduction="20000"/>
          </a:bodyPr>
          <a:lstStyle/>
          <a:p>
            <a:r>
              <a:rPr lang="en-US" b="1" dirty="0"/>
              <a:t>Implications:</a:t>
            </a:r>
          </a:p>
          <a:p>
            <a:pPr>
              <a:buFont typeface="+mj-lt"/>
              <a:buAutoNum type="arabicPeriod"/>
            </a:pPr>
            <a:r>
              <a:rPr lang="en-US" b="1" dirty="0"/>
              <a:t>For Technology Providers</a:t>
            </a:r>
            <a:r>
              <a:rPr lang="en-US" dirty="0"/>
              <a:t>:</a:t>
            </a:r>
          </a:p>
          <a:p>
            <a:pPr marL="742950" lvl="1" indent="-285750">
              <a:buFont typeface="+mj-lt"/>
              <a:buAutoNum type="arabicPeriod"/>
            </a:pPr>
            <a:r>
              <a:rPr lang="en-US" dirty="0"/>
              <a:t>There’s a clear demand for tools and technologies that integrate well with popular languages and platforms like JavaScript, Python, and Docker. Providers should focus on enhancing support and features for these technologies.</a:t>
            </a:r>
          </a:p>
          <a:p>
            <a:pPr>
              <a:buFont typeface="+mj-lt"/>
              <a:buAutoNum type="arabicPeriod"/>
            </a:pPr>
            <a:r>
              <a:rPr lang="en-US" b="1" dirty="0"/>
              <a:t>For Companies and Employers</a:t>
            </a:r>
            <a:r>
              <a:rPr lang="en-US" dirty="0"/>
              <a:t>:</a:t>
            </a:r>
          </a:p>
          <a:p>
            <a:pPr marL="742950" lvl="1" indent="-285750">
              <a:buFont typeface="+mj-lt"/>
              <a:buAutoNum type="arabicPeriod"/>
            </a:pPr>
            <a:r>
              <a:rPr lang="en-US" dirty="0"/>
              <a:t>The preference for open-source technologies such as PostgreSQL and Linux indicates that companies might benefit from investing in training and infrastructure that support these technologies.</a:t>
            </a:r>
          </a:p>
          <a:p>
            <a:pPr marL="742950" lvl="1" indent="-285750">
              <a:buFont typeface="+mj-lt"/>
              <a:buAutoNum type="arabicPeriod"/>
            </a:pPr>
            <a:r>
              <a:rPr lang="en-US" dirty="0"/>
              <a:t>The gender disparity highlighted in the data suggests the need for initiatives aimed at fostering a more diverse workforce in technology roles.</a:t>
            </a:r>
          </a:p>
          <a:p>
            <a:pPr>
              <a:buFont typeface="+mj-lt"/>
              <a:buAutoNum type="arabicPeriod"/>
            </a:pPr>
            <a:r>
              <a:rPr lang="en-US" b="1" dirty="0"/>
              <a:t>For Educators and Trainers</a:t>
            </a:r>
            <a:r>
              <a:rPr lang="en-US" dirty="0"/>
              <a:t>:</a:t>
            </a:r>
          </a:p>
          <a:p>
            <a:pPr marL="742950" lvl="1" indent="-285750">
              <a:buFont typeface="+mj-lt"/>
              <a:buAutoNum type="arabicPeriod"/>
            </a:pPr>
            <a:r>
              <a:rPr lang="en-US" dirty="0"/>
              <a:t>The insights into desired technologies for the next year can help in tailoring curricula to meet future industry demands, ensuring that graduates are proficient in the most sought-after skills.</a:t>
            </a:r>
          </a:p>
        </p:txBody>
      </p:sp>
    </p:spTree>
    <p:extLst>
      <p:ext uri="{BB962C8B-B14F-4D97-AF65-F5344CB8AC3E}">
        <p14:creationId xmlns:p14="http://schemas.microsoft.com/office/powerpoint/2010/main" val="64727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557337"/>
            <a:ext cx="6809509" cy="4150519"/>
          </a:xfrm>
        </p:spPr>
        <p:txBody>
          <a:bodyPr>
            <a:noAutofit/>
          </a:bodyPr>
          <a:lstStyle/>
          <a:p>
            <a:r>
              <a:rPr lang="en-US" sz="1600" dirty="0"/>
              <a:t>Continued Dominance of Key Technologies: JavaScript, Python, and Docker remain essential in current and future tech landscapes, underscoring their importance in development and operations.</a:t>
            </a:r>
          </a:p>
          <a:p>
            <a:r>
              <a:rPr lang="en-US" sz="1600" dirty="0"/>
              <a:t>Emerging Preferences: A growing interest in PostgreSQL and Linux highlights a trend towards open-source and flexible solutions, which could shape future technology strategies.</a:t>
            </a:r>
          </a:p>
          <a:p>
            <a:r>
              <a:rPr lang="en-US" sz="1600" dirty="0"/>
              <a:t>Demographic Challenges: The gender disparity in tech suggests a pressing need for more diversity and inclusion initiatives within the industry.</a:t>
            </a:r>
          </a:p>
          <a:p>
            <a:r>
              <a:rPr lang="en-US" sz="1600" dirty="0"/>
              <a:t>Strategic Implications: </a:t>
            </a:r>
          </a:p>
          <a:p>
            <a:r>
              <a:rPr lang="en-US" sz="1600" dirty="0"/>
              <a:t>Focus on Innovation: Organizations should prioritize innovation in the tools and technologies that are most widely adopted and desired by professionals.</a:t>
            </a:r>
          </a:p>
          <a:p>
            <a:r>
              <a:rPr lang="en-US" sz="1600" dirty="0"/>
              <a:t>Prepare for the Future: Invest in training and infrastructure that align with emerging trends, particularly in open-source platforms and databases.</a:t>
            </a:r>
          </a:p>
          <a:p>
            <a:r>
              <a:rPr lang="en-US" sz="1600" dirty="0"/>
              <a:t>Promote Diversity: Address the gender gap through targeted recruitment, mentorship, and educational programs to build a more inclusive tech community.</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dirty="0"/>
              <a:t>Additional </a:t>
            </a:r>
            <a:r>
              <a:rPr lang="en-US" dirty="0" err="1"/>
              <a:t>Visualizations:Charts</a:t>
            </a:r>
            <a:r>
              <a:rPr lang="en-US" dirty="0"/>
              <a:t> or graphs that were not included in the main presentation due to time constraints but provide further insights or support the conclusions.</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5" name="Content Placeholder 4" descr="A screenshot of a computer&#10;&#10;Description automatically generated">
            <a:extLst>
              <a:ext uri="{FF2B5EF4-FFF2-40B4-BE49-F238E27FC236}">
                <a16:creationId xmlns:a16="http://schemas.microsoft.com/office/drawing/2014/main" id="{8C67CD85-BE90-677E-3926-3437A5DD6751}"/>
              </a:ext>
            </a:extLst>
          </p:cNvPr>
          <p:cNvPicPr>
            <a:picLocks noGrp="1" noChangeAspect="1"/>
          </p:cNvPicPr>
          <p:nvPr>
            <p:ph sz="half" idx="2"/>
          </p:nvPr>
        </p:nvPicPr>
        <p:blipFill>
          <a:blip r:embed="rId2"/>
          <a:stretch>
            <a:fillRect/>
          </a:stretch>
        </p:blipFill>
        <p:spPr>
          <a:xfrm>
            <a:off x="248397" y="1499015"/>
            <a:ext cx="11943603" cy="4729397"/>
          </a:xfrm>
        </p:spPr>
      </p:pic>
    </p:spTree>
    <p:extLst>
      <p:ext uri="{BB962C8B-B14F-4D97-AF65-F5344CB8AC3E}">
        <p14:creationId xmlns:p14="http://schemas.microsoft.com/office/powerpoint/2010/main" val="3078551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5" name="Content Placeholder 4" descr="A graph with different colored bars&#10;&#10;Description automatically generated with medium confidence">
            <a:extLst>
              <a:ext uri="{FF2B5EF4-FFF2-40B4-BE49-F238E27FC236}">
                <a16:creationId xmlns:a16="http://schemas.microsoft.com/office/drawing/2014/main" id="{9667D7E7-1EB5-1D29-6A3D-5F4EB100C907}"/>
              </a:ext>
            </a:extLst>
          </p:cNvPr>
          <p:cNvPicPr>
            <a:picLocks noGrp="1" noChangeAspect="1"/>
          </p:cNvPicPr>
          <p:nvPr>
            <p:ph sz="half" idx="2"/>
          </p:nvPr>
        </p:nvPicPr>
        <p:blipFill>
          <a:blip r:embed="rId3"/>
          <a:stretch>
            <a:fillRect/>
          </a:stretch>
        </p:blipFill>
        <p:spPr>
          <a:xfrm>
            <a:off x="721828" y="1553667"/>
            <a:ext cx="11048524" cy="4689736"/>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pPr algn="just"/>
            <a:r>
              <a:rPr lang="en-US" sz="2200" dirty="0"/>
              <a:t>Purpose :The report focuses on the creation and analysis of a dashboard based on two datasets. It aims to provide insights into current technology usage, future technology trends, and demographic data.</a:t>
            </a:r>
          </a:p>
          <a:p>
            <a:pPr algn="just"/>
            <a:r>
              <a:rPr lang="en-US" sz="2200" dirty="0"/>
              <a:t>Main Findings: The dashboard reveals significant trends in technology adoption and user demographics.</a:t>
            </a:r>
          </a:p>
          <a:p>
            <a:pPr algn="just"/>
            <a:r>
              <a:rPr lang="en-US" sz="2200" dirty="0"/>
              <a:t>Key insights include the most popular technologies, emerging trends, and user distribution across various demographics.</a:t>
            </a:r>
          </a:p>
          <a:p>
            <a:pPr algn="just"/>
            <a:r>
              <a:rPr lang="en-US" sz="2200" dirty="0"/>
              <a:t>Methodology: Data was sourced from two comprehensive datasets. Analysis was performed using IBM Cognos Analytics, emphasizing descriptive statistics and visualizations.</a:t>
            </a:r>
          </a:p>
          <a:p>
            <a:pPr lvl="1" algn="just"/>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t>The report provides insights into current and future technology trends based on data collected from various respondents. The focus is on programming languages, databases, platforms, web frameworks, and demographic information. The data helps identify key areas of interest and potential growth in the technology sector.</a:t>
            </a:r>
          </a:p>
          <a:p>
            <a:r>
              <a:rPr lang="en-US" sz="2000" dirty="0"/>
              <a:t>The survey captures a snapshot of the technology landscape, highlighting preferences and usage patterns among developers and IT professionals. Understanding these trends aids in anticipating shifts in technology adoption and preparing for future challenges</a:t>
            </a:r>
            <a:r>
              <a:rPr lang="en-US" sz="1600" dirty="0"/>
              <a:t>.</a:t>
            </a: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174237" y="1421606"/>
            <a:ext cx="7179564" cy="5150644"/>
          </a:xfrm>
        </p:spPr>
        <p:txBody>
          <a:bodyPr>
            <a:normAutofit fontScale="77500" lnSpcReduction="20000"/>
          </a:bodyPr>
          <a:lstStyle/>
          <a:p>
            <a:r>
              <a:rPr lang="en-US" sz="2200" dirty="0"/>
              <a:t>The assignment aimed to create visualizations and dashboards to analyze technology usage and demographic data from a survey dataset using IBM Cognos Analytics.</a:t>
            </a:r>
          </a:p>
          <a:p>
            <a:r>
              <a:rPr lang="en-US" sz="2200" dirty="0"/>
              <a:t>Dataset:  CSV files were used:m5_survey_data_demographics.csv: Contains demographic information.m5_survey_data_technologies_normalised.csv: Contains data on technology usage and future trends.</a:t>
            </a:r>
          </a:p>
          <a:p>
            <a:r>
              <a:rPr lang="en-US" sz="2200" dirty="0"/>
              <a:t>Dashboard Structure:</a:t>
            </a:r>
          </a:p>
          <a:p>
            <a:pPr marL="457200" indent="-457200">
              <a:buFont typeface="+mj-lt"/>
              <a:buAutoNum type="arabicPeriod"/>
            </a:pPr>
            <a:r>
              <a:rPr lang="en-US" sz="2200" dirty="0"/>
              <a:t>Current Technology Usage:- Visualizations included a bar chart for top programming languages, a column chart for databases, a word cloud for platforms, and a hierarchy bubble chart for web frameworks.</a:t>
            </a:r>
          </a:p>
          <a:p>
            <a:pPr marL="457200" indent="-457200">
              <a:buFont typeface="+mj-lt"/>
              <a:buAutoNum type="arabicPeriod"/>
            </a:pPr>
            <a:r>
              <a:rPr lang="en-US" sz="2200" dirty="0"/>
              <a:t>Future Technology Trend:- included a bar chart for desired programming languages next year, a column chart for desired databases, a tree map for desired platforms, and a hierarchy bubble chart for web frameworks.</a:t>
            </a:r>
          </a:p>
          <a:p>
            <a:pPr marL="457200" indent="-457200">
              <a:buFont typeface="+mj-lt"/>
              <a:buAutoNum type="arabicPeriod"/>
            </a:pPr>
            <a:r>
              <a:rPr lang="en-US" sz="2200" dirty="0"/>
              <a:t>Demographics:-Visualizations included a pie chart for gender distribution, a map chart for respondent count by country, a line chart for age distribution, and a stacked bar chart for education level by gender. </a:t>
            </a:r>
          </a:p>
          <a:p>
            <a:r>
              <a:rPr lang="en-US" sz="2200" dirty="0"/>
              <a:t>Visualization Features: Various chart types were used to effectively present the data, including bar charts, column charts, word clouds, hierarchy bubble charts, tree maps, pie charts, map charts, line charts, and stacked bar charts.</a:t>
            </a:r>
          </a:p>
          <a:p>
            <a:r>
              <a:rPr lang="en-US" sz="2200" dirty="0"/>
              <a:t>Key features such as value labels, contrast colors, and markers were utilized to enhance the readability and interpretability of the charts.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7" name="Picture 6" descr="A graph with purple and white bars&#10;&#10;Description automatically generated">
            <a:extLst>
              <a:ext uri="{FF2B5EF4-FFF2-40B4-BE49-F238E27FC236}">
                <a16:creationId xmlns:a16="http://schemas.microsoft.com/office/drawing/2014/main" id="{413D7322-37BB-AC45-95A1-76B7516A5ACB}"/>
              </a:ext>
            </a:extLst>
          </p:cNvPr>
          <p:cNvPicPr>
            <a:picLocks noChangeAspect="1"/>
          </p:cNvPicPr>
          <p:nvPr/>
        </p:nvPicPr>
        <p:blipFill>
          <a:blip r:embed="rId2"/>
          <a:stretch>
            <a:fillRect/>
          </a:stretch>
        </p:blipFill>
        <p:spPr>
          <a:xfrm>
            <a:off x="4841823" y="1400175"/>
            <a:ext cx="7327665" cy="5500235"/>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131C-3A5D-AFA8-0B51-C8A7319DB71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3882CF9-372A-A8D5-EC5B-F58ACA5CF4B5}"/>
              </a:ext>
            </a:extLst>
          </p:cNvPr>
          <p:cNvSpPr>
            <a:spLocks noGrp="1"/>
          </p:cNvSpPr>
          <p:nvPr>
            <p:ph sz="half" idx="1"/>
          </p:nvPr>
        </p:nvSpPr>
        <p:spPr>
          <a:xfrm flipV="1">
            <a:off x="838200" y="6176963"/>
            <a:ext cx="240506" cy="315912"/>
          </a:xfrm>
        </p:spPr>
        <p:txBody>
          <a:bodyPr>
            <a:normAutofit fontScale="25000" lnSpcReduction="20000"/>
          </a:bodyPr>
          <a:lstStyle/>
          <a:p>
            <a:r>
              <a:rPr lang="en-US" dirty="0"/>
              <a:t>RESULTS</a:t>
            </a:r>
          </a:p>
        </p:txBody>
      </p:sp>
      <p:pic>
        <p:nvPicPr>
          <p:cNvPr id="6" name="Content Placeholder 5" descr="A graph on a black background&#10;&#10;Description automatically generated">
            <a:extLst>
              <a:ext uri="{FF2B5EF4-FFF2-40B4-BE49-F238E27FC236}">
                <a16:creationId xmlns:a16="http://schemas.microsoft.com/office/drawing/2014/main" id="{CFE56DA9-FF0B-F77D-227B-1C3FEE9DE054}"/>
              </a:ext>
            </a:extLst>
          </p:cNvPr>
          <p:cNvPicPr>
            <a:picLocks noGrp="1" noChangeAspect="1"/>
          </p:cNvPicPr>
          <p:nvPr>
            <p:ph sz="half" idx="2"/>
          </p:nvPr>
        </p:nvPicPr>
        <p:blipFill>
          <a:blip r:embed="rId2"/>
          <a:stretch>
            <a:fillRect/>
          </a:stretch>
        </p:blipFill>
        <p:spPr>
          <a:xfrm>
            <a:off x="4377791" y="1290797"/>
            <a:ext cx="7749251" cy="5567203"/>
          </a:xfrm>
        </p:spPr>
      </p:pic>
    </p:spTree>
    <p:extLst>
      <p:ext uri="{BB962C8B-B14F-4D97-AF65-F5344CB8AC3E}">
        <p14:creationId xmlns:p14="http://schemas.microsoft.com/office/powerpoint/2010/main" val="393832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Top 10 Languages Worked With: </a:t>
            </a:r>
          </a:p>
          <a:p>
            <a:pPr marL="0" indent="0">
              <a:buNone/>
            </a:pPr>
            <a:r>
              <a:rPr lang="en-US" sz="2200" dirty="0"/>
              <a:t>The bar chart displayed the most commonly used programming languages among developers. Languages like JavaScript, Python, and Java were among the top.</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Top 10 Languages Desired Next Year: The bar chart highlighted the programming languages developers were most interested in learning or using in the future, with Python and JavaScript leading the way.</a:t>
            </a:r>
          </a:p>
        </p:txBody>
      </p:sp>
    </p:spTree>
    <p:extLst>
      <p:ext uri="{BB962C8B-B14F-4D97-AF65-F5344CB8AC3E}">
        <p14:creationId xmlns:p14="http://schemas.microsoft.com/office/powerpoint/2010/main" val="195725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7500" lnSpcReduction="20000"/>
          </a:bodyPr>
          <a:lstStyle/>
          <a:p>
            <a:pPr marL="0" indent="0">
              <a:buNone/>
            </a:pPr>
            <a:r>
              <a:rPr lang="en-US" dirty="0"/>
              <a:t>Findings:- JavaScript, Python, and Java are frequently at the top of usage charts, indicating their extensive adoption for web, data science, and enterprise applications.</a:t>
            </a:r>
          </a:p>
          <a:p>
            <a:r>
              <a:rPr lang="en-US" dirty="0"/>
              <a:t>Popularity </a:t>
            </a:r>
            <a:r>
              <a:rPr lang="en-US" dirty="0" err="1"/>
              <a:t>Factors:JavaScript's</a:t>
            </a:r>
            <a:r>
              <a:rPr lang="en-US" dirty="0"/>
              <a:t> dominance is largely due to its central role in web development, supported by frameworks like React and Angular.</a:t>
            </a:r>
          </a:p>
          <a:p>
            <a:r>
              <a:rPr lang="en-US" dirty="0"/>
              <a:t>Python's simplicity and effectiveness in data science, machine learning, and automation have boosted its popularity.</a:t>
            </a:r>
          </a:p>
          <a:p>
            <a:r>
              <a:rPr lang="en-US" dirty="0"/>
              <a:t>Java remains a staple for enterprise applications, given its stability and widespread use in Android development.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7500" lnSpcReduction="20000"/>
          </a:bodyPr>
          <a:lstStyle/>
          <a:p>
            <a:pPr marL="0" indent="0">
              <a:buNone/>
            </a:pPr>
            <a:r>
              <a:rPr lang="en-US" dirty="0"/>
              <a:t>Implications :- </a:t>
            </a:r>
          </a:p>
          <a:p>
            <a:r>
              <a:rPr lang="en-US" dirty="0"/>
              <a:t>For Developers: Staying current with top languages like Python and JavaScript is crucial. </a:t>
            </a:r>
          </a:p>
          <a:p>
            <a:r>
              <a:rPr lang="en-US" dirty="0"/>
              <a:t>Learning emerging languages could open up opportunities in innovative fields.</a:t>
            </a:r>
          </a:p>
          <a:p>
            <a:pPr marL="0" indent="0">
              <a:buNone/>
            </a:pPr>
            <a:r>
              <a:rPr lang="en-US" dirty="0"/>
              <a:t>For the Industry:</a:t>
            </a:r>
          </a:p>
          <a:p>
            <a:r>
              <a:rPr lang="en-US" dirty="0"/>
              <a:t>Companies may shift tech stacks to incorporate more versatile and efficient languages. There is likely to be a continuous demand for skills in popular and emerging languages.</a:t>
            </a:r>
          </a:p>
        </p:txBody>
      </p:sp>
    </p:spTree>
    <p:extLst>
      <p:ext uri="{BB962C8B-B14F-4D97-AF65-F5344CB8AC3E}">
        <p14:creationId xmlns:p14="http://schemas.microsoft.com/office/powerpoint/2010/main" val="545569246"/>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760</TotalTime>
  <Words>1742</Words>
  <Application>Microsoft Office PowerPoint</Application>
  <PresentationFormat>Widescreen</PresentationFormat>
  <Paragraphs>139</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Helv</vt:lpstr>
      <vt:lpstr>IBM Plex Mono SemiBold</vt:lpstr>
      <vt:lpstr>IBM Plex Mono Text</vt:lpstr>
      <vt:lpstr>SLIDE_TEMPLATE_skill_network</vt:lpstr>
      <vt:lpstr>Dashboard Using Cognos Analytics </vt:lpstr>
      <vt:lpstr>OUTLINE</vt:lpstr>
      <vt:lpstr>EXECUTIVE SUMMARY</vt:lpstr>
      <vt:lpstr>INTRODUCTION</vt:lpstr>
      <vt:lpstr>METHODOLOGY</vt:lpstr>
      <vt:lpstr>RESULTS</vt:lpstr>
      <vt:lpstr>RESULTS</vt:lpstr>
      <vt:lpstr>PROGRAMMING LANGUAGE TRENDS</vt:lpstr>
      <vt:lpstr>PROGRAMMING LANGUAGE TRENDS - FINDINGS &amp; IMPLICATIONS</vt:lpstr>
      <vt:lpstr>Database Trends This Year</vt:lpstr>
      <vt:lpstr>Database Trends Next Year</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Amandeep Randhawa</cp:lastModifiedBy>
  <cp:revision>22</cp:revision>
  <dcterms:created xsi:type="dcterms:W3CDTF">2020-10-28T18:29:43Z</dcterms:created>
  <dcterms:modified xsi:type="dcterms:W3CDTF">2024-08-13T05:50:49Z</dcterms:modified>
</cp:coreProperties>
</file>