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3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07FF6B-B635-448E-A87E-C6DE4326F7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442026A-D1CC-4FFE-BB03-65B18258A8E0}">
      <dgm:prSet/>
      <dgm:spPr/>
      <dgm:t>
        <a:bodyPr/>
        <a:lstStyle/>
        <a:p>
          <a:r>
            <a:rPr lang="en-US"/>
            <a:t>- Revenue per Cardholder calculated annually</a:t>
          </a:r>
        </a:p>
      </dgm:t>
    </dgm:pt>
    <dgm:pt modelId="{BAF9A0E0-B9F5-4002-A92C-D4E2ED74DF73}" type="parTrans" cxnId="{B4B5E0E0-7ED6-4317-8CAD-6B0AC1D4E44E}">
      <dgm:prSet/>
      <dgm:spPr/>
      <dgm:t>
        <a:bodyPr/>
        <a:lstStyle/>
        <a:p>
          <a:endParaRPr lang="en-US"/>
        </a:p>
      </dgm:t>
    </dgm:pt>
    <dgm:pt modelId="{8CBDED3B-9D02-47F7-815B-5440200E9B13}" type="sibTrans" cxnId="{B4B5E0E0-7ED6-4317-8CAD-6B0AC1D4E44E}">
      <dgm:prSet/>
      <dgm:spPr/>
      <dgm:t>
        <a:bodyPr/>
        <a:lstStyle/>
        <a:p>
          <a:endParaRPr lang="en-US"/>
        </a:p>
      </dgm:t>
    </dgm:pt>
    <dgm:pt modelId="{39946B2A-93B2-47CA-A9CE-8DDB5FBF479D}">
      <dgm:prSet/>
      <dgm:spPr/>
      <dgm:t>
        <a:bodyPr/>
        <a:lstStyle/>
        <a:p>
          <a:r>
            <a:rPr lang="en-US"/>
            <a:t>- Population grouped into Small, Medium, Large</a:t>
          </a:r>
        </a:p>
      </dgm:t>
    </dgm:pt>
    <dgm:pt modelId="{6913C9BD-6C95-4C34-8C2C-B6DC090E5266}" type="parTrans" cxnId="{0EC3E72A-3B10-4502-AF97-B1DAADB37629}">
      <dgm:prSet/>
      <dgm:spPr/>
      <dgm:t>
        <a:bodyPr/>
        <a:lstStyle/>
        <a:p>
          <a:endParaRPr lang="en-US"/>
        </a:p>
      </dgm:t>
    </dgm:pt>
    <dgm:pt modelId="{1736EE37-CF23-4358-A2B9-6E69A6490AF0}" type="sibTrans" cxnId="{0EC3E72A-3B10-4502-AF97-B1DAADB37629}">
      <dgm:prSet/>
      <dgm:spPr/>
      <dgm:t>
        <a:bodyPr/>
        <a:lstStyle/>
        <a:p>
          <a:endParaRPr lang="en-US"/>
        </a:p>
      </dgm:t>
    </dgm:pt>
    <dgm:pt modelId="{B11524F7-62C5-4D9B-ABB9-95CCEBA63D1B}">
      <dgm:prSet/>
      <dgm:spPr/>
      <dgm:t>
        <a:bodyPr/>
        <a:lstStyle/>
        <a:p>
          <a:r>
            <a:rPr lang="en-US"/>
            <a:t>- Outlier filtering applied for RevPerCardholder &gt; $2,500</a:t>
          </a:r>
        </a:p>
      </dgm:t>
    </dgm:pt>
    <dgm:pt modelId="{CDCFB836-5F0B-479E-95A5-7DB16B03DB63}" type="parTrans" cxnId="{70B360CC-B9DA-4FF2-92AE-61E191469BFD}">
      <dgm:prSet/>
      <dgm:spPr/>
      <dgm:t>
        <a:bodyPr/>
        <a:lstStyle/>
        <a:p>
          <a:endParaRPr lang="en-US"/>
        </a:p>
      </dgm:t>
    </dgm:pt>
    <dgm:pt modelId="{00E65294-BDE7-4BEF-A810-94EA0674DB4B}" type="sibTrans" cxnId="{70B360CC-B9DA-4FF2-92AE-61E191469BFD}">
      <dgm:prSet/>
      <dgm:spPr/>
      <dgm:t>
        <a:bodyPr/>
        <a:lstStyle/>
        <a:p>
          <a:endParaRPr lang="en-US"/>
        </a:p>
      </dgm:t>
    </dgm:pt>
    <dgm:pt modelId="{37BC3092-BCE6-467A-BB3C-7AA296AE54EA}">
      <dgm:prSet/>
      <dgm:spPr/>
      <dgm:t>
        <a:bodyPr/>
        <a:lstStyle/>
        <a:p>
          <a:r>
            <a:rPr lang="en-US"/>
            <a:t>- Tools used: R, dplyr, ggplot2, heatmaps</a:t>
          </a:r>
        </a:p>
      </dgm:t>
    </dgm:pt>
    <dgm:pt modelId="{87D668D5-9523-4D75-B15B-0D7F5EFEA34F}" type="parTrans" cxnId="{BD0EA03E-6147-47A3-A866-99919EEA30DE}">
      <dgm:prSet/>
      <dgm:spPr/>
      <dgm:t>
        <a:bodyPr/>
        <a:lstStyle/>
        <a:p>
          <a:endParaRPr lang="en-US"/>
        </a:p>
      </dgm:t>
    </dgm:pt>
    <dgm:pt modelId="{E1096318-CF44-48F1-A946-3828827836C0}" type="sibTrans" cxnId="{BD0EA03E-6147-47A3-A866-99919EEA30DE}">
      <dgm:prSet/>
      <dgm:spPr/>
      <dgm:t>
        <a:bodyPr/>
        <a:lstStyle/>
        <a:p>
          <a:endParaRPr lang="en-US"/>
        </a:p>
      </dgm:t>
    </dgm:pt>
    <dgm:pt modelId="{338D0D09-C8C0-4308-91A7-826F1F344B2F}" type="pres">
      <dgm:prSet presAssocID="{B107FF6B-B635-448E-A87E-C6DE4326F7F9}" presName="root" presStyleCnt="0">
        <dgm:presLayoutVars>
          <dgm:dir/>
          <dgm:resizeHandles val="exact"/>
        </dgm:presLayoutVars>
      </dgm:prSet>
      <dgm:spPr/>
    </dgm:pt>
    <dgm:pt modelId="{213B9915-26DF-47AB-9802-2654B73F376D}" type="pres">
      <dgm:prSet presAssocID="{4442026A-D1CC-4FFE-BB03-65B18258A8E0}" presName="compNode" presStyleCnt="0"/>
      <dgm:spPr/>
    </dgm:pt>
    <dgm:pt modelId="{71B0F095-7B48-4347-8027-89FA624F838D}" type="pres">
      <dgm:prSet presAssocID="{4442026A-D1CC-4FFE-BB03-65B18258A8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8C333C8F-FC32-4A48-A8B2-56AEFEA16877}" type="pres">
      <dgm:prSet presAssocID="{4442026A-D1CC-4FFE-BB03-65B18258A8E0}" presName="spaceRect" presStyleCnt="0"/>
      <dgm:spPr/>
    </dgm:pt>
    <dgm:pt modelId="{6F3FE423-87B4-4358-B29F-87457A92E210}" type="pres">
      <dgm:prSet presAssocID="{4442026A-D1CC-4FFE-BB03-65B18258A8E0}" presName="textRect" presStyleLbl="revTx" presStyleIdx="0" presStyleCnt="4">
        <dgm:presLayoutVars>
          <dgm:chMax val="1"/>
          <dgm:chPref val="1"/>
        </dgm:presLayoutVars>
      </dgm:prSet>
      <dgm:spPr/>
    </dgm:pt>
    <dgm:pt modelId="{A4FBD7AB-2F81-4ECF-AAAF-CE28383803C7}" type="pres">
      <dgm:prSet presAssocID="{8CBDED3B-9D02-47F7-815B-5440200E9B13}" presName="sibTrans" presStyleCnt="0"/>
      <dgm:spPr/>
    </dgm:pt>
    <dgm:pt modelId="{F7257BD2-578F-4800-B51D-7FD43E49FAF9}" type="pres">
      <dgm:prSet presAssocID="{39946B2A-93B2-47CA-A9CE-8DDB5FBF479D}" presName="compNode" presStyleCnt="0"/>
      <dgm:spPr/>
    </dgm:pt>
    <dgm:pt modelId="{E86505D3-B671-4866-A279-0AF0FBF70225}" type="pres">
      <dgm:prSet presAssocID="{39946B2A-93B2-47CA-A9CE-8DDB5FBF47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C8012D6-6E5F-4A88-A28C-3F1448B93A9D}" type="pres">
      <dgm:prSet presAssocID="{39946B2A-93B2-47CA-A9CE-8DDB5FBF479D}" presName="spaceRect" presStyleCnt="0"/>
      <dgm:spPr/>
    </dgm:pt>
    <dgm:pt modelId="{EC24E057-F4FD-4235-AB6C-7E37A01CC53F}" type="pres">
      <dgm:prSet presAssocID="{39946B2A-93B2-47CA-A9CE-8DDB5FBF479D}" presName="textRect" presStyleLbl="revTx" presStyleIdx="1" presStyleCnt="4">
        <dgm:presLayoutVars>
          <dgm:chMax val="1"/>
          <dgm:chPref val="1"/>
        </dgm:presLayoutVars>
      </dgm:prSet>
      <dgm:spPr/>
    </dgm:pt>
    <dgm:pt modelId="{14CC1915-A772-4453-814E-567D849DE4C7}" type="pres">
      <dgm:prSet presAssocID="{1736EE37-CF23-4358-A2B9-6E69A6490AF0}" presName="sibTrans" presStyleCnt="0"/>
      <dgm:spPr/>
    </dgm:pt>
    <dgm:pt modelId="{3471CD34-C52A-4BAE-A205-396A9E932F05}" type="pres">
      <dgm:prSet presAssocID="{B11524F7-62C5-4D9B-ABB9-95CCEBA63D1B}" presName="compNode" presStyleCnt="0"/>
      <dgm:spPr/>
    </dgm:pt>
    <dgm:pt modelId="{9693E549-77D7-4473-8343-8DE42AEC2898}" type="pres">
      <dgm:prSet presAssocID="{B11524F7-62C5-4D9B-ABB9-95CCEBA63D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158B313-C2CE-4BF1-B3E2-E455B19F2994}" type="pres">
      <dgm:prSet presAssocID="{B11524F7-62C5-4D9B-ABB9-95CCEBA63D1B}" presName="spaceRect" presStyleCnt="0"/>
      <dgm:spPr/>
    </dgm:pt>
    <dgm:pt modelId="{D6E714E3-183C-4FDF-9132-8CBF4A21E1AE}" type="pres">
      <dgm:prSet presAssocID="{B11524F7-62C5-4D9B-ABB9-95CCEBA63D1B}" presName="textRect" presStyleLbl="revTx" presStyleIdx="2" presStyleCnt="4">
        <dgm:presLayoutVars>
          <dgm:chMax val="1"/>
          <dgm:chPref val="1"/>
        </dgm:presLayoutVars>
      </dgm:prSet>
      <dgm:spPr/>
    </dgm:pt>
    <dgm:pt modelId="{1C06D16A-8DD6-4508-9DC9-FB916CDCA345}" type="pres">
      <dgm:prSet presAssocID="{00E65294-BDE7-4BEF-A810-94EA0674DB4B}" presName="sibTrans" presStyleCnt="0"/>
      <dgm:spPr/>
    </dgm:pt>
    <dgm:pt modelId="{4AE3D019-3671-4CE4-A45C-D5A047AF5F78}" type="pres">
      <dgm:prSet presAssocID="{37BC3092-BCE6-467A-BB3C-7AA296AE54EA}" presName="compNode" presStyleCnt="0"/>
      <dgm:spPr/>
    </dgm:pt>
    <dgm:pt modelId="{C11E657E-80A1-4BDE-BD3E-0619590EC81C}" type="pres">
      <dgm:prSet presAssocID="{37BC3092-BCE6-467A-BB3C-7AA296AE54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5828AAA-E186-40D7-9A1F-E76A06E22DDB}" type="pres">
      <dgm:prSet presAssocID="{37BC3092-BCE6-467A-BB3C-7AA296AE54EA}" presName="spaceRect" presStyleCnt="0"/>
      <dgm:spPr/>
    </dgm:pt>
    <dgm:pt modelId="{DB07D87A-F90B-42CA-8052-9140A8407A7B}" type="pres">
      <dgm:prSet presAssocID="{37BC3092-BCE6-467A-BB3C-7AA296AE54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EC3E72A-3B10-4502-AF97-B1DAADB37629}" srcId="{B107FF6B-B635-448E-A87E-C6DE4326F7F9}" destId="{39946B2A-93B2-47CA-A9CE-8DDB5FBF479D}" srcOrd="1" destOrd="0" parTransId="{6913C9BD-6C95-4C34-8C2C-B6DC090E5266}" sibTransId="{1736EE37-CF23-4358-A2B9-6E69A6490AF0}"/>
    <dgm:cxn modelId="{BD0EA03E-6147-47A3-A866-99919EEA30DE}" srcId="{B107FF6B-B635-448E-A87E-C6DE4326F7F9}" destId="{37BC3092-BCE6-467A-BB3C-7AA296AE54EA}" srcOrd="3" destOrd="0" parTransId="{87D668D5-9523-4D75-B15B-0D7F5EFEA34F}" sibTransId="{E1096318-CF44-48F1-A946-3828827836C0}"/>
    <dgm:cxn modelId="{AE47F861-F710-4B08-9CB0-9A6D5D425943}" type="presOf" srcId="{B11524F7-62C5-4D9B-ABB9-95CCEBA63D1B}" destId="{D6E714E3-183C-4FDF-9132-8CBF4A21E1AE}" srcOrd="0" destOrd="0" presId="urn:microsoft.com/office/officeart/2018/2/layout/IconLabelList"/>
    <dgm:cxn modelId="{5CED7B8E-CEAC-42B8-B849-914818803C23}" type="presOf" srcId="{39946B2A-93B2-47CA-A9CE-8DDB5FBF479D}" destId="{EC24E057-F4FD-4235-AB6C-7E37A01CC53F}" srcOrd="0" destOrd="0" presId="urn:microsoft.com/office/officeart/2018/2/layout/IconLabelList"/>
    <dgm:cxn modelId="{7715F497-EE01-43FE-99A8-8B7CDDA1B67C}" type="presOf" srcId="{4442026A-D1CC-4FFE-BB03-65B18258A8E0}" destId="{6F3FE423-87B4-4358-B29F-87457A92E210}" srcOrd="0" destOrd="0" presId="urn:microsoft.com/office/officeart/2018/2/layout/IconLabelList"/>
    <dgm:cxn modelId="{5421EBC5-E7BE-4683-9AB0-A1BE09804FED}" type="presOf" srcId="{37BC3092-BCE6-467A-BB3C-7AA296AE54EA}" destId="{DB07D87A-F90B-42CA-8052-9140A8407A7B}" srcOrd="0" destOrd="0" presId="urn:microsoft.com/office/officeart/2018/2/layout/IconLabelList"/>
    <dgm:cxn modelId="{70B360CC-B9DA-4FF2-92AE-61E191469BFD}" srcId="{B107FF6B-B635-448E-A87E-C6DE4326F7F9}" destId="{B11524F7-62C5-4D9B-ABB9-95CCEBA63D1B}" srcOrd="2" destOrd="0" parTransId="{CDCFB836-5F0B-479E-95A5-7DB16B03DB63}" sibTransId="{00E65294-BDE7-4BEF-A810-94EA0674DB4B}"/>
    <dgm:cxn modelId="{4E8F25DD-9B7E-4E9D-B65B-212990BE655E}" type="presOf" srcId="{B107FF6B-B635-448E-A87E-C6DE4326F7F9}" destId="{338D0D09-C8C0-4308-91A7-826F1F344B2F}" srcOrd="0" destOrd="0" presId="urn:microsoft.com/office/officeart/2018/2/layout/IconLabelList"/>
    <dgm:cxn modelId="{B4B5E0E0-7ED6-4317-8CAD-6B0AC1D4E44E}" srcId="{B107FF6B-B635-448E-A87E-C6DE4326F7F9}" destId="{4442026A-D1CC-4FFE-BB03-65B18258A8E0}" srcOrd="0" destOrd="0" parTransId="{BAF9A0E0-B9F5-4002-A92C-D4E2ED74DF73}" sibTransId="{8CBDED3B-9D02-47F7-815B-5440200E9B13}"/>
    <dgm:cxn modelId="{349DAC91-BC66-4B9E-8874-20A465FE459D}" type="presParOf" srcId="{338D0D09-C8C0-4308-91A7-826F1F344B2F}" destId="{213B9915-26DF-47AB-9802-2654B73F376D}" srcOrd="0" destOrd="0" presId="urn:microsoft.com/office/officeart/2018/2/layout/IconLabelList"/>
    <dgm:cxn modelId="{B7634A01-5D02-46E8-892A-2CCA34873792}" type="presParOf" srcId="{213B9915-26DF-47AB-9802-2654B73F376D}" destId="{71B0F095-7B48-4347-8027-89FA624F838D}" srcOrd="0" destOrd="0" presId="urn:microsoft.com/office/officeart/2018/2/layout/IconLabelList"/>
    <dgm:cxn modelId="{33CD2D0A-55A4-47F1-9EDC-8AF1B849BB26}" type="presParOf" srcId="{213B9915-26DF-47AB-9802-2654B73F376D}" destId="{8C333C8F-FC32-4A48-A8B2-56AEFEA16877}" srcOrd="1" destOrd="0" presId="urn:microsoft.com/office/officeart/2018/2/layout/IconLabelList"/>
    <dgm:cxn modelId="{A93A453A-5955-4187-8A75-95F72458D80D}" type="presParOf" srcId="{213B9915-26DF-47AB-9802-2654B73F376D}" destId="{6F3FE423-87B4-4358-B29F-87457A92E210}" srcOrd="2" destOrd="0" presId="urn:microsoft.com/office/officeart/2018/2/layout/IconLabelList"/>
    <dgm:cxn modelId="{F54B75DD-1957-4EF7-A9B5-9F980F5BCDF2}" type="presParOf" srcId="{338D0D09-C8C0-4308-91A7-826F1F344B2F}" destId="{A4FBD7AB-2F81-4ECF-AAAF-CE28383803C7}" srcOrd="1" destOrd="0" presId="urn:microsoft.com/office/officeart/2018/2/layout/IconLabelList"/>
    <dgm:cxn modelId="{1E9FDF24-736E-4ED3-B405-98E2FD640000}" type="presParOf" srcId="{338D0D09-C8C0-4308-91A7-826F1F344B2F}" destId="{F7257BD2-578F-4800-B51D-7FD43E49FAF9}" srcOrd="2" destOrd="0" presId="urn:microsoft.com/office/officeart/2018/2/layout/IconLabelList"/>
    <dgm:cxn modelId="{824B4AEA-3E81-4FEB-A7C6-56F54CEEBA9B}" type="presParOf" srcId="{F7257BD2-578F-4800-B51D-7FD43E49FAF9}" destId="{E86505D3-B671-4866-A279-0AF0FBF70225}" srcOrd="0" destOrd="0" presId="urn:microsoft.com/office/officeart/2018/2/layout/IconLabelList"/>
    <dgm:cxn modelId="{4A9A26AD-4964-4A38-8548-5F61E52C9742}" type="presParOf" srcId="{F7257BD2-578F-4800-B51D-7FD43E49FAF9}" destId="{6C8012D6-6E5F-4A88-A28C-3F1448B93A9D}" srcOrd="1" destOrd="0" presId="urn:microsoft.com/office/officeart/2018/2/layout/IconLabelList"/>
    <dgm:cxn modelId="{3A7CD045-1B37-4E9A-8140-66FD84BD863B}" type="presParOf" srcId="{F7257BD2-578F-4800-B51D-7FD43E49FAF9}" destId="{EC24E057-F4FD-4235-AB6C-7E37A01CC53F}" srcOrd="2" destOrd="0" presId="urn:microsoft.com/office/officeart/2018/2/layout/IconLabelList"/>
    <dgm:cxn modelId="{11F96121-E7A9-4A9C-A0EA-F2804BE791C7}" type="presParOf" srcId="{338D0D09-C8C0-4308-91A7-826F1F344B2F}" destId="{14CC1915-A772-4453-814E-567D849DE4C7}" srcOrd="3" destOrd="0" presId="urn:microsoft.com/office/officeart/2018/2/layout/IconLabelList"/>
    <dgm:cxn modelId="{D604A798-5B26-4C67-B090-F960DD69C794}" type="presParOf" srcId="{338D0D09-C8C0-4308-91A7-826F1F344B2F}" destId="{3471CD34-C52A-4BAE-A205-396A9E932F05}" srcOrd="4" destOrd="0" presId="urn:microsoft.com/office/officeart/2018/2/layout/IconLabelList"/>
    <dgm:cxn modelId="{1A78BCD1-BFF3-4729-9E13-0AE94EABD3CB}" type="presParOf" srcId="{3471CD34-C52A-4BAE-A205-396A9E932F05}" destId="{9693E549-77D7-4473-8343-8DE42AEC2898}" srcOrd="0" destOrd="0" presId="urn:microsoft.com/office/officeart/2018/2/layout/IconLabelList"/>
    <dgm:cxn modelId="{97CD0923-0B81-498A-BE65-EB37B498B081}" type="presParOf" srcId="{3471CD34-C52A-4BAE-A205-396A9E932F05}" destId="{D158B313-C2CE-4BF1-B3E2-E455B19F2994}" srcOrd="1" destOrd="0" presId="urn:microsoft.com/office/officeart/2018/2/layout/IconLabelList"/>
    <dgm:cxn modelId="{0C6C7FEE-A9B5-44E3-903E-0BE1AF9EDE4E}" type="presParOf" srcId="{3471CD34-C52A-4BAE-A205-396A9E932F05}" destId="{D6E714E3-183C-4FDF-9132-8CBF4A21E1AE}" srcOrd="2" destOrd="0" presId="urn:microsoft.com/office/officeart/2018/2/layout/IconLabelList"/>
    <dgm:cxn modelId="{C3D3C726-B6C0-43A2-A2EB-23A56C7CF7D6}" type="presParOf" srcId="{338D0D09-C8C0-4308-91A7-826F1F344B2F}" destId="{1C06D16A-8DD6-4508-9DC9-FB916CDCA345}" srcOrd="5" destOrd="0" presId="urn:microsoft.com/office/officeart/2018/2/layout/IconLabelList"/>
    <dgm:cxn modelId="{22FD52A0-9728-42AC-98EA-D1C3E83D0415}" type="presParOf" srcId="{338D0D09-C8C0-4308-91A7-826F1F344B2F}" destId="{4AE3D019-3671-4CE4-A45C-D5A047AF5F78}" srcOrd="6" destOrd="0" presId="urn:microsoft.com/office/officeart/2018/2/layout/IconLabelList"/>
    <dgm:cxn modelId="{19056AAE-153E-45D9-8331-51E37D3EC052}" type="presParOf" srcId="{4AE3D019-3671-4CE4-A45C-D5A047AF5F78}" destId="{C11E657E-80A1-4BDE-BD3E-0619590EC81C}" srcOrd="0" destOrd="0" presId="urn:microsoft.com/office/officeart/2018/2/layout/IconLabelList"/>
    <dgm:cxn modelId="{869C9B61-9332-4D47-88C5-1AD27722577C}" type="presParOf" srcId="{4AE3D019-3671-4CE4-A45C-D5A047AF5F78}" destId="{C5828AAA-E186-40D7-9A1F-E76A06E22DDB}" srcOrd="1" destOrd="0" presId="urn:microsoft.com/office/officeart/2018/2/layout/IconLabelList"/>
    <dgm:cxn modelId="{D799CC87-B747-4AD0-AACE-18A16ED4531F}" type="presParOf" srcId="{4AE3D019-3671-4CE4-A45C-D5A047AF5F78}" destId="{DB07D87A-F90B-42CA-8052-9140A8407A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731BA-CF96-4C45-AAFD-69BCF14DAB4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6D3990E-B1D9-4934-801D-B0FFF43F2EC8}">
      <dgm:prSet/>
      <dgm:spPr/>
      <dgm:t>
        <a:bodyPr/>
        <a:lstStyle/>
        <a:p>
          <a:r>
            <a:rPr lang="en-US"/>
            <a:t>• Boxplots show yearly revenue distribution by Small, Medium, and Large groups.</a:t>
          </a:r>
        </a:p>
      </dgm:t>
    </dgm:pt>
    <dgm:pt modelId="{5203735C-A492-4AFA-8420-E164639AEBB4}" type="parTrans" cxnId="{A39EEE3B-C90D-49E5-BFC2-44327A7CA703}">
      <dgm:prSet/>
      <dgm:spPr/>
      <dgm:t>
        <a:bodyPr/>
        <a:lstStyle/>
        <a:p>
          <a:endParaRPr lang="en-US"/>
        </a:p>
      </dgm:t>
    </dgm:pt>
    <dgm:pt modelId="{E1B701CE-D8F7-4599-998E-F4A1297E4892}" type="sibTrans" cxnId="{A39EEE3B-C90D-49E5-BFC2-44327A7CA703}">
      <dgm:prSet/>
      <dgm:spPr/>
      <dgm:t>
        <a:bodyPr/>
        <a:lstStyle/>
        <a:p>
          <a:endParaRPr lang="en-US"/>
        </a:p>
      </dgm:t>
    </dgm:pt>
    <dgm:pt modelId="{8ABB01E8-EAF9-4584-8F13-4B949F7C867C}">
      <dgm:prSet/>
      <dgm:spPr/>
      <dgm:t>
        <a:bodyPr/>
        <a:lstStyle/>
        <a:p>
          <a:r>
            <a:rPr lang="en-US"/>
            <a:t>• Small libraries show greater variance.</a:t>
          </a:r>
        </a:p>
      </dgm:t>
    </dgm:pt>
    <dgm:pt modelId="{3D5EEDD3-E087-41A1-A8C6-3534AFA8E890}" type="parTrans" cxnId="{F7B763AA-34E4-4771-8A4B-80A36A52597B}">
      <dgm:prSet/>
      <dgm:spPr/>
      <dgm:t>
        <a:bodyPr/>
        <a:lstStyle/>
        <a:p>
          <a:endParaRPr lang="en-US"/>
        </a:p>
      </dgm:t>
    </dgm:pt>
    <dgm:pt modelId="{C5D89354-7A1F-45EE-BFF1-C5708F9B7C77}" type="sibTrans" cxnId="{F7B763AA-34E4-4771-8A4B-80A36A52597B}">
      <dgm:prSet/>
      <dgm:spPr/>
      <dgm:t>
        <a:bodyPr/>
        <a:lstStyle/>
        <a:p>
          <a:endParaRPr lang="en-US"/>
        </a:p>
      </dgm:t>
    </dgm:pt>
    <dgm:pt modelId="{31A94027-4FF7-4FA9-B110-F04ECFDF1132}">
      <dgm:prSet/>
      <dgm:spPr/>
      <dgm:t>
        <a:bodyPr/>
        <a:lstStyle/>
        <a:p>
          <a:r>
            <a:rPr lang="en-US"/>
            <a:t>• Larger libraries tend to maintain stable RevPerCardholder over time.</a:t>
          </a:r>
        </a:p>
      </dgm:t>
    </dgm:pt>
    <dgm:pt modelId="{8147196A-6C56-457E-83E6-89337C6D9023}" type="parTrans" cxnId="{360A093E-3589-460F-8F73-E9635C679241}">
      <dgm:prSet/>
      <dgm:spPr/>
      <dgm:t>
        <a:bodyPr/>
        <a:lstStyle/>
        <a:p>
          <a:endParaRPr lang="en-US"/>
        </a:p>
      </dgm:t>
    </dgm:pt>
    <dgm:pt modelId="{12CBCEA6-D93F-4D96-8527-B640FE7A7133}" type="sibTrans" cxnId="{360A093E-3589-460F-8F73-E9635C679241}">
      <dgm:prSet/>
      <dgm:spPr/>
      <dgm:t>
        <a:bodyPr/>
        <a:lstStyle/>
        <a:p>
          <a:endParaRPr lang="en-US"/>
        </a:p>
      </dgm:t>
    </dgm:pt>
    <dgm:pt modelId="{58EF4C54-7F0B-4E5A-841E-6572D8DFE450}" type="pres">
      <dgm:prSet presAssocID="{331731BA-CF96-4C45-AAFD-69BCF14DAB42}" presName="linear" presStyleCnt="0">
        <dgm:presLayoutVars>
          <dgm:animLvl val="lvl"/>
          <dgm:resizeHandles val="exact"/>
        </dgm:presLayoutVars>
      </dgm:prSet>
      <dgm:spPr/>
    </dgm:pt>
    <dgm:pt modelId="{E0B55E96-A184-4264-89E5-074108EBEBA2}" type="pres">
      <dgm:prSet presAssocID="{86D3990E-B1D9-4934-801D-B0FFF43F2E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B77C71-498E-44EF-AEEC-C5A0112B9EE1}" type="pres">
      <dgm:prSet presAssocID="{E1B701CE-D8F7-4599-998E-F4A1297E4892}" presName="spacer" presStyleCnt="0"/>
      <dgm:spPr/>
    </dgm:pt>
    <dgm:pt modelId="{047CC0A6-20C4-4545-82BC-9E097C8DCF27}" type="pres">
      <dgm:prSet presAssocID="{8ABB01E8-EAF9-4584-8F13-4B949F7C86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E1EC82-6B43-44F8-B137-B13F1B750FD3}" type="pres">
      <dgm:prSet presAssocID="{C5D89354-7A1F-45EE-BFF1-C5708F9B7C77}" presName="spacer" presStyleCnt="0"/>
      <dgm:spPr/>
    </dgm:pt>
    <dgm:pt modelId="{7EEDF799-F1EE-4709-A160-027267CEB6A4}" type="pres">
      <dgm:prSet presAssocID="{31A94027-4FF7-4FA9-B110-F04ECFDF113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9EEE3B-C90D-49E5-BFC2-44327A7CA703}" srcId="{331731BA-CF96-4C45-AAFD-69BCF14DAB42}" destId="{86D3990E-B1D9-4934-801D-B0FFF43F2EC8}" srcOrd="0" destOrd="0" parTransId="{5203735C-A492-4AFA-8420-E164639AEBB4}" sibTransId="{E1B701CE-D8F7-4599-998E-F4A1297E4892}"/>
    <dgm:cxn modelId="{360A093E-3589-460F-8F73-E9635C679241}" srcId="{331731BA-CF96-4C45-AAFD-69BCF14DAB42}" destId="{31A94027-4FF7-4FA9-B110-F04ECFDF1132}" srcOrd="2" destOrd="0" parTransId="{8147196A-6C56-457E-83E6-89337C6D9023}" sibTransId="{12CBCEA6-D93F-4D96-8527-B640FE7A7133}"/>
    <dgm:cxn modelId="{ABF43F5C-0901-4ACD-9BA8-ED38CA1216D9}" type="presOf" srcId="{8ABB01E8-EAF9-4584-8F13-4B949F7C867C}" destId="{047CC0A6-20C4-4545-82BC-9E097C8DCF27}" srcOrd="0" destOrd="0" presId="urn:microsoft.com/office/officeart/2005/8/layout/vList2"/>
    <dgm:cxn modelId="{036DFE45-37DA-406F-821A-5E9B5F6CFB82}" type="presOf" srcId="{331731BA-CF96-4C45-AAFD-69BCF14DAB42}" destId="{58EF4C54-7F0B-4E5A-841E-6572D8DFE450}" srcOrd="0" destOrd="0" presId="urn:microsoft.com/office/officeart/2005/8/layout/vList2"/>
    <dgm:cxn modelId="{B609999C-A294-4737-8761-09EE5B773E28}" type="presOf" srcId="{31A94027-4FF7-4FA9-B110-F04ECFDF1132}" destId="{7EEDF799-F1EE-4709-A160-027267CEB6A4}" srcOrd="0" destOrd="0" presId="urn:microsoft.com/office/officeart/2005/8/layout/vList2"/>
    <dgm:cxn modelId="{F15DE7A5-285B-436A-87CA-BE4066C08DCF}" type="presOf" srcId="{86D3990E-B1D9-4934-801D-B0FFF43F2EC8}" destId="{E0B55E96-A184-4264-89E5-074108EBEBA2}" srcOrd="0" destOrd="0" presId="urn:microsoft.com/office/officeart/2005/8/layout/vList2"/>
    <dgm:cxn modelId="{F7B763AA-34E4-4771-8A4B-80A36A52597B}" srcId="{331731BA-CF96-4C45-AAFD-69BCF14DAB42}" destId="{8ABB01E8-EAF9-4584-8F13-4B949F7C867C}" srcOrd="1" destOrd="0" parTransId="{3D5EEDD3-E087-41A1-A8C6-3534AFA8E890}" sibTransId="{C5D89354-7A1F-45EE-BFF1-C5708F9B7C77}"/>
    <dgm:cxn modelId="{E6B59B94-9442-45DB-9108-7FBA91E899F9}" type="presParOf" srcId="{58EF4C54-7F0B-4E5A-841E-6572D8DFE450}" destId="{E0B55E96-A184-4264-89E5-074108EBEBA2}" srcOrd="0" destOrd="0" presId="urn:microsoft.com/office/officeart/2005/8/layout/vList2"/>
    <dgm:cxn modelId="{67711600-F845-4021-A979-C5094B55E500}" type="presParOf" srcId="{58EF4C54-7F0B-4E5A-841E-6572D8DFE450}" destId="{EAB77C71-498E-44EF-AEEC-C5A0112B9EE1}" srcOrd="1" destOrd="0" presId="urn:microsoft.com/office/officeart/2005/8/layout/vList2"/>
    <dgm:cxn modelId="{0A74BCA4-838F-4952-BB98-527F42D8C3DE}" type="presParOf" srcId="{58EF4C54-7F0B-4E5A-841E-6572D8DFE450}" destId="{047CC0A6-20C4-4545-82BC-9E097C8DCF27}" srcOrd="2" destOrd="0" presId="urn:microsoft.com/office/officeart/2005/8/layout/vList2"/>
    <dgm:cxn modelId="{0E798C8F-CC2C-4188-B4A0-A0539DBBB5E2}" type="presParOf" srcId="{58EF4C54-7F0B-4E5A-841E-6572D8DFE450}" destId="{58E1EC82-6B43-44F8-B137-B13F1B750FD3}" srcOrd="3" destOrd="0" presId="urn:microsoft.com/office/officeart/2005/8/layout/vList2"/>
    <dgm:cxn modelId="{35C86C3F-C0AA-4BB8-8118-95F66BC30433}" type="presParOf" srcId="{58EF4C54-7F0B-4E5A-841E-6572D8DFE450}" destId="{7EEDF799-F1EE-4709-A160-027267CEB6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165932-9E20-4A3B-A81C-17FAAD9C621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2CA3FE4-F61F-4DDF-B5D2-B2DDDB77AF12}">
      <dgm:prSet/>
      <dgm:spPr/>
      <dgm:t>
        <a:bodyPr/>
        <a:lstStyle/>
        <a:p>
          <a:pPr>
            <a:defRPr cap="all"/>
          </a:pPr>
          <a:r>
            <a:rPr lang="en-US" b="1"/>
            <a:t>Revenue efficiency</a:t>
          </a:r>
          <a:r>
            <a:rPr lang="en-US"/>
            <a:t> (RevPerCardholder) showed </a:t>
          </a:r>
          <a:r>
            <a:rPr lang="en-US" b="1"/>
            <a:t>minimal correlation</a:t>
          </a:r>
          <a:r>
            <a:rPr lang="en-US"/>
            <a:t> with local funding, suggesting that </a:t>
          </a:r>
          <a:r>
            <a:rPr lang="en-US" b="1"/>
            <a:t>funding alone doesn’t guarantee performance</a:t>
          </a:r>
          <a:r>
            <a:rPr lang="en-US"/>
            <a:t>.</a:t>
          </a:r>
        </a:p>
      </dgm:t>
    </dgm:pt>
    <dgm:pt modelId="{99FD6388-4A17-46F3-ACEB-0FEE38601BDA}" type="parTrans" cxnId="{3F3B34BD-668C-4FD5-8B45-3666913AD0DE}">
      <dgm:prSet/>
      <dgm:spPr/>
      <dgm:t>
        <a:bodyPr/>
        <a:lstStyle/>
        <a:p>
          <a:endParaRPr lang="en-US"/>
        </a:p>
      </dgm:t>
    </dgm:pt>
    <dgm:pt modelId="{EB72606E-D3D1-4FAF-B11A-0C6D84CC570E}" type="sibTrans" cxnId="{3F3B34BD-668C-4FD5-8B45-3666913AD0DE}">
      <dgm:prSet/>
      <dgm:spPr/>
      <dgm:t>
        <a:bodyPr/>
        <a:lstStyle/>
        <a:p>
          <a:endParaRPr lang="en-US"/>
        </a:p>
      </dgm:t>
    </dgm:pt>
    <dgm:pt modelId="{6BB01D9E-4142-4739-AD70-B08A122E6FA6}">
      <dgm:prSet/>
      <dgm:spPr/>
      <dgm:t>
        <a:bodyPr/>
        <a:lstStyle/>
        <a:p>
          <a:pPr>
            <a:defRPr cap="all"/>
          </a:pPr>
          <a:r>
            <a:rPr lang="en-US"/>
            <a:t>Libraries in </a:t>
          </a:r>
          <a:r>
            <a:rPr lang="en-US" b="1"/>
            <a:t>larger population areas</a:t>
          </a:r>
          <a:r>
            <a:rPr lang="en-US"/>
            <a:t> maintained more consistent revenue metrics, indicating </a:t>
          </a:r>
          <a:r>
            <a:rPr lang="en-US" b="1"/>
            <a:t>scalability and stability advantages</a:t>
          </a:r>
          <a:r>
            <a:rPr lang="en-US"/>
            <a:t>.</a:t>
          </a:r>
        </a:p>
      </dgm:t>
    </dgm:pt>
    <dgm:pt modelId="{16722881-B51B-41BB-BE44-8584E0DB59B5}" type="parTrans" cxnId="{EE3265C5-3742-4F89-BEB3-678FE29C9D85}">
      <dgm:prSet/>
      <dgm:spPr/>
      <dgm:t>
        <a:bodyPr/>
        <a:lstStyle/>
        <a:p>
          <a:endParaRPr lang="en-US"/>
        </a:p>
      </dgm:t>
    </dgm:pt>
    <dgm:pt modelId="{BC99A651-8FE6-48EA-9E8A-BA865C476B64}" type="sibTrans" cxnId="{EE3265C5-3742-4F89-BEB3-678FE29C9D85}">
      <dgm:prSet/>
      <dgm:spPr/>
      <dgm:t>
        <a:bodyPr/>
        <a:lstStyle/>
        <a:p>
          <a:endParaRPr lang="en-US"/>
        </a:p>
      </dgm:t>
    </dgm:pt>
    <dgm:pt modelId="{E02D813B-A7C3-4DAD-9141-E629F724BBF6}">
      <dgm:prSet/>
      <dgm:spPr/>
      <dgm:t>
        <a:bodyPr/>
        <a:lstStyle/>
        <a:p>
          <a:pPr>
            <a:defRPr cap="all"/>
          </a:pPr>
          <a:r>
            <a:rPr lang="en-US" b="1"/>
            <a:t>Smaller libraries</a:t>
          </a:r>
          <a:r>
            <a:rPr lang="en-US"/>
            <a:t> faced greater variability, pointing to potential </a:t>
          </a:r>
          <a:r>
            <a:rPr lang="en-US" b="1"/>
            <a:t>resource or access disparities</a:t>
          </a:r>
          <a:r>
            <a:rPr lang="en-US"/>
            <a:t>.</a:t>
          </a:r>
        </a:p>
      </dgm:t>
    </dgm:pt>
    <dgm:pt modelId="{6E49D198-3C80-4C7A-B1E9-4C8B6139B85A}" type="parTrans" cxnId="{988459E5-A10C-415B-9465-55B1E02719DC}">
      <dgm:prSet/>
      <dgm:spPr/>
      <dgm:t>
        <a:bodyPr/>
        <a:lstStyle/>
        <a:p>
          <a:endParaRPr lang="en-US"/>
        </a:p>
      </dgm:t>
    </dgm:pt>
    <dgm:pt modelId="{BC71F622-3336-4766-9BF4-EA5A19F90861}" type="sibTrans" cxnId="{988459E5-A10C-415B-9465-55B1E02719DC}">
      <dgm:prSet/>
      <dgm:spPr/>
      <dgm:t>
        <a:bodyPr/>
        <a:lstStyle/>
        <a:p>
          <a:endParaRPr lang="en-US"/>
        </a:p>
      </dgm:t>
    </dgm:pt>
    <dgm:pt modelId="{E93868CB-C444-4AD6-ACD0-0246F7DA9A7A}">
      <dgm:prSet/>
      <dgm:spPr/>
      <dgm:t>
        <a:bodyPr/>
        <a:lstStyle/>
        <a:p>
          <a:pPr>
            <a:defRPr cap="all"/>
          </a:pPr>
          <a:r>
            <a:rPr lang="en-US"/>
            <a:t>These insights can inform </a:t>
          </a:r>
          <a:r>
            <a:rPr lang="en-US" b="1"/>
            <a:t>targeted policy support</a:t>
          </a:r>
          <a:r>
            <a:rPr lang="en-US"/>
            <a:t>, optimized </a:t>
          </a:r>
          <a:r>
            <a:rPr lang="en-US" b="1"/>
            <a:t>funding strategies</a:t>
          </a:r>
          <a:r>
            <a:rPr lang="en-US"/>
            <a:t>, and </a:t>
          </a:r>
          <a:r>
            <a:rPr lang="en-US" b="1"/>
            <a:t>performance benchmarking</a:t>
          </a:r>
          <a:r>
            <a:rPr lang="en-US"/>
            <a:t> across Ontario’s library systems.</a:t>
          </a:r>
        </a:p>
      </dgm:t>
    </dgm:pt>
    <dgm:pt modelId="{BC942E3C-A9C6-4C88-A7A4-1E293667BF49}" type="parTrans" cxnId="{8FD417C0-9992-4BD1-890C-E59E176708C6}">
      <dgm:prSet/>
      <dgm:spPr/>
      <dgm:t>
        <a:bodyPr/>
        <a:lstStyle/>
        <a:p>
          <a:endParaRPr lang="en-US"/>
        </a:p>
      </dgm:t>
    </dgm:pt>
    <dgm:pt modelId="{5DAB9BC0-4CB6-4662-8B1C-73131AC42BD7}" type="sibTrans" cxnId="{8FD417C0-9992-4BD1-890C-E59E176708C6}">
      <dgm:prSet/>
      <dgm:spPr/>
      <dgm:t>
        <a:bodyPr/>
        <a:lstStyle/>
        <a:p>
          <a:endParaRPr lang="en-US"/>
        </a:p>
      </dgm:t>
    </dgm:pt>
    <dgm:pt modelId="{88150B75-57A4-45E6-835A-C1B6EE6A2855}" type="pres">
      <dgm:prSet presAssocID="{C7165932-9E20-4A3B-A81C-17FAAD9C6215}" presName="root" presStyleCnt="0">
        <dgm:presLayoutVars>
          <dgm:dir/>
          <dgm:resizeHandles val="exact"/>
        </dgm:presLayoutVars>
      </dgm:prSet>
      <dgm:spPr/>
    </dgm:pt>
    <dgm:pt modelId="{A6A24129-A52D-475C-B7F7-31B2C11823B5}" type="pres">
      <dgm:prSet presAssocID="{12CA3FE4-F61F-4DDF-B5D2-B2DDDB77AF12}" presName="compNode" presStyleCnt="0"/>
      <dgm:spPr/>
    </dgm:pt>
    <dgm:pt modelId="{202FF02F-5878-4DDC-AD0E-B56F84FA434C}" type="pres">
      <dgm:prSet presAssocID="{12CA3FE4-F61F-4DDF-B5D2-B2DDDB77AF1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6730BFD-2684-4BB4-95D6-54C076F26589}" type="pres">
      <dgm:prSet presAssocID="{12CA3FE4-F61F-4DDF-B5D2-B2DDDB77AF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A5D241D-0672-4173-B553-7893E14CD10A}" type="pres">
      <dgm:prSet presAssocID="{12CA3FE4-F61F-4DDF-B5D2-B2DDDB77AF12}" presName="spaceRect" presStyleCnt="0"/>
      <dgm:spPr/>
    </dgm:pt>
    <dgm:pt modelId="{760B8037-D005-4851-B6B4-485AE86F970A}" type="pres">
      <dgm:prSet presAssocID="{12CA3FE4-F61F-4DDF-B5D2-B2DDDB77AF12}" presName="textRect" presStyleLbl="revTx" presStyleIdx="0" presStyleCnt="4">
        <dgm:presLayoutVars>
          <dgm:chMax val="1"/>
          <dgm:chPref val="1"/>
        </dgm:presLayoutVars>
      </dgm:prSet>
      <dgm:spPr/>
    </dgm:pt>
    <dgm:pt modelId="{98591D7E-9CC4-40ED-9574-FBC992C2AD59}" type="pres">
      <dgm:prSet presAssocID="{EB72606E-D3D1-4FAF-B11A-0C6D84CC570E}" presName="sibTrans" presStyleCnt="0"/>
      <dgm:spPr/>
    </dgm:pt>
    <dgm:pt modelId="{CE63DD81-6223-4D9D-8043-A12E8FD7A77D}" type="pres">
      <dgm:prSet presAssocID="{6BB01D9E-4142-4739-AD70-B08A122E6FA6}" presName="compNode" presStyleCnt="0"/>
      <dgm:spPr/>
    </dgm:pt>
    <dgm:pt modelId="{139573A8-1307-4801-A62E-DA9272E66001}" type="pres">
      <dgm:prSet presAssocID="{6BB01D9E-4142-4739-AD70-B08A122E6FA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C398D01-4598-4420-8022-8EC13AFED357}" type="pres">
      <dgm:prSet presAssocID="{6BB01D9E-4142-4739-AD70-B08A122E6F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5A453E5-F3E0-4C96-8283-CAD391D485C4}" type="pres">
      <dgm:prSet presAssocID="{6BB01D9E-4142-4739-AD70-B08A122E6FA6}" presName="spaceRect" presStyleCnt="0"/>
      <dgm:spPr/>
    </dgm:pt>
    <dgm:pt modelId="{1253036A-BC7C-41A6-AD42-C3E0D09BE0BC}" type="pres">
      <dgm:prSet presAssocID="{6BB01D9E-4142-4739-AD70-B08A122E6FA6}" presName="textRect" presStyleLbl="revTx" presStyleIdx="1" presStyleCnt="4">
        <dgm:presLayoutVars>
          <dgm:chMax val="1"/>
          <dgm:chPref val="1"/>
        </dgm:presLayoutVars>
      </dgm:prSet>
      <dgm:spPr/>
    </dgm:pt>
    <dgm:pt modelId="{6692C079-BAF7-41B4-AF63-EFF7AE58C2AC}" type="pres">
      <dgm:prSet presAssocID="{BC99A651-8FE6-48EA-9E8A-BA865C476B64}" presName="sibTrans" presStyleCnt="0"/>
      <dgm:spPr/>
    </dgm:pt>
    <dgm:pt modelId="{21BB9061-CD2B-43A2-984F-C1B66EC8568D}" type="pres">
      <dgm:prSet presAssocID="{E02D813B-A7C3-4DAD-9141-E629F724BBF6}" presName="compNode" presStyleCnt="0"/>
      <dgm:spPr/>
    </dgm:pt>
    <dgm:pt modelId="{2CC3B74A-4A7D-4CBB-82A9-60C1AD2715F0}" type="pres">
      <dgm:prSet presAssocID="{E02D813B-A7C3-4DAD-9141-E629F724BBF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AF52534-105B-41FC-B696-BA4B4D39A765}" type="pres">
      <dgm:prSet presAssocID="{E02D813B-A7C3-4DAD-9141-E629F724BB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6125F5B1-39DB-46A1-8619-1456141856E9}" type="pres">
      <dgm:prSet presAssocID="{E02D813B-A7C3-4DAD-9141-E629F724BBF6}" presName="spaceRect" presStyleCnt="0"/>
      <dgm:spPr/>
    </dgm:pt>
    <dgm:pt modelId="{8EB7E6FF-BF5C-40F8-BAF1-02E886506CBF}" type="pres">
      <dgm:prSet presAssocID="{E02D813B-A7C3-4DAD-9141-E629F724BBF6}" presName="textRect" presStyleLbl="revTx" presStyleIdx="2" presStyleCnt="4">
        <dgm:presLayoutVars>
          <dgm:chMax val="1"/>
          <dgm:chPref val="1"/>
        </dgm:presLayoutVars>
      </dgm:prSet>
      <dgm:spPr/>
    </dgm:pt>
    <dgm:pt modelId="{6FD8D934-AC14-490A-B120-7045D261716D}" type="pres">
      <dgm:prSet presAssocID="{BC71F622-3336-4766-9BF4-EA5A19F90861}" presName="sibTrans" presStyleCnt="0"/>
      <dgm:spPr/>
    </dgm:pt>
    <dgm:pt modelId="{61580370-D476-4E3C-BEBE-2DA086C6F927}" type="pres">
      <dgm:prSet presAssocID="{E93868CB-C444-4AD6-ACD0-0246F7DA9A7A}" presName="compNode" presStyleCnt="0"/>
      <dgm:spPr/>
    </dgm:pt>
    <dgm:pt modelId="{CB6E5BB7-EB94-4A9D-80E9-8E742625B109}" type="pres">
      <dgm:prSet presAssocID="{E93868CB-C444-4AD6-ACD0-0246F7DA9A7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C85DF12-D450-4417-BFCB-983EC8CB06CA}" type="pres">
      <dgm:prSet presAssocID="{E93868CB-C444-4AD6-ACD0-0246F7DA9A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168B43A-A0D6-4CBA-ACCA-E66B8922D378}" type="pres">
      <dgm:prSet presAssocID="{E93868CB-C444-4AD6-ACD0-0246F7DA9A7A}" presName="spaceRect" presStyleCnt="0"/>
      <dgm:spPr/>
    </dgm:pt>
    <dgm:pt modelId="{80CB826B-7C88-42B9-8B19-5183691AD6CE}" type="pres">
      <dgm:prSet presAssocID="{E93868CB-C444-4AD6-ACD0-0246F7DA9A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22EE1D-2A74-4F3E-9B19-3CA30147178F}" type="presOf" srcId="{E93868CB-C444-4AD6-ACD0-0246F7DA9A7A}" destId="{80CB826B-7C88-42B9-8B19-5183691AD6CE}" srcOrd="0" destOrd="0" presId="urn:microsoft.com/office/officeart/2018/5/layout/IconLeafLabelList"/>
    <dgm:cxn modelId="{08B1B927-4C23-4917-9AD3-833B67BCAECA}" type="presOf" srcId="{6BB01D9E-4142-4739-AD70-B08A122E6FA6}" destId="{1253036A-BC7C-41A6-AD42-C3E0D09BE0BC}" srcOrd="0" destOrd="0" presId="urn:microsoft.com/office/officeart/2018/5/layout/IconLeafLabelList"/>
    <dgm:cxn modelId="{F49A6841-641B-49FE-B9F6-71463E3A56A4}" type="presOf" srcId="{E02D813B-A7C3-4DAD-9141-E629F724BBF6}" destId="{8EB7E6FF-BF5C-40F8-BAF1-02E886506CBF}" srcOrd="0" destOrd="0" presId="urn:microsoft.com/office/officeart/2018/5/layout/IconLeafLabelList"/>
    <dgm:cxn modelId="{35F1EB82-34E5-4B3E-A316-AF880EDC5B4D}" type="presOf" srcId="{12CA3FE4-F61F-4DDF-B5D2-B2DDDB77AF12}" destId="{760B8037-D005-4851-B6B4-485AE86F970A}" srcOrd="0" destOrd="0" presId="urn:microsoft.com/office/officeart/2018/5/layout/IconLeafLabelList"/>
    <dgm:cxn modelId="{92BC4598-EF95-4780-8C21-C38AA1216B37}" type="presOf" srcId="{C7165932-9E20-4A3B-A81C-17FAAD9C6215}" destId="{88150B75-57A4-45E6-835A-C1B6EE6A2855}" srcOrd="0" destOrd="0" presId="urn:microsoft.com/office/officeart/2018/5/layout/IconLeafLabelList"/>
    <dgm:cxn modelId="{3F3B34BD-668C-4FD5-8B45-3666913AD0DE}" srcId="{C7165932-9E20-4A3B-A81C-17FAAD9C6215}" destId="{12CA3FE4-F61F-4DDF-B5D2-B2DDDB77AF12}" srcOrd="0" destOrd="0" parTransId="{99FD6388-4A17-46F3-ACEB-0FEE38601BDA}" sibTransId="{EB72606E-D3D1-4FAF-B11A-0C6D84CC570E}"/>
    <dgm:cxn modelId="{8FD417C0-9992-4BD1-890C-E59E176708C6}" srcId="{C7165932-9E20-4A3B-A81C-17FAAD9C6215}" destId="{E93868CB-C444-4AD6-ACD0-0246F7DA9A7A}" srcOrd="3" destOrd="0" parTransId="{BC942E3C-A9C6-4C88-A7A4-1E293667BF49}" sibTransId="{5DAB9BC0-4CB6-4662-8B1C-73131AC42BD7}"/>
    <dgm:cxn modelId="{EE3265C5-3742-4F89-BEB3-678FE29C9D85}" srcId="{C7165932-9E20-4A3B-A81C-17FAAD9C6215}" destId="{6BB01D9E-4142-4739-AD70-B08A122E6FA6}" srcOrd="1" destOrd="0" parTransId="{16722881-B51B-41BB-BE44-8584E0DB59B5}" sibTransId="{BC99A651-8FE6-48EA-9E8A-BA865C476B64}"/>
    <dgm:cxn modelId="{988459E5-A10C-415B-9465-55B1E02719DC}" srcId="{C7165932-9E20-4A3B-A81C-17FAAD9C6215}" destId="{E02D813B-A7C3-4DAD-9141-E629F724BBF6}" srcOrd="2" destOrd="0" parTransId="{6E49D198-3C80-4C7A-B1E9-4C8B6139B85A}" sibTransId="{BC71F622-3336-4766-9BF4-EA5A19F90861}"/>
    <dgm:cxn modelId="{CCD7FA0D-7BEF-4C07-8C03-1866F7BD537A}" type="presParOf" srcId="{88150B75-57A4-45E6-835A-C1B6EE6A2855}" destId="{A6A24129-A52D-475C-B7F7-31B2C11823B5}" srcOrd="0" destOrd="0" presId="urn:microsoft.com/office/officeart/2018/5/layout/IconLeafLabelList"/>
    <dgm:cxn modelId="{B6273659-F9D9-4BBE-9AA4-80C5A2368BA1}" type="presParOf" srcId="{A6A24129-A52D-475C-B7F7-31B2C11823B5}" destId="{202FF02F-5878-4DDC-AD0E-B56F84FA434C}" srcOrd="0" destOrd="0" presId="urn:microsoft.com/office/officeart/2018/5/layout/IconLeafLabelList"/>
    <dgm:cxn modelId="{B912E4F9-ED96-401D-B5AE-0FD29106F305}" type="presParOf" srcId="{A6A24129-A52D-475C-B7F7-31B2C11823B5}" destId="{06730BFD-2684-4BB4-95D6-54C076F26589}" srcOrd="1" destOrd="0" presId="urn:microsoft.com/office/officeart/2018/5/layout/IconLeafLabelList"/>
    <dgm:cxn modelId="{8B990B13-F6C5-4EC2-A23A-6467D4C4050E}" type="presParOf" srcId="{A6A24129-A52D-475C-B7F7-31B2C11823B5}" destId="{9A5D241D-0672-4173-B553-7893E14CD10A}" srcOrd="2" destOrd="0" presId="urn:microsoft.com/office/officeart/2018/5/layout/IconLeafLabelList"/>
    <dgm:cxn modelId="{ABE3D1C9-FFEE-44AF-A60C-81F49FA75AB4}" type="presParOf" srcId="{A6A24129-A52D-475C-B7F7-31B2C11823B5}" destId="{760B8037-D005-4851-B6B4-485AE86F970A}" srcOrd="3" destOrd="0" presId="urn:microsoft.com/office/officeart/2018/5/layout/IconLeafLabelList"/>
    <dgm:cxn modelId="{3F59B97E-8053-46EE-AE43-F067B14037C4}" type="presParOf" srcId="{88150B75-57A4-45E6-835A-C1B6EE6A2855}" destId="{98591D7E-9CC4-40ED-9574-FBC992C2AD59}" srcOrd="1" destOrd="0" presId="urn:microsoft.com/office/officeart/2018/5/layout/IconLeafLabelList"/>
    <dgm:cxn modelId="{FF0455C2-3428-4CF1-892E-400EA5E9C07A}" type="presParOf" srcId="{88150B75-57A4-45E6-835A-C1B6EE6A2855}" destId="{CE63DD81-6223-4D9D-8043-A12E8FD7A77D}" srcOrd="2" destOrd="0" presId="urn:microsoft.com/office/officeart/2018/5/layout/IconLeafLabelList"/>
    <dgm:cxn modelId="{ABD2EBFE-79EB-4E10-AE36-4035C32F6CBC}" type="presParOf" srcId="{CE63DD81-6223-4D9D-8043-A12E8FD7A77D}" destId="{139573A8-1307-4801-A62E-DA9272E66001}" srcOrd="0" destOrd="0" presId="urn:microsoft.com/office/officeart/2018/5/layout/IconLeafLabelList"/>
    <dgm:cxn modelId="{2CF30095-9568-43F9-9A84-33288F9C5B0F}" type="presParOf" srcId="{CE63DD81-6223-4D9D-8043-A12E8FD7A77D}" destId="{8C398D01-4598-4420-8022-8EC13AFED357}" srcOrd="1" destOrd="0" presId="urn:microsoft.com/office/officeart/2018/5/layout/IconLeafLabelList"/>
    <dgm:cxn modelId="{DA9999B0-22E7-44F2-92E1-21BDB3047245}" type="presParOf" srcId="{CE63DD81-6223-4D9D-8043-A12E8FD7A77D}" destId="{05A453E5-F3E0-4C96-8283-CAD391D485C4}" srcOrd="2" destOrd="0" presId="urn:microsoft.com/office/officeart/2018/5/layout/IconLeafLabelList"/>
    <dgm:cxn modelId="{E8B7E865-2B88-4F91-966E-7307579B4D52}" type="presParOf" srcId="{CE63DD81-6223-4D9D-8043-A12E8FD7A77D}" destId="{1253036A-BC7C-41A6-AD42-C3E0D09BE0BC}" srcOrd="3" destOrd="0" presId="urn:microsoft.com/office/officeart/2018/5/layout/IconLeafLabelList"/>
    <dgm:cxn modelId="{F3A8487D-4991-4BDB-891B-67BDFC5354A8}" type="presParOf" srcId="{88150B75-57A4-45E6-835A-C1B6EE6A2855}" destId="{6692C079-BAF7-41B4-AF63-EFF7AE58C2AC}" srcOrd="3" destOrd="0" presId="urn:microsoft.com/office/officeart/2018/5/layout/IconLeafLabelList"/>
    <dgm:cxn modelId="{108F5DEF-3143-43EE-A4E4-4AACCF344C5D}" type="presParOf" srcId="{88150B75-57A4-45E6-835A-C1B6EE6A2855}" destId="{21BB9061-CD2B-43A2-984F-C1B66EC8568D}" srcOrd="4" destOrd="0" presId="urn:microsoft.com/office/officeart/2018/5/layout/IconLeafLabelList"/>
    <dgm:cxn modelId="{7767E7D0-7EE4-474B-9DB3-430F717C0046}" type="presParOf" srcId="{21BB9061-CD2B-43A2-984F-C1B66EC8568D}" destId="{2CC3B74A-4A7D-4CBB-82A9-60C1AD2715F0}" srcOrd="0" destOrd="0" presId="urn:microsoft.com/office/officeart/2018/5/layout/IconLeafLabelList"/>
    <dgm:cxn modelId="{4A79B5E5-B141-4FA1-9794-2E9938D29F8F}" type="presParOf" srcId="{21BB9061-CD2B-43A2-984F-C1B66EC8568D}" destId="{2AF52534-105B-41FC-B696-BA4B4D39A765}" srcOrd="1" destOrd="0" presId="urn:microsoft.com/office/officeart/2018/5/layout/IconLeafLabelList"/>
    <dgm:cxn modelId="{7BD1D158-7883-4A2B-8098-CCE5AA0ADBF6}" type="presParOf" srcId="{21BB9061-CD2B-43A2-984F-C1B66EC8568D}" destId="{6125F5B1-39DB-46A1-8619-1456141856E9}" srcOrd="2" destOrd="0" presId="urn:microsoft.com/office/officeart/2018/5/layout/IconLeafLabelList"/>
    <dgm:cxn modelId="{24F10795-A713-42D6-B823-A4CD9EA1D2C6}" type="presParOf" srcId="{21BB9061-CD2B-43A2-984F-C1B66EC8568D}" destId="{8EB7E6FF-BF5C-40F8-BAF1-02E886506CBF}" srcOrd="3" destOrd="0" presId="urn:microsoft.com/office/officeart/2018/5/layout/IconLeafLabelList"/>
    <dgm:cxn modelId="{6ECC5188-3BA3-4443-A6D0-896F4BD1A697}" type="presParOf" srcId="{88150B75-57A4-45E6-835A-C1B6EE6A2855}" destId="{6FD8D934-AC14-490A-B120-7045D261716D}" srcOrd="5" destOrd="0" presId="urn:microsoft.com/office/officeart/2018/5/layout/IconLeafLabelList"/>
    <dgm:cxn modelId="{44194549-7ED9-436C-BB05-FCA46E0E5710}" type="presParOf" srcId="{88150B75-57A4-45E6-835A-C1B6EE6A2855}" destId="{61580370-D476-4E3C-BEBE-2DA086C6F927}" srcOrd="6" destOrd="0" presId="urn:microsoft.com/office/officeart/2018/5/layout/IconLeafLabelList"/>
    <dgm:cxn modelId="{5F094EA9-9EB0-4AF4-B08E-53091B481CF2}" type="presParOf" srcId="{61580370-D476-4E3C-BEBE-2DA086C6F927}" destId="{CB6E5BB7-EB94-4A9D-80E9-8E742625B109}" srcOrd="0" destOrd="0" presId="urn:microsoft.com/office/officeart/2018/5/layout/IconLeafLabelList"/>
    <dgm:cxn modelId="{D80BB2ED-367A-47F4-A614-EEA4451EC9CD}" type="presParOf" srcId="{61580370-D476-4E3C-BEBE-2DA086C6F927}" destId="{2C85DF12-D450-4417-BFCB-983EC8CB06CA}" srcOrd="1" destOrd="0" presId="urn:microsoft.com/office/officeart/2018/5/layout/IconLeafLabelList"/>
    <dgm:cxn modelId="{DB63D141-7824-4B4D-8857-7DA226FF62B6}" type="presParOf" srcId="{61580370-D476-4E3C-BEBE-2DA086C6F927}" destId="{5168B43A-A0D6-4CBA-ACCA-E66B8922D378}" srcOrd="2" destOrd="0" presId="urn:microsoft.com/office/officeart/2018/5/layout/IconLeafLabelList"/>
    <dgm:cxn modelId="{7458AD20-2CE3-4D79-AC23-1A1D0B2131B6}" type="presParOf" srcId="{61580370-D476-4E3C-BEBE-2DA086C6F927}" destId="{80CB826B-7C88-42B9-8B19-5183691AD6C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0F095-7B48-4347-8027-89FA624F838D}">
      <dsp:nvSpPr>
        <dsp:cNvPr id="0" name=""/>
        <dsp:cNvSpPr/>
      </dsp:nvSpPr>
      <dsp:spPr>
        <a:xfrm>
          <a:off x="582543" y="117874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FE423-87B4-4358-B29F-87457A92E210}">
      <dsp:nvSpPr>
        <dsp:cNvPr id="0" name=""/>
        <dsp:cNvSpPr/>
      </dsp:nvSpPr>
      <dsp:spPr>
        <a:xfrm>
          <a:off x="87543" y="22589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Revenue per Cardholder calculated annually</a:t>
          </a:r>
        </a:p>
      </dsp:txBody>
      <dsp:txXfrm>
        <a:off x="87543" y="2258915"/>
        <a:ext cx="1800000" cy="720000"/>
      </dsp:txXfrm>
    </dsp:sp>
    <dsp:sp modelId="{E86505D3-B671-4866-A279-0AF0FBF70225}">
      <dsp:nvSpPr>
        <dsp:cNvPr id="0" name=""/>
        <dsp:cNvSpPr/>
      </dsp:nvSpPr>
      <dsp:spPr>
        <a:xfrm>
          <a:off x="2697543" y="117874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4E057-F4FD-4235-AB6C-7E37A01CC53F}">
      <dsp:nvSpPr>
        <dsp:cNvPr id="0" name=""/>
        <dsp:cNvSpPr/>
      </dsp:nvSpPr>
      <dsp:spPr>
        <a:xfrm>
          <a:off x="2202543" y="22589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Population grouped into Small, Medium, Large</a:t>
          </a:r>
        </a:p>
      </dsp:txBody>
      <dsp:txXfrm>
        <a:off x="2202543" y="2258915"/>
        <a:ext cx="1800000" cy="720000"/>
      </dsp:txXfrm>
    </dsp:sp>
    <dsp:sp modelId="{9693E549-77D7-4473-8343-8DE42AEC2898}">
      <dsp:nvSpPr>
        <dsp:cNvPr id="0" name=""/>
        <dsp:cNvSpPr/>
      </dsp:nvSpPr>
      <dsp:spPr>
        <a:xfrm>
          <a:off x="4812543" y="117874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714E3-183C-4FDF-9132-8CBF4A21E1AE}">
      <dsp:nvSpPr>
        <dsp:cNvPr id="0" name=""/>
        <dsp:cNvSpPr/>
      </dsp:nvSpPr>
      <dsp:spPr>
        <a:xfrm>
          <a:off x="4317543" y="22589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Outlier filtering applied for RevPerCardholder &gt; $2,500</a:t>
          </a:r>
        </a:p>
      </dsp:txBody>
      <dsp:txXfrm>
        <a:off x="4317543" y="2258915"/>
        <a:ext cx="1800000" cy="720000"/>
      </dsp:txXfrm>
    </dsp:sp>
    <dsp:sp modelId="{C11E657E-80A1-4BDE-BD3E-0619590EC81C}">
      <dsp:nvSpPr>
        <dsp:cNvPr id="0" name=""/>
        <dsp:cNvSpPr/>
      </dsp:nvSpPr>
      <dsp:spPr>
        <a:xfrm>
          <a:off x="6927543" y="117874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7D87A-F90B-42CA-8052-9140A8407A7B}">
      <dsp:nvSpPr>
        <dsp:cNvPr id="0" name=""/>
        <dsp:cNvSpPr/>
      </dsp:nvSpPr>
      <dsp:spPr>
        <a:xfrm>
          <a:off x="6432543" y="22589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Tools used: R, dplyr, ggplot2, heatmaps</a:t>
          </a:r>
        </a:p>
      </dsp:txBody>
      <dsp:txXfrm>
        <a:off x="6432543" y="225891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55E96-A184-4264-89E5-074108EBEBA2}">
      <dsp:nvSpPr>
        <dsp:cNvPr id="0" name=""/>
        <dsp:cNvSpPr/>
      </dsp:nvSpPr>
      <dsp:spPr>
        <a:xfrm>
          <a:off x="0" y="138703"/>
          <a:ext cx="4638115" cy="1484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Boxplots show yearly revenue distribution by Small, Medium, and Large groups.</a:t>
          </a:r>
        </a:p>
      </dsp:txBody>
      <dsp:txXfrm>
        <a:off x="72479" y="211182"/>
        <a:ext cx="4493157" cy="1339772"/>
      </dsp:txXfrm>
    </dsp:sp>
    <dsp:sp modelId="{047CC0A6-20C4-4545-82BC-9E097C8DCF27}">
      <dsp:nvSpPr>
        <dsp:cNvPr id="0" name=""/>
        <dsp:cNvSpPr/>
      </dsp:nvSpPr>
      <dsp:spPr>
        <a:xfrm>
          <a:off x="0" y="1701193"/>
          <a:ext cx="4638115" cy="148473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Small libraries show greater variance.</a:t>
          </a:r>
        </a:p>
      </dsp:txBody>
      <dsp:txXfrm>
        <a:off x="72479" y="1773672"/>
        <a:ext cx="4493157" cy="1339772"/>
      </dsp:txXfrm>
    </dsp:sp>
    <dsp:sp modelId="{7EEDF799-F1EE-4709-A160-027267CEB6A4}">
      <dsp:nvSpPr>
        <dsp:cNvPr id="0" name=""/>
        <dsp:cNvSpPr/>
      </dsp:nvSpPr>
      <dsp:spPr>
        <a:xfrm>
          <a:off x="0" y="3263683"/>
          <a:ext cx="4638115" cy="148473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Larger libraries tend to maintain stable RevPerCardholder over time.</a:t>
          </a:r>
        </a:p>
      </dsp:txBody>
      <dsp:txXfrm>
        <a:off x="72479" y="3336162"/>
        <a:ext cx="4493157" cy="1339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FF02F-5878-4DDC-AD0E-B56F84FA434C}">
      <dsp:nvSpPr>
        <dsp:cNvPr id="0" name=""/>
        <dsp:cNvSpPr/>
      </dsp:nvSpPr>
      <dsp:spPr>
        <a:xfrm>
          <a:off x="449464" y="271214"/>
          <a:ext cx="1324915" cy="13249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30BFD-2684-4BB4-95D6-54C076F26589}">
      <dsp:nvSpPr>
        <dsp:cNvPr id="0" name=""/>
        <dsp:cNvSpPr/>
      </dsp:nvSpPr>
      <dsp:spPr>
        <a:xfrm>
          <a:off x="731823" y="553572"/>
          <a:ext cx="760197" cy="760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B8037-D005-4851-B6B4-485AE86F970A}">
      <dsp:nvSpPr>
        <dsp:cNvPr id="0" name=""/>
        <dsp:cNvSpPr/>
      </dsp:nvSpPr>
      <dsp:spPr>
        <a:xfrm>
          <a:off x="25926" y="2008807"/>
          <a:ext cx="2171991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Revenue efficiency</a:t>
          </a:r>
          <a:r>
            <a:rPr lang="en-US" sz="1100" kern="1200"/>
            <a:t> (RevPerCardholder) showed </a:t>
          </a:r>
          <a:r>
            <a:rPr lang="en-US" sz="1100" b="1" kern="1200"/>
            <a:t>minimal correlation</a:t>
          </a:r>
          <a:r>
            <a:rPr lang="en-US" sz="1100" kern="1200"/>
            <a:t> with local funding, suggesting that </a:t>
          </a:r>
          <a:r>
            <a:rPr lang="en-US" sz="1100" b="1" kern="1200"/>
            <a:t>funding alone doesn’t guarantee performance</a:t>
          </a:r>
          <a:r>
            <a:rPr lang="en-US" sz="1100" kern="1200"/>
            <a:t>.</a:t>
          </a:r>
        </a:p>
      </dsp:txBody>
      <dsp:txXfrm>
        <a:off x="25926" y="2008807"/>
        <a:ext cx="2171991" cy="922500"/>
      </dsp:txXfrm>
    </dsp:sp>
    <dsp:sp modelId="{139573A8-1307-4801-A62E-DA9272E66001}">
      <dsp:nvSpPr>
        <dsp:cNvPr id="0" name=""/>
        <dsp:cNvSpPr/>
      </dsp:nvSpPr>
      <dsp:spPr>
        <a:xfrm>
          <a:off x="3001555" y="271214"/>
          <a:ext cx="1324915" cy="13249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98D01-4598-4420-8022-8EC13AFED357}">
      <dsp:nvSpPr>
        <dsp:cNvPr id="0" name=""/>
        <dsp:cNvSpPr/>
      </dsp:nvSpPr>
      <dsp:spPr>
        <a:xfrm>
          <a:off x="3283914" y="553572"/>
          <a:ext cx="760197" cy="760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3036A-BC7C-41A6-AD42-C3E0D09BE0BC}">
      <dsp:nvSpPr>
        <dsp:cNvPr id="0" name=""/>
        <dsp:cNvSpPr/>
      </dsp:nvSpPr>
      <dsp:spPr>
        <a:xfrm>
          <a:off x="2578016" y="2008807"/>
          <a:ext cx="2171991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Libraries in </a:t>
          </a:r>
          <a:r>
            <a:rPr lang="en-US" sz="1100" b="1" kern="1200"/>
            <a:t>larger population areas</a:t>
          </a:r>
          <a:r>
            <a:rPr lang="en-US" sz="1100" kern="1200"/>
            <a:t> maintained more consistent revenue metrics, indicating </a:t>
          </a:r>
          <a:r>
            <a:rPr lang="en-US" sz="1100" b="1" kern="1200"/>
            <a:t>scalability and stability advantages</a:t>
          </a:r>
          <a:r>
            <a:rPr lang="en-US" sz="1100" kern="1200"/>
            <a:t>.</a:t>
          </a:r>
        </a:p>
      </dsp:txBody>
      <dsp:txXfrm>
        <a:off x="2578016" y="2008807"/>
        <a:ext cx="2171991" cy="922500"/>
      </dsp:txXfrm>
    </dsp:sp>
    <dsp:sp modelId="{2CC3B74A-4A7D-4CBB-82A9-60C1AD2715F0}">
      <dsp:nvSpPr>
        <dsp:cNvPr id="0" name=""/>
        <dsp:cNvSpPr/>
      </dsp:nvSpPr>
      <dsp:spPr>
        <a:xfrm>
          <a:off x="449464" y="3474305"/>
          <a:ext cx="1324915" cy="13249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52534-105B-41FC-B696-BA4B4D39A765}">
      <dsp:nvSpPr>
        <dsp:cNvPr id="0" name=""/>
        <dsp:cNvSpPr/>
      </dsp:nvSpPr>
      <dsp:spPr>
        <a:xfrm>
          <a:off x="731823" y="3756664"/>
          <a:ext cx="760197" cy="760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7E6FF-BF5C-40F8-BAF1-02E886506CBF}">
      <dsp:nvSpPr>
        <dsp:cNvPr id="0" name=""/>
        <dsp:cNvSpPr/>
      </dsp:nvSpPr>
      <dsp:spPr>
        <a:xfrm>
          <a:off x="25926" y="5211898"/>
          <a:ext cx="2171991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Smaller libraries</a:t>
          </a:r>
          <a:r>
            <a:rPr lang="en-US" sz="1100" kern="1200"/>
            <a:t> faced greater variability, pointing to potential </a:t>
          </a:r>
          <a:r>
            <a:rPr lang="en-US" sz="1100" b="1" kern="1200"/>
            <a:t>resource or access disparities</a:t>
          </a:r>
          <a:r>
            <a:rPr lang="en-US" sz="1100" kern="1200"/>
            <a:t>.</a:t>
          </a:r>
        </a:p>
      </dsp:txBody>
      <dsp:txXfrm>
        <a:off x="25926" y="5211898"/>
        <a:ext cx="2171991" cy="922500"/>
      </dsp:txXfrm>
    </dsp:sp>
    <dsp:sp modelId="{CB6E5BB7-EB94-4A9D-80E9-8E742625B109}">
      <dsp:nvSpPr>
        <dsp:cNvPr id="0" name=""/>
        <dsp:cNvSpPr/>
      </dsp:nvSpPr>
      <dsp:spPr>
        <a:xfrm>
          <a:off x="3001555" y="3474305"/>
          <a:ext cx="1324915" cy="13249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5DF12-D450-4417-BFCB-983EC8CB06CA}">
      <dsp:nvSpPr>
        <dsp:cNvPr id="0" name=""/>
        <dsp:cNvSpPr/>
      </dsp:nvSpPr>
      <dsp:spPr>
        <a:xfrm>
          <a:off x="3283914" y="3756664"/>
          <a:ext cx="760197" cy="760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B826B-7C88-42B9-8B19-5183691AD6CE}">
      <dsp:nvSpPr>
        <dsp:cNvPr id="0" name=""/>
        <dsp:cNvSpPr/>
      </dsp:nvSpPr>
      <dsp:spPr>
        <a:xfrm>
          <a:off x="2578016" y="5211898"/>
          <a:ext cx="2171991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These insights can inform </a:t>
          </a:r>
          <a:r>
            <a:rPr lang="en-US" sz="1100" b="1" kern="1200"/>
            <a:t>targeted policy support</a:t>
          </a:r>
          <a:r>
            <a:rPr lang="en-US" sz="1100" kern="1200"/>
            <a:t>, optimized </a:t>
          </a:r>
          <a:r>
            <a:rPr lang="en-US" sz="1100" b="1" kern="1200"/>
            <a:t>funding strategies</a:t>
          </a:r>
          <a:r>
            <a:rPr lang="en-US" sz="1100" kern="1200"/>
            <a:t>, and </a:t>
          </a:r>
          <a:r>
            <a:rPr lang="en-US" sz="1100" b="1" kern="1200"/>
            <a:t>performance benchmarking</a:t>
          </a:r>
          <a:r>
            <a:rPr lang="en-US" sz="1100" kern="1200"/>
            <a:t> across Ontario’s library systems.</a:t>
          </a:r>
        </a:p>
      </dsp:txBody>
      <dsp:txXfrm>
        <a:off x="2578016" y="5211898"/>
        <a:ext cx="2171991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ncil on top of a paper with a printed line graph">
            <a:extLst>
              <a:ext uri="{FF2B5EF4-FFF2-40B4-BE49-F238E27FC236}">
                <a16:creationId xmlns:a16="http://schemas.microsoft.com/office/drawing/2014/main" id="{642B862F-1A2F-45E8-3B11-B2ECA780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378" b="-1"/>
          <a:stretch>
            <a:fillRect/>
          </a:stretch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2155188"/>
            <a:ext cx="3120174" cy="2839273"/>
          </a:xfrm>
        </p:spPr>
        <p:txBody>
          <a:bodyPr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Ontario Library Financial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Revenue Efficiency Insights (2006–2010)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This analysis explores public library financial performance across Ontario from 2006 to 2010.</a:t>
            </a:r>
          </a:p>
          <a:p>
            <a:r>
              <a:rPr lang="en-US" sz="1700"/>
              <a:t>Key focus: Revenue efficiency, funding impacts, and trends across different population sizes.</a:t>
            </a:r>
          </a:p>
        </p:txBody>
      </p:sp>
      <p:pic>
        <p:nvPicPr>
          <p:cNvPr id="5" name="Picture 4" descr="Close-up of open book against blurred bookshelf background">
            <a:extLst>
              <a:ext uri="{FF2B5EF4-FFF2-40B4-BE49-F238E27FC236}">
                <a16:creationId xmlns:a16="http://schemas.microsoft.com/office/drawing/2014/main" id="{F4BFCA65-2672-103D-CF5E-B77D50D31C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46" r="21003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Key Metrics &amp;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7DAE9A-EE9B-41BB-26BA-9B32382E1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658566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Insight 1: Local Grant vs.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• Weak correlation (≈ 0.012) between Local Operating Grants and Revenue per Cardholder.</a:t>
            </a:r>
          </a:p>
          <a:p>
            <a:r>
              <a:rPr lang="en-US" sz="1700"/>
              <a:t>• Indicates funding does not directly predict revenue efficiency.</a:t>
            </a:r>
          </a:p>
          <a:p>
            <a:r>
              <a:rPr lang="en-US" sz="1700"/>
              <a:t>• Bubble plots used for multi-variable visualization.</a:t>
            </a:r>
          </a:p>
        </p:txBody>
      </p:sp>
      <p:pic>
        <p:nvPicPr>
          <p:cNvPr id="17" name="Picture 16" descr="Graph">
            <a:extLst>
              <a:ext uri="{FF2B5EF4-FFF2-40B4-BE49-F238E27FC236}">
                <a16:creationId xmlns:a16="http://schemas.microsoft.com/office/drawing/2014/main" id="{8F140C41-9170-D549-B678-BE58C6786F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10" r="34776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877720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877720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76A8F9C6-ED35-4E0A-AC66-5241CA206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141" y="412979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F71A736-42D6-4F11-8A7B-633C4062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141" y="412979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019251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Insight 2: Population Group Trends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31430" y="53645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2571B16-D62A-4B37-A469-E72C79D69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3667" y="444870"/>
            <a:ext cx="5193577" cy="566580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E0A0BC-3EE4-4453-9522-08FF2DE30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6184" y="436482"/>
            <a:ext cx="5201060" cy="566580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BE36BD-9903-4FB5-BBE7-1023D7F7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3141" y="305936"/>
            <a:ext cx="5207858" cy="5685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5BF113-CAE5-1720-5D80-4BC193850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265056"/>
              </p:ext>
            </p:extLst>
          </p:nvPr>
        </p:nvGraphicFramePr>
        <p:xfrm>
          <a:off x="3877235" y="693271"/>
          <a:ext cx="4638115" cy="488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Boxplot: Revenue per Cardholder by Year &amp; Population</a:t>
            </a:r>
          </a:p>
        </p:txBody>
      </p:sp>
      <p:pic>
        <p:nvPicPr>
          <p:cNvPr id="3" name="Picture 2" descr="revenue_per_cardholder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1803207"/>
            <a:ext cx="5419311" cy="3251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BC52B1-9EE2-EA04-8F63-93878090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Conclusion</a:t>
            </a:r>
            <a:br>
              <a:rPr lang="en-US" sz="4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3" name="TextBox 3">
            <a:extLst>
              <a:ext uri="{FF2B5EF4-FFF2-40B4-BE49-F238E27FC236}">
                <a16:creationId xmlns:a16="http://schemas.microsoft.com/office/drawing/2014/main" id="{7EA3EEAF-18C8-1501-1363-D5B663D34A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990544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650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244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Ontario Library Financial Analysis</vt:lpstr>
      <vt:lpstr>Overview</vt:lpstr>
      <vt:lpstr>Key Metrics &amp; Methods</vt:lpstr>
      <vt:lpstr>Insight 1: Local Grant vs. Revenue</vt:lpstr>
      <vt:lpstr>Insight 2: Population Group Trends</vt:lpstr>
      <vt:lpstr>Boxplot: Revenue per Cardholder by Year &amp; Population</vt:lpstr>
      <vt:lpstr> 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Amandeep Randhawa</dc:creator>
  <cp:keywords/>
  <dc:description>generated using python-pptx</dc:description>
  <cp:lastModifiedBy>Amandeep Randhawa</cp:lastModifiedBy>
  <cp:revision>2</cp:revision>
  <dcterms:created xsi:type="dcterms:W3CDTF">2013-01-27T09:14:16Z</dcterms:created>
  <dcterms:modified xsi:type="dcterms:W3CDTF">2025-06-24T23:14:41Z</dcterms:modified>
  <cp:category/>
</cp:coreProperties>
</file>